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League Spartan" charset="1" panose="00000800000000000000"/>
      <p:regular r:id="rId21"/>
    </p:embeddedFont>
    <p:embeddedFont>
      <p:font typeface="Archivo Black" charset="1" panose="020B0A03020202020B04"/>
      <p:regular r:id="rId22"/>
    </p:embeddedFont>
    <p:embeddedFont>
      <p:font typeface="Poppins" charset="1" panose="00000500000000000000"/>
      <p:regular r:id="rId23"/>
    </p:embeddedFont>
    <p:embeddedFont>
      <p:font typeface="Poppins Bold" charset="1" panose="00000800000000000000"/>
      <p:regular r:id="rId24"/>
    </p:embeddedFont>
    <p:embeddedFont>
      <p:font typeface="Roboto" charset="1" panose="02000000000000000000"/>
      <p:regular r:id="rId25"/>
    </p:embeddedFont>
    <p:embeddedFont>
      <p:font typeface="Roboto Bold" charset="1" panose="02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9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033092" y="-1213458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36525" y="3972025"/>
            <a:ext cx="11550092" cy="435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b="true" sz="8265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AI-POWERED CREDIT CARD DELINQUENCY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9829165"/>
            <a:ext cx="7179484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| GenAI Powered Job Simulation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06206" y="349250"/>
            <a:ext cx="1052072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b="true" sz="39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PREDICTIVE MODELING APPROACHES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497251" y="2444371"/>
            <a:ext cx="9938639" cy="6999023"/>
            <a:chOff x="0" y="0"/>
            <a:chExt cx="2617584" cy="18433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17584" cy="1843364"/>
            </a:xfrm>
            <a:custGeom>
              <a:avLst/>
              <a:gdLst/>
              <a:ahLst/>
              <a:cxnLst/>
              <a:rect r="r" b="b" t="t" l="l"/>
              <a:pathLst>
                <a:path h="1843364" w="2617584">
                  <a:moveTo>
                    <a:pt x="39728" y="0"/>
                  </a:moveTo>
                  <a:lnTo>
                    <a:pt x="2577856" y="0"/>
                  </a:lnTo>
                  <a:cubicBezTo>
                    <a:pt x="2599797" y="0"/>
                    <a:pt x="2617584" y="17787"/>
                    <a:pt x="2617584" y="39728"/>
                  </a:cubicBezTo>
                  <a:lnTo>
                    <a:pt x="2617584" y="1803636"/>
                  </a:lnTo>
                  <a:cubicBezTo>
                    <a:pt x="2617584" y="1814173"/>
                    <a:pt x="2613398" y="1824278"/>
                    <a:pt x="2605948" y="1831728"/>
                  </a:cubicBezTo>
                  <a:cubicBezTo>
                    <a:pt x="2598498" y="1839178"/>
                    <a:pt x="2588393" y="1843364"/>
                    <a:pt x="2577856" y="1843364"/>
                  </a:cubicBezTo>
                  <a:lnTo>
                    <a:pt x="39728" y="1843364"/>
                  </a:lnTo>
                  <a:cubicBezTo>
                    <a:pt x="29191" y="1843364"/>
                    <a:pt x="19086" y="1839178"/>
                    <a:pt x="11636" y="1831728"/>
                  </a:cubicBezTo>
                  <a:cubicBezTo>
                    <a:pt x="4186" y="1824278"/>
                    <a:pt x="0" y="1814173"/>
                    <a:pt x="0" y="1803636"/>
                  </a:cubicBezTo>
                  <a:lnTo>
                    <a:pt x="0" y="39728"/>
                  </a:lnTo>
                  <a:cubicBezTo>
                    <a:pt x="0" y="29191"/>
                    <a:pt x="4186" y="19086"/>
                    <a:pt x="11636" y="11636"/>
                  </a:cubicBezTo>
                  <a:cubicBezTo>
                    <a:pt x="19086" y="4186"/>
                    <a:pt x="29191" y="0"/>
                    <a:pt x="3972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617584" cy="1890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497251" y="2637451"/>
            <a:ext cx="9938639" cy="6805943"/>
            <a:chOff x="0" y="0"/>
            <a:chExt cx="2617584" cy="17925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17584" cy="1792512"/>
            </a:xfrm>
            <a:custGeom>
              <a:avLst/>
              <a:gdLst/>
              <a:ahLst/>
              <a:cxnLst/>
              <a:rect r="r" b="b" t="t" l="l"/>
              <a:pathLst>
                <a:path h="1792512" w="2617584">
                  <a:moveTo>
                    <a:pt x="39728" y="0"/>
                  </a:moveTo>
                  <a:lnTo>
                    <a:pt x="2577856" y="0"/>
                  </a:lnTo>
                  <a:cubicBezTo>
                    <a:pt x="2599797" y="0"/>
                    <a:pt x="2617584" y="17787"/>
                    <a:pt x="2617584" y="39728"/>
                  </a:cubicBezTo>
                  <a:lnTo>
                    <a:pt x="2617584" y="1752784"/>
                  </a:lnTo>
                  <a:cubicBezTo>
                    <a:pt x="2617584" y="1763320"/>
                    <a:pt x="2613398" y="1773425"/>
                    <a:pt x="2605948" y="1780876"/>
                  </a:cubicBezTo>
                  <a:cubicBezTo>
                    <a:pt x="2598498" y="1788326"/>
                    <a:pt x="2588393" y="1792512"/>
                    <a:pt x="2577856" y="1792512"/>
                  </a:cubicBezTo>
                  <a:lnTo>
                    <a:pt x="39728" y="1792512"/>
                  </a:lnTo>
                  <a:cubicBezTo>
                    <a:pt x="29191" y="1792512"/>
                    <a:pt x="19086" y="1788326"/>
                    <a:pt x="11636" y="1780876"/>
                  </a:cubicBezTo>
                  <a:cubicBezTo>
                    <a:pt x="4186" y="1773425"/>
                    <a:pt x="0" y="1763320"/>
                    <a:pt x="0" y="1752784"/>
                  </a:cubicBezTo>
                  <a:lnTo>
                    <a:pt x="0" y="39728"/>
                  </a:lnTo>
                  <a:cubicBezTo>
                    <a:pt x="0" y="29191"/>
                    <a:pt x="4186" y="19086"/>
                    <a:pt x="11636" y="11636"/>
                  </a:cubicBezTo>
                  <a:cubicBezTo>
                    <a:pt x="19086" y="4186"/>
                    <a:pt x="29191" y="0"/>
                    <a:pt x="3972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2617584" cy="1868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🚀 Gradient Boosting</a:t>
              </a: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</a:t>
              </a: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725456" y="4779753"/>
            <a:ext cx="3106366" cy="5370956"/>
            <a:chOff x="0" y="0"/>
            <a:chExt cx="818138" cy="14145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8138" cy="1414573"/>
            </a:xfrm>
            <a:custGeom>
              <a:avLst/>
              <a:gdLst/>
              <a:ahLst/>
              <a:cxnLst/>
              <a:rect r="r" b="b" t="t" l="l"/>
              <a:pathLst>
                <a:path h="1414573" w="818138">
                  <a:moveTo>
                    <a:pt x="127106" y="0"/>
                  </a:moveTo>
                  <a:lnTo>
                    <a:pt x="691032" y="0"/>
                  </a:lnTo>
                  <a:cubicBezTo>
                    <a:pt x="761230" y="0"/>
                    <a:pt x="818138" y="56907"/>
                    <a:pt x="818138" y="127106"/>
                  </a:cubicBezTo>
                  <a:lnTo>
                    <a:pt x="818138" y="1287467"/>
                  </a:lnTo>
                  <a:cubicBezTo>
                    <a:pt x="818138" y="1357666"/>
                    <a:pt x="761230" y="1414573"/>
                    <a:pt x="691032" y="1414573"/>
                  </a:cubicBezTo>
                  <a:lnTo>
                    <a:pt x="127106" y="1414573"/>
                  </a:lnTo>
                  <a:cubicBezTo>
                    <a:pt x="56907" y="1414573"/>
                    <a:pt x="0" y="1357666"/>
                    <a:pt x="0" y="1287467"/>
                  </a:cubicBezTo>
                  <a:lnTo>
                    <a:pt x="0" y="127106"/>
                  </a:lnTo>
                  <a:cubicBezTo>
                    <a:pt x="0" y="56907"/>
                    <a:pt x="56907" y="0"/>
                    <a:pt x="127106" y="0"/>
                  </a:cubicBezTo>
                  <a:close/>
                </a:path>
              </a:pathLst>
            </a:custGeom>
            <a:solidFill>
              <a:srgbClr val="007A3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8138" cy="1462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937946" y="4779753"/>
            <a:ext cx="3627501" cy="5370956"/>
            <a:chOff x="0" y="0"/>
            <a:chExt cx="955391" cy="14145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55391" cy="1414573"/>
            </a:xfrm>
            <a:custGeom>
              <a:avLst/>
              <a:gdLst/>
              <a:ahLst/>
              <a:cxnLst/>
              <a:rect r="r" b="b" t="t" l="l"/>
              <a:pathLst>
                <a:path h="1414573" w="955391">
                  <a:moveTo>
                    <a:pt x="108846" y="0"/>
                  </a:moveTo>
                  <a:lnTo>
                    <a:pt x="846546" y="0"/>
                  </a:lnTo>
                  <a:cubicBezTo>
                    <a:pt x="906659" y="0"/>
                    <a:pt x="955391" y="48732"/>
                    <a:pt x="955391" y="108846"/>
                  </a:cubicBezTo>
                  <a:lnTo>
                    <a:pt x="955391" y="1305727"/>
                  </a:lnTo>
                  <a:cubicBezTo>
                    <a:pt x="955391" y="1365841"/>
                    <a:pt x="906659" y="1414573"/>
                    <a:pt x="846546" y="1414573"/>
                  </a:cubicBezTo>
                  <a:lnTo>
                    <a:pt x="108846" y="1414573"/>
                  </a:lnTo>
                  <a:cubicBezTo>
                    <a:pt x="48732" y="1414573"/>
                    <a:pt x="0" y="1365841"/>
                    <a:pt x="0" y="1305727"/>
                  </a:cubicBezTo>
                  <a:lnTo>
                    <a:pt x="0" y="108846"/>
                  </a:lnTo>
                  <a:cubicBezTo>
                    <a:pt x="0" y="48732"/>
                    <a:pt x="48732" y="0"/>
                    <a:pt x="108846" y="0"/>
                  </a:cubicBezTo>
                  <a:close/>
                </a:path>
              </a:pathLst>
            </a:custGeom>
            <a:solidFill>
              <a:srgbClr val="CCEBD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55391" cy="1471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Pros: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Superior accuracy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Complex pattern detection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Handl</a:t>
              </a: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es imbalanced data</a:t>
              </a:r>
            </a:p>
            <a:p>
              <a:pPr algn="l">
                <a:lnSpc>
                  <a:spcPts val="41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38983" y="4779753"/>
            <a:ext cx="3839991" cy="4323206"/>
            <a:chOff x="0" y="0"/>
            <a:chExt cx="1011356" cy="11386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1356" cy="1138622"/>
            </a:xfrm>
            <a:custGeom>
              <a:avLst/>
              <a:gdLst/>
              <a:ahLst/>
              <a:cxnLst/>
              <a:rect r="r" b="b" t="t" l="l"/>
              <a:pathLst>
                <a:path h="1138622" w="1011356">
                  <a:moveTo>
                    <a:pt x="102823" y="0"/>
                  </a:moveTo>
                  <a:lnTo>
                    <a:pt x="908533" y="0"/>
                  </a:lnTo>
                  <a:cubicBezTo>
                    <a:pt x="965320" y="0"/>
                    <a:pt x="1011356" y="46035"/>
                    <a:pt x="1011356" y="102823"/>
                  </a:cubicBezTo>
                  <a:lnTo>
                    <a:pt x="1011356" y="1035800"/>
                  </a:lnTo>
                  <a:cubicBezTo>
                    <a:pt x="1011356" y="1063070"/>
                    <a:pt x="1000523" y="1089223"/>
                    <a:pt x="981240" y="1108506"/>
                  </a:cubicBezTo>
                  <a:cubicBezTo>
                    <a:pt x="961957" y="1127789"/>
                    <a:pt x="935803" y="1138622"/>
                    <a:pt x="908533" y="1138622"/>
                  </a:cubicBezTo>
                  <a:lnTo>
                    <a:pt x="102823" y="1138622"/>
                  </a:lnTo>
                  <a:cubicBezTo>
                    <a:pt x="46035" y="1138622"/>
                    <a:pt x="0" y="1092587"/>
                    <a:pt x="0" y="1035800"/>
                  </a:cubicBezTo>
                  <a:lnTo>
                    <a:pt x="0" y="102823"/>
                  </a:lnTo>
                  <a:cubicBezTo>
                    <a:pt x="0" y="75552"/>
                    <a:pt x="10833" y="49399"/>
                    <a:pt x="30116" y="30116"/>
                  </a:cubicBezTo>
                  <a:cubicBezTo>
                    <a:pt x="49399" y="10833"/>
                    <a:pt x="75552" y="0"/>
                    <a:pt x="102823" y="0"/>
                  </a:cubicBezTo>
                  <a:close/>
                </a:path>
              </a:pathLst>
            </a:custGeom>
            <a:solidFill>
              <a:srgbClr val="FFA51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011356" cy="1186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451473" y="4779753"/>
            <a:ext cx="3627501" cy="4323206"/>
            <a:chOff x="0" y="0"/>
            <a:chExt cx="955391" cy="113862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55391" cy="1138622"/>
            </a:xfrm>
            <a:custGeom>
              <a:avLst/>
              <a:gdLst/>
              <a:ahLst/>
              <a:cxnLst/>
              <a:rect r="r" b="b" t="t" l="l"/>
              <a:pathLst>
                <a:path h="1138622" w="955391">
                  <a:moveTo>
                    <a:pt x="108846" y="0"/>
                  </a:moveTo>
                  <a:lnTo>
                    <a:pt x="846546" y="0"/>
                  </a:lnTo>
                  <a:cubicBezTo>
                    <a:pt x="906659" y="0"/>
                    <a:pt x="955391" y="48732"/>
                    <a:pt x="955391" y="108846"/>
                  </a:cubicBezTo>
                  <a:lnTo>
                    <a:pt x="955391" y="1029777"/>
                  </a:lnTo>
                  <a:cubicBezTo>
                    <a:pt x="955391" y="1089890"/>
                    <a:pt x="906659" y="1138622"/>
                    <a:pt x="846546" y="1138622"/>
                  </a:cubicBezTo>
                  <a:lnTo>
                    <a:pt x="108846" y="1138622"/>
                  </a:lnTo>
                  <a:cubicBezTo>
                    <a:pt x="48732" y="1138622"/>
                    <a:pt x="0" y="1089890"/>
                    <a:pt x="0" y="1029777"/>
                  </a:cubicBezTo>
                  <a:lnTo>
                    <a:pt x="0" y="108846"/>
                  </a:lnTo>
                  <a:cubicBezTo>
                    <a:pt x="0" y="48732"/>
                    <a:pt x="48732" y="0"/>
                    <a:pt x="108846" y="0"/>
                  </a:cubicBezTo>
                  <a:close/>
                </a:path>
              </a:pathLst>
            </a:custGeom>
            <a:solidFill>
              <a:srgbClr val="F7E4A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955391" cy="1195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Cons: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Black box nature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Requires more tuning</a:t>
              </a:r>
            </a:p>
            <a:p>
              <a:pPr algn="l">
                <a:lnSpc>
                  <a:spcPts val="419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986863" y="1512217"/>
            <a:ext cx="959414" cy="95941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079257" y="1682240"/>
            <a:ext cx="774627" cy="63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b="true" sz="371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4545" y="2916501"/>
            <a:ext cx="3600691" cy="630098"/>
            <a:chOff x="0" y="0"/>
            <a:chExt cx="948330" cy="1659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48330" cy="165952"/>
            </a:xfrm>
            <a:custGeom>
              <a:avLst/>
              <a:gdLst/>
              <a:ahLst/>
              <a:cxnLst/>
              <a:rect r="r" b="b" t="t" l="l"/>
              <a:pathLst>
                <a:path h="165952" w="948330">
                  <a:moveTo>
                    <a:pt x="0" y="0"/>
                  </a:moveTo>
                  <a:lnTo>
                    <a:pt x="948330" y="0"/>
                  </a:lnTo>
                  <a:lnTo>
                    <a:pt x="948330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948330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Key Justifications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6156897" y="-1404067"/>
            <a:ext cx="664546" cy="10718278"/>
            <a:chOff x="0" y="0"/>
            <a:chExt cx="175025" cy="28229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025" cy="2822921"/>
            </a:xfrm>
            <a:custGeom>
              <a:avLst/>
              <a:gdLst/>
              <a:ahLst/>
              <a:cxnLst/>
              <a:rect r="r" b="b" t="t" l="l"/>
              <a:pathLst>
                <a:path h="2822921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735409"/>
                  </a:lnTo>
                  <a:cubicBezTo>
                    <a:pt x="175025" y="2758618"/>
                    <a:pt x="165805" y="2780878"/>
                    <a:pt x="149393" y="2797289"/>
                  </a:cubicBezTo>
                  <a:cubicBezTo>
                    <a:pt x="132981" y="2813701"/>
                    <a:pt x="110722" y="2822921"/>
                    <a:pt x="87512" y="2822921"/>
                  </a:cubicBezTo>
                  <a:lnTo>
                    <a:pt x="87512" y="2822921"/>
                  </a:lnTo>
                  <a:cubicBezTo>
                    <a:pt x="64303" y="2822921"/>
                    <a:pt x="42043" y="2813701"/>
                    <a:pt x="25632" y="2797289"/>
                  </a:cubicBezTo>
                  <a:cubicBezTo>
                    <a:pt x="9220" y="2780878"/>
                    <a:pt x="0" y="2758618"/>
                    <a:pt x="0" y="2735409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5025" cy="2870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31362" y="3613274"/>
            <a:ext cx="10616947" cy="664546"/>
            <a:chOff x="0" y="0"/>
            <a:chExt cx="2796233" cy="1750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96233" cy="175025"/>
            </a:xfrm>
            <a:custGeom>
              <a:avLst/>
              <a:gdLst/>
              <a:ahLst/>
              <a:cxnLst/>
              <a:rect r="r" b="b" t="t" l="l"/>
              <a:pathLst>
                <a:path h="175025" w="2796233">
                  <a:moveTo>
                    <a:pt x="37189" y="0"/>
                  </a:moveTo>
                  <a:lnTo>
                    <a:pt x="2759044" y="0"/>
                  </a:lnTo>
                  <a:cubicBezTo>
                    <a:pt x="2768907" y="0"/>
                    <a:pt x="2778366" y="3918"/>
                    <a:pt x="2785340" y="10893"/>
                  </a:cubicBezTo>
                  <a:cubicBezTo>
                    <a:pt x="2792315" y="17867"/>
                    <a:pt x="2796233" y="27326"/>
                    <a:pt x="2796233" y="37189"/>
                  </a:cubicBezTo>
                  <a:lnTo>
                    <a:pt x="2796233" y="137835"/>
                  </a:lnTo>
                  <a:cubicBezTo>
                    <a:pt x="2796233" y="147698"/>
                    <a:pt x="2792315" y="157158"/>
                    <a:pt x="2785340" y="164132"/>
                  </a:cubicBezTo>
                  <a:cubicBezTo>
                    <a:pt x="2778366" y="171106"/>
                    <a:pt x="2768907" y="175025"/>
                    <a:pt x="2759044" y="175025"/>
                  </a:cubicBezTo>
                  <a:lnTo>
                    <a:pt x="37189" y="175025"/>
                  </a:lnTo>
                  <a:cubicBezTo>
                    <a:pt x="27326" y="175025"/>
                    <a:pt x="17867" y="171106"/>
                    <a:pt x="10893" y="164132"/>
                  </a:cubicBezTo>
                  <a:cubicBezTo>
                    <a:pt x="3918" y="157158"/>
                    <a:pt x="0" y="147698"/>
                    <a:pt x="0" y="137835"/>
                  </a:cubicBezTo>
                  <a:lnTo>
                    <a:pt x="0" y="37189"/>
                  </a:lnTo>
                  <a:cubicBezTo>
                    <a:pt x="0" y="27326"/>
                    <a:pt x="3918" y="17867"/>
                    <a:pt x="10893" y="10893"/>
                  </a:cubicBezTo>
                  <a:cubicBezTo>
                    <a:pt x="17867" y="3918"/>
                    <a:pt x="27326" y="0"/>
                    <a:pt x="371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796233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Superior Predictive Power: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Captures complex non-linear relationships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85943" y="3738662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662477" y="923925"/>
            <a:ext cx="3953869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GRADIENT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942975"/>
            <a:ext cx="6861649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b="true" sz="455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RECOMMENDED MODEL:</a:t>
            </a:r>
          </a:p>
        </p:txBody>
      </p:sp>
      <p:grpSp>
        <p:nvGrpSpPr>
          <p:cNvPr name="Group 15" id="15"/>
          <p:cNvGrpSpPr/>
          <p:nvPr/>
        </p:nvGrpSpPr>
        <p:grpSpPr>
          <a:xfrm rot="-5400000">
            <a:off x="5946248" y="-452671"/>
            <a:ext cx="664546" cy="10296981"/>
            <a:chOff x="0" y="0"/>
            <a:chExt cx="175025" cy="271196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5025" cy="2711962"/>
            </a:xfrm>
            <a:custGeom>
              <a:avLst/>
              <a:gdLst/>
              <a:ahLst/>
              <a:cxnLst/>
              <a:rect r="r" b="b" t="t" l="l"/>
              <a:pathLst>
                <a:path h="2711962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624450"/>
                  </a:lnTo>
                  <a:cubicBezTo>
                    <a:pt x="175025" y="2647659"/>
                    <a:pt x="165805" y="2669918"/>
                    <a:pt x="149393" y="2686330"/>
                  </a:cubicBezTo>
                  <a:cubicBezTo>
                    <a:pt x="132981" y="2702742"/>
                    <a:pt x="110722" y="2711962"/>
                    <a:pt x="87512" y="2711962"/>
                  </a:cubicBezTo>
                  <a:lnTo>
                    <a:pt x="87512" y="2711962"/>
                  </a:lnTo>
                  <a:cubicBezTo>
                    <a:pt x="64303" y="2711962"/>
                    <a:pt x="42043" y="2702742"/>
                    <a:pt x="25632" y="2686330"/>
                  </a:cubicBezTo>
                  <a:cubicBezTo>
                    <a:pt x="9220" y="2669918"/>
                    <a:pt x="0" y="2647659"/>
                    <a:pt x="0" y="2624450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75025" cy="2759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31362" y="4363546"/>
            <a:ext cx="10195650" cy="664546"/>
            <a:chOff x="0" y="0"/>
            <a:chExt cx="2685274" cy="1750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685274" cy="175025"/>
            </a:xfrm>
            <a:custGeom>
              <a:avLst/>
              <a:gdLst/>
              <a:ahLst/>
              <a:cxnLst/>
              <a:rect r="r" b="b" t="t" l="l"/>
              <a:pathLst>
                <a:path h="175025" w="2685274">
                  <a:moveTo>
                    <a:pt x="38726" y="0"/>
                  </a:moveTo>
                  <a:lnTo>
                    <a:pt x="2646548" y="0"/>
                  </a:lnTo>
                  <a:cubicBezTo>
                    <a:pt x="2656819" y="0"/>
                    <a:pt x="2666669" y="4080"/>
                    <a:pt x="2673931" y="11343"/>
                  </a:cubicBezTo>
                  <a:cubicBezTo>
                    <a:pt x="2681194" y="18605"/>
                    <a:pt x="2685274" y="28455"/>
                    <a:pt x="2685274" y="38726"/>
                  </a:cubicBezTo>
                  <a:lnTo>
                    <a:pt x="2685274" y="136298"/>
                  </a:lnTo>
                  <a:cubicBezTo>
                    <a:pt x="2685274" y="146569"/>
                    <a:pt x="2681194" y="156419"/>
                    <a:pt x="2673931" y="163682"/>
                  </a:cubicBezTo>
                  <a:cubicBezTo>
                    <a:pt x="2666669" y="170945"/>
                    <a:pt x="2656819" y="175025"/>
                    <a:pt x="2646548" y="175025"/>
                  </a:cubicBezTo>
                  <a:lnTo>
                    <a:pt x="38726" y="175025"/>
                  </a:lnTo>
                  <a:cubicBezTo>
                    <a:pt x="28455" y="175025"/>
                    <a:pt x="18605" y="170945"/>
                    <a:pt x="11343" y="163682"/>
                  </a:cubicBezTo>
                  <a:cubicBezTo>
                    <a:pt x="4080" y="156419"/>
                    <a:pt x="0" y="146569"/>
                    <a:pt x="0" y="136298"/>
                  </a:cubicBezTo>
                  <a:lnTo>
                    <a:pt x="0" y="38726"/>
                  </a:lnTo>
                  <a:cubicBezTo>
                    <a:pt x="0" y="28455"/>
                    <a:pt x="4080" y="18605"/>
                    <a:pt x="11343" y="11343"/>
                  </a:cubicBezTo>
                  <a:cubicBezTo>
                    <a:pt x="18605" y="4080"/>
                    <a:pt x="28455" y="0"/>
                    <a:pt x="387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2685274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Imbalanced Data Handling: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Built-in techniques for class imbalance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485943" y="4479409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-5400000">
            <a:off x="4804742" y="2179853"/>
            <a:ext cx="664546" cy="8013969"/>
            <a:chOff x="0" y="0"/>
            <a:chExt cx="175025" cy="21106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5025" cy="2110675"/>
            </a:xfrm>
            <a:custGeom>
              <a:avLst/>
              <a:gdLst/>
              <a:ahLst/>
              <a:cxnLst/>
              <a:rect r="r" b="b" t="t" l="l"/>
              <a:pathLst>
                <a:path h="2110675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023163"/>
                  </a:lnTo>
                  <a:cubicBezTo>
                    <a:pt x="175025" y="2046372"/>
                    <a:pt x="165805" y="2068631"/>
                    <a:pt x="149393" y="2085043"/>
                  </a:cubicBezTo>
                  <a:cubicBezTo>
                    <a:pt x="132981" y="2101455"/>
                    <a:pt x="110722" y="2110675"/>
                    <a:pt x="87512" y="2110675"/>
                  </a:cubicBezTo>
                  <a:lnTo>
                    <a:pt x="87512" y="2110675"/>
                  </a:lnTo>
                  <a:cubicBezTo>
                    <a:pt x="64303" y="2110675"/>
                    <a:pt x="42043" y="2101455"/>
                    <a:pt x="25632" y="2085043"/>
                  </a:cubicBezTo>
                  <a:cubicBezTo>
                    <a:pt x="9220" y="2068631"/>
                    <a:pt x="0" y="2046372"/>
                    <a:pt x="0" y="2023163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75025" cy="215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31362" y="5854564"/>
            <a:ext cx="7912638" cy="664546"/>
            <a:chOff x="0" y="0"/>
            <a:chExt cx="2083987" cy="1750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083987" cy="175025"/>
            </a:xfrm>
            <a:custGeom>
              <a:avLst/>
              <a:gdLst/>
              <a:ahLst/>
              <a:cxnLst/>
              <a:rect r="r" b="b" t="t" l="l"/>
              <a:pathLst>
                <a:path h="175025" w="2083987">
                  <a:moveTo>
                    <a:pt x="49900" y="0"/>
                  </a:moveTo>
                  <a:lnTo>
                    <a:pt x="2034087" y="0"/>
                  </a:lnTo>
                  <a:cubicBezTo>
                    <a:pt x="2061646" y="0"/>
                    <a:pt x="2083987" y="22341"/>
                    <a:pt x="2083987" y="49900"/>
                  </a:cubicBezTo>
                  <a:lnTo>
                    <a:pt x="2083987" y="125125"/>
                  </a:lnTo>
                  <a:cubicBezTo>
                    <a:pt x="2083987" y="152684"/>
                    <a:pt x="2061646" y="175025"/>
                    <a:pt x="2034087" y="175025"/>
                  </a:cubicBezTo>
                  <a:lnTo>
                    <a:pt x="49900" y="175025"/>
                  </a:lnTo>
                  <a:cubicBezTo>
                    <a:pt x="22341" y="175025"/>
                    <a:pt x="0" y="152684"/>
                    <a:pt x="0" y="125125"/>
                  </a:cubicBezTo>
                  <a:lnTo>
                    <a:pt x="0" y="49900"/>
                  </a:lnTo>
                  <a:cubicBezTo>
                    <a:pt x="0" y="22341"/>
                    <a:pt x="22341" y="0"/>
                    <a:pt x="499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2083987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Scalability: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Efficient processing of large datasets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485943" y="5970427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-5400000">
            <a:off x="5359596" y="2365745"/>
            <a:ext cx="664546" cy="9123676"/>
            <a:chOff x="0" y="0"/>
            <a:chExt cx="175025" cy="240294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5025" cy="2402944"/>
            </a:xfrm>
            <a:custGeom>
              <a:avLst/>
              <a:gdLst/>
              <a:ahLst/>
              <a:cxnLst/>
              <a:rect r="r" b="b" t="t" l="l"/>
              <a:pathLst>
                <a:path h="2402944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315431"/>
                  </a:lnTo>
                  <a:cubicBezTo>
                    <a:pt x="175025" y="2338641"/>
                    <a:pt x="165805" y="2360900"/>
                    <a:pt x="149393" y="2377312"/>
                  </a:cubicBezTo>
                  <a:cubicBezTo>
                    <a:pt x="132981" y="2393724"/>
                    <a:pt x="110722" y="2402944"/>
                    <a:pt x="87512" y="2402944"/>
                  </a:cubicBezTo>
                  <a:lnTo>
                    <a:pt x="87512" y="2402944"/>
                  </a:lnTo>
                  <a:cubicBezTo>
                    <a:pt x="64303" y="2402944"/>
                    <a:pt x="42043" y="2393724"/>
                    <a:pt x="25632" y="2377312"/>
                  </a:cubicBezTo>
                  <a:cubicBezTo>
                    <a:pt x="9220" y="2360900"/>
                    <a:pt x="0" y="2338641"/>
                    <a:pt x="0" y="2315431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75025" cy="2450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14545" y="6585785"/>
            <a:ext cx="9039163" cy="664546"/>
            <a:chOff x="0" y="0"/>
            <a:chExt cx="2380685" cy="17502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380685" cy="175025"/>
            </a:xfrm>
            <a:custGeom>
              <a:avLst/>
              <a:gdLst/>
              <a:ahLst/>
              <a:cxnLst/>
              <a:rect r="r" b="b" t="t" l="l"/>
              <a:pathLst>
                <a:path h="175025" w="2380685">
                  <a:moveTo>
                    <a:pt x="43681" y="0"/>
                  </a:moveTo>
                  <a:lnTo>
                    <a:pt x="2337004" y="0"/>
                  </a:lnTo>
                  <a:cubicBezTo>
                    <a:pt x="2361128" y="0"/>
                    <a:pt x="2380685" y="19557"/>
                    <a:pt x="2380685" y="43681"/>
                  </a:cubicBezTo>
                  <a:lnTo>
                    <a:pt x="2380685" y="131344"/>
                  </a:lnTo>
                  <a:cubicBezTo>
                    <a:pt x="2380685" y="142929"/>
                    <a:pt x="2376083" y="154039"/>
                    <a:pt x="2367891" y="162231"/>
                  </a:cubicBezTo>
                  <a:cubicBezTo>
                    <a:pt x="2359699" y="170423"/>
                    <a:pt x="2348589" y="175025"/>
                    <a:pt x="2337004" y="175025"/>
                  </a:cubicBezTo>
                  <a:lnTo>
                    <a:pt x="43681" y="175025"/>
                  </a:lnTo>
                  <a:cubicBezTo>
                    <a:pt x="19557" y="175025"/>
                    <a:pt x="0" y="155468"/>
                    <a:pt x="0" y="131344"/>
                  </a:cubicBezTo>
                  <a:lnTo>
                    <a:pt x="0" y="43681"/>
                  </a:lnTo>
                  <a:cubicBezTo>
                    <a:pt x="0" y="19557"/>
                    <a:pt x="19557" y="0"/>
                    <a:pt x="4368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2380685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Business Impact: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Direct reduction in delinquency-related losses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85943" y="6685508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-5400000">
            <a:off x="5359596" y="874727"/>
            <a:ext cx="664546" cy="9123676"/>
            <a:chOff x="0" y="0"/>
            <a:chExt cx="175025" cy="240294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75025" cy="2402944"/>
            </a:xfrm>
            <a:custGeom>
              <a:avLst/>
              <a:gdLst/>
              <a:ahLst/>
              <a:cxnLst/>
              <a:rect r="r" b="b" t="t" l="l"/>
              <a:pathLst>
                <a:path h="2402944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315431"/>
                  </a:lnTo>
                  <a:cubicBezTo>
                    <a:pt x="175025" y="2338641"/>
                    <a:pt x="165805" y="2360900"/>
                    <a:pt x="149393" y="2377312"/>
                  </a:cubicBezTo>
                  <a:cubicBezTo>
                    <a:pt x="132981" y="2393724"/>
                    <a:pt x="110722" y="2402944"/>
                    <a:pt x="87512" y="2402944"/>
                  </a:cubicBezTo>
                  <a:lnTo>
                    <a:pt x="87512" y="2402944"/>
                  </a:lnTo>
                  <a:cubicBezTo>
                    <a:pt x="64303" y="2402944"/>
                    <a:pt x="42043" y="2393724"/>
                    <a:pt x="25632" y="2377312"/>
                  </a:cubicBezTo>
                  <a:cubicBezTo>
                    <a:pt x="9220" y="2360900"/>
                    <a:pt x="0" y="2338641"/>
                    <a:pt x="0" y="2315431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175025" cy="2450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231362" y="5104292"/>
            <a:ext cx="9022345" cy="664546"/>
            <a:chOff x="0" y="0"/>
            <a:chExt cx="2376256" cy="17502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376256" cy="175025"/>
            </a:xfrm>
            <a:custGeom>
              <a:avLst/>
              <a:gdLst/>
              <a:ahLst/>
              <a:cxnLst/>
              <a:rect r="r" b="b" t="t" l="l"/>
              <a:pathLst>
                <a:path h="175025" w="2376256">
                  <a:moveTo>
                    <a:pt x="43762" y="0"/>
                  </a:moveTo>
                  <a:lnTo>
                    <a:pt x="2332493" y="0"/>
                  </a:lnTo>
                  <a:cubicBezTo>
                    <a:pt x="2356663" y="0"/>
                    <a:pt x="2376256" y="19593"/>
                    <a:pt x="2376256" y="43762"/>
                  </a:cubicBezTo>
                  <a:lnTo>
                    <a:pt x="2376256" y="131262"/>
                  </a:lnTo>
                  <a:cubicBezTo>
                    <a:pt x="2376256" y="155432"/>
                    <a:pt x="2356663" y="175025"/>
                    <a:pt x="2332493" y="175025"/>
                  </a:cubicBezTo>
                  <a:lnTo>
                    <a:pt x="43762" y="175025"/>
                  </a:lnTo>
                  <a:cubicBezTo>
                    <a:pt x="19593" y="175025"/>
                    <a:pt x="0" y="155432"/>
                    <a:pt x="0" y="131262"/>
                  </a:cubicBezTo>
                  <a:lnTo>
                    <a:pt x="0" y="43762"/>
                  </a:lnTo>
                  <a:cubicBezTo>
                    <a:pt x="0" y="19593"/>
                    <a:pt x="19593" y="0"/>
                    <a:pt x="437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2376256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Feature Importance: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Identifies most influential risk factors</a:t>
              </a: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485943" y="5220155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681887" y="3566003"/>
            <a:ext cx="4577413" cy="797543"/>
            <a:chOff x="0" y="0"/>
            <a:chExt cx="1205574" cy="21005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05574" cy="210052"/>
            </a:xfrm>
            <a:custGeom>
              <a:avLst/>
              <a:gdLst/>
              <a:ahLst/>
              <a:cxnLst/>
              <a:rect r="r" b="b" t="t" l="l"/>
              <a:pathLst>
                <a:path h="210052" w="1205574">
                  <a:moveTo>
                    <a:pt x="86258" y="0"/>
                  </a:moveTo>
                  <a:lnTo>
                    <a:pt x="1119316" y="0"/>
                  </a:lnTo>
                  <a:cubicBezTo>
                    <a:pt x="1142193" y="0"/>
                    <a:pt x="1164133" y="9088"/>
                    <a:pt x="1180309" y="25264"/>
                  </a:cubicBezTo>
                  <a:cubicBezTo>
                    <a:pt x="1196486" y="41441"/>
                    <a:pt x="1205574" y="63381"/>
                    <a:pt x="1205574" y="86258"/>
                  </a:cubicBezTo>
                  <a:lnTo>
                    <a:pt x="1205574" y="123794"/>
                  </a:lnTo>
                  <a:cubicBezTo>
                    <a:pt x="1205574" y="171433"/>
                    <a:pt x="1166955" y="210052"/>
                    <a:pt x="1119316" y="210052"/>
                  </a:cubicBezTo>
                  <a:lnTo>
                    <a:pt x="86258" y="210052"/>
                  </a:lnTo>
                  <a:cubicBezTo>
                    <a:pt x="63381" y="210052"/>
                    <a:pt x="41441" y="200965"/>
                    <a:pt x="25264" y="184788"/>
                  </a:cubicBezTo>
                  <a:cubicBezTo>
                    <a:pt x="9088" y="168612"/>
                    <a:pt x="0" y="146671"/>
                    <a:pt x="0" y="123794"/>
                  </a:cubicBezTo>
                  <a:lnTo>
                    <a:pt x="0" y="86258"/>
                  </a:lnTo>
                  <a:cubicBezTo>
                    <a:pt x="0" y="38619"/>
                    <a:pt x="38619" y="0"/>
                    <a:pt x="8625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1205574" cy="276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Missed Payments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495364" y="2916501"/>
            <a:ext cx="3763936" cy="630098"/>
            <a:chOff x="0" y="0"/>
            <a:chExt cx="991325" cy="16595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91325" cy="165952"/>
            </a:xfrm>
            <a:custGeom>
              <a:avLst/>
              <a:gdLst/>
              <a:ahLst/>
              <a:cxnLst/>
              <a:rect r="r" b="b" t="t" l="l"/>
              <a:pathLst>
                <a:path h="165952" w="991325">
                  <a:moveTo>
                    <a:pt x="0" y="0"/>
                  </a:moveTo>
                  <a:lnTo>
                    <a:pt x="991325" y="0"/>
                  </a:lnTo>
                  <a:lnTo>
                    <a:pt x="991325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991325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Top</a:t>
              </a: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5 Input Features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1079366" y="1608417"/>
            <a:ext cx="747174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BOOSTING MACHINE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2681887" y="4422613"/>
            <a:ext cx="4577413" cy="797543"/>
            <a:chOff x="0" y="0"/>
            <a:chExt cx="1205574" cy="210052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205574" cy="210052"/>
            </a:xfrm>
            <a:custGeom>
              <a:avLst/>
              <a:gdLst/>
              <a:ahLst/>
              <a:cxnLst/>
              <a:rect r="r" b="b" t="t" l="l"/>
              <a:pathLst>
                <a:path h="210052" w="1205574">
                  <a:moveTo>
                    <a:pt x="86258" y="0"/>
                  </a:moveTo>
                  <a:lnTo>
                    <a:pt x="1119316" y="0"/>
                  </a:lnTo>
                  <a:cubicBezTo>
                    <a:pt x="1142193" y="0"/>
                    <a:pt x="1164133" y="9088"/>
                    <a:pt x="1180309" y="25264"/>
                  </a:cubicBezTo>
                  <a:cubicBezTo>
                    <a:pt x="1196486" y="41441"/>
                    <a:pt x="1205574" y="63381"/>
                    <a:pt x="1205574" y="86258"/>
                  </a:cubicBezTo>
                  <a:lnTo>
                    <a:pt x="1205574" y="123794"/>
                  </a:lnTo>
                  <a:cubicBezTo>
                    <a:pt x="1205574" y="171433"/>
                    <a:pt x="1166955" y="210052"/>
                    <a:pt x="1119316" y="210052"/>
                  </a:cubicBezTo>
                  <a:lnTo>
                    <a:pt x="86258" y="210052"/>
                  </a:lnTo>
                  <a:cubicBezTo>
                    <a:pt x="63381" y="210052"/>
                    <a:pt x="41441" y="200965"/>
                    <a:pt x="25264" y="184788"/>
                  </a:cubicBezTo>
                  <a:cubicBezTo>
                    <a:pt x="9088" y="168612"/>
                    <a:pt x="0" y="146671"/>
                    <a:pt x="0" y="123794"/>
                  </a:cubicBezTo>
                  <a:lnTo>
                    <a:pt x="0" y="86258"/>
                  </a:lnTo>
                  <a:cubicBezTo>
                    <a:pt x="0" y="38619"/>
                    <a:pt x="38619" y="0"/>
                    <a:pt x="8625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1205574" cy="276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Credit Utilization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2681887" y="5277305"/>
            <a:ext cx="4577413" cy="797543"/>
            <a:chOff x="0" y="0"/>
            <a:chExt cx="1205574" cy="21005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205574" cy="210052"/>
            </a:xfrm>
            <a:custGeom>
              <a:avLst/>
              <a:gdLst/>
              <a:ahLst/>
              <a:cxnLst/>
              <a:rect r="r" b="b" t="t" l="l"/>
              <a:pathLst>
                <a:path h="210052" w="1205574">
                  <a:moveTo>
                    <a:pt x="86258" y="0"/>
                  </a:moveTo>
                  <a:lnTo>
                    <a:pt x="1119316" y="0"/>
                  </a:lnTo>
                  <a:cubicBezTo>
                    <a:pt x="1142193" y="0"/>
                    <a:pt x="1164133" y="9088"/>
                    <a:pt x="1180309" y="25264"/>
                  </a:cubicBezTo>
                  <a:cubicBezTo>
                    <a:pt x="1196486" y="41441"/>
                    <a:pt x="1205574" y="63381"/>
                    <a:pt x="1205574" y="86258"/>
                  </a:cubicBezTo>
                  <a:lnTo>
                    <a:pt x="1205574" y="123794"/>
                  </a:lnTo>
                  <a:cubicBezTo>
                    <a:pt x="1205574" y="171433"/>
                    <a:pt x="1166955" y="210052"/>
                    <a:pt x="1119316" y="210052"/>
                  </a:cubicBezTo>
                  <a:lnTo>
                    <a:pt x="86258" y="210052"/>
                  </a:lnTo>
                  <a:cubicBezTo>
                    <a:pt x="63381" y="210052"/>
                    <a:pt x="41441" y="200965"/>
                    <a:pt x="25264" y="184788"/>
                  </a:cubicBezTo>
                  <a:cubicBezTo>
                    <a:pt x="9088" y="168612"/>
                    <a:pt x="0" y="146671"/>
                    <a:pt x="0" y="123794"/>
                  </a:cubicBezTo>
                  <a:lnTo>
                    <a:pt x="0" y="86258"/>
                  </a:lnTo>
                  <a:cubicBezTo>
                    <a:pt x="0" y="38619"/>
                    <a:pt x="38619" y="0"/>
                    <a:pt x="8625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1205574" cy="276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Credit Score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2681887" y="6131998"/>
            <a:ext cx="4577413" cy="797543"/>
            <a:chOff x="0" y="0"/>
            <a:chExt cx="1205574" cy="21005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205574" cy="210052"/>
            </a:xfrm>
            <a:custGeom>
              <a:avLst/>
              <a:gdLst/>
              <a:ahLst/>
              <a:cxnLst/>
              <a:rect r="r" b="b" t="t" l="l"/>
              <a:pathLst>
                <a:path h="210052" w="1205574">
                  <a:moveTo>
                    <a:pt x="86258" y="0"/>
                  </a:moveTo>
                  <a:lnTo>
                    <a:pt x="1119316" y="0"/>
                  </a:lnTo>
                  <a:cubicBezTo>
                    <a:pt x="1142193" y="0"/>
                    <a:pt x="1164133" y="9088"/>
                    <a:pt x="1180309" y="25264"/>
                  </a:cubicBezTo>
                  <a:cubicBezTo>
                    <a:pt x="1196486" y="41441"/>
                    <a:pt x="1205574" y="63381"/>
                    <a:pt x="1205574" y="86258"/>
                  </a:cubicBezTo>
                  <a:lnTo>
                    <a:pt x="1205574" y="123794"/>
                  </a:lnTo>
                  <a:cubicBezTo>
                    <a:pt x="1205574" y="171433"/>
                    <a:pt x="1166955" y="210052"/>
                    <a:pt x="1119316" y="210052"/>
                  </a:cubicBezTo>
                  <a:lnTo>
                    <a:pt x="86258" y="210052"/>
                  </a:lnTo>
                  <a:cubicBezTo>
                    <a:pt x="63381" y="210052"/>
                    <a:pt x="41441" y="200965"/>
                    <a:pt x="25264" y="184788"/>
                  </a:cubicBezTo>
                  <a:cubicBezTo>
                    <a:pt x="9088" y="168612"/>
                    <a:pt x="0" y="146671"/>
                    <a:pt x="0" y="123794"/>
                  </a:cubicBezTo>
                  <a:lnTo>
                    <a:pt x="0" y="86258"/>
                  </a:lnTo>
                  <a:cubicBezTo>
                    <a:pt x="0" y="38619"/>
                    <a:pt x="38619" y="0"/>
                    <a:pt x="8625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1205574" cy="276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Debt-to-Income Ratio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681887" y="6986690"/>
            <a:ext cx="4577413" cy="797543"/>
            <a:chOff x="0" y="0"/>
            <a:chExt cx="1205574" cy="210052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05574" cy="210052"/>
            </a:xfrm>
            <a:custGeom>
              <a:avLst/>
              <a:gdLst/>
              <a:ahLst/>
              <a:cxnLst/>
              <a:rect r="r" b="b" t="t" l="l"/>
              <a:pathLst>
                <a:path h="210052" w="1205574">
                  <a:moveTo>
                    <a:pt x="86258" y="0"/>
                  </a:moveTo>
                  <a:lnTo>
                    <a:pt x="1119316" y="0"/>
                  </a:lnTo>
                  <a:cubicBezTo>
                    <a:pt x="1142193" y="0"/>
                    <a:pt x="1164133" y="9088"/>
                    <a:pt x="1180309" y="25264"/>
                  </a:cubicBezTo>
                  <a:cubicBezTo>
                    <a:pt x="1196486" y="41441"/>
                    <a:pt x="1205574" y="63381"/>
                    <a:pt x="1205574" y="86258"/>
                  </a:cubicBezTo>
                  <a:lnTo>
                    <a:pt x="1205574" y="123794"/>
                  </a:lnTo>
                  <a:cubicBezTo>
                    <a:pt x="1205574" y="171433"/>
                    <a:pt x="1166955" y="210052"/>
                    <a:pt x="1119316" y="210052"/>
                  </a:cubicBezTo>
                  <a:lnTo>
                    <a:pt x="86258" y="210052"/>
                  </a:lnTo>
                  <a:cubicBezTo>
                    <a:pt x="63381" y="210052"/>
                    <a:pt x="41441" y="200965"/>
                    <a:pt x="25264" y="184788"/>
                  </a:cubicBezTo>
                  <a:cubicBezTo>
                    <a:pt x="9088" y="168612"/>
                    <a:pt x="0" y="146671"/>
                    <a:pt x="0" y="123794"/>
                  </a:cubicBezTo>
                  <a:lnTo>
                    <a:pt x="0" y="86258"/>
                  </a:lnTo>
                  <a:cubicBezTo>
                    <a:pt x="0" y="38619"/>
                    <a:pt x="38619" y="0"/>
                    <a:pt x="8625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1205574" cy="276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Loan Balance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3214" y="6929540"/>
            <a:ext cx="5325291" cy="630098"/>
            <a:chOff x="0" y="0"/>
            <a:chExt cx="1402546" cy="1659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02546" cy="165952"/>
            </a:xfrm>
            <a:custGeom>
              <a:avLst/>
              <a:gdLst/>
              <a:ahLst/>
              <a:cxnLst/>
              <a:rect r="r" b="b" t="t" l="l"/>
              <a:pathLst>
                <a:path h="165952" w="1402546">
                  <a:moveTo>
                    <a:pt x="0" y="0"/>
                  </a:moveTo>
                  <a:lnTo>
                    <a:pt x="1402546" y="0"/>
                  </a:lnTo>
                  <a:lnTo>
                    <a:pt x="1402546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402546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Fairness &amp; Bias Assessment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5258265" y="3221736"/>
            <a:ext cx="664546" cy="9123676"/>
            <a:chOff x="0" y="0"/>
            <a:chExt cx="175025" cy="24029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025" cy="2402944"/>
            </a:xfrm>
            <a:custGeom>
              <a:avLst/>
              <a:gdLst/>
              <a:ahLst/>
              <a:cxnLst/>
              <a:rect r="r" b="b" t="t" l="l"/>
              <a:pathLst>
                <a:path h="2402944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315431"/>
                  </a:lnTo>
                  <a:cubicBezTo>
                    <a:pt x="175025" y="2338641"/>
                    <a:pt x="165805" y="2360900"/>
                    <a:pt x="149393" y="2377312"/>
                  </a:cubicBezTo>
                  <a:cubicBezTo>
                    <a:pt x="132981" y="2393724"/>
                    <a:pt x="110722" y="2402944"/>
                    <a:pt x="87512" y="2402944"/>
                  </a:cubicBezTo>
                  <a:lnTo>
                    <a:pt x="87512" y="2402944"/>
                  </a:lnTo>
                  <a:cubicBezTo>
                    <a:pt x="64303" y="2402944"/>
                    <a:pt x="42043" y="2393724"/>
                    <a:pt x="25632" y="2377312"/>
                  </a:cubicBezTo>
                  <a:cubicBezTo>
                    <a:pt x="9220" y="2360900"/>
                    <a:pt x="0" y="2338641"/>
                    <a:pt x="0" y="2315431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5025" cy="2450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0031" y="7441776"/>
            <a:ext cx="9022345" cy="664546"/>
            <a:chOff x="0" y="0"/>
            <a:chExt cx="2376256" cy="1750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76256" cy="175025"/>
            </a:xfrm>
            <a:custGeom>
              <a:avLst/>
              <a:gdLst/>
              <a:ahLst/>
              <a:cxnLst/>
              <a:rect r="r" b="b" t="t" l="l"/>
              <a:pathLst>
                <a:path h="175025" w="2376256">
                  <a:moveTo>
                    <a:pt x="43762" y="0"/>
                  </a:moveTo>
                  <a:lnTo>
                    <a:pt x="2332493" y="0"/>
                  </a:lnTo>
                  <a:cubicBezTo>
                    <a:pt x="2356663" y="0"/>
                    <a:pt x="2376256" y="19593"/>
                    <a:pt x="2376256" y="43762"/>
                  </a:cubicBezTo>
                  <a:lnTo>
                    <a:pt x="2376256" y="131262"/>
                  </a:lnTo>
                  <a:cubicBezTo>
                    <a:pt x="2376256" y="155432"/>
                    <a:pt x="2356663" y="175025"/>
                    <a:pt x="2332493" y="175025"/>
                  </a:cubicBezTo>
                  <a:lnTo>
                    <a:pt x="43762" y="175025"/>
                  </a:lnTo>
                  <a:cubicBezTo>
                    <a:pt x="19593" y="175025"/>
                    <a:pt x="0" y="155432"/>
                    <a:pt x="0" y="131262"/>
                  </a:cubicBezTo>
                  <a:lnTo>
                    <a:pt x="0" y="43762"/>
                  </a:lnTo>
                  <a:cubicBezTo>
                    <a:pt x="0" y="19593"/>
                    <a:pt x="19593" y="0"/>
                    <a:pt x="437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376256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Demographic Parity: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Equal prediction rates across groups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84612" y="7567164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2" y="0"/>
                </a:lnTo>
                <a:lnTo>
                  <a:pt x="421942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5400000">
            <a:off x="5639805" y="3580943"/>
            <a:ext cx="664546" cy="9886757"/>
            <a:chOff x="0" y="0"/>
            <a:chExt cx="175025" cy="26039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5025" cy="2603920"/>
            </a:xfrm>
            <a:custGeom>
              <a:avLst/>
              <a:gdLst/>
              <a:ahLst/>
              <a:cxnLst/>
              <a:rect r="r" b="b" t="t" l="l"/>
              <a:pathLst>
                <a:path h="2603920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516407"/>
                  </a:lnTo>
                  <a:cubicBezTo>
                    <a:pt x="175025" y="2539617"/>
                    <a:pt x="165805" y="2561876"/>
                    <a:pt x="149393" y="2578288"/>
                  </a:cubicBezTo>
                  <a:cubicBezTo>
                    <a:pt x="132981" y="2594700"/>
                    <a:pt x="110722" y="2603920"/>
                    <a:pt x="87512" y="2603920"/>
                  </a:cubicBezTo>
                  <a:lnTo>
                    <a:pt x="87512" y="2603920"/>
                  </a:lnTo>
                  <a:cubicBezTo>
                    <a:pt x="64303" y="2603920"/>
                    <a:pt x="42043" y="2594700"/>
                    <a:pt x="25632" y="2578288"/>
                  </a:cubicBezTo>
                  <a:cubicBezTo>
                    <a:pt x="9220" y="2561876"/>
                    <a:pt x="0" y="2539617"/>
                    <a:pt x="0" y="2516407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75025" cy="2651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30031" y="8192048"/>
            <a:ext cx="9785426" cy="664546"/>
            <a:chOff x="0" y="0"/>
            <a:chExt cx="2577231" cy="1750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77231" cy="175025"/>
            </a:xfrm>
            <a:custGeom>
              <a:avLst/>
              <a:gdLst/>
              <a:ahLst/>
              <a:cxnLst/>
              <a:rect r="r" b="b" t="t" l="l"/>
              <a:pathLst>
                <a:path h="175025" w="2577231">
                  <a:moveTo>
                    <a:pt x="40350" y="0"/>
                  </a:moveTo>
                  <a:lnTo>
                    <a:pt x="2536882" y="0"/>
                  </a:lnTo>
                  <a:cubicBezTo>
                    <a:pt x="2547583" y="0"/>
                    <a:pt x="2557846" y="4251"/>
                    <a:pt x="2565413" y="11818"/>
                  </a:cubicBezTo>
                  <a:cubicBezTo>
                    <a:pt x="2572980" y="19385"/>
                    <a:pt x="2577231" y="29648"/>
                    <a:pt x="2577231" y="40350"/>
                  </a:cubicBezTo>
                  <a:lnTo>
                    <a:pt x="2577231" y="134675"/>
                  </a:lnTo>
                  <a:cubicBezTo>
                    <a:pt x="2577231" y="156959"/>
                    <a:pt x="2559166" y="175025"/>
                    <a:pt x="2536882" y="175025"/>
                  </a:cubicBezTo>
                  <a:lnTo>
                    <a:pt x="40350" y="175025"/>
                  </a:lnTo>
                  <a:cubicBezTo>
                    <a:pt x="18065" y="175025"/>
                    <a:pt x="0" y="156959"/>
                    <a:pt x="0" y="134675"/>
                  </a:cubicBezTo>
                  <a:lnTo>
                    <a:pt x="0" y="40350"/>
                  </a:lnTo>
                  <a:cubicBezTo>
                    <a:pt x="0" y="18065"/>
                    <a:pt x="18065" y="0"/>
                    <a:pt x="403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2577231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Equalized Odds: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Consistent performance across demographics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384612" y="8307911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2" y="0"/>
                </a:lnTo>
                <a:lnTo>
                  <a:pt x="421942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-5400000">
            <a:off x="5308931" y="4652564"/>
            <a:ext cx="664546" cy="9225008"/>
            <a:chOff x="0" y="0"/>
            <a:chExt cx="175025" cy="24296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5025" cy="2429632"/>
            </a:xfrm>
            <a:custGeom>
              <a:avLst/>
              <a:gdLst/>
              <a:ahLst/>
              <a:cxnLst/>
              <a:rect r="r" b="b" t="t" l="l"/>
              <a:pathLst>
                <a:path h="2429632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342119"/>
                  </a:lnTo>
                  <a:cubicBezTo>
                    <a:pt x="175025" y="2365329"/>
                    <a:pt x="165805" y="2387588"/>
                    <a:pt x="149393" y="2404000"/>
                  </a:cubicBezTo>
                  <a:cubicBezTo>
                    <a:pt x="132981" y="2420412"/>
                    <a:pt x="110722" y="2429632"/>
                    <a:pt x="87512" y="2429632"/>
                  </a:cubicBezTo>
                  <a:lnTo>
                    <a:pt x="87512" y="2429632"/>
                  </a:lnTo>
                  <a:cubicBezTo>
                    <a:pt x="64303" y="2429632"/>
                    <a:pt x="42043" y="2420412"/>
                    <a:pt x="25632" y="2404000"/>
                  </a:cubicBezTo>
                  <a:cubicBezTo>
                    <a:pt x="9220" y="2387588"/>
                    <a:pt x="0" y="2365329"/>
                    <a:pt x="0" y="2342119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75025" cy="2477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30031" y="8932794"/>
            <a:ext cx="9123676" cy="664546"/>
            <a:chOff x="0" y="0"/>
            <a:chExt cx="2402944" cy="1750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02944" cy="175025"/>
            </a:xfrm>
            <a:custGeom>
              <a:avLst/>
              <a:gdLst/>
              <a:ahLst/>
              <a:cxnLst/>
              <a:rect r="r" b="b" t="t" l="l"/>
              <a:pathLst>
                <a:path h="175025" w="2402944">
                  <a:moveTo>
                    <a:pt x="43276" y="0"/>
                  </a:moveTo>
                  <a:lnTo>
                    <a:pt x="2359667" y="0"/>
                  </a:lnTo>
                  <a:cubicBezTo>
                    <a:pt x="2371145" y="0"/>
                    <a:pt x="2382152" y="4559"/>
                    <a:pt x="2390268" y="12675"/>
                  </a:cubicBezTo>
                  <a:cubicBezTo>
                    <a:pt x="2398384" y="20791"/>
                    <a:pt x="2402944" y="31799"/>
                    <a:pt x="2402944" y="43276"/>
                  </a:cubicBezTo>
                  <a:lnTo>
                    <a:pt x="2402944" y="131748"/>
                  </a:lnTo>
                  <a:cubicBezTo>
                    <a:pt x="2402944" y="143226"/>
                    <a:pt x="2398384" y="154233"/>
                    <a:pt x="2390268" y="162349"/>
                  </a:cubicBezTo>
                  <a:cubicBezTo>
                    <a:pt x="2382152" y="170465"/>
                    <a:pt x="2371145" y="175025"/>
                    <a:pt x="2359667" y="175025"/>
                  </a:cubicBezTo>
                  <a:lnTo>
                    <a:pt x="43276" y="175025"/>
                  </a:lnTo>
                  <a:cubicBezTo>
                    <a:pt x="31799" y="175025"/>
                    <a:pt x="20791" y="170465"/>
                    <a:pt x="12675" y="162349"/>
                  </a:cubicBezTo>
                  <a:cubicBezTo>
                    <a:pt x="4559" y="154233"/>
                    <a:pt x="0" y="143226"/>
                    <a:pt x="0" y="131748"/>
                  </a:cubicBezTo>
                  <a:lnTo>
                    <a:pt x="0" y="43276"/>
                  </a:lnTo>
                  <a:cubicBezTo>
                    <a:pt x="0" y="31799"/>
                    <a:pt x="4559" y="20791"/>
                    <a:pt x="12675" y="12675"/>
                  </a:cubicBezTo>
                  <a:cubicBezTo>
                    <a:pt x="20791" y="4559"/>
                    <a:pt x="31799" y="0"/>
                    <a:pt x="432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2402944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Disparate Impact Analysis: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Regulatory compliance checks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84612" y="9048657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2" y="0"/>
                </a:lnTo>
                <a:lnTo>
                  <a:pt x="421942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28700" y="2636802"/>
            <a:ext cx="7894410" cy="2025005"/>
            <a:chOff x="0" y="0"/>
            <a:chExt cx="2079186" cy="53333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079186" cy="533335"/>
            </a:xfrm>
            <a:custGeom>
              <a:avLst/>
              <a:gdLst/>
              <a:ahLst/>
              <a:cxnLst/>
              <a:rect r="r" b="b" t="t" l="l"/>
              <a:pathLst>
                <a:path h="533335" w="2079186">
                  <a:moveTo>
                    <a:pt x="50015" y="0"/>
                  </a:moveTo>
                  <a:lnTo>
                    <a:pt x="2029171" y="0"/>
                  </a:lnTo>
                  <a:cubicBezTo>
                    <a:pt x="2056794" y="0"/>
                    <a:pt x="2079186" y="22392"/>
                    <a:pt x="2079186" y="50015"/>
                  </a:cubicBezTo>
                  <a:lnTo>
                    <a:pt x="2079186" y="483320"/>
                  </a:lnTo>
                  <a:cubicBezTo>
                    <a:pt x="2079186" y="510942"/>
                    <a:pt x="2056794" y="533335"/>
                    <a:pt x="2029171" y="533335"/>
                  </a:cubicBezTo>
                  <a:lnTo>
                    <a:pt x="50015" y="533335"/>
                  </a:lnTo>
                  <a:cubicBezTo>
                    <a:pt x="22392" y="533335"/>
                    <a:pt x="0" y="510942"/>
                    <a:pt x="0" y="483320"/>
                  </a:cubicBezTo>
                  <a:lnTo>
                    <a:pt x="0" y="50015"/>
                  </a:lnTo>
                  <a:cubicBezTo>
                    <a:pt x="0" y="22392"/>
                    <a:pt x="22392" y="0"/>
                    <a:pt x="5001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2079186" cy="600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F1 Score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Balances prec</a:t>
              </a: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ision &amp; recall for imbalanced data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28700" y="1681184"/>
            <a:ext cx="9225008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PERFORMANCE METRICS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8700" y="942975"/>
            <a:ext cx="6514536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EVALUATION &amp;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9364890" y="2636802"/>
            <a:ext cx="7894410" cy="2025005"/>
            <a:chOff x="0" y="0"/>
            <a:chExt cx="2079186" cy="53333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079186" cy="533335"/>
            </a:xfrm>
            <a:custGeom>
              <a:avLst/>
              <a:gdLst/>
              <a:ahLst/>
              <a:cxnLst/>
              <a:rect r="r" b="b" t="t" l="l"/>
              <a:pathLst>
                <a:path h="533335" w="2079186">
                  <a:moveTo>
                    <a:pt x="50015" y="0"/>
                  </a:moveTo>
                  <a:lnTo>
                    <a:pt x="2029171" y="0"/>
                  </a:lnTo>
                  <a:cubicBezTo>
                    <a:pt x="2056794" y="0"/>
                    <a:pt x="2079186" y="22392"/>
                    <a:pt x="2079186" y="50015"/>
                  </a:cubicBezTo>
                  <a:lnTo>
                    <a:pt x="2079186" y="483320"/>
                  </a:lnTo>
                  <a:cubicBezTo>
                    <a:pt x="2079186" y="510942"/>
                    <a:pt x="2056794" y="533335"/>
                    <a:pt x="2029171" y="533335"/>
                  </a:cubicBezTo>
                  <a:lnTo>
                    <a:pt x="50015" y="533335"/>
                  </a:lnTo>
                  <a:cubicBezTo>
                    <a:pt x="22392" y="533335"/>
                    <a:pt x="0" y="510942"/>
                    <a:pt x="0" y="483320"/>
                  </a:cubicBezTo>
                  <a:lnTo>
                    <a:pt x="0" y="50015"/>
                  </a:lnTo>
                  <a:cubicBezTo>
                    <a:pt x="0" y="22392"/>
                    <a:pt x="22392" y="0"/>
                    <a:pt x="5001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2079186" cy="600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AUC-ROC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Dis</a:t>
              </a: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crimin</a:t>
              </a: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ative power acr</a:t>
              </a: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oss all thresholds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364890" y="4699907"/>
            <a:ext cx="7894410" cy="2025005"/>
            <a:chOff x="0" y="0"/>
            <a:chExt cx="2079186" cy="53333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079186" cy="533335"/>
            </a:xfrm>
            <a:custGeom>
              <a:avLst/>
              <a:gdLst/>
              <a:ahLst/>
              <a:cxnLst/>
              <a:rect r="r" b="b" t="t" l="l"/>
              <a:pathLst>
                <a:path h="533335" w="2079186">
                  <a:moveTo>
                    <a:pt x="50015" y="0"/>
                  </a:moveTo>
                  <a:lnTo>
                    <a:pt x="2029171" y="0"/>
                  </a:lnTo>
                  <a:cubicBezTo>
                    <a:pt x="2056794" y="0"/>
                    <a:pt x="2079186" y="22392"/>
                    <a:pt x="2079186" y="50015"/>
                  </a:cubicBezTo>
                  <a:lnTo>
                    <a:pt x="2079186" y="483320"/>
                  </a:lnTo>
                  <a:cubicBezTo>
                    <a:pt x="2079186" y="510942"/>
                    <a:pt x="2056794" y="533335"/>
                    <a:pt x="2029171" y="533335"/>
                  </a:cubicBezTo>
                  <a:lnTo>
                    <a:pt x="50015" y="533335"/>
                  </a:lnTo>
                  <a:cubicBezTo>
                    <a:pt x="22392" y="533335"/>
                    <a:pt x="0" y="510942"/>
                    <a:pt x="0" y="483320"/>
                  </a:cubicBezTo>
                  <a:lnTo>
                    <a:pt x="0" y="50015"/>
                  </a:lnTo>
                  <a:cubicBezTo>
                    <a:pt x="0" y="22392"/>
                    <a:pt x="22392" y="0"/>
                    <a:pt x="5001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2079186" cy="600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Recall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Cover</a:t>
              </a: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age of actu</a:t>
              </a: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al delinquent cases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28700" y="4699907"/>
            <a:ext cx="7894410" cy="2025005"/>
            <a:chOff x="0" y="0"/>
            <a:chExt cx="2079186" cy="53333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079186" cy="533335"/>
            </a:xfrm>
            <a:custGeom>
              <a:avLst/>
              <a:gdLst/>
              <a:ahLst/>
              <a:cxnLst/>
              <a:rect r="r" b="b" t="t" l="l"/>
              <a:pathLst>
                <a:path h="533335" w="2079186">
                  <a:moveTo>
                    <a:pt x="50015" y="0"/>
                  </a:moveTo>
                  <a:lnTo>
                    <a:pt x="2029171" y="0"/>
                  </a:lnTo>
                  <a:cubicBezTo>
                    <a:pt x="2056794" y="0"/>
                    <a:pt x="2079186" y="22392"/>
                    <a:pt x="2079186" y="50015"/>
                  </a:cubicBezTo>
                  <a:lnTo>
                    <a:pt x="2079186" y="483320"/>
                  </a:lnTo>
                  <a:cubicBezTo>
                    <a:pt x="2079186" y="510942"/>
                    <a:pt x="2056794" y="533335"/>
                    <a:pt x="2029171" y="533335"/>
                  </a:cubicBezTo>
                  <a:lnTo>
                    <a:pt x="50015" y="533335"/>
                  </a:lnTo>
                  <a:cubicBezTo>
                    <a:pt x="22392" y="533335"/>
                    <a:pt x="0" y="510942"/>
                    <a:pt x="0" y="483320"/>
                  </a:cubicBezTo>
                  <a:lnTo>
                    <a:pt x="0" y="50015"/>
                  </a:lnTo>
                  <a:cubicBezTo>
                    <a:pt x="0" y="22392"/>
                    <a:pt x="22392" y="0"/>
                    <a:pt x="5001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2079186" cy="600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Prec</a:t>
              </a:r>
              <a:r>
                <a:rPr lang="en-US" sz="24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ision</a:t>
              </a:r>
            </a:p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Ac</a:t>
              </a: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cur</a:t>
              </a: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acy of positive predic</a:t>
              </a: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tions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5184661" y="2192211"/>
            <a:ext cx="664546" cy="9235750"/>
            <a:chOff x="0" y="0"/>
            <a:chExt cx="175025" cy="24324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5025" cy="2432461"/>
            </a:xfrm>
            <a:custGeom>
              <a:avLst/>
              <a:gdLst/>
              <a:ahLst/>
              <a:cxnLst/>
              <a:rect r="r" b="b" t="t" l="l"/>
              <a:pathLst>
                <a:path h="2432461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344949"/>
                  </a:lnTo>
                  <a:cubicBezTo>
                    <a:pt x="175025" y="2368158"/>
                    <a:pt x="165805" y="2390417"/>
                    <a:pt x="149393" y="2406829"/>
                  </a:cubicBezTo>
                  <a:cubicBezTo>
                    <a:pt x="132981" y="2423241"/>
                    <a:pt x="110722" y="2432461"/>
                    <a:pt x="87512" y="2432461"/>
                  </a:cubicBezTo>
                  <a:lnTo>
                    <a:pt x="87512" y="2432461"/>
                  </a:lnTo>
                  <a:cubicBezTo>
                    <a:pt x="64303" y="2432461"/>
                    <a:pt x="42043" y="2423241"/>
                    <a:pt x="25632" y="2406829"/>
                  </a:cubicBezTo>
                  <a:cubicBezTo>
                    <a:pt x="9220" y="2390417"/>
                    <a:pt x="0" y="2368158"/>
                    <a:pt x="0" y="2344949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5025" cy="2480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00391" y="6477812"/>
            <a:ext cx="9134419" cy="664546"/>
            <a:chOff x="0" y="0"/>
            <a:chExt cx="2405773" cy="1750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5773" cy="175025"/>
            </a:xfrm>
            <a:custGeom>
              <a:avLst/>
              <a:gdLst/>
              <a:ahLst/>
              <a:cxnLst/>
              <a:rect r="r" b="b" t="t" l="l"/>
              <a:pathLst>
                <a:path h="175025" w="2405773">
                  <a:moveTo>
                    <a:pt x="43225" y="0"/>
                  </a:moveTo>
                  <a:lnTo>
                    <a:pt x="2362547" y="0"/>
                  </a:lnTo>
                  <a:cubicBezTo>
                    <a:pt x="2386420" y="0"/>
                    <a:pt x="2405773" y="19353"/>
                    <a:pt x="2405773" y="43225"/>
                  </a:cubicBezTo>
                  <a:lnTo>
                    <a:pt x="2405773" y="131799"/>
                  </a:lnTo>
                  <a:cubicBezTo>
                    <a:pt x="2405773" y="143263"/>
                    <a:pt x="2401219" y="154258"/>
                    <a:pt x="2393112" y="162364"/>
                  </a:cubicBezTo>
                  <a:cubicBezTo>
                    <a:pt x="2385006" y="170470"/>
                    <a:pt x="2374011" y="175025"/>
                    <a:pt x="2362547" y="175025"/>
                  </a:cubicBezTo>
                  <a:lnTo>
                    <a:pt x="43225" y="175025"/>
                  </a:lnTo>
                  <a:cubicBezTo>
                    <a:pt x="31761" y="175025"/>
                    <a:pt x="20767" y="170470"/>
                    <a:pt x="12660" y="162364"/>
                  </a:cubicBezTo>
                  <a:cubicBezTo>
                    <a:pt x="4554" y="154258"/>
                    <a:pt x="0" y="143263"/>
                    <a:pt x="0" y="131799"/>
                  </a:cubicBezTo>
                  <a:lnTo>
                    <a:pt x="0" y="43225"/>
                  </a:lnTo>
                  <a:cubicBezTo>
                    <a:pt x="0" y="31761"/>
                    <a:pt x="4554" y="20767"/>
                    <a:pt x="12660" y="12660"/>
                  </a:cubicBezTo>
                  <a:cubicBezTo>
                    <a:pt x="20767" y="4554"/>
                    <a:pt x="31761" y="0"/>
                    <a:pt x="432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405773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b="true" sz="170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Proactive Risk Assessment:</a:t>
              </a:r>
              <a:r>
                <a:rPr lang="en-US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Real-time scoring of customer accounts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05637" y="6593675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2" y="0"/>
                </a:lnTo>
                <a:lnTo>
                  <a:pt x="421942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400000">
            <a:off x="4537475" y="3580143"/>
            <a:ext cx="664546" cy="7941378"/>
            <a:chOff x="0" y="0"/>
            <a:chExt cx="175025" cy="20915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5025" cy="2091556"/>
            </a:xfrm>
            <a:custGeom>
              <a:avLst/>
              <a:gdLst/>
              <a:ahLst/>
              <a:cxnLst/>
              <a:rect r="r" b="b" t="t" l="l"/>
              <a:pathLst>
                <a:path h="2091556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004044"/>
                  </a:lnTo>
                  <a:cubicBezTo>
                    <a:pt x="175025" y="2027254"/>
                    <a:pt x="165805" y="2049513"/>
                    <a:pt x="149393" y="2065924"/>
                  </a:cubicBezTo>
                  <a:cubicBezTo>
                    <a:pt x="132981" y="2082336"/>
                    <a:pt x="110722" y="2091556"/>
                    <a:pt x="87512" y="2091556"/>
                  </a:cubicBezTo>
                  <a:lnTo>
                    <a:pt x="87512" y="2091556"/>
                  </a:lnTo>
                  <a:cubicBezTo>
                    <a:pt x="64303" y="2091556"/>
                    <a:pt x="42043" y="2082336"/>
                    <a:pt x="25632" y="2065924"/>
                  </a:cubicBezTo>
                  <a:cubicBezTo>
                    <a:pt x="9220" y="2049513"/>
                    <a:pt x="0" y="2027254"/>
                    <a:pt x="0" y="2004044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75025" cy="2139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0391" y="7218559"/>
            <a:ext cx="7840047" cy="664546"/>
            <a:chOff x="0" y="0"/>
            <a:chExt cx="2064868" cy="1750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64868" cy="175025"/>
            </a:xfrm>
            <a:custGeom>
              <a:avLst/>
              <a:gdLst/>
              <a:ahLst/>
              <a:cxnLst/>
              <a:rect r="r" b="b" t="t" l="l"/>
              <a:pathLst>
                <a:path h="175025" w="2064868">
                  <a:moveTo>
                    <a:pt x="50362" y="0"/>
                  </a:moveTo>
                  <a:lnTo>
                    <a:pt x="2014507" y="0"/>
                  </a:lnTo>
                  <a:cubicBezTo>
                    <a:pt x="2042321" y="0"/>
                    <a:pt x="2064868" y="22548"/>
                    <a:pt x="2064868" y="50362"/>
                  </a:cubicBezTo>
                  <a:lnTo>
                    <a:pt x="2064868" y="124663"/>
                  </a:lnTo>
                  <a:cubicBezTo>
                    <a:pt x="2064868" y="138020"/>
                    <a:pt x="2059562" y="150829"/>
                    <a:pt x="2050118" y="160274"/>
                  </a:cubicBezTo>
                  <a:cubicBezTo>
                    <a:pt x="2040673" y="169719"/>
                    <a:pt x="2027863" y="175025"/>
                    <a:pt x="2014507" y="175025"/>
                  </a:cubicBezTo>
                  <a:lnTo>
                    <a:pt x="50362" y="175025"/>
                  </a:lnTo>
                  <a:cubicBezTo>
                    <a:pt x="22548" y="175025"/>
                    <a:pt x="0" y="152477"/>
                    <a:pt x="0" y="124663"/>
                  </a:cubicBezTo>
                  <a:lnTo>
                    <a:pt x="0" y="50362"/>
                  </a:lnTo>
                  <a:cubicBezTo>
                    <a:pt x="0" y="22548"/>
                    <a:pt x="22548" y="0"/>
                    <a:pt x="503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064868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b="true" sz="170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Targeted Interventions: </a:t>
              </a:r>
              <a:r>
                <a:rPr lang="en-US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Personalized financial counseling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305637" y="7334422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2" y="0"/>
                </a:lnTo>
                <a:lnTo>
                  <a:pt x="421942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-5400000">
            <a:off x="4989468" y="3868897"/>
            <a:ext cx="664546" cy="8845363"/>
            <a:chOff x="0" y="0"/>
            <a:chExt cx="175025" cy="23296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025" cy="2329643"/>
            </a:xfrm>
            <a:custGeom>
              <a:avLst/>
              <a:gdLst/>
              <a:ahLst/>
              <a:cxnLst/>
              <a:rect r="r" b="b" t="t" l="l"/>
              <a:pathLst>
                <a:path h="2329643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242131"/>
                  </a:lnTo>
                  <a:cubicBezTo>
                    <a:pt x="175025" y="2265340"/>
                    <a:pt x="165805" y="2287599"/>
                    <a:pt x="149393" y="2304011"/>
                  </a:cubicBezTo>
                  <a:cubicBezTo>
                    <a:pt x="132981" y="2320423"/>
                    <a:pt x="110722" y="2329643"/>
                    <a:pt x="87512" y="2329643"/>
                  </a:cubicBezTo>
                  <a:lnTo>
                    <a:pt x="87512" y="2329643"/>
                  </a:lnTo>
                  <a:cubicBezTo>
                    <a:pt x="64303" y="2329643"/>
                    <a:pt x="42043" y="2320423"/>
                    <a:pt x="25632" y="2304011"/>
                  </a:cubicBezTo>
                  <a:cubicBezTo>
                    <a:pt x="9220" y="2287599"/>
                    <a:pt x="0" y="2265340"/>
                    <a:pt x="0" y="2242131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75025" cy="2377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0391" y="7959305"/>
            <a:ext cx="8744032" cy="664546"/>
            <a:chOff x="0" y="0"/>
            <a:chExt cx="2302955" cy="1750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02955" cy="175025"/>
            </a:xfrm>
            <a:custGeom>
              <a:avLst/>
              <a:gdLst/>
              <a:ahLst/>
              <a:cxnLst/>
              <a:rect r="r" b="b" t="t" l="l"/>
              <a:pathLst>
                <a:path h="175025" w="2302955">
                  <a:moveTo>
                    <a:pt x="45155" y="0"/>
                  </a:moveTo>
                  <a:lnTo>
                    <a:pt x="2257800" y="0"/>
                  </a:lnTo>
                  <a:cubicBezTo>
                    <a:pt x="2282738" y="0"/>
                    <a:pt x="2302955" y="20217"/>
                    <a:pt x="2302955" y="45155"/>
                  </a:cubicBezTo>
                  <a:lnTo>
                    <a:pt x="2302955" y="129869"/>
                  </a:lnTo>
                  <a:cubicBezTo>
                    <a:pt x="2302955" y="141845"/>
                    <a:pt x="2298197" y="153331"/>
                    <a:pt x="2289729" y="161799"/>
                  </a:cubicBezTo>
                  <a:cubicBezTo>
                    <a:pt x="2281261" y="170267"/>
                    <a:pt x="2269776" y="175025"/>
                    <a:pt x="2257800" y="175025"/>
                  </a:cubicBezTo>
                  <a:lnTo>
                    <a:pt x="45155" y="175025"/>
                  </a:lnTo>
                  <a:cubicBezTo>
                    <a:pt x="20217" y="175025"/>
                    <a:pt x="0" y="154808"/>
                    <a:pt x="0" y="129869"/>
                  </a:cubicBezTo>
                  <a:lnTo>
                    <a:pt x="0" y="45155"/>
                  </a:lnTo>
                  <a:cubicBezTo>
                    <a:pt x="0" y="20217"/>
                    <a:pt x="20217" y="0"/>
                    <a:pt x="451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2302955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b="true" sz="170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Dynamic Credit Terms:</a:t>
              </a:r>
              <a:r>
                <a:rPr lang="en-US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Adaptive credit limits and payment plans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305637" y="8075168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2" y="0"/>
                </a:lnTo>
                <a:lnTo>
                  <a:pt x="421942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000391" y="2992641"/>
            <a:ext cx="14958357" cy="2640661"/>
            <a:chOff x="0" y="0"/>
            <a:chExt cx="3939650" cy="69548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39650" cy="695483"/>
            </a:xfrm>
            <a:custGeom>
              <a:avLst/>
              <a:gdLst/>
              <a:ahLst/>
              <a:cxnLst/>
              <a:rect r="r" b="b" t="t" l="l"/>
              <a:pathLst>
                <a:path h="695483" w="3939650">
                  <a:moveTo>
                    <a:pt x="26396" y="0"/>
                  </a:moveTo>
                  <a:lnTo>
                    <a:pt x="3913254" y="0"/>
                  </a:lnTo>
                  <a:cubicBezTo>
                    <a:pt x="3920255" y="0"/>
                    <a:pt x="3926968" y="2781"/>
                    <a:pt x="3931919" y="7731"/>
                  </a:cubicBezTo>
                  <a:cubicBezTo>
                    <a:pt x="3936869" y="12681"/>
                    <a:pt x="3939650" y="19395"/>
                    <a:pt x="3939650" y="26396"/>
                  </a:cubicBezTo>
                  <a:lnTo>
                    <a:pt x="3939650" y="669087"/>
                  </a:lnTo>
                  <a:cubicBezTo>
                    <a:pt x="3939650" y="676088"/>
                    <a:pt x="3936869" y="682801"/>
                    <a:pt x="3931919" y="687752"/>
                  </a:cubicBezTo>
                  <a:cubicBezTo>
                    <a:pt x="3926968" y="692702"/>
                    <a:pt x="3920255" y="695483"/>
                    <a:pt x="3913254" y="695483"/>
                  </a:cubicBezTo>
                  <a:lnTo>
                    <a:pt x="26396" y="695483"/>
                  </a:lnTo>
                  <a:cubicBezTo>
                    <a:pt x="19395" y="695483"/>
                    <a:pt x="12681" y="692702"/>
                    <a:pt x="7731" y="687752"/>
                  </a:cubicBezTo>
                  <a:cubicBezTo>
                    <a:pt x="2781" y="682801"/>
                    <a:pt x="0" y="676088"/>
                    <a:pt x="0" y="669087"/>
                  </a:cubicBezTo>
                  <a:lnTo>
                    <a:pt x="0" y="26396"/>
                  </a:lnTo>
                  <a:cubicBezTo>
                    <a:pt x="0" y="19395"/>
                    <a:pt x="2781" y="12681"/>
                    <a:pt x="7731" y="7731"/>
                  </a:cubicBezTo>
                  <a:cubicBezTo>
                    <a:pt x="12681" y="2781"/>
                    <a:pt x="19395" y="0"/>
                    <a:pt x="26396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3939650" cy="75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  <a:r>
                <a:rPr lang="en-US" sz="23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🎯 Strategic Goal</a:t>
              </a:r>
            </a:p>
            <a:p>
              <a:pPr algn="ctr">
                <a:lnSpc>
                  <a:spcPts val="3220"/>
                </a:lnSpc>
              </a:pPr>
            </a:p>
            <a:p>
              <a:pPr algn="ctr">
                <a:lnSpc>
                  <a:spcPts val="3220"/>
                </a:lnSpc>
              </a:pPr>
              <a:r>
                <a:rPr lang="en-US" sz="23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Implement Gradient Boosting Machine delinquency prediction model by Q4 2025</a:t>
              </a:r>
            </a:p>
            <a:p>
              <a:pPr algn="ctr">
                <a:lnSpc>
                  <a:spcPts val="3220"/>
                </a:lnSpc>
              </a:pPr>
            </a:p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Target: Reduce new delinquent account values by 10% within 6 months</a:t>
              </a:r>
            </a:p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28700" y="1681184"/>
            <a:ext cx="7556727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RECOMMENDATION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942975"/>
            <a:ext cx="10900777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SMART BUSINESS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8700" y="5741416"/>
            <a:ext cx="4469966" cy="630098"/>
            <a:chOff x="0" y="0"/>
            <a:chExt cx="1177275" cy="16595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77275" cy="165952"/>
            </a:xfrm>
            <a:custGeom>
              <a:avLst/>
              <a:gdLst/>
              <a:ahLst/>
              <a:cxnLst/>
              <a:rect r="r" b="b" t="t" l="l"/>
              <a:pathLst>
                <a:path h="165952" w="1177275">
                  <a:moveTo>
                    <a:pt x="0" y="0"/>
                  </a:moveTo>
                  <a:lnTo>
                    <a:pt x="1177275" y="0"/>
                  </a:lnTo>
                  <a:lnTo>
                    <a:pt x="1177275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1177275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Implementation Strategy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-5400000">
            <a:off x="4269252" y="5329859"/>
            <a:ext cx="664546" cy="7404931"/>
            <a:chOff x="0" y="0"/>
            <a:chExt cx="175025" cy="19502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75025" cy="1950270"/>
            </a:xfrm>
            <a:custGeom>
              <a:avLst/>
              <a:gdLst/>
              <a:ahLst/>
              <a:cxnLst/>
              <a:rect r="r" b="b" t="t" l="l"/>
              <a:pathLst>
                <a:path h="1950270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1862758"/>
                  </a:lnTo>
                  <a:cubicBezTo>
                    <a:pt x="175025" y="1885967"/>
                    <a:pt x="165805" y="1908226"/>
                    <a:pt x="149393" y="1924638"/>
                  </a:cubicBezTo>
                  <a:cubicBezTo>
                    <a:pt x="132981" y="1941050"/>
                    <a:pt x="110722" y="1950270"/>
                    <a:pt x="87512" y="1950270"/>
                  </a:cubicBezTo>
                  <a:lnTo>
                    <a:pt x="87512" y="1950270"/>
                  </a:lnTo>
                  <a:cubicBezTo>
                    <a:pt x="64303" y="1950270"/>
                    <a:pt x="42043" y="1941050"/>
                    <a:pt x="25632" y="1924638"/>
                  </a:cubicBezTo>
                  <a:cubicBezTo>
                    <a:pt x="9220" y="1908226"/>
                    <a:pt x="0" y="1885967"/>
                    <a:pt x="0" y="1862758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75025" cy="19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00391" y="8700052"/>
            <a:ext cx="7303600" cy="664546"/>
            <a:chOff x="0" y="0"/>
            <a:chExt cx="1923582" cy="17502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23582" cy="175025"/>
            </a:xfrm>
            <a:custGeom>
              <a:avLst/>
              <a:gdLst/>
              <a:ahLst/>
              <a:cxnLst/>
              <a:rect r="r" b="b" t="t" l="l"/>
              <a:pathLst>
                <a:path h="175025" w="1923582">
                  <a:moveTo>
                    <a:pt x="54061" y="0"/>
                  </a:moveTo>
                  <a:lnTo>
                    <a:pt x="1869521" y="0"/>
                  </a:lnTo>
                  <a:cubicBezTo>
                    <a:pt x="1899378" y="0"/>
                    <a:pt x="1923582" y="24204"/>
                    <a:pt x="1923582" y="54061"/>
                  </a:cubicBezTo>
                  <a:lnTo>
                    <a:pt x="1923582" y="120964"/>
                  </a:lnTo>
                  <a:cubicBezTo>
                    <a:pt x="1923582" y="150821"/>
                    <a:pt x="1899378" y="175025"/>
                    <a:pt x="1869521" y="175025"/>
                  </a:cubicBezTo>
                  <a:lnTo>
                    <a:pt x="54061" y="175025"/>
                  </a:lnTo>
                  <a:cubicBezTo>
                    <a:pt x="24204" y="175025"/>
                    <a:pt x="0" y="150821"/>
                    <a:pt x="0" y="120964"/>
                  </a:cubicBezTo>
                  <a:lnTo>
                    <a:pt x="0" y="54061"/>
                  </a:lnTo>
                  <a:cubicBezTo>
                    <a:pt x="0" y="24204"/>
                    <a:pt x="24204" y="0"/>
                    <a:pt x="5406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1923582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b="true" sz="170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Resource Optimization: </a:t>
              </a:r>
              <a:r>
                <a:rPr lang="en-US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Prioritized collections efforts</a:t>
              </a: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305637" y="8814352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2" y="0"/>
                </a:lnTo>
                <a:lnTo>
                  <a:pt x="421942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10335862" y="5771514"/>
            <a:ext cx="4469966" cy="630098"/>
            <a:chOff x="0" y="0"/>
            <a:chExt cx="1177275" cy="16595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177275" cy="165952"/>
            </a:xfrm>
            <a:custGeom>
              <a:avLst/>
              <a:gdLst/>
              <a:ahLst/>
              <a:cxnLst/>
              <a:rect r="r" b="b" t="t" l="l"/>
              <a:pathLst>
                <a:path h="165952" w="1177275">
                  <a:moveTo>
                    <a:pt x="0" y="0"/>
                  </a:moveTo>
                  <a:lnTo>
                    <a:pt x="1177275" y="0"/>
                  </a:lnTo>
                  <a:lnTo>
                    <a:pt x="1177275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57150"/>
              <a:ext cx="1177275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Expected Outcomes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-5400000">
            <a:off x="13339085" y="3474589"/>
            <a:ext cx="664546" cy="6670992"/>
            <a:chOff x="0" y="0"/>
            <a:chExt cx="175025" cy="175696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75025" cy="1756969"/>
            </a:xfrm>
            <a:custGeom>
              <a:avLst/>
              <a:gdLst/>
              <a:ahLst/>
              <a:cxnLst/>
              <a:rect r="r" b="b" t="t" l="l"/>
              <a:pathLst>
                <a:path h="1756969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1669457"/>
                  </a:lnTo>
                  <a:cubicBezTo>
                    <a:pt x="175025" y="1692666"/>
                    <a:pt x="165805" y="1714926"/>
                    <a:pt x="149393" y="1731337"/>
                  </a:cubicBezTo>
                  <a:cubicBezTo>
                    <a:pt x="132981" y="1747749"/>
                    <a:pt x="110722" y="1756969"/>
                    <a:pt x="87512" y="1756969"/>
                  </a:cubicBezTo>
                  <a:lnTo>
                    <a:pt x="87512" y="1756969"/>
                  </a:lnTo>
                  <a:cubicBezTo>
                    <a:pt x="64303" y="1756969"/>
                    <a:pt x="42043" y="1747749"/>
                    <a:pt x="25632" y="1731337"/>
                  </a:cubicBezTo>
                  <a:cubicBezTo>
                    <a:pt x="9220" y="1714926"/>
                    <a:pt x="0" y="1692666"/>
                    <a:pt x="0" y="1669457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175025" cy="1804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437193" y="6477812"/>
            <a:ext cx="6569661" cy="664546"/>
            <a:chOff x="0" y="0"/>
            <a:chExt cx="1730281" cy="175025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730281" cy="175025"/>
            </a:xfrm>
            <a:custGeom>
              <a:avLst/>
              <a:gdLst/>
              <a:ahLst/>
              <a:cxnLst/>
              <a:rect r="r" b="b" t="t" l="l"/>
              <a:pathLst>
                <a:path h="175025" w="1730281">
                  <a:moveTo>
                    <a:pt x="60100" y="0"/>
                  </a:moveTo>
                  <a:lnTo>
                    <a:pt x="1670181" y="0"/>
                  </a:lnTo>
                  <a:cubicBezTo>
                    <a:pt x="1686121" y="0"/>
                    <a:pt x="1701407" y="6332"/>
                    <a:pt x="1712678" y="17603"/>
                  </a:cubicBezTo>
                  <a:cubicBezTo>
                    <a:pt x="1723949" y="28874"/>
                    <a:pt x="1730281" y="44161"/>
                    <a:pt x="1730281" y="60100"/>
                  </a:cubicBezTo>
                  <a:lnTo>
                    <a:pt x="1730281" y="114924"/>
                  </a:lnTo>
                  <a:cubicBezTo>
                    <a:pt x="1730281" y="130864"/>
                    <a:pt x="1723949" y="146151"/>
                    <a:pt x="1712678" y="157422"/>
                  </a:cubicBezTo>
                  <a:cubicBezTo>
                    <a:pt x="1701407" y="168693"/>
                    <a:pt x="1686121" y="175025"/>
                    <a:pt x="1670181" y="175025"/>
                  </a:cubicBezTo>
                  <a:lnTo>
                    <a:pt x="60100" y="175025"/>
                  </a:lnTo>
                  <a:cubicBezTo>
                    <a:pt x="44161" y="175025"/>
                    <a:pt x="28874" y="168693"/>
                    <a:pt x="17603" y="157422"/>
                  </a:cubicBezTo>
                  <a:cubicBezTo>
                    <a:pt x="6332" y="146151"/>
                    <a:pt x="0" y="130864"/>
                    <a:pt x="0" y="114924"/>
                  </a:cubicBezTo>
                  <a:lnTo>
                    <a:pt x="0" y="60100"/>
                  </a:lnTo>
                  <a:cubicBezTo>
                    <a:pt x="0" y="44161"/>
                    <a:pt x="6332" y="28874"/>
                    <a:pt x="17603" y="17603"/>
                  </a:cubicBezTo>
                  <a:cubicBezTo>
                    <a:pt x="28874" y="6332"/>
                    <a:pt x="44161" y="0"/>
                    <a:pt x="601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57150"/>
              <a:ext cx="1730281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Enhanced profitability through loss reduction</a:t>
              </a: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10742439" y="6593675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-5400000">
            <a:off x="13034566" y="6102679"/>
            <a:ext cx="664546" cy="5859291"/>
            <a:chOff x="0" y="0"/>
            <a:chExt cx="175025" cy="154318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75025" cy="1543188"/>
            </a:xfrm>
            <a:custGeom>
              <a:avLst/>
              <a:gdLst/>
              <a:ahLst/>
              <a:cxnLst/>
              <a:rect r="r" b="b" t="t" l="l"/>
              <a:pathLst>
                <a:path h="1543188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1455675"/>
                  </a:lnTo>
                  <a:cubicBezTo>
                    <a:pt x="175025" y="1478885"/>
                    <a:pt x="165805" y="1501144"/>
                    <a:pt x="149393" y="1517556"/>
                  </a:cubicBezTo>
                  <a:cubicBezTo>
                    <a:pt x="132981" y="1533968"/>
                    <a:pt x="110722" y="1543188"/>
                    <a:pt x="87512" y="1543188"/>
                  </a:cubicBezTo>
                  <a:lnTo>
                    <a:pt x="87512" y="1543188"/>
                  </a:lnTo>
                  <a:cubicBezTo>
                    <a:pt x="64303" y="1543188"/>
                    <a:pt x="42043" y="1533968"/>
                    <a:pt x="25632" y="1517556"/>
                  </a:cubicBezTo>
                  <a:cubicBezTo>
                    <a:pt x="9220" y="1501144"/>
                    <a:pt x="0" y="1478885"/>
                    <a:pt x="0" y="1455675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175025" cy="1590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538524" y="8700052"/>
            <a:ext cx="5757960" cy="664546"/>
            <a:chOff x="0" y="0"/>
            <a:chExt cx="1516500" cy="17502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516500" cy="175025"/>
            </a:xfrm>
            <a:custGeom>
              <a:avLst/>
              <a:gdLst/>
              <a:ahLst/>
              <a:cxnLst/>
              <a:rect r="r" b="b" t="t" l="l"/>
              <a:pathLst>
                <a:path h="175025" w="1516500">
                  <a:moveTo>
                    <a:pt x="68573" y="0"/>
                  </a:moveTo>
                  <a:lnTo>
                    <a:pt x="1447927" y="0"/>
                  </a:lnTo>
                  <a:cubicBezTo>
                    <a:pt x="1485799" y="0"/>
                    <a:pt x="1516500" y="30701"/>
                    <a:pt x="1516500" y="68573"/>
                  </a:cubicBezTo>
                  <a:lnTo>
                    <a:pt x="1516500" y="106452"/>
                  </a:lnTo>
                  <a:cubicBezTo>
                    <a:pt x="1516500" y="144324"/>
                    <a:pt x="1485799" y="175025"/>
                    <a:pt x="1447927" y="175025"/>
                  </a:cubicBezTo>
                  <a:lnTo>
                    <a:pt x="68573" y="175025"/>
                  </a:lnTo>
                  <a:cubicBezTo>
                    <a:pt x="30701" y="175025"/>
                    <a:pt x="0" y="144324"/>
                    <a:pt x="0" y="106452"/>
                  </a:cubicBezTo>
                  <a:lnTo>
                    <a:pt x="0" y="68573"/>
                  </a:lnTo>
                  <a:cubicBezTo>
                    <a:pt x="0" y="30701"/>
                    <a:pt x="30701" y="0"/>
                    <a:pt x="685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57150"/>
              <a:ext cx="1516500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Sustainable competitive advantage</a:t>
              </a: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10843770" y="8815915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-5400000">
            <a:off x="13176566" y="5219932"/>
            <a:ext cx="664546" cy="6143292"/>
            <a:chOff x="0" y="0"/>
            <a:chExt cx="175025" cy="1617986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75025" cy="1617987"/>
            </a:xfrm>
            <a:custGeom>
              <a:avLst/>
              <a:gdLst/>
              <a:ahLst/>
              <a:cxnLst/>
              <a:rect r="r" b="b" t="t" l="l"/>
              <a:pathLst>
                <a:path h="1617987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1530474"/>
                  </a:lnTo>
                  <a:cubicBezTo>
                    <a:pt x="175025" y="1553684"/>
                    <a:pt x="165805" y="1575943"/>
                    <a:pt x="149393" y="1592355"/>
                  </a:cubicBezTo>
                  <a:cubicBezTo>
                    <a:pt x="132981" y="1608767"/>
                    <a:pt x="110722" y="1617987"/>
                    <a:pt x="87512" y="1617987"/>
                  </a:cubicBezTo>
                  <a:lnTo>
                    <a:pt x="87512" y="1617987"/>
                  </a:lnTo>
                  <a:cubicBezTo>
                    <a:pt x="64303" y="1617987"/>
                    <a:pt x="42043" y="1608767"/>
                    <a:pt x="25632" y="1592355"/>
                  </a:cubicBezTo>
                  <a:cubicBezTo>
                    <a:pt x="9220" y="1575943"/>
                    <a:pt x="0" y="1553684"/>
                    <a:pt x="0" y="1530474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75025" cy="16656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0538524" y="7959305"/>
            <a:ext cx="6041961" cy="664546"/>
            <a:chOff x="0" y="0"/>
            <a:chExt cx="1591298" cy="175025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591298" cy="175025"/>
            </a:xfrm>
            <a:custGeom>
              <a:avLst/>
              <a:gdLst/>
              <a:ahLst/>
              <a:cxnLst/>
              <a:rect r="r" b="b" t="t" l="l"/>
              <a:pathLst>
                <a:path h="175025" w="1591298">
                  <a:moveTo>
                    <a:pt x="65349" y="0"/>
                  </a:moveTo>
                  <a:lnTo>
                    <a:pt x="1525949" y="0"/>
                  </a:lnTo>
                  <a:cubicBezTo>
                    <a:pt x="1562041" y="0"/>
                    <a:pt x="1591298" y="29258"/>
                    <a:pt x="1591298" y="65349"/>
                  </a:cubicBezTo>
                  <a:lnTo>
                    <a:pt x="1591298" y="109675"/>
                  </a:lnTo>
                  <a:cubicBezTo>
                    <a:pt x="1591298" y="145767"/>
                    <a:pt x="1562041" y="175025"/>
                    <a:pt x="1525949" y="175025"/>
                  </a:cubicBezTo>
                  <a:lnTo>
                    <a:pt x="65349" y="175025"/>
                  </a:lnTo>
                  <a:cubicBezTo>
                    <a:pt x="29258" y="175025"/>
                    <a:pt x="0" y="145767"/>
                    <a:pt x="0" y="109675"/>
                  </a:cubicBezTo>
                  <a:lnTo>
                    <a:pt x="0" y="65349"/>
                  </a:lnTo>
                  <a:cubicBezTo>
                    <a:pt x="0" y="29258"/>
                    <a:pt x="29258" y="0"/>
                    <a:pt x="6534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57150"/>
              <a:ext cx="1591298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Strengthened financial portfolio stability</a:t>
              </a: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0843770" y="8075168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5" id="65"/>
          <p:cNvGrpSpPr/>
          <p:nvPr/>
        </p:nvGrpSpPr>
        <p:grpSpPr>
          <a:xfrm rot="-5400000">
            <a:off x="13465308" y="4089113"/>
            <a:ext cx="664546" cy="6923438"/>
            <a:chOff x="0" y="0"/>
            <a:chExt cx="175025" cy="1823457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75025" cy="1823457"/>
            </a:xfrm>
            <a:custGeom>
              <a:avLst/>
              <a:gdLst/>
              <a:ahLst/>
              <a:cxnLst/>
              <a:rect r="r" b="b" t="t" l="l"/>
              <a:pathLst>
                <a:path h="1823457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1735945"/>
                  </a:lnTo>
                  <a:cubicBezTo>
                    <a:pt x="175025" y="1759154"/>
                    <a:pt x="165805" y="1781413"/>
                    <a:pt x="149393" y="1797825"/>
                  </a:cubicBezTo>
                  <a:cubicBezTo>
                    <a:pt x="132981" y="1814237"/>
                    <a:pt x="110722" y="1823457"/>
                    <a:pt x="87512" y="1823457"/>
                  </a:cubicBezTo>
                  <a:lnTo>
                    <a:pt x="87512" y="1823457"/>
                  </a:lnTo>
                  <a:cubicBezTo>
                    <a:pt x="64303" y="1823457"/>
                    <a:pt x="42043" y="1814237"/>
                    <a:pt x="25632" y="1797825"/>
                  </a:cubicBezTo>
                  <a:cubicBezTo>
                    <a:pt x="9220" y="1781413"/>
                    <a:pt x="0" y="1759154"/>
                    <a:pt x="0" y="1735945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47625"/>
              <a:ext cx="175025" cy="1871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0437193" y="7218559"/>
            <a:ext cx="6822107" cy="664546"/>
            <a:chOff x="0" y="0"/>
            <a:chExt cx="1796769" cy="17502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1796769" cy="175025"/>
            </a:xfrm>
            <a:custGeom>
              <a:avLst/>
              <a:gdLst/>
              <a:ahLst/>
              <a:cxnLst/>
              <a:rect r="r" b="b" t="t" l="l"/>
              <a:pathLst>
                <a:path h="175025" w="1796769">
                  <a:moveTo>
                    <a:pt x="57876" y="0"/>
                  </a:moveTo>
                  <a:lnTo>
                    <a:pt x="1738893" y="0"/>
                  </a:lnTo>
                  <a:cubicBezTo>
                    <a:pt x="1754242" y="0"/>
                    <a:pt x="1768963" y="6098"/>
                    <a:pt x="1779817" y="16952"/>
                  </a:cubicBezTo>
                  <a:cubicBezTo>
                    <a:pt x="1790671" y="27805"/>
                    <a:pt x="1796769" y="42527"/>
                    <a:pt x="1796769" y="57876"/>
                  </a:cubicBezTo>
                  <a:lnTo>
                    <a:pt x="1796769" y="117148"/>
                  </a:lnTo>
                  <a:cubicBezTo>
                    <a:pt x="1796769" y="149112"/>
                    <a:pt x="1770857" y="175025"/>
                    <a:pt x="1738893" y="175025"/>
                  </a:cubicBezTo>
                  <a:lnTo>
                    <a:pt x="57876" y="175025"/>
                  </a:lnTo>
                  <a:cubicBezTo>
                    <a:pt x="25912" y="175025"/>
                    <a:pt x="0" y="149112"/>
                    <a:pt x="0" y="117148"/>
                  </a:cubicBezTo>
                  <a:lnTo>
                    <a:pt x="0" y="57876"/>
                  </a:lnTo>
                  <a:cubicBezTo>
                    <a:pt x="0" y="25912"/>
                    <a:pt x="25912" y="0"/>
                    <a:pt x="578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57150"/>
              <a:ext cx="1796769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Improved customer retention and satisfaction</a:t>
              </a:r>
            </a:p>
          </p:txBody>
        </p:sp>
      </p:grpSp>
      <p:sp>
        <p:nvSpPr>
          <p:cNvPr name="Freeform 71" id="71"/>
          <p:cNvSpPr/>
          <p:nvPr/>
        </p:nvSpPr>
        <p:spPr>
          <a:xfrm flipH="false" flipV="false" rot="0">
            <a:off x="10742439" y="7334422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929542" y="2658521"/>
            <a:ext cx="2918450" cy="4720133"/>
            <a:chOff x="0" y="0"/>
            <a:chExt cx="768645" cy="12431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8645" cy="1243163"/>
            </a:xfrm>
            <a:custGeom>
              <a:avLst/>
              <a:gdLst/>
              <a:ahLst/>
              <a:cxnLst/>
              <a:rect r="r" b="b" t="t" l="l"/>
              <a:pathLst>
                <a:path h="1243163" w="768645">
                  <a:moveTo>
                    <a:pt x="135290" y="0"/>
                  </a:moveTo>
                  <a:lnTo>
                    <a:pt x="633355" y="0"/>
                  </a:lnTo>
                  <a:cubicBezTo>
                    <a:pt x="669236" y="0"/>
                    <a:pt x="703648" y="14254"/>
                    <a:pt x="729020" y="39626"/>
                  </a:cubicBezTo>
                  <a:cubicBezTo>
                    <a:pt x="754391" y="64997"/>
                    <a:pt x="768645" y="99409"/>
                    <a:pt x="768645" y="135290"/>
                  </a:cubicBezTo>
                  <a:lnTo>
                    <a:pt x="768645" y="1107872"/>
                  </a:lnTo>
                  <a:cubicBezTo>
                    <a:pt x="768645" y="1143754"/>
                    <a:pt x="754391" y="1178165"/>
                    <a:pt x="729020" y="1203537"/>
                  </a:cubicBezTo>
                  <a:cubicBezTo>
                    <a:pt x="703648" y="1228909"/>
                    <a:pt x="669236" y="1243163"/>
                    <a:pt x="633355" y="1243163"/>
                  </a:cubicBezTo>
                  <a:lnTo>
                    <a:pt x="135290" y="1243163"/>
                  </a:lnTo>
                  <a:cubicBezTo>
                    <a:pt x="99409" y="1243163"/>
                    <a:pt x="64997" y="1228909"/>
                    <a:pt x="39626" y="1203537"/>
                  </a:cubicBezTo>
                  <a:cubicBezTo>
                    <a:pt x="14254" y="1178165"/>
                    <a:pt x="0" y="1143754"/>
                    <a:pt x="0" y="1107872"/>
                  </a:cubicBezTo>
                  <a:lnTo>
                    <a:pt x="0" y="135290"/>
                  </a:lnTo>
                  <a:cubicBezTo>
                    <a:pt x="0" y="99409"/>
                    <a:pt x="14254" y="64997"/>
                    <a:pt x="39626" y="39626"/>
                  </a:cubicBezTo>
                  <a:cubicBezTo>
                    <a:pt x="64997" y="14254"/>
                    <a:pt x="99409" y="0"/>
                    <a:pt x="13529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768645" cy="1290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762273"/>
            <a:ext cx="4720133" cy="2715540"/>
            <a:chOff x="0" y="0"/>
            <a:chExt cx="1243163" cy="7152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3163" cy="715204"/>
            </a:xfrm>
            <a:custGeom>
              <a:avLst/>
              <a:gdLst/>
              <a:ahLst/>
              <a:cxnLst/>
              <a:rect r="r" b="b" t="t" l="l"/>
              <a:pathLst>
                <a:path h="715204" w="1243163">
                  <a:moveTo>
                    <a:pt x="83650" y="0"/>
                  </a:moveTo>
                  <a:lnTo>
                    <a:pt x="1159513" y="0"/>
                  </a:lnTo>
                  <a:cubicBezTo>
                    <a:pt x="1181698" y="0"/>
                    <a:pt x="1202975" y="8813"/>
                    <a:pt x="1218662" y="24500"/>
                  </a:cubicBezTo>
                  <a:cubicBezTo>
                    <a:pt x="1234350" y="40188"/>
                    <a:pt x="1243163" y="61464"/>
                    <a:pt x="1243163" y="83650"/>
                  </a:cubicBezTo>
                  <a:lnTo>
                    <a:pt x="1243163" y="631554"/>
                  </a:lnTo>
                  <a:cubicBezTo>
                    <a:pt x="1243163" y="653739"/>
                    <a:pt x="1234350" y="675016"/>
                    <a:pt x="1218662" y="690703"/>
                  </a:cubicBezTo>
                  <a:cubicBezTo>
                    <a:pt x="1202975" y="706391"/>
                    <a:pt x="1181698" y="715204"/>
                    <a:pt x="1159513" y="715204"/>
                  </a:cubicBezTo>
                  <a:lnTo>
                    <a:pt x="83650" y="715204"/>
                  </a:lnTo>
                  <a:cubicBezTo>
                    <a:pt x="61464" y="715204"/>
                    <a:pt x="40188" y="706391"/>
                    <a:pt x="24500" y="690703"/>
                  </a:cubicBezTo>
                  <a:cubicBezTo>
                    <a:pt x="8813" y="675016"/>
                    <a:pt x="0" y="653739"/>
                    <a:pt x="0" y="631554"/>
                  </a:cubicBezTo>
                  <a:lnTo>
                    <a:pt x="0" y="83650"/>
                  </a:lnTo>
                  <a:cubicBezTo>
                    <a:pt x="0" y="61464"/>
                    <a:pt x="8813" y="40188"/>
                    <a:pt x="24500" y="24500"/>
                  </a:cubicBezTo>
                  <a:cubicBezTo>
                    <a:pt x="40188" y="8813"/>
                    <a:pt x="61464" y="0"/>
                    <a:pt x="836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243163" cy="781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⚖️ Disparate Impact Prevention</a:t>
              </a:r>
            </a:p>
            <a:p>
              <a:pPr algn="l">
                <a:lnSpc>
                  <a:spcPts val="28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Re-weighting training data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Threshold adjustment by group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Regular fairness audits</a:t>
              </a:r>
            </a:p>
            <a:p>
              <a:pPr algn="l">
                <a:lnSpc>
                  <a:spcPts val="2800"/>
                </a:lnSpc>
              </a:pPr>
            </a:p>
            <a:p>
              <a:pPr algn="l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44000" y="6524552"/>
            <a:ext cx="8115300" cy="3018143"/>
            <a:chOff x="0" y="0"/>
            <a:chExt cx="2137363" cy="7949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37363" cy="794902"/>
            </a:xfrm>
            <a:custGeom>
              <a:avLst/>
              <a:gdLst/>
              <a:ahLst/>
              <a:cxnLst/>
              <a:rect r="r" b="b" t="t" l="l"/>
              <a:pathLst>
                <a:path h="794902" w="213736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746248"/>
                  </a:lnTo>
                  <a:cubicBezTo>
                    <a:pt x="2137363" y="773119"/>
                    <a:pt x="2115580" y="794902"/>
                    <a:pt x="2088710" y="794902"/>
                  </a:cubicBezTo>
                  <a:lnTo>
                    <a:pt x="48654" y="794902"/>
                  </a:lnTo>
                  <a:cubicBezTo>
                    <a:pt x="21783" y="794902"/>
                    <a:pt x="0" y="773119"/>
                    <a:pt x="0" y="746248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2137363" cy="871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  <a:r>
                <a:rPr lang="en-US" sz="25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🚀 Future Success</a:t>
              </a:r>
            </a:p>
            <a:p>
              <a:pPr algn="ctr">
                <a:lnSpc>
                  <a:spcPts val="3500"/>
                </a:lnSpc>
              </a:pPr>
            </a:p>
            <a:p>
              <a:pPr algn="ctr">
                <a:lnSpc>
                  <a:spcPts val="3500"/>
                </a:lnSpc>
              </a:pPr>
              <a:r>
                <a:rPr lang="en-US" sz="25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Ready to drive continued growth through responsible AI innovation</a:t>
              </a:r>
            </a:p>
            <a:p>
              <a:pPr algn="ctr">
                <a:lnSpc>
                  <a:spcPts val="3500"/>
                </a:lnSpc>
              </a:pPr>
            </a:p>
            <a:p>
              <a:pPr algn="ctr">
                <a:lnSpc>
                  <a:spcPts val="3500"/>
                </a:lnSpc>
              </a:pPr>
              <a:r>
                <a:rPr lang="en-US" b="true" sz="25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Contact:  shivendrachaurasia855@gmail.com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681184"/>
            <a:ext cx="7556727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42975"/>
            <a:ext cx="13362121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ETHICAL AI &amp; RESPONSIBLE IMPLEMENTATION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2786390"/>
            <a:ext cx="4590492" cy="630098"/>
            <a:chOff x="0" y="0"/>
            <a:chExt cx="1209019" cy="1659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09019" cy="165952"/>
            </a:xfrm>
            <a:custGeom>
              <a:avLst/>
              <a:gdLst/>
              <a:ahLst/>
              <a:cxnLst/>
              <a:rect r="r" b="b" t="t" l="l"/>
              <a:pathLst>
                <a:path h="165952" w="1209019">
                  <a:moveTo>
                    <a:pt x="0" y="0"/>
                  </a:moveTo>
                  <a:lnTo>
                    <a:pt x="1209019" y="0"/>
                  </a:lnTo>
                  <a:lnTo>
                    <a:pt x="1209019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209019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Fairness Risk Mitigation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144000" y="2786390"/>
            <a:ext cx="5651195" cy="630098"/>
            <a:chOff x="0" y="0"/>
            <a:chExt cx="1488381" cy="1659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88381" cy="165952"/>
            </a:xfrm>
            <a:custGeom>
              <a:avLst/>
              <a:gdLst/>
              <a:ahLst/>
              <a:cxnLst/>
              <a:rect r="r" b="b" t="t" l="l"/>
              <a:pathLst>
                <a:path h="165952" w="1488381">
                  <a:moveTo>
                    <a:pt x="0" y="0"/>
                  </a:moveTo>
                  <a:lnTo>
                    <a:pt x="1488381" y="0"/>
                  </a:lnTo>
                  <a:lnTo>
                    <a:pt x="1488381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488381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Explainability Framework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2147223" y="556140"/>
            <a:ext cx="664546" cy="6670992"/>
            <a:chOff x="0" y="0"/>
            <a:chExt cx="175025" cy="175696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5025" cy="1756969"/>
            </a:xfrm>
            <a:custGeom>
              <a:avLst/>
              <a:gdLst/>
              <a:ahLst/>
              <a:cxnLst/>
              <a:rect r="r" b="b" t="t" l="l"/>
              <a:pathLst>
                <a:path h="1756969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1669457"/>
                  </a:lnTo>
                  <a:cubicBezTo>
                    <a:pt x="175025" y="1692666"/>
                    <a:pt x="165805" y="1714926"/>
                    <a:pt x="149393" y="1731337"/>
                  </a:cubicBezTo>
                  <a:cubicBezTo>
                    <a:pt x="132981" y="1747749"/>
                    <a:pt x="110722" y="1756969"/>
                    <a:pt x="87512" y="1756969"/>
                  </a:cubicBezTo>
                  <a:lnTo>
                    <a:pt x="87512" y="1756969"/>
                  </a:lnTo>
                  <a:cubicBezTo>
                    <a:pt x="64303" y="1756969"/>
                    <a:pt x="42043" y="1747749"/>
                    <a:pt x="25632" y="1731337"/>
                  </a:cubicBezTo>
                  <a:cubicBezTo>
                    <a:pt x="9220" y="1714926"/>
                    <a:pt x="0" y="1692666"/>
                    <a:pt x="0" y="1669457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75025" cy="1804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245331" y="3559363"/>
            <a:ext cx="6822107" cy="664546"/>
            <a:chOff x="0" y="0"/>
            <a:chExt cx="1796769" cy="1750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796769" cy="175025"/>
            </a:xfrm>
            <a:custGeom>
              <a:avLst/>
              <a:gdLst/>
              <a:ahLst/>
              <a:cxnLst/>
              <a:rect r="r" b="b" t="t" l="l"/>
              <a:pathLst>
                <a:path h="175025" w="1796769">
                  <a:moveTo>
                    <a:pt x="57876" y="0"/>
                  </a:moveTo>
                  <a:lnTo>
                    <a:pt x="1738893" y="0"/>
                  </a:lnTo>
                  <a:cubicBezTo>
                    <a:pt x="1754242" y="0"/>
                    <a:pt x="1768963" y="6098"/>
                    <a:pt x="1779817" y="16952"/>
                  </a:cubicBezTo>
                  <a:cubicBezTo>
                    <a:pt x="1790671" y="27805"/>
                    <a:pt x="1796769" y="42527"/>
                    <a:pt x="1796769" y="57876"/>
                  </a:cubicBezTo>
                  <a:lnTo>
                    <a:pt x="1796769" y="117148"/>
                  </a:lnTo>
                  <a:cubicBezTo>
                    <a:pt x="1796769" y="149112"/>
                    <a:pt x="1770857" y="175025"/>
                    <a:pt x="1738893" y="175025"/>
                  </a:cubicBezTo>
                  <a:lnTo>
                    <a:pt x="57876" y="175025"/>
                  </a:lnTo>
                  <a:cubicBezTo>
                    <a:pt x="25912" y="175025"/>
                    <a:pt x="0" y="149112"/>
                    <a:pt x="0" y="117148"/>
                  </a:cubicBezTo>
                  <a:lnTo>
                    <a:pt x="0" y="57876"/>
                  </a:lnTo>
                  <a:cubicBezTo>
                    <a:pt x="0" y="25912"/>
                    <a:pt x="25912" y="0"/>
                    <a:pt x="578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796769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SHAP Analysis: Feature contribution breakdown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9550577" y="3675226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-5400000">
            <a:off x="12273446" y="1170664"/>
            <a:ext cx="664546" cy="6923438"/>
            <a:chOff x="0" y="0"/>
            <a:chExt cx="175025" cy="182345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5025" cy="1823457"/>
            </a:xfrm>
            <a:custGeom>
              <a:avLst/>
              <a:gdLst/>
              <a:ahLst/>
              <a:cxnLst/>
              <a:rect r="r" b="b" t="t" l="l"/>
              <a:pathLst>
                <a:path h="1823457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1735945"/>
                  </a:lnTo>
                  <a:cubicBezTo>
                    <a:pt x="175025" y="1759154"/>
                    <a:pt x="165805" y="1781413"/>
                    <a:pt x="149393" y="1797825"/>
                  </a:cubicBezTo>
                  <a:cubicBezTo>
                    <a:pt x="132981" y="1814237"/>
                    <a:pt x="110722" y="1823457"/>
                    <a:pt x="87512" y="1823457"/>
                  </a:cubicBezTo>
                  <a:lnTo>
                    <a:pt x="87512" y="1823457"/>
                  </a:lnTo>
                  <a:cubicBezTo>
                    <a:pt x="64303" y="1823457"/>
                    <a:pt x="42043" y="1814237"/>
                    <a:pt x="25632" y="1797825"/>
                  </a:cubicBezTo>
                  <a:cubicBezTo>
                    <a:pt x="9220" y="1781413"/>
                    <a:pt x="0" y="1759154"/>
                    <a:pt x="0" y="1735945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75025" cy="1871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245331" y="4300109"/>
            <a:ext cx="7232331" cy="664546"/>
            <a:chOff x="0" y="0"/>
            <a:chExt cx="1904811" cy="17502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04811" cy="175025"/>
            </a:xfrm>
            <a:custGeom>
              <a:avLst/>
              <a:gdLst/>
              <a:ahLst/>
              <a:cxnLst/>
              <a:rect r="r" b="b" t="t" l="l"/>
              <a:pathLst>
                <a:path h="175025" w="1904811">
                  <a:moveTo>
                    <a:pt x="54593" y="0"/>
                  </a:moveTo>
                  <a:lnTo>
                    <a:pt x="1850218" y="0"/>
                  </a:lnTo>
                  <a:cubicBezTo>
                    <a:pt x="1880369" y="0"/>
                    <a:pt x="1904811" y="24442"/>
                    <a:pt x="1904811" y="54593"/>
                  </a:cubicBezTo>
                  <a:lnTo>
                    <a:pt x="1904811" y="120431"/>
                  </a:lnTo>
                  <a:cubicBezTo>
                    <a:pt x="1904811" y="150582"/>
                    <a:pt x="1880369" y="175025"/>
                    <a:pt x="1850218" y="175025"/>
                  </a:cubicBezTo>
                  <a:lnTo>
                    <a:pt x="54593" y="175025"/>
                  </a:lnTo>
                  <a:cubicBezTo>
                    <a:pt x="24442" y="175025"/>
                    <a:pt x="0" y="150582"/>
                    <a:pt x="0" y="120431"/>
                  </a:cubicBezTo>
                  <a:lnTo>
                    <a:pt x="0" y="54593"/>
                  </a:lnTo>
                  <a:cubicBezTo>
                    <a:pt x="0" y="24442"/>
                    <a:pt x="24442" y="0"/>
                    <a:pt x="5459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1904811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Model Transparency: Clear prediction justifications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9550577" y="4415972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-5400000">
            <a:off x="1929542" y="5723404"/>
            <a:ext cx="2918450" cy="4720133"/>
            <a:chOff x="0" y="0"/>
            <a:chExt cx="768645" cy="124316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68645" cy="1243163"/>
            </a:xfrm>
            <a:custGeom>
              <a:avLst/>
              <a:gdLst/>
              <a:ahLst/>
              <a:cxnLst/>
              <a:rect r="r" b="b" t="t" l="l"/>
              <a:pathLst>
                <a:path h="1243163" w="768645">
                  <a:moveTo>
                    <a:pt x="135290" y="0"/>
                  </a:moveTo>
                  <a:lnTo>
                    <a:pt x="633355" y="0"/>
                  </a:lnTo>
                  <a:cubicBezTo>
                    <a:pt x="669236" y="0"/>
                    <a:pt x="703648" y="14254"/>
                    <a:pt x="729020" y="39626"/>
                  </a:cubicBezTo>
                  <a:cubicBezTo>
                    <a:pt x="754391" y="64997"/>
                    <a:pt x="768645" y="99409"/>
                    <a:pt x="768645" y="135290"/>
                  </a:cubicBezTo>
                  <a:lnTo>
                    <a:pt x="768645" y="1107872"/>
                  </a:lnTo>
                  <a:cubicBezTo>
                    <a:pt x="768645" y="1143754"/>
                    <a:pt x="754391" y="1178165"/>
                    <a:pt x="729020" y="1203537"/>
                  </a:cubicBezTo>
                  <a:cubicBezTo>
                    <a:pt x="703648" y="1228909"/>
                    <a:pt x="669236" y="1243163"/>
                    <a:pt x="633355" y="1243163"/>
                  </a:cubicBezTo>
                  <a:lnTo>
                    <a:pt x="135290" y="1243163"/>
                  </a:lnTo>
                  <a:cubicBezTo>
                    <a:pt x="99409" y="1243163"/>
                    <a:pt x="64997" y="1228909"/>
                    <a:pt x="39626" y="1203537"/>
                  </a:cubicBezTo>
                  <a:cubicBezTo>
                    <a:pt x="14254" y="1178165"/>
                    <a:pt x="0" y="1143754"/>
                    <a:pt x="0" y="1107872"/>
                  </a:cubicBezTo>
                  <a:lnTo>
                    <a:pt x="0" y="135290"/>
                  </a:lnTo>
                  <a:cubicBezTo>
                    <a:pt x="0" y="99409"/>
                    <a:pt x="14254" y="64997"/>
                    <a:pt x="39626" y="39626"/>
                  </a:cubicBezTo>
                  <a:cubicBezTo>
                    <a:pt x="64997" y="14254"/>
                    <a:pt x="99409" y="0"/>
                    <a:pt x="13529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768645" cy="1290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28700" y="6827155"/>
            <a:ext cx="4720133" cy="2715540"/>
            <a:chOff x="0" y="0"/>
            <a:chExt cx="1243163" cy="71520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43163" cy="715204"/>
            </a:xfrm>
            <a:custGeom>
              <a:avLst/>
              <a:gdLst/>
              <a:ahLst/>
              <a:cxnLst/>
              <a:rect r="r" b="b" t="t" l="l"/>
              <a:pathLst>
                <a:path h="715204" w="1243163">
                  <a:moveTo>
                    <a:pt x="83650" y="0"/>
                  </a:moveTo>
                  <a:lnTo>
                    <a:pt x="1159513" y="0"/>
                  </a:lnTo>
                  <a:cubicBezTo>
                    <a:pt x="1181698" y="0"/>
                    <a:pt x="1202975" y="8813"/>
                    <a:pt x="1218662" y="24500"/>
                  </a:cubicBezTo>
                  <a:cubicBezTo>
                    <a:pt x="1234350" y="40188"/>
                    <a:pt x="1243163" y="61464"/>
                    <a:pt x="1243163" y="83650"/>
                  </a:cubicBezTo>
                  <a:lnTo>
                    <a:pt x="1243163" y="631554"/>
                  </a:lnTo>
                  <a:cubicBezTo>
                    <a:pt x="1243163" y="653739"/>
                    <a:pt x="1234350" y="675016"/>
                    <a:pt x="1218662" y="690703"/>
                  </a:cubicBezTo>
                  <a:cubicBezTo>
                    <a:pt x="1202975" y="706391"/>
                    <a:pt x="1181698" y="715204"/>
                    <a:pt x="1159513" y="715204"/>
                  </a:cubicBezTo>
                  <a:lnTo>
                    <a:pt x="83650" y="715204"/>
                  </a:lnTo>
                  <a:cubicBezTo>
                    <a:pt x="61464" y="715204"/>
                    <a:pt x="40188" y="706391"/>
                    <a:pt x="24500" y="690703"/>
                  </a:cubicBezTo>
                  <a:cubicBezTo>
                    <a:pt x="8813" y="675016"/>
                    <a:pt x="0" y="653739"/>
                    <a:pt x="0" y="631554"/>
                  </a:cubicBezTo>
                  <a:lnTo>
                    <a:pt x="0" y="83650"/>
                  </a:lnTo>
                  <a:cubicBezTo>
                    <a:pt x="0" y="61464"/>
                    <a:pt x="8813" y="40188"/>
                    <a:pt x="24500" y="24500"/>
                  </a:cubicBezTo>
                  <a:cubicBezTo>
                    <a:pt x="40188" y="8813"/>
                    <a:pt x="61464" y="0"/>
                    <a:pt x="836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1243163" cy="781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🎯 Equalized Performance</a:t>
              </a:r>
            </a:p>
            <a:p>
              <a:pPr algn="l">
                <a:lnSpc>
                  <a:spcPts val="2800"/>
                </a:lnSpc>
              </a:pP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Cons</a:t>
              </a:r>
              <a:r>
                <a:rPr lang="en-US" sz="2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istent accuracy across demographics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Equal opportunity constraints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</a:t>
              </a:r>
              <a:r>
                <a:rPr lang="en-US" sz="2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erformance monitoring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-5400000">
            <a:off x="12873061" y="1311795"/>
            <a:ext cx="664546" cy="8122668"/>
            <a:chOff x="0" y="0"/>
            <a:chExt cx="175025" cy="213930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75025" cy="2139304"/>
            </a:xfrm>
            <a:custGeom>
              <a:avLst/>
              <a:gdLst/>
              <a:ahLst/>
              <a:cxnLst/>
              <a:rect r="r" b="b" t="t" l="l"/>
              <a:pathLst>
                <a:path h="2139304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051791"/>
                  </a:lnTo>
                  <a:cubicBezTo>
                    <a:pt x="175025" y="2075001"/>
                    <a:pt x="165805" y="2097260"/>
                    <a:pt x="149393" y="2113672"/>
                  </a:cubicBezTo>
                  <a:cubicBezTo>
                    <a:pt x="132981" y="2130084"/>
                    <a:pt x="110722" y="2139304"/>
                    <a:pt x="87512" y="2139304"/>
                  </a:cubicBezTo>
                  <a:lnTo>
                    <a:pt x="87512" y="2139304"/>
                  </a:lnTo>
                  <a:cubicBezTo>
                    <a:pt x="64303" y="2139304"/>
                    <a:pt x="42043" y="2130084"/>
                    <a:pt x="25632" y="2113672"/>
                  </a:cubicBezTo>
                  <a:cubicBezTo>
                    <a:pt x="9220" y="2097260"/>
                    <a:pt x="0" y="2075001"/>
                    <a:pt x="0" y="2051791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75025" cy="21869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245331" y="5040856"/>
            <a:ext cx="8013969" cy="664546"/>
            <a:chOff x="0" y="0"/>
            <a:chExt cx="2110675" cy="17502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110675" cy="175025"/>
            </a:xfrm>
            <a:custGeom>
              <a:avLst/>
              <a:gdLst/>
              <a:ahLst/>
              <a:cxnLst/>
              <a:rect r="r" b="b" t="t" l="l"/>
              <a:pathLst>
                <a:path h="175025" w="2110675">
                  <a:moveTo>
                    <a:pt x="49269" y="0"/>
                  </a:moveTo>
                  <a:lnTo>
                    <a:pt x="2061406" y="0"/>
                  </a:lnTo>
                  <a:cubicBezTo>
                    <a:pt x="2074473" y="0"/>
                    <a:pt x="2087005" y="5191"/>
                    <a:pt x="2096244" y="14430"/>
                  </a:cubicBezTo>
                  <a:cubicBezTo>
                    <a:pt x="2105484" y="23670"/>
                    <a:pt x="2110675" y="36202"/>
                    <a:pt x="2110675" y="49269"/>
                  </a:cubicBezTo>
                  <a:lnTo>
                    <a:pt x="2110675" y="125756"/>
                  </a:lnTo>
                  <a:cubicBezTo>
                    <a:pt x="2110675" y="152966"/>
                    <a:pt x="2088617" y="175025"/>
                    <a:pt x="2061406" y="175025"/>
                  </a:cubicBezTo>
                  <a:lnTo>
                    <a:pt x="49269" y="175025"/>
                  </a:lnTo>
                  <a:cubicBezTo>
                    <a:pt x="22058" y="175025"/>
                    <a:pt x="0" y="152966"/>
                    <a:pt x="0" y="125756"/>
                  </a:cubicBezTo>
                  <a:lnTo>
                    <a:pt x="0" y="49269"/>
                  </a:lnTo>
                  <a:cubicBezTo>
                    <a:pt x="0" y="22058"/>
                    <a:pt x="22058" y="0"/>
                    <a:pt x="4926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2110675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Stakeholder Communication: Non-technical explanations</a:t>
              </a: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9550577" y="5156719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3191597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616825" y="6705600"/>
            <a:ext cx="3054350" cy="761278"/>
            <a:chOff x="0" y="0"/>
            <a:chExt cx="804438" cy="200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4438" cy="200501"/>
            </a:xfrm>
            <a:custGeom>
              <a:avLst/>
              <a:gdLst/>
              <a:ahLst/>
              <a:cxnLst/>
              <a:rect r="r" b="b" t="t" l="l"/>
              <a:pathLst>
                <a:path h="200501" w="804438">
                  <a:moveTo>
                    <a:pt x="100251" y="0"/>
                  </a:moveTo>
                  <a:lnTo>
                    <a:pt x="704187" y="0"/>
                  </a:lnTo>
                  <a:cubicBezTo>
                    <a:pt x="730775" y="0"/>
                    <a:pt x="756275" y="10562"/>
                    <a:pt x="775075" y="29363"/>
                  </a:cubicBezTo>
                  <a:cubicBezTo>
                    <a:pt x="793876" y="48163"/>
                    <a:pt x="804438" y="73662"/>
                    <a:pt x="804438" y="100251"/>
                  </a:cubicBezTo>
                  <a:lnTo>
                    <a:pt x="804438" y="100251"/>
                  </a:lnTo>
                  <a:cubicBezTo>
                    <a:pt x="804438" y="155617"/>
                    <a:pt x="759554" y="200501"/>
                    <a:pt x="704187" y="200501"/>
                  </a:cubicBezTo>
                  <a:lnTo>
                    <a:pt x="100251" y="200501"/>
                  </a:lnTo>
                  <a:cubicBezTo>
                    <a:pt x="44884" y="200501"/>
                    <a:pt x="0" y="155617"/>
                    <a:pt x="0" y="100251"/>
                  </a:cubicBezTo>
                  <a:lnTo>
                    <a:pt x="0" y="100251"/>
                  </a:lnTo>
                  <a:cubicBezTo>
                    <a:pt x="0" y="44884"/>
                    <a:pt x="44884" y="0"/>
                    <a:pt x="10025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04438" cy="248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347826" y="6846823"/>
            <a:ext cx="3592349" cy="53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8"/>
              </a:lnSpc>
            </a:pPr>
            <a:r>
              <a:rPr lang="en-US" sz="314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VISIT US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409363" y="8688897"/>
            <a:ext cx="759903" cy="759903"/>
          </a:xfrm>
          <a:custGeom>
            <a:avLst/>
            <a:gdLst/>
            <a:ahLst/>
            <a:cxnLst/>
            <a:rect r="r" b="b" t="t" l="l"/>
            <a:pathLst>
              <a:path h="759903" w="759903">
                <a:moveTo>
                  <a:pt x="0" y="0"/>
                </a:moveTo>
                <a:lnTo>
                  <a:pt x="759903" y="0"/>
                </a:lnTo>
                <a:lnTo>
                  <a:pt x="759903" y="759903"/>
                </a:lnTo>
                <a:lnTo>
                  <a:pt x="0" y="7599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264284" y="8660115"/>
            <a:ext cx="762324" cy="762324"/>
          </a:xfrm>
          <a:custGeom>
            <a:avLst/>
            <a:gdLst/>
            <a:ahLst/>
            <a:cxnLst/>
            <a:rect r="r" b="b" t="t" l="l"/>
            <a:pathLst>
              <a:path h="762324" w="762324">
                <a:moveTo>
                  <a:pt x="0" y="0"/>
                </a:moveTo>
                <a:lnTo>
                  <a:pt x="762323" y="0"/>
                </a:lnTo>
                <a:lnTo>
                  <a:pt x="762323" y="762324"/>
                </a:lnTo>
                <a:lnTo>
                  <a:pt x="0" y="7623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268070" y="8716674"/>
            <a:ext cx="7032380" cy="57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1"/>
              </a:lnSpc>
              <a:spcBef>
                <a:spcPct val="0"/>
              </a:spcBef>
            </a:pPr>
            <a:r>
              <a:rPr lang="en-US" sz="33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shiv</a:t>
            </a:r>
            <a:r>
              <a:rPr lang="en-US" sz="3315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endrachaurasia855@gmail.com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22475" y="8762274"/>
            <a:ext cx="3500346" cy="57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1"/>
              </a:lnSpc>
              <a:spcBef>
                <a:spcPct val="0"/>
              </a:spcBef>
            </a:pPr>
            <a:r>
              <a:rPr lang="en-US" sz="3315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+91-888-770-8900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7175" y="4502250"/>
            <a:ext cx="18802350" cy="2006600"/>
            <a:chOff x="0" y="0"/>
            <a:chExt cx="4952059" cy="528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2059" cy="528487"/>
            </a:xfrm>
            <a:custGeom>
              <a:avLst/>
              <a:gdLst/>
              <a:ahLst/>
              <a:cxnLst/>
              <a:rect r="r" b="b" t="t" l="l"/>
              <a:pathLst>
                <a:path h="528487" w="4952059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765807" y="1884385"/>
            <a:ext cx="6756386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69039" y="5029897"/>
            <a:ext cx="3263886" cy="96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84%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09989" y="5029897"/>
            <a:ext cx="3263886" cy="96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16%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55075" y="5029897"/>
            <a:ext cx="3263886" cy="96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7178" y="7356575"/>
            <a:ext cx="4247608" cy="40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Non-Delinquent Customers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18128" y="7356575"/>
            <a:ext cx="4247608" cy="40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Delinquent Accounts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63214" y="7356575"/>
            <a:ext cx="4247608" cy="40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Customer Records Analyzed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983540"/>
            <a:ext cx="10402582" cy="630098"/>
            <a:chOff x="0" y="0"/>
            <a:chExt cx="2739775" cy="1659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39775" cy="165952"/>
            </a:xfrm>
            <a:custGeom>
              <a:avLst/>
              <a:gdLst/>
              <a:ahLst/>
              <a:cxnLst/>
              <a:rect r="r" b="b" t="t" l="l"/>
              <a:pathLst>
                <a:path h="165952" w="2739775">
                  <a:moveTo>
                    <a:pt x="0" y="0"/>
                  </a:moveTo>
                  <a:lnTo>
                    <a:pt x="2739775" y="0"/>
                  </a:lnTo>
                  <a:lnTo>
                    <a:pt x="2739775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39775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Primary Objective: Reduce Credit Card Delinquency Rates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4540893" y="698873"/>
            <a:ext cx="664546" cy="7688932"/>
            <a:chOff x="0" y="0"/>
            <a:chExt cx="175025" cy="20250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025" cy="2025069"/>
            </a:xfrm>
            <a:custGeom>
              <a:avLst/>
              <a:gdLst/>
              <a:ahLst/>
              <a:cxnLst/>
              <a:rect r="r" b="b" t="t" l="l"/>
              <a:pathLst>
                <a:path h="2025069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1937556"/>
                  </a:lnTo>
                  <a:cubicBezTo>
                    <a:pt x="175025" y="1960766"/>
                    <a:pt x="165805" y="1983025"/>
                    <a:pt x="149393" y="1999437"/>
                  </a:cubicBezTo>
                  <a:cubicBezTo>
                    <a:pt x="132981" y="2015849"/>
                    <a:pt x="110722" y="2025069"/>
                    <a:pt x="87512" y="2025069"/>
                  </a:cubicBezTo>
                  <a:lnTo>
                    <a:pt x="87512" y="2025069"/>
                  </a:lnTo>
                  <a:cubicBezTo>
                    <a:pt x="64303" y="2025069"/>
                    <a:pt x="42043" y="2015849"/>
                    <a:pt x="25632" y="1999437"/>
                  </a:cubicBezTo>
                  <a:cubicBezTo>
                    <a:pt x="9220" y="1983025"/>
                    <a:pt x="0" y="1960766"/>
                    <a:pt x="0" y="1937556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5025" cy="2072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0031" y="4211066"/>
            <a:ext cx="7587601" cy="664546"/>
            <a:chOff x="0" y="0"/>
            <a:chExt cx="1998381" cy="1750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98381" cy="175025"/>
            </a:xfrm>
            <a:custGeom>
              <a:avLst/>
              <a:gdLst/>
              <a:ahLst/>
              <a:cxnLst/>
              <a:rect r="r" b="b" t="t" l="l"/>
              <a:pathLst>
                <a:path h="175025" w="1998381">
                  <a:moveTo>
                    <a:pt x="52037" y="0"/>
                  </a:moveTo>
                  <a:lnTo>
                    <a:pt x="1946343" y="0"/>
                  </a:lnTo>
                  <a:cubicBezTo>
                    <a:pt x="1975083" y="0"/>
                    <a:pt x="1998381" y="23298"/>
                    <a:pt x="1998381" y="52037"/>
                  </a:cubicBezTo>
                  <a:lnTo>
                    <a:pt x="1998381" y="122987"/>
                  </a:lnTo>
                  <a:cubicBezTo>
                    <a:pt x="1998381" y="151727"/>
                    <a:pt x="1975083" y="175025"/>
                    <a:pt x="1946343" y="175025"/>
                  </a:cubicBezTo>
                  <a:lnTo>
                    <a:pt x="52037" y="175025"/>
                  </a:lnTo>
                  <a:cubicBezTo>
                    <a:pt x="23298" y="175025"/>
                    <a:pt x="0" y="151727"/>
                    <a:pt x="0" y="122987"/>
                  </a:cubicBezTo>
                  <a:lnTo>
                    <a:pt x="0" y="52037"/>
                  </a:lnTo>
                  <a:cubicBezTo>
                    <a:pt x="0" y="23298"/>
                    <a:pt x="23298" y="0"/>
                    <a:pt x="5203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998381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Role: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AI Transformation Consultant at Tata iQ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35277" y="4326929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681184"/>
            <a:ext cx="4306491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942975"/>
            <a:ext cx="2629503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</a:p>
        </p:txBody>
      </p:sp>
      <p:grpSp>
        <p:nvGrpSpPr>
          <p:cNvPr name="Group 15" id="15"/>
          <p:cNvGrpSpPr/>
          <p:nvPr/>
        </p:nvGrpSpPr>
        <p:grpSpPr>
          <a:xfrm rot="-5400000">
            <a:off x="5108895" y="1204992"/>
            <a:ext cx="664546" cy="8824937"/>
            <a:chOff x="0" y="0"/>
            <a:chExt cx="175025" cy="23242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5025" cy="2324263"/>
            </a:xfrm>
            <a:custGeom>
              <a:avLst/>
              <a:gdLst/>
              <a:ahLst/>
              <a:cxnLst/>
              <a:rect r="r" b="b" t="t" l="l"/>
              <a:pathLst>
                <a:path h="2324263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236751"/>
                  </a:lnTo>
                  <a:cubicBezTo>
                    <a:pt x="175025" y="2259961"/>
                    <a:pt x="165805" y="2282220"/>
                    <a:pt x="149393" y="2298632"/>
                  </a:cubicBezTo>
                  <a:cubicBezTo>
                    <a:pt x="132981" y="2315043"/>
                    <a:pt x="110722" y="2324263"/>
                    <a:pt x="87512" y="2324263"/>
                  </a:cubicBezTo>
                  <a:lnTo>
                    <a:pt x="87512" y="2324263"/>
                  </a:lnTo>
                  <a:cubicBezTo>
                    <a:pt x="64303" y="2324263"/>
                    <a:pt x="42043" y="2315043"/>
                    <a:pt x="25632" y="2298632"/>
                  </a:cubicBezTo>
                  <a:cubicBezTo>
                    <a:pt x="9220" y="2282220"/>
                    <a:pt x="0" y="2259961"/>
                    <a:pt x="0" y="2236751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75025" cy="2371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30031" y="5285187"/>
            <a:ext cx="8723606" cy="664546"/>
            <a:chOff x="0" y="0"/>
            <a:chExt cx="2297575" cy="1750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97575" cy="175025"/>
            </a:xfrm>
            <a:custGeom>
              <a:avLst/>
              <a:gdLst/>
              <a:ahLst/>
              <a:cxnLst/>
              <a:rect r="r" b="b" t="t" l="l"/>
              <a:pathLst>
                <a:path h="175025" w="2297575">
                  <a:moveTo>
                    <a:pt x="45261" y="0"/>
                  </a:moveTo>
                  <a:lnTo>
                    <a:pt x="2252314" y="0"/>
                  </a:lnTo>
                  <a:cubicBezTo>
                    <a:pt x="2264318" y="0"/>
                    <a:pt x="2275831" y="4769"/>
                    <a:pt x="2284319" y="13257"/>
                  </a:cubicBezTo>
                  <a:cubicBezTo>
                    <a:pt x="2292807" y="21745"/>
                    <a:pt x="2297575" y="33257"/>
                    <a:pt x="2297575" y="45261"/>
                  </a:cubicBezTo>
                  <a:lnTo>
                    <a:pt x="2297575" y="129764"/>
                  </a:lnTo>
                  <a:cubicBezTo>
                    <a:pt x="2297575" y="154761"/>
                    <a:pt x="2277311" y="175025"/>
                    <a:pt x="2252314" y="175025"/>
                  </a:cubicBezTo>
                  <a:lnTo>
                    <a:pt x="45261" y="175025"/>
                  </a:lnTo>
                  <a:cubicBezTo>
                    <a:pt x="33257" y="175025"/>
                    <a:pt x="21745" y="170256"/>
                    <a:pt x="13257" y="161768"/>
                  </a:cubicBezTo>
                  <a:cubicBezTo>
                    <a:pt x="4769" y="153280"/>
                    <a:pt x="0" y="141768"/>
                    <a:pt x="0" y="129764"/>
                  </a:cubicBezTo>
                  <a:lnTo>
                    <a:pt x="0" y="45261"/>
                  </a:lnTo>
                  <a:cubicBezTo>
                    <a:pt x="0" y="33257"/>
                    <a:pt x="4769" y="21745"/>
                    <a:pt x="13257" y="13257"/>
                  </a:cubicBezTo>
                  <a:cubicBezTo>
                    <a:pt x="21745" y="4769"/>
                    <a:pt x="33257" y="0"/>
                    <a:pt x="4526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2297575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Client: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Geldium Finance - Financial Services Company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435277" y="5401050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-5400000">
            <a:off x="5582231" y="2879899"/>
            <a:ext cx="664546" cy="9771608"/>
            <a:chOff x="0" y="0"/>
            <a:chExt cx="175025" cy="257359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5025" cy="2573592"/>
            </a:xfrm>
            <a:custGeom>
              <a:avLst/>
              <a:gdLst/>
              <a:ahLst/>
              <a:cxnLst/>
              <a:rect r="r" b="b" t="t" l="l"/>
              <a:pathLst>
                <a:path h="2573592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486080"/>
                  </a:lnTo>
                  <a:cubicBezTo>
                    <a:pt x="175025" y="2509289"/>
                    <a:pt x="165805" y="2531549"/>
                    <a:pt x="149393" y="2547960"/>
                  </a:cubicBezTo>
                  <a:cubicBezTo>
                    <a:pt x="132981" y="2564372"/>
                    <a:pt x="110722" y="2573592"/>
                    <a:pt x="87512" y="2573592"/>
                  </a:cubicBezTo>
                  <a:lnTo>
                    <a:pt x="87512" y="2573592"/>
                  </a:lnTo>
                  <a:cubicBezTo>
                    <a:pt x="64303" y="2573592"/>
                    <a:pt x="42043" y="2564372"/>
                    <a:pt x="25632" y="2547960"/>
                  </a:cubicBezTo>
                  <a:cubicBezTo>
                    <a:pt x="9220" y="2531549"/>
                    <a:pt x="0" y="2509289"/>
                    <a:pt x="0" y="2486080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75025" cy="2621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30031" y="7433430"/>
            <a:ext cx="9670277" cy="664546"/>
            <a:chOff x="0" y="0"/>
            <a:chExt cx="2546904" cy="1750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546904" cy="175025"/>
            </a:xfrm>
            <a:custGeom>
              <a:avLst/>
              <a:gdLst/>
              <a:ahLst/>
              <a:cxnLst/>
              <a:rect r="r" b="b" t="t" l="l"/>
              <a:pathLst>
                <a:path h="175025" w="2546904">
                  <a:moveTo>
                    <a:pt x="40830" y="0"/>
                  </a:moveTo>
                  <a:lnTo>
                    <a:pt x="2506074" y="0"/>
                  </a:lnTo>
                  <a:cubicBezTo>
                    <a:pt x="2528624" y="0"/>
                    <a:pt x="2546904" y="18280"/>
                    <a:pt x="2546904" y="40830"/>
                  </a:cubicBezTo>
                  <a:lnTo>
                    <a:pt x="2546904" y="134195"/>
                  </a:lnTo>
                  <a:cubicBezTo>
                    <a:pt x="2546904" y="156744"/>
                    <a:pt x="2528624" y="175025"/>
                    <a:pt x="2506074" y="175025"/>
                  </a:cubicBezTo>
                  <a:lnTo>
                    <a:pt x="40830" y="175025"/>
                  </a:lnTo>
                  <a:cubicBezTo>
                    <a:pt x="18280" y="175025"/>
                    <a:pt x="0" y="156744"/>
                    <a:pt x="0" y="134195"/>
                  </a:cubicBezTo>
                  <a:lnTo>
                    <a:pt x="0" y="40830"/>
                  </a:lnTo>
                  <a:cubicBezTo>
                    <a:pt x="0" y="18280"/>
                    <a:pt x="18280" y="0"/>
                    <a:pt x="408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2546904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Solution: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Data-driven predictive modeling for risk assessment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435277" y="7549293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-5400000">
            <a:off x="4540893" y="4999054"/>
            <a:ext cx="664546" cy="7688932"/>
            <a:chOff x="0" y="0"/>
            <a:chExt cx="175025" cy="202506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5025" cy="2025069"/>
            </a:xfrm>
            <a:custGeom>
              <a:avLst/>
              <a:gdLst/>
              <a:ahLst/>
              <a:cxnLst/>
              <a:rect r="r" b="b" t="t" l="l"/>
              <a:pathLst>
                <a:path h="2025069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1937556"/>
                  </a:lnTo>
                  <a:cubicBezTo>
                    <a:pt x="175025" y="1960766"/>
                    <a:pt x="165805" y="1983025"/>
                    <a:pt x="149393" y="1999437"/>
                  </a:cubicBezTo>
                  <a:cubicBezTo>
                    <a:pt x="132981" y="2015849"/>
                    <a:pt x="110722" y="2025069"/>
                    <a:pt x="87512" y="2025069"/>
                  </a:cubicBezTo>
                  <a:lnTo>
                    <a:pt x="87512" y="2025069"/>
                  </a:lnTo>
                  <a:cubicBezTo>
                    <a:pt x="64303" y="2025069"/>
                    <a:pt x="42043" y="2015849"/>
                    <a:pt x="25632" y="1999437"/>
                  </a:cubicBezTo>
                  <a:cubicBezTo>
                    <a:pt x="9220" y="1983025"/>
                    <a:pt x="0" y="1960766"/>
                    <a:pt x="0" y="1937556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75025" cy="2072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30031" y="8511247"/>
            <a:ext cx="7587601" cy="664546"/>
            <a:chOff x="0" y="0"/>
            <a:chExt cx="1998381" cy="17502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98381" cy="175025"/>
            </a:xfrm>
            <a:custGeom>
              <a:avLst/>
              <a:gdLst/>
              <a:ahLst/>
              <a:cxnLst/>
              <a:rect r="r" b="b" t="t" l="l"/>
              <a:pathLst>
                <a:path h="175025" w="1998381">
                  <a:moveTo>
                    <a:pt x="52037" y="0"/>
                  </a:moveTo>
                  <a:lnTo>
                    <a:pt x="1946343" y="0"/>
                  </a:lnTo>
                  <a:cubicBezTo>
                    <a:pt x="1975083" y="0"/>
                    <a:pt x="1998381" y="23298"/>
                    <a:pt x="1998381" y="52037"/>
                  </a:cubicBezTo>
                  <a:lnTo>
                    <a:pt x="1998381" y="122987"/>
                  </a:lnTo>
                  <a:cubicBezTo>
                    <a:pt x="1998381" y="151727"/>
                    <a:pt x="1975083" y="175025"/>
                    <a:pt x="1946343" y="175025"/>
                  </a:cubicBezTo>
                  <a:lnTo>
                    <a:pt x="52037" y="175025"/>
                  </a:lnTo>
                  <a:cubicBezTo>
                    <a:pt x="23298" y="175025"/>
                    <a:pt x="0" y="151727"/>
                    <a:pt x="0" y="122987"/>
                  </a:cubicBezTo>
                  <a:lnTo>
                    <a:pt x="0" y="52037"/>
                  </a:lnTo>
                  <a:cubicBezTo>
                    <a:pt x="0" y="23298"/>
                    <a:pt x="23298" y="0"/>
                    <a:pt x="5203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1998381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Goal: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Enable proactive intervention strategies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5277" y="8627110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-5400000">
            <a:off x="5992455" y="1395554"/>
            <a:ext cx="664546" cy="10592056"/>
            <a:chOff x="0" y="0"/>
            <a:chExt cx="175025" cy="278967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75025" cy="2789677"/>
            </a:xfrm>
            <a:custGeom>
              <a:avLst/>
              <a:gdLst/>
              <a:ahLst/>
              <a:cxnLst/>
              <a:rect r="r" b="b" t="t" l="l"/>
              <a:pathLst>
                <a:path h="2789677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702165"/>
                  </a:lnTo>
                  <a:cubicBezTo>
                    <a:pt x="175025" y="2725375"/>
                    <a:pt x="165805" y="2747634"/>
                    <a:pt x="149393" y="2764045"/>
                  </a:cubicBezTo>
                  <a:cubicBezTo>
                    <a:pt x="132981" y="2780457"/>
                    <a:pt x="110722" y="2789677"/>
                    <a:pt x="87512" y="2789677"/>
                  </a:cubicBezTo>
                  <a:lnTo>
                    <a:pt x="87512" y="2789677"/>
                  </a:lnTo>
                  <a:cubicBezTo>
                    <a:pt x="64303" y="2789677"/>
                    <a:pt x="42043" y="2780457"/>
                    <a:pt x="25632" y="2764045"/>
                  </a:cubicBezTo>
                  <a:cubicBezTo>
                    <a:pt x="9220" y="2747634"/>
                    <a:pt x="0" y="2725375"/>
                    <a:pt x="0" y="2702165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175025" cy="2837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30031" y="6359309"/>
            <a:ext cx="10490725" cy="664546"/>
            <a:chOff x="0" y="0"/>
            <a:chExt cx="2762989" cy="17502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762989" cy="175025"/>
            </a:xfrm>
            <a:custGeom>
              <a:avLst/>
              <a:gdLst/>
              <a:ahLst/>
              <a:cxnLst/>
              <a:rect r="r" b="b" t="t" l="l"/>
              <a:pathLst>
                <a:path h="175025" w="2762989">
                  <a:moveTo>
                    <a:pt x="37637" y="0"/>
                  </a:moveTo>
                  <a:lnTo>
                    <a:pt x="2725352" y="0"/>
                  </a:lnTo>
                  <a:cubicBezTo>
                    <a:pt x="2735334" y="0"/>
                    <a:pt x="2744907" y="3965"/>
                    <a:pt x="2751966" y="11024"/>
                  </a:cubicBezTo>
                  <a:cubicBezTo>
                    <a:pt x="2759024" y="18082"/>
                    <a:pt x="2762989" y="27655"/>
                    <a:pt x="2762989" y="37637"/>
                  </a:cubicBezTo>
                  <a:lnTo>
                    <a:pt x="2762989" y="137388"/>
                  </a:lnTo>
                  <a:cubicBezTo>
                    <a:pt x="2762989" y="147370"/>
                    <a:pt x="2759024" y="156943"/>
                    <a:pt x="2751966" y="164001"/>
                  </a:cubicBezTo>
                  <a:cubicBezTo>
                    <a:pt x="2744907" y="171059"/>
                    <a:pt x="2735334" y="175025"/>
                    <a:pt x="2725352" y="175025"/>
                  </a:cubicBezTo>
                  <a:lnTo>
                    <a:pt x="37637" y="175025"/>
                  </a:lnTo>
                  <a:cubicBezTo>
                    <a:pt x="27655" y="175025"/>
                    <a:pt x="18082" y="171059"/>
                    <a:pt x="11024" y="164001"/>
                  </a:cubicBezTo>
                  <a:cubicBezTo>
                    <a:pt x="3965" y="156943"/>
                    <a:pt x="0" y="147370"/>
                    <a:pt x="0" y="137388"/>
                  </a:cubicBezTo>
                  <a:lnTo>
                    <a:pt x="0" y="37637"/>
                  </a:lnTo>
                  <a:cubicBezTo>
                    <a:pt x="0" y="27655"/>
                    <a:pt x="3965" y="18082"/>
                    <a:pt x="11024" y="11024"/>
                  </a:cubicBezTo>
                  <a:cubicBezTo>
                    <a:pt x="18082" y="3965"/>
                    <a:pt x="27655" y="0"/>
                    <a:pt x="3763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2762989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Challenge: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High credit card delinquency rates impacting profitability</a:t>
              </a: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435277" y="6475172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grpSp>
        <p:nvGrpSpPr>
          <p:cNvPr name="Group 45" id="45"/>
          <p:cNvGrpSpPr>
            <a:grpSpLocks noChangeAspect="true"/>
          </p:cNvGrpSpPr>
          <p:nvPr/>
        </p:nvGrpSpPr>
        <p:grpSpPr>
          <a:xfrm rot="0">
            <a:off x="13355892" y="5439799"/>
            <a:ext cx="3935158" cy="3753414"/>
            <a:chOff x="0" y="0"/>
            <a:chExt cx="6324600" cy="60325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127000" y="127000"/>
              <a:ext cx="6070600" cy="5778500"/>
            </a:xfrm>
            <a:custGeom>
              <a:avLst/>
              <a:gdLst/>
              <a:ahLst/>
              <a:cxnLst/>
              <a:rect r="r" b="b" t="t" l="l"/>
              <a:pathLst>
                <a:path h="5778500" w="6070600">
                  <a:moveTo>
                    <a:pt x="0" y="0"/>
                  </a:moveTo>
                  <a:lnTo>
                    <a:pt x="6070600" y="0"/>
                  </a:lnTo>
                  <a:lnTo>
                    <a:pt x="6070600" y="5778500"/>
                  </a:lnTo>
                  <a:lnTo>
                    <a:pt x="0" y="5778500"/>
                  </a:lnTo>
                  <a:close/>
                </a:path>
              </a:pathLst>
            </a:custGeom>
            <a:blipFill>
              <a:blip r:embed="rId5"/>
              <a:stretch>
                <a:fillRect l="-21391" t="0" r="-21391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24600" cy="6032500"/>
            </a:xfrm>
            <a:custGeom>
              <a:avLst/>
              <a:gdLst/>
              <a:ahLst/>
              <a:cxnLst/>
              <a:rect r="r" b="b" t="t" l="l"/>
              <a:pathLst>
                <a:path h="6032500" w="6324600">
                  <a:moveTo>
                    <a:pt x="6324600" y="6032500"/>
                  </a:moveTo>
                  <a:lnTo>
                    <a:pt x="0" y="6032500"/>
                  </a:lnTo>
                  <a:lnTo>
                    <a:pt x="0" y="0"/>
                  </a:lnTo>
                  <a:lnTo>
                    <a:pt x="6324600" y="0"/>
                  </a:lnTo>
                  <a:lnTo>
                    <a:pt x="6324600" y="6032500"/>
                  </a:lnTo>
                  <a:close/>
                  <a:moveTo>
                    <a:pt x="127000" y="5905500"/>
                  </a:moveTo>
                  <a:lnTo>
                    <a:pt x="6197600" y="5905500"/>
                  </a:lnTo>
                  <a:lnTo>
                    <a:pt x="6197600" y="127000"/>
                  </a:lnTo>
                  <a:lnTo>
                    <a:pt x="127000" y="127000"/>
                  </a:lnTo>
                  <a:lnTo>
                    <a:pt x="127000" y="5905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09359" y="1484956"/>
            <a:ext cx="684927" cy="68492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751713" y="2133036"/>
            <a:ext cx="4800218" cy="1663877"/>
            <a:chOff x="0" y="0"/>
            <a:chExt cx="1264255" cy="4382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64255" cy="438223"/>
            </a:xfrm>
            <a:custGeom>
              <a:avLst/>
              <a:gdLst/>
              <a:ahLst/>
              <a:cxnLst/>
              <a:rect r="r" b="b" t="t" l="l"/>
              <a:pathLst>
                <a:path h="438223" w="1264255">
                  <a:moveTo>
                    <a:pt x="82254" y="0"/>
                  </a:moveTo>
                  <a:lnTo>
                    <a:pt x="1182001" y="0"/>
                  </a:lnTo>
                  <a:cubicBezTo>
                    <a:pt x="1227429" y="0"/>
                    <a:pt x="1264255" y="36826"/>
                    <a:pt x="1264255" y="82254"/>
                  </a:cubicBezTo>
                  <a:lnTo>
                    <a:pt x="1264255" y="355969"/>
                  </a:lnTo>
                  <a:cubicBezTo>
                    <a:pt x="1264255" y="401396"/>
                    <a:pt x="1227429" y="438223"/>
                    <a:pt x="1182001" y="438223"/>
                  </a:cubicBezTo>
                  <a:lnTo>
                    <a:pt x="82254" y="438223"/>
                  </a:lnTo>
                  <a:cubicBezTo>
                    <a:pt x="36826" y="438223"/>
                    <a:pt x="0" y="401396"/>
                    <a:pt x="0" y="355969"/>
                  </a:cubicBezTo>
                  <a:lnTo>
                    <a:pt x="0" y="82254"/>
                  </a:lnTo>
                  <a:cubicBezTo>
                    <a:pt x="0" y="36826"/>
                    <a:pt x="36826" y="0"/>
                    <a:pt x="822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64255" cy="485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24042" y="1615290"/>
            <a:ext cx="455562" cy="37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8"/>
              </a:lnSpc>
            </a:pPr>
            <a:r>
              <a:rPr lang="en-US" sz="218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751713" y="2296725"/>
            <a:ext cx="4800218" cy="2247217"/>
            <a:chOff x="0" y="0"/>
            <a:chExt cx="1264255" cy="5918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4255" cy="591860"/>
            </a:xfrm>
            <a:custGeom>
              <a:avLst/>
              <a:gdLst/>
              <a:ahLst/>
              <a:cxnLst/>
              <a:rect r="r" b="b" t="t" l="l"/>
              <a:pathLst>
                <a:path h="591860" w="1264255">
                  <a:moveTo>
                    <a:pt x="82254" y="0"/>
                  </a:moveTo>
                  <a:lnTo>
                    <a:pt x="1182001" y="0"/>
                  </a:lnTo>
                  <a:cubicBezTo>
                    <a:pt x="1227429" y="0"/>
                    <a:pt x="1264255" y="36826"/>
                    <a:pt x="1264255" y="82254"/>
                  </a:cubicBezTo>
                  <a:lnTo>
                    <a:pt x="1264255" y="509606"/>
                  </a:lnTo>
                  <a:cubicBezTo>
                    <a:pt x="1264255" y="555033"/>
                    <a:pt x="1227429" y="591860"/>
                    <a:pt x="1182001" y="591860"/>
                  </a:cubicBezTo>
                  <a:lnTo>
                    <a:pt x="82254" y="591860"/>
                  </a:lnTo>
                  <a:cubicBezTo>
                    <a:pt x="36826" y="591860"/>
                    <a:pt x="0" y="555033"/>
                    <a:pt x="0" y="509606"/>
                  </a:cubicBezTo>
                  <a:lnTo>
                    <a:pt x="0" y="82254"/>
                  </a:lnTo>
                  <a:cubicBezTo>
                    <a:pt x="0" y="36826"/>
                    <a:pt x="36826" y="0"/>
                    <a:pt x="822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264255" cy="649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EDA with GenAI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Exploratory Data Analysis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using AI tools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031733" y="1448109"/>
            <a:ext cx="684927" cy="68492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809359" y="4801036"/>
            <a:ext cx="684927" cy="68492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836518" y="2091714"/>
            <a:ext cx="4800218" cy="1663877"/>
            <a:chOff x="0" y="0"/>
            <a:chExt cx="1264255" cy="438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64255" cy="438223"/>
            </a:xfrm>
            <a:custGeom>
              <a:avLst/>
              <a:gdLst/>
              <a:ahLst/>
              <a:cxnLst/>
              <a:rect r="r" b="b" t="t" l="l"/>
              <a:pathLst>
                <a:path h="438223" w="1264255">
                  <a:moveTo>
                    <a:pt x="82254" y="0"/>
                  </a:moveTo>
                  <a:lnTo>
                    <a:pt x="1182001" y="0"/>
                  </a:lnTo>
                  <a:cubicBezTo>
                    <a:pt x="1227429" y="0"/>
                    <a:pt x="1264255" y="36826"/>
                    <a:pt x="1264255" y="82254"/>
                  </a:cubicBezTo>
                  <a:lnTo>
                    <a:pt x="1264255" y="355969"/>
                  </a:lnTo>
                  <a:cubicBezTo>
                    <a:pt x="1264255" y="401396"/>
                    <a:pt x="1227429" y="438223"/>
                    <a:pt x="1182001" y="438223"/>
                  </a:cubicBezTo>
                  <a:lnTo>
                    <a:pt x="82254" y="438223"/>
                  </a:lnTo>
                  <a:cubicBezTo>
                    <a:pt x="36826" y="438223"/>
                    <a:pt x="0" y="401396"/>
                    <a:pt x="0" y="355969"/>
                  </a:cubicBezTo>
                  <a:lnTo>
                    <a:pt x="0" y="82254"/>
                  </a:lnTo>
                  <a:cubicBezTo>
                    <a:pt x="0" y="36826"/>
                    <a:pt x="36826" y="0"/>
                    <a:pt x="822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264255" cy="485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836518" y="2296725"/>
            <a:ext cx="4800218" cy="2247217"/>
            <a:chOff x="0" y="0"/>
            <a:chExt cx="1264255" cy="5918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64255" cy="591860"/>
            </a:xfrm>
            <a:custGeom>
              <a:avLst/>
              <a:gdLst/>
              <a:ahLst/>
              <a:cxnLst/>
              <a:rect r="r" b="b" t="t" l="l"/>
              <a:pathLst>
                <a:path h="591860" w="1264255">
                  <a:moveTo>
                    <a:pt x="82254" y="0"/>
                  </a:moveTo>
                  <a:lnTo>
                    <a:pt x="1182001" y="0"/>
                  </a:lnTo>
                  <a:cubicBezTo>
                    <a:pt x="1227429" y="0"/>
                    <a:pt x="1264255" y="36826"/>
                    <a:pt x="1264255" y="82254"/>
                  </a:cubicBezTo>
                  <a:lnTo>
                    <a:pt x="1264255" y="509606"/>
                  </a:lnTo>
                  <a:cubicBezTo>
                    <a:pt x="1264255" y="555033"/>
                    <a:pt x="1227429" y="591860"/>
                    <a:pt x="1182001" y="591860"/>
                  </a:cubicBezTo>
                  <a:lnTo>
                    <a:pt x="82254" y="591860"/>
                  </a:lnTo>
                  <a:cubicBezTo>
                    <a:pt x="36826" y="591860"/>
                    <a:pt x="0" y="555033"/>
                    <a:pt x="0" y="509606"/>
                  </a:cubicBezTo>
                  <a:lnTo>
                    <a:pt x="0" y="82254"/>
                  </a:lnTo>
                  <a:cubicBezTo>
                    <a:pt x="0" y="36826"/>
                    <a:pt x="36826" y="0"/>
                    <a:pt x="822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264255" cy="649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EDA with GenAI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Exploratory Data Analysis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using AI tools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751713" y="5462540"/>
            <a:ext cx="4800218" cy="1663877"/>
            <a:chOff x="0" y="0"/>
            <a:chExt cx="1264255" cy="43822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64255" cy="438223"/>
            </a:xfrm>
            <a:custGeom>
              <a:avLst/>
              <a:gdLst/>
              <a:ahLst/>
              <a:cxnLst/>
              <a:rect r="r" b="b" t="t" l="l"/>
              <a:pathLst>
                <a:path h="438223" w="1264255">
                  <a:moveTo>
                    <a:pt x="82254" y="0"/>
                  </a:moveTo>
                  <a:lnTo>
                    <a:pt x="1182001" y="0"/>
                  </a:lnTo>
                  <a:cubicBezTo>
                    <a:pt x="1227429" y="0"/>
                    <a:pt x="1264255" y="36826"/>
                    <a:pt x="1264255" y="82254"/>
                  </a:cubicBezTo>
                  <a:lnTo>
                    <a:pt x="1264255" y="355969"/>
                  </a:lnTo>
                  <a:cubicBezTo>
                    <a:pt x="1264255" y="401396"/>
                    <a:pt x="1227429" y="438223"/>
                    <a:pt x="1182001" y="438223"/>
                  </a:cubicBezTo>
                  <a:lnTo>
                    <a:pt x="82254" y="438223"/>
                  </a:lnTo>
                  <a:cubicBezTo>
                    <a:pt x="36826" y="438223"/>
                    <a:pt x="0" y="401396"/>
                    <a:pt x="0" y="355969"/>
                  </a:cubicBezTo>
                  <a:lnTo>
                    <a:pt x="0" y="82254"/>
                  </a:lnTo>
                  <a:cubicBezTo>
                    <a:pt x="0" y="36826"/>
                    <a:pt x="36826" y="0"/>
                    <a:pt x="822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264255" cy="485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751713" y="5626228"/>
            <a:ext cx="4800218" cy="2247217"/>
            <a:chOff x="0" y="0"/>
            <a:chExt cx="1264255" cy="59186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64255" cy="591860"/>
            </a:xfrm>
            <a:custGeom>
              <a:avLst/>
              <a:gdLst/>
              <a:ahLst/>
              <a:cxnLst/>
              <a:rect r="r" b="b" t="t" l="l"/>
              <a:pathLst>
                <a:path h="591860" w="1264255">
                  <a:moveTo>
                    <a:pt x="82254" y="0"/>
                  </a:moveTo>
                  <a:lnTo>
                    <a:pt x="1182001" y="0"/>
                  </a:lnTo>
                  <a:cubicBezTo>
                    <a:pt x="1227429" y="0"/>
                    <a:pt x="1264255" y="36826"/>
                    <a:pt x="1264255" y="82254"/>
                  </a:cubicBezTo>
                  <a:lnTo>
                    <a:pt x="1264255" y="509606"/>
                  </a:lnTo>
                  <a:cubicBezTo>
                    <a:pt x="1264255" y="555033"/>
                    <a:pt x="1227429" y="591860"/>
                    <a:pt x="1182001" y="591860"/>
                  </a:cubicBezTo>
                  <a:lnTo>
                    <a:pt x="82254" y="591860"/>
                  </a:lnTo>
                  <a:cubicBezTo>
                    <a:pt x="36826" y="591860"/>
                    <a:pt x="0" y="555033"/>
                    <a:pt x="0" y="509606"/>
                  </a:cubicBezTo>
                  <a:lnTo>
                    <a:pt x="0" y="82254"/>
                  </a:lnTo>
                  <a:cubicBezTo>
                    <a:pt x="0" y="36826"/>
                    <a:pt x="36826" y="0"/>
                    <a:pt x="822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1264255" cy="649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EDA with GenAI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Exploratory Data Analysis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using AI tools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031733" y="4801036"/>
            <a:ext cx="684927" cy="68492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836518" y="5431489"/>
            <a:ext cx="4800218" cy="1663877"/>
            <a:chOff x="0" y="0"/>
            <a:chExt cx="1264255" cy="43822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64255" cy="438223"/>
            </a:xfrm>
            <a:custGeom>
              <a:avLst/>
              <a:gdLst/>
              <a:ahLst/>
              <a:cxnLst/>
              <a:rect r="r" b="b" t="t" l="l"/>
              <a:pathLst>
                <a:path h="438223" w="1264255">
                  <a:moveTo>
                    <a:pt x="82254" y="0"/>
                  </a:moveTo>
                  <a:lnTo>
                    <a:pt x="1182001" y="0"/>
                  </a:lnTo>
                  <a:cubicBezTo>
                    <a:pt x="1227429" y="0"/>
                    <a:pt x="1264255" y="36826"/>
                    <a:pt x="1264255" y="82254"/>
                  </a:cubicBezTo>
                  <a:lnTo>
                    <a:pt x="1264255" y="355969"/>
                  </a:lnTo>
                  <a:cubicBezTo>
                    <a:pt x="1264255" y="401396"/>
                    <a:pt x="1227429" y="438223"/>
                    <a:pt x="1182001" y="438223"/>
                  </a:cubicBezTo>
                  <a:lnTo>
                    <a:pt x="82254" y="438223"/>
                  </a:lnTo>
                  <a:cubicBezTo>
                    <a:pt x="36826" y="438223"/>
                    <a:pt x="0" y="401396"/>
                    <a:pt x="0" y="355969"/>
                  </a:cubicBezTo>
                  <a:lnTo>
                    <a:pt x="0" y="82254"/>
                  </a:lnTo>
                  <a:cubicBezTo>
                    <a:pt x="0" y="36826"/>
                    <a:pt x="36826" y="0"/>
                    <a:pt x="822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264255" cy="485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836518" y="5626228"/>
            <a:ext cx="4800218" cy="2247217"/>
            <a:chOff x="0" y="0"/>
            <a:chExt cx="1264255" cy="59186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64255" cy="591860"/>
            </a:xfrm>
            <a:custGeom>
              <a:avLst/>
              <a:gdLst/>
              <a:ahLst/>
              <a:cxnLst/>
              <a:rect r="r" b="b" t="t" l="l"/>
              <a:pathLst>
                <a:path h="591860" w="1264255">
                  <a:moveTo>
                    <a:pt x="82254" y="0"/>
                  </a:moveTo>
                  <a:lnTo>
                    <a:pt x="1182001" y="0"/>
                  </a:lnTo>
                  <a:cubicBezTo>
                    <a:pt x="1227429" y="0"/>
                    <a:pt x="1264255" y="36826"/>
                    <a:pt x="1264255" y="82254"/>
                  </a:cubicBezTo>
                  <a:lnTo>
                    <a:pt x="1264255" y="509606"/>
                  </a:lnTo>
                  <a:cubicBezTo>
                    <a:pt x="1264255" y="555033"/>
                    <a:pt x="1227429" y="591860"/>
                    <a:pt x="1182001" y="591860"/>
                  </a:cubicBezTo>
                  <a:lnTo>
                    <a:pt x="82254" y="591860"/>
                  </a:lnTo>
                  <a:cubicBezTo>
                    <a:pt x="36826" y="591860"/>
                    <a:pt x="0" y="555033"/>
                    <a:pt x="0" y="509606"/>
                  </a:cubicBezTo>
                  <a:lnTo>
                    <a:pt x="0" y="82254"/>
                  </a:lnTo>
                  <a:cubicBezTo>
                    <a:pt x="0" y="36826"/>
                    <a:pt x="36826" y="0"/>
                    <a:pt x="822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1264255" cy="649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EDA with GenAI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Exploratory Data Analysis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using AI tools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3146415" y="1615290"/>
            <a:ext cx="455562" cy="37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8"/>
              </a:lnSpc>
            </a:pPr>
            <a:r>
              <a:rPr lang="en-US" sz="218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924042" y="4931370"/>
            <a:ext cx="455562" cy="37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8"/>
              </a:lnSpc>
            </a:pPr>
            <a:r>
              <a:rPr lang="en-US" sz="218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146415" y="4931370"/>
            <a:ext cx="455562" cy="37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8"/>
              </a:lnSpc>
            </a:pPr>
            <a:r>
              <a:rPr lang="en-US" sz="218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843791" y="8673545"/>
            <a:ext cx="16600418" cy="792646"/>
            <a:chOff x="0" y="0"/>
            <a:chExt cx="4372127" cy="20876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372127" cy="208763"/>
            </a:xfrm>
            <a:custGeom>
              <a:avLst/>
              <a:gdLst/>
              <a:ahLst/>
              <a:cxnLst/>
              <a:rect r="r" b="b" t="t" l="l"/>
              <a:pathLst>
                <a:path h="208763" w="4372127">
                  <a:moveTo>
                    <a:pt x="23785" y="0"/>
                  </a:moveTo>
                  <a:lnTo>
                    <a:pt x="4348342" y="0"/>
                  </a:lnTo>
                  <a:cubicBezTo>
                    <a:pt x="4354650" y="0"/>
                    <a:pt x="4360700" y="2506"/>
                    <a:pt x="4365160" y="6966"/>
                  </a:cubicBezTo>
                  <a:cubicBezTo>
                    <a:pt x="4369620" y="11427"/>
                    <a:pt x="4372127" y="17477"/>
                    <a:pt x="4372127" y="23785"/>
                  </a:cubicBezTo>
                  <a:lnTo>
                    <a:pt x="4372127" y="184978"/>
                  </a:lnTo>
                  <a:cubicBezTo>
                    <a:pt x="4372127" y="191286"/>
                    <a:pt x="4369620" y="197336"/>
                    <a:pt x="4365160" y="201796"/>
                  </a:cubicBezTo>
                  <a:cubicBezTo>
                    <a:pt x="4360700" y="206257"/>
                    <a:pt x="4354650" y="208763"/>
                    <a:pt x="4348342" y="208763"/>
                  </a:cubicBezTo>
                  <a:lnTo>
                    <a:pt x="23785" y="208763"/>
                  </a:lnTo>
                  <a:cubicBezTo>
                    <a:pt x="17477" y="208763"/>
                    <a:pt x="11427" y="206257"/>
                    <a:pt x="6966" y="201796"/>
                  </a:cubicBezTo>
                  <a:cubicBezTo>
                    <a:pt x="2506" y="197336"/>
                    <a:pt x="0" y="191286"/>
                    <a:pt x="0" y="184978"/>
                  </a:cubicBezTo>
                  <a:lnTo>
                    <a:pt x="0" y="23785"/>
                  </a:lnTo>
                  <a:cubicBezTo>
                    <a:pt x="0" y="17477"/>
                    <a:pt x="2506" y="11427"/>
                    <a:pt x="6966" y="6966"/>
                  </a:cubicBezTo>
                  <a:cubicBezTo>
                    <a:pt x="11427" y="2506"/>
                    <a:pt x="17477" y="0"/>
                    <a:pt x="2378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57150"/>
              <a:ext cx="4372127" cy="265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Key Focus</a:t>
              </a:r>
              <a:r>
                <a:rPr lang="en-US" sz="19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:</a:t>
              </a:r>
              <a:r>
                <a:rPr lang="en-US" sz="19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Ensuring ethical, explainable, and effective AI solutions</a:t>
              </a: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4819136" y="650875"/>
            <a:ext cx="864972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WORKFLOW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-2124075" y="1448109"/>
            <a:ext cx="2751713" cy="6543120"/>
            <a:chOff x="0" y="0"/>
            <a:chExt cx="724731" cy="172329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724731" cy="1723291"/>
            </a:xfrm>
            <a:custGeom>
              <a:avLst/>
              <a:gdLst/>
              <a:ahLst/>
              <a:cxnLst/>
              <a:rect r="r" b="b" t="t" l="l"/>
              <a:pathLst>
                <a:path h="1723291" w="724731">
                  <a:moveTo>
                    <a:pt x="143488" y="0"/>
                  </a:moveTo>
                  <a:lnTo>
                    <a:pt x="581243" y="0"/>
                  </a:lnTo>
                  <a:cubicBezTo>
                    <a:pt x="660489" y="0"/>
                    <a:pt x="724731" y="64242"/>
                    <a:pt x="724731" y="143488"/>
                  </a:cubicBezTo>
                  <a:lnTo>
                    <a:pt x="724731" y="1579803"/>
                  </a:lnTo>
                  <a:cubicBezTo>
                    <a:pt x="724731" y="1617858"/>
                    <a:pt x="709614" y="1654355"/>
                    <a:pt x="682704" y="1681264"/>
                  </a:cubicBezTo>
                  <a:cubicBezTo>
                    <a:pt x="655795" y="1708173"/>
                    <a:pt x="619298" y="1723291"/>
                    <a:pt x="581243" y="1723291"/>
                  </a:cubicBezTo>
                  <a:lnTo>
                    <a:pt x="143488" y="1723291"/>
                  </a:lnTo>
                  <a:cubicBezTo>
                    <a:pt x="64242" y="1723291"/>
                    <a:pt x="0" y="1659049"/>
                    <a:pt x="0" y="1579803"/>
                  </a:cubicBezTo>
                  <a:lnTo>
                    <a:pt x="0" y="143488"/>
                  </a:lnTo>
                  <a:cubicBezTo>
                    <a:pt x="0" y="64242"/>
                    <a:pt x="64242" y="0"/>
                    <a:pt x="14348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724731" cy="1770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7760812" y="1378412"/>
            <a:ext cx="2751713" cy="6446946"/>
            <a:chOff x="0" y="0"/>
            <a:chExt cx="724731" cy="169796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724731" cy="1697961"/>
            </a:xfrm>
            <a:custGeom>
              <a:avLst/>
              <a:gdLst/>
              <a:ahLst/>
              <a:cxnLst/>
              <a:rect r="r" b="b" t="t" l="l"/>
              <a:pathLst>
                <a:path h="1697961" w="724731">
                  <a:moveTo>
                    <a:pt x="143488" y="0"/>
                  </a:moveTo>
                  <a:lnTo>
                    <a:pt x="581243" y="0"/>
                  </a:lnTo>
                  <a:cubicBezTo>
                    <a:pt x="660489" y="0"/>
                    <a:pt x="724731" y="64242"/>
                    <a:pt x="724731" y="143488"/>
                  </a:cubicBezTo>
                  <a:lnTo>
                    <a:pt x="724731" y="1554473"/>
                  </a:lnTo>
                  <a:cubicBezTo>
                    <a:pt x="724731" y="1592528"/>
                    <a:pt x="709614" y="1629025"/>
                    <a:pt x="682704" y="1655934"/>
                  </a:cubicBezTo>
                  <a:cubicBezTo>
                    <a:pt x="655795" y="1682844"/>
                    <a:pt x="619298" y="1697961"/>
                    <a:pt x="581243" y="1697961"/>
                  </a:cubicBezTo>
                  <a:lnTo>
                    <a:pt x="143488" y="1697961"/>
                  </a:lnTo>
                  <a:cubicBezTo>
                    <a:pt x="64242" y="1697961"/>
                    <a:pt x="0" y="1633719"/>
                    <a:pt x="0" y="1554473"/>
                  </a:cubicBezTo>
                  <a:lnTo>
                    <a:pt x="0" y="143488"/>
                  </a:lnTo>
                  <a:cubicBezTo>
                    <a:pt x="0" y="64242"/>
                    <a:pt x="64242" y="0"/>
                    <a:pt x="14348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47625"/>
              <a:ext cx="724731" cy="1745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670299"/>
            <a:ext cx="4691003" cy="630098"/>
            <a:chOff x="0" y="0"/>
            <a:chExt cx="1235490" cy="1659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35490" cy="165952"/>
            </a:xfrm>
            <a:custGeom>
              <a:avLst/>
              <a:gdLst/>
              <a:ahLst/>
              <a:cxnLst/>
              <a:rect r="r" b="b" t="t" l="l"/>
              <a:pathLst>
                <a:path h="165952" w="1235490">
                  <a:moveTo>
                    <a:pt x="0" y="0"/>
                  </a:moveTo>
                  <a:lnTo>
                    <a:pt x="1235490" y="0"/>
                  </a:lnTo>
                  <a:lnTo>
                    <a:pt x="1235490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35490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Data Quality Assessment</a:t>
              </a: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269162" y="6185655"/>
            <a:ext cx="2990138" cy="299013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3175000"/>
                  </a:moveTo>
                  <a:cubicBezTo>
                    <a:pt x="6350000" y="1421130"/>
                    <a:pt x="4928870" y="0"/>
                    <a:pt x="3175000" y="0"/>
                  </a:cubicBezTo>
                  <a:lnTo>
                    <a:pt x="0" y="0"/>
                  </a:lnTo>
                  <a:lnTo>
                    <a:pt x="0" y="3175000"/>
                  </a:ln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99010" y="359986"/>
              <a:ext cx="5898640" cy="5630028"/>
            </a:xfrm>
            <a:custGeom>
              <a:avLst/>
              <a:gdLst/>
              <a:ahLst/>
              <a:cxnLst/>
              <a:rect r="r" b="b" t="t" l="l"/>
              <a:pathLst>
                <a:path h="5630028" w="5898640">
                  <a:moveTo>
                    <a:pt x="2949320" y="4504"/>
                  </a:moveTo>
                  <a:cubicBezTo>
                    <a:pt x="1942227" y="0"/>
                    <a:pt x="1009702" y="534693"/>
                    <a:pt x="504851" y="1406118"/>
                  </a:cubicBezTo>
                  <a:cubicBezTo>
                    <a:pt x="0" y="2277543"/>
                    <a:pt x="0" y="3352485"/>
                    <a:pt x="504851" y="4223910"/>
                  </a:cubicBezTo>
                  <a:cubicBezTo>
                    <a:pt x="1009702" y="5095335"/>
                    <a:pt x="1942227" y="5630028"/>
                    <a:pt x="2949320" y="5625524"/>
                  </a:cubicBezTo>
                  <a:cubicBezTo>
                    <a:pt x="3956413" y="5630028"/>
                    <a:pt x="4888938" y="5095335"/>
                    <a:pt x="5393789" y="4223910"/>
                  </a:cubicBezTo>
                  <a:cubicBezTo>
                    <a:pt x="5898640" y="3352485"/>
                    <a:pt x="5898640" y="2277543"/>
                    <a:pt x="5393789" y="1406118"/>
                  </a:cubicBezTo>
                  <a:cubicBezTo>
                    <a:pt x="4888938" y="534693"/>
                    <a:pt x="3956413" y="0"/>
                    <a:pt x="2949320" y="4504"/>
                  </a:cubicBezTo>
                  <a:close/>
                </a:path>
              </a:pathLst>
            </a:custGeom>
            <a:blipFill>
              <a:blip r:embed="rId3"/>
              <a:stretch>
                <a:fillRect l="-24665" t="0" r="-24665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6276456" y="-1871158"/>
            <a:ext cx="664546" cy="11160058"/>
            <a:chOff x="0" y="0"/>
            <a:chExt cx="175025" cy="29392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5025" cy="2939274"/>
            </a:xfrm>
            <a:custGeom>
              <a:avLst/>
              <a:gdLst/>
              <a:ahLst/>
              <a:cxnLst/>
              <a:rect r="r" b="b" t="t" l="l"/>
              <a:pathLst>
                <a:path h="2939274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851762"/>
                  </a:lnTo>
                  <a:cubicBezTo>
                    <a:pt x="175025" y="2874972"/>
                    <a:pt x="165805" y="2897231"/>
                    <a:pt x="149393" y="2913643"/>
                  </a:cubicBezTo>
                  <a:cubicBezTo>
                    <a:pt x="132981" y="2930054"/>
                    <a:pt x="110722" y="2939274"/>
                    <a:pt x="87512" y="2939274"/>
                  </a:cubicBezTo>
                  <a:lnTo>
                    <a:pt x="87512" y="2939274"/>
                  </a:lnTo>
                  <a:cubicBezTo>
                    <a:pt x="64303" y="2939274"/>
                    <a:pt x="42043" y="2930054"/>
                    <a:pt x="25632" y="2913643"/>
                  </a:cubicBezTo>
                  <a:cubicBezTo>
                    <a:pt x="9220" y="2897231"/>
                    <a:pt x="0" y="2874972"/>
                    <a:pt x="0" y="2851762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75025" cy="298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0031" y="3376597"/>
            <a:ext cx="11058727" cy="664546"/>
            <a:chOff x="0" y="0"/>
            <a:chExt cx="2912587" cy="1750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12587" cy="175025"/>
            </a:xfrm>
            <a:custGeom>
              <a:avLst/>
              <a:gdLst/>
              <a:ahLst/>
              <a:cxnLst/>
              <a:rect r="r" b="b" t="t" l="l"/>
              <a:pathLst>
                <a:path h="175025" w="2912587">
                  <a:moveTo>
                    <a:pt x="35704" y="0"/>
                  </a:moveTo>
                  <a:lnTo>
                    <a:pt x="2876883" y="0"/>
                  </a:lnTo>
                  <a:cubicBezTo>
                    <a:pt x="2896601" y="0"/>
                    <a:pt x="2912587" y="15985"/>
                    <a:pt x="2912587" y="35704"/>
                  </a:cubicBezTo>
                  <a:lnTo>
                    <a:pt x="2912587" y="139321"/>
                  </a:lnTo>
                  <a:cubicBezTo>
                    <a:pt x="2912587" y="159039"/>
                    <a:pt x="2896601" y="175025"/>
                    <a:pt x="2876883" y="175025"/>
                  </a:cubicBezTo>
                  <a:lnTo>
                    <a:pt x="35704" y="175025"/>
                  </a:lnTo>
                  <a:cubicBezTo>
                    <a:pt x="15985" y="175025"/>
                    <a:pt x="0" y="159039"/>
                    <a:pt x="0" y="139321"/>
                  </a:cubicBezTo>
                  <a:lnTo>
                    <a:pt x="0" y="35704"/>
                  </a:lnTo>
                  <a:cubicBezTo>
                    <a:pt x="0" y="15985"/>
                    <a:pt x="15985" y="0"/>
                    <a:pt x="357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912587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Missing Values: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Income (7.8%), Loan Balance (5.8%), Credit Score (0.4%)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35277" y="3492460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681184"/>
            <a:ext cx="519005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FINDINGS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942975"/>
            <a:ext cx="10900777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</a:p>
        </p:txBody>
      </p:sp>
      <p:grpSp>
        <p:nvGrpSpPr>
          <p:cNvPr name="Group 18" id="18"/>
          <p:cNvGrpSpPr/>
          <p:nvPr/>
        </p:nvGrpSpPr>
        <p:grpSpPr>
          <a:xfrm rot="-5400000">
            <a:off x="6039788" y="-893744"/>
            <a:ext cx="664546" cy="10686723"/>
            <a:chOff x="0" y="0"/>
            <a:chExt cx="175025" cy="28146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5025" cy="2814610"/>
            </a:xfrm>
            <a:custGeom>
              <a:avLst/>
              <a:gdLst/>
              <a:ahLst/>
              <a:cxnLst/>
              <a:rect r="r" b="b" t="t" l="l"/>
              <a:pathLst>
                <a:path h="2814610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727098"/>
                  </a:lnTo>
                  <a:cubicBezTo>
                    <a:pt x="175025" y="2750308"/>
                    <a:pt x="165805" y="2772567"/>
                    <a:pt x="149393" y="2788978"/>
                  </a:cubicBezTo>
                  <a:cubicBezTo>
                    <a:pt x="132981" y="2805390"/>
                    <a:pt x="110722" y="2814610"/>
                    <a:pt x="87512" y="2814610"/>
                  </a:cubicBezTo>
                  <a:lnTo>
                    <a:pt x="87512" y="2814610"/>
                  </a:lnTo>
                  <a:cubicBezTo>
                    <a:pt x="64303" y="2814610"/>
                    <a:pt x="42043" y="2805390"/>
                    <a:pt x="25632" y="2788978"/>
                  </a:cubicBezTo>
                  <a:cubicBezTo>
                    <a:pt x="9220" y="2772567"/>
                    <a:pt x="0" y="2750308"/>
                    <a:pt x="0" y="2727098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75025" cy="2862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30031" y="4117344"/>
            <a:ext cx="10585392" cy="664546"/>
            <a:chOff x="0" y="0"/>
            <a:chExt cx="2787922" cy="1750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787922" cy="175025"/>
            </a:xfrm>
            <a:custGeom>
              <a:avLst/>
              <a:gdLst/>
              <a:ahLst/>
              <a:cxnLst/>
              <a:rect r="r" b="b" t="t" l="l"/>
              <a:pathLst>
                <a:path h="175025" w="2787922">
                  <a:moveTo>
                    <a:pt x="37300" y="0"/>
                  </a:moveTo>
                  <a:lnTo>
                    <a:pt x="2750622" y="0"/>
                  </a:lnTo>
                  <a:cubicBezTo>
                    <a:pt x="2760514" y="0"/>
                    <a:pt x="2770002" y="3930"/>
                    <a:pt x="2776997" y="10925"/>
                  </a:cubicBezTo>
                  <a:cubicBezTo>
                    <a:pt x="2783992" y="17920"/>
                    <a:pt x="2787922" y="27408"/>
                    <a:pt x="2787922" y="37300"/>
                  </a:cubicBezTo>
                  <a:lnTo>
                    <a:pt x="2787922" y="137724"/>
                  </a:lnTo>
                  <a:cubicBezTo>
                    <a:pt x="2787922" y="147617"/>
                    <a:pt x="2783992" y="157104"/>
                    <a:pt x="2776997" y="164100"/>
                  </a:cubicBezTo>
                  <a:cubicBezTo>
                    <a:pt x="2770002" y="171095"/>
                    <a:pt x="2760514" y="175025"/>
                    <a:pt x="2750622" y="175025"/>
                  </a:cubicBezTo>
                  <a:lnTo>
                    <a:pt x="37300" y="175025"/>
                  </a:lnTo>
                  <a:cubicBezTo>
                    <a:pt x="16700" y="175025"/>
                    <a:pt x="0" y="158325"/>
                    <a:pt x="0" y="137724"/>
                  </a:cubicBezTo>
                  <a:lnTo>
                    <a:pt x="0" y="37300"/>
                  </a:lnTo>
                  <a:cubicBezTo>
                    <a:pt x="0" y="27408"/>
                    <a:pt x="3930" y="17920"/>
                    <a:pt x="10925" y="10925"/>
                  </a:cubicBezTo>
                  <a:cubicBezTo>
                    <a:pt x="17920" y="3930"/>
                    <a:pt x="27408" y="0"/>
                    <a:pt x="373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2787922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Class Imbalance: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Severely imbalanced target variable (84% vs 16%)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435277" y="4233207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-5400000">
            <a:off x="5045784" y="1581753"/>
            <a:ext cx="664546" cy="8698714"/>
            <a:chOff x="0" y="0"/>
            <a:chExt cx="175025" cy="229101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75025" cy="2291019"/>
            </a:xfrm>
            <a:custGeom>
              <a:avLst/>
              <a:gdLst/>
              <a:ahLst/>
              <a:cxnLst/>
              <a:rect r="r" b="b" t="t" l="l"/>
              <a:pathLst>
                <a:path h="2291019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203507"/>
                  </a:lnTo>
                  <a:cubicBezTo>
                    <a:pt x="175025" y="2226717"/>
                    <a:pt x="165805" y="2248976"/>
                    <a:pt x="149393" y="2265388"/>
                  </a:cubicBezTo>
                  <a:cubicBezTo>
                    <a:pt x="132981" y="2281799"/>
                    <a:pt x="110722" y="2291019"/>
                    <a:pt x="87512" y="2291019"/>
                  </a:cubicBezTo>
                  <a:lnTo>
                    <a:pt x="87512" y="2291019"/>
                  </a:lnTo>
                  <a:cubicBezTo>
                    <a:pt x="64303" y="2291019"/>
                    <a:pt x="42043" y="2281799"/>
                    <a:pt x="25632" y="2265388"/>
                  </a:cubicBezTo>
                  <a:cubicBezTo>
                    <a:pt x="9220" y="2248976"/>
                    <a:pt x="0" y="2226717"/>
                    <a:pt x="0" y="2203507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75025" cy="2338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30031" y="5598837"/>
            <a:ext cx="8597383" cy="664546"/>
            <a:chOff x="0" y="0"/>
            <a:chExt cx="2264331" cy="17502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64331" cy="175025"/>
            </a:xfrm>
            <a:custGeom>
              <a:avLst/>
              <a:gdLst/>
              <a:ahLst/>
              <a:cxnLst/>
              <a:rect r="r" b="b" t="t" l="l"/>
              <a:pathLst>
                <a:path h="175025" w="2264331">
                  <a:moveTo>
                    <a:pt x="45925" y="0"/>
                  </a:moveTo>
                  <a:lnTo>
                    <a:pt x="2218406" y="0"/>
                  </a:lnTo>
                  <a:cubicBezTo>
                    <a:pt x="2243770" y="0"/>
                    <a:pt x="2264331" y="20561"/>
                    <a:pt x="2264331" y="45925"/>
                  </a:cubicBezTo>
                  <a:lnTo>
                    <a:pt x="2264331" y="129099"/>
                  </a:lnTo>
                  <a:cubicBezTo>
                    <a:pt x="2264331" y="154463"/>
                    <a:pt x="2243770" y="175025"/>
                    <a:pt x="2218406" y="175025"/>
                  </a:cubicBezTo>
                  <a:lnTo>
                    <a:pt x="45925" y="175025"/>
                  </a:lnTo>
                  <a:cubicBezTo>
                    <a:pt x="20561" y="175025"/>
                    <a:pt x="0" y="154463"/>
                    <a:pt x="0" y="129099"/>
                  </a:cubicBezTo>
                  <a:lnTo>
                    <a:pt x="0" y="45925"/>
                  </a:lnTo>
                  <a:cubicBezTo>
                    <a:pt x="0" y="20561"/>
                    <a:pt x="20561" y="0"/>
                    <a:pt x="459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2264331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Outliers: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Credit utilization values above 1.0 detected</a:t>
              </a: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435277" y="5714700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-5400000">
            <a:off x="6276456" y="2522745"/>
            <a:ext cx="664546" cy="11160058"/>
            <a:chOff x="0" y="0"/>
            <a:chExt cx="175025" cy="293927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75025" cy="2939274"/>
            </a:xfrm>
            <a:custGeom>
              <a:avLst/>
              <a:gdLst/>
              <a:ahLst/>
              <a:cxnLst/>
              <a:rect r="r" b="b" t="t" l="l"/>
              <a:pathLst>
                <a:path h="2939274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851762"/>
                  </a:lnTo>
                  <a:cubicBezTo>
                    <a:pt x="175025" y="2874972"/>
                    <a:pt x="165805" y="2897231"/>
                    <a:pt x="149393" y="2913643"/>
                  </a:cubicBezTo>
                  <a:cubicBezTo>
                    <a:pt x="132981" y="2930054"/>
                    <a:pt x="110722" y="2939274"/>
                    <a:pt x="87512" y="2939274"/>
                  </a:cubicBezTo>
                  <a:lnTo>
                    <a:pt x="87512" y="2939274"/>
                  </a:lnTo>
                  <a:cubicBezTo>
                    <a:pt x="64303" y="2939274"/>
                    <a:pt x="42043" y="2930054"/>
                    <a:pt x="25632" y="2913643"/>
                  </a:cubicBezTo>
                  <a:cubicBezTo>
                    <a:pt x="9220" y="2897231"/>
                    <a:pt x="0" y="2874972"/>
                    <a:pt x="0" y="2851762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75025" cy="298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30031" y="7770501"/>
            <a:ext cx="11058727" cy="664546"/>
            <a:chOff x="0" y="0"/>
            <a:chExt cx="2912587" cy="17502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912587" cy="175025"/>
            </a:xfrm>
            <a:custGeom>
              <a:avLst/>
              <a:gdLst/>
              <a:ahLst/>
              <a:cxnLst/>
              <a:rect r="r" b="b" t="t" l="l"/>
              <a:pathLst>
                <a:path h="175025" w="2912587">
                  <a:moveTo>
                    <a:pt x="35704" y="0"/>
                  </a:moveTo>
                  <a:lnTo>
                    <a:pt x="2876883" y="0"/>
                  </a:lnTo>
                  <a:cubicBezTo>
                    <a:pt x="2896601" y="0"/>
                    <a:pt x="2912587" y="15985"/>
                    <a:pt x="2912587" y="35704"/>
                  </a:cubicBezTo>
                  <a:lnTo>
                    <a:pt x="2912587" y="139321"/>
                  </a:lnTo>
                  <a:cubicBezTo>
                    <a:pt x="2912587" y="159039"/>
                    <a:pt x="2896601" y="175025"/>
                    <a:pt x="2876883" y="175025"/>
                  </a:cubicBezTo>
                  <a:lnTo>
                    <a:pt x="35704" y="175025"/>
                  </a:lnTo>
                  <a:cubicBezTo>
                    <a:pt x="15985" y="175025"/>
                    <a:pt x="0" y="159039"/>
                    <a:pt x="0" y="139321"/>
                  </a:cubicBezTo>
                  <a:lnTo>
                    <a:pt x="0" y="35704"/>
                  </a:lnTo>
                  <a:cubicBezTo>
                    <a:pt x="0" y="15985"/>
                    <a:pt x="15985" y="0"/>
                    <a:pt x="357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2912587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Income, Credit Utilization, and Loan Balance showed right-skewed distributions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435277" y="7886364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-5400000">
            <a:off x="6039788" y="-152998"/>
            <a:ext cx="664546" cy="10686723"/>
            <a:chOff x="0" y="0"/>
            <a:chExt cx="175025" cy="281461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75025" cy="2814610"/>
            </a:xfrm>
            <a:custGeom>
              <a:avLst/>
              <a:gdLst/>
              <a:ahLst/>
              <a:cxnLst/>
              <a:rect r="r" b="b" t="t" l="l"/>
              <a:pathLst>
                <a:path h="2814610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727098"/>
                  </a:lnTo>
                  <a:cubicBezTo>
                    <a:pt x="175025" y="2750308"/>
                    <a:pt x="165805" y="2772567"/>
                    <a:pt x="149393" y="2788978"/>
                  </a:cubicBezTo>
                  <a:cubicBezTo>
                    <a:pt x="132981" y="2805390"/>
                    <a:pt x="110722" y="2814610"/>
                    <a:pt x="87512" y="2814610"/>
                  </a:cubicBezTo>
                  <a:lnTo>
                    <a:pt x="87512" y="2814610"/>
                  </a:lnTo>
                  <a:cubicBezTo>
                    <a:pt x="64303" y="2814610"/>
                    <a:pt x="42043" y="2805390"/>
                    <a:pt x="25632" y="2788978"/>
                  </a:cubicBezTo>
                  <a:cubicBezTo>
                    <a:pt x="9220" y="2772567"/>
                    <a:pt x="0" y="2750308"/>
                    <a:pt x="0" y="2727098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175025" cy="2862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30031" y="4858090"/>
            <a:ext cx="10585392" cy="664546"/>
            <a:chOff x="0" y="0"/>
            <a:chExt cx="2787922" cy="17502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787922" cy="175025"/>
            </a:xfrm>
            <a:custGeom>
              <a:avLst/>
              <a:gdLst/>
              <a:ahLst/>
              <a:cxnLst/>
              <a:rect r="r" b="b" t="t" l="l"/>
              <a:pathLst>
                <a:path h="175025" w="2787922">
                  <a:moveTo>
                    <a:pt x="37300" y="0"/>
                  </a:moveTo>
                  <a:lnTo>
                    <a:pt x="2750622" y="0"/>
                  </a:lnTo>
                  <a:cubicBezTo>
                    <a:pt x="2760514" y="0"/>
                    <a:pt x="2770002" y="3930"/>
                    <a:pt x="2776997" y="10925"/>
                  </a:cubicBezTo>
                  <a:cubicBezTo>
                    <a:pt x="2783992" y="17920"/>
                    <a:pt x="2787922" y="27408"/>
                    <a:pt x="2787922" y="37300"/>
                  </a:cubicBezTo>
                  <a:lnTo>
                    <a:pt x="2787922" y="137724"/>
                  </a:lnTo>
                  <a:cubicBezTo>
                    <a:pt x="2787922" y="147617"/>
                    <a:pt x="2783992" y="157104"/>
                    <a:pt x="2776997" y="164100"/>
                  </a:cubicBezTo>
                  <a:cubicBezTo>
                    <a:pt x="2770002" y="171095"/>
                    <a:pt x="2760514" y="175025"/>
                    <a:pt x="2750622" y="175025"/>
                  </a:cubicBezTo>
                  <a:lnTo>
                    <a:pt x="37300" y="175025"/>
                  </a:lnTo>
                  <a:cubicBezTo>
                    <a:pt x="16700" y="175025"/>
                    <a:pt x="0" y="158325"/>
                    <a:pt x="0" y="137724"/>
                  </a:cubicBezTo>
                  <a:lnTo>
                    <a:pt x="0" y="37300"/>
                  </a:lnTo>
                  <a:cubicBezTo>
                    <a:pt x="0" y="27408"/>
                    <a:pt x="3930" y="17920"/>
                    <a:pt x="10925" y="10925"/>
                  </a:cubicBezTo>
                  <a:cubicBezTo>
                    <a:pt x="17920" y="3930"/>
                    <a:pt x="27408" y="0"/>
                    <a:pt x="373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2787922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Data Inconsistencies: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Employment status required standardization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1435277" y="4973953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grpSp>
        <p:nvGrpSpPr>
          <p:cNvPr name="Group 48" id="48"/>
          <p:cNvGrpSpPr/>
          <p:nvPr/>
        </p:nvGrpSpPr>
        <p:grpSpPr>
          <a:xfrm rot="-5400000">
            <a:off x="5945121" y="3594826"/>
            <a:ext cx="664546" cy="10497389"/>
            <a:chOff x="0" y="0"/>
            <a:chExt cx="175025" cy="2764744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75025" cy="2764744"/>
            </a:xfrm>
            <a:custGeom>
              <a:avLst/>
              <a:gdLst/>
              <a:ahLst/>
              <a:cxnLst/>
              <a:rect r="r" b="b" t="t" l="l"/>
              <a:pathLst>
                <a:path h="2764744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677232"/>
                  </a:lnTo>
                  <a:cubicBezTo>
                    <a:pt x="175025" y="2700442"/>
                    <a:pt x="165805" y="2722701"/>
                    <a:pt x="149393" y="2739113"/>
                  </a:cubicBezTo>
                  <a:cubicBezTo>
                    <a:pt x="132981" y="2755524"/>
                    <a:pt x="110722" y="2764744"/>
                    <a:pt x="87512" y="2764744"/>
                  </a:cubicBezTo>
                  <a:lnTo>
                    <a:pt x="87512" y="2764744"/>
                  </a:lnTo>
                  <a:cubicBezTo>
                    <a:pt x="64303" y="2764744"/>
                    <a:pt x="42043" y="2755524"/>
                    <a:pt x="25632" y="2739113"/>
                  </a:cubicBezTo>
                  <a:cubicBezTo>
                    <a:pt x="9220" y="2722701"/>
                    <a:pt x="0" y="2700442"/>
                    <a:pt x="0" y="2677232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175025" cy="2812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130031" y="8511247"/>
            <a:ext cx="10396057" cy="664546"/>
            <a:chOff x="0" y="0"/>
            <a:chExt cx="2738056" cy="17502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738056" cy="175025"/>
            </a:xfrm>
            <a:custGeom>
              <a:avLst/>
              <a:gdLst/>
              <a:ahLst/>
              <a:cxnLst/>
              <a:rect r="r" b="b" t="t" l="l"/>
              <a:pathLst>
                <a:path h="175025" w="2738056">
                  <a:moveTo>
                    <a:pt x="37980" y="0"/>
                  </a:moveTo>
                  <a:lnTo>
                    <a:pt x="2700077" y="0"/>
                  </a:lnTo>
                  <a:cubicBezTo>
                    <a:pt x="2721052" y="0"/>
                    <a:pt x="2738056" y="17004"/>
                    <a:pt x="2738056" y="37980"/>
                  </a:cubicBezTo>
                  <a:lnTo>
                    <a:pt x="2738056" y="137045"/>
                  </a:lnTo>
                  <a:cubicBezTo>
                    <a:pt x="2738056" y="158021"/>
                    <a:pt x="2721052" y="175025"/>
                    <a:pt x="2700077" y="175025"/>
                  </a:cubicBezTo>
                  <a:lnTo>
                    <a:pt x="37980" y="175025"/>
                  </a:lnTo>
                  <a:cubicBezTo>
                    <a:pt x="17004" y="175025"/>
                    <a:pt x="0" y="158021"/>
                    <a:pt x="0" y="137045"/>
                  </a:cubicBezTo>
                  <a:lnTo>
                    <a:pt x="0" y="37980"/>
                  </a:lnTo>
                  <a:cubicBezTo>
                    <a:pt x="0" y="17004"/>
                    <a:pt x="17004" y="0"/>
                    <a:pt x="379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2738056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Temporal payment patterns identified across Month_1 to Month_6</a:t>
              </a:r>
            </a:p>
          </p:txBody>
        </p:sp>
      </p:grpSp>
      <p:sp>
        <p:nvSpPr>
          <p:cNvPr name="Freeform 54" id="54"/>
          <p:cNvSpPr/>
          <p:nvPr/>
        </p:nvSpPr>
        <p:spPr>
          <a:xfrm flipH="false" flipV="false" rot="0">
            <a:off x="1435277" y="8627110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5" id="55"/>
          <p:cNvGrpSpPr/>
          <p:nvPr/>
        </p:nvGrpSpPr>
        <p:grpSpPr>
          <a:xfrm rot="0">
            <a:off x="1028700" y="7050626"/>
            <a:ext cx="5259005" cy="630098"/>
            <a:chOff x="0" y="0"/>
            <a:chExt cx="1385088" cy="16595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385088" cy="165952"/>
            </a:xfrm>
            <a:custGeom>
              <a:avLst/>
              <a:gdLst/>
              <a:ahLst/>
              <a:cxnLst/>
              <a:rect r="r" b="b" t="t" l="l"/>
              <a:pathLst>
                <a:path h="165952" w="1385088">
                  <a:moveTo>
                    <a:pt x="0" y="0"/>
                  </a:moveTo>
                  <a:lnTo>
                    <a:pt x="1385088" y="0"/>
                  </a:lnTo>
                  <a:lnTo>
                    <a:pt x="1385088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57150"/>
              <a:ext cx="1385088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Distribution Characteristics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6146815" y="1230057"/>
            <a:ext cx="664546" cy="11160058"/>
            <a:chOff x="0" y="0"/>
            <a:chExt cx="175025" cy="29392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5025" cy="2939274"/>
            </a:xfrm>
            <a:custGeom>
              <a:avLst/>
              <a:gdLst/>
              <a:ahLst/>
              <a:cxnLst/>
              <a:rect r="r" b="b" t="t" l="l"/>
              <a:pathLst>
                <a:path h="2939274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851762"/>
                  </a:lnTo>
                  <a:cubicBezTo>
                    <a:pt x="175025" y="2874972"/>
                    <a:pt x="165805" y="2897231"/>
                    <a:pt x="149393" y="2913643"/>
                  </a:cubicBezTo>
                  <a:cubicBezTo>
                    <a:pt x="132981" y="2930054"/>
                    <a:pt x="110722" y="2939274"/>
                    <a:pt x="87512" y="2939274"/>
                  </a:cubicBezTo>
                  <a:lnTo>
                    <a:pt x="87512" y="2939274"/>
                  </a:lnTo>
                  <a:cubicBezTo>
                    <a:pt x="64303" y="2939274"/>
                    <a:pt x="42043" y="2930054"/>
                    <a:pt x="25632" y="2913643"/>
                  </a:cubicBezTo>
                  <a:cubicBezTo>
                    <a:pt x="9220" y="2897231"/>
                    <a:pt x="0" y="2874972"/>
                    <a:pt x="0" y="2851762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5025" cy="298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00391" y="6477812"/>
            <a:ext cx="11058727" cy="664546"/>
            <a:chOff x="0" y="0"/>
            <a:chExt cx="2912587" cy="1750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12587" cy="175025"/>
            </a:xfrm>
            <a:custGeom>
              <a:avLst/>
              <a:gdLst/>
              <a:ahLst/>
              <a:cxnLst/>
              <a:rect r="r" b="b" t="t" l="l"/>
              <a:pathLst>
                <a:path h="175025" w="2912587">
                  <a:moveTo>
                    <a:pt x="35704" y="0"/>
                  </a:moveTo>
                  <a:lnTo>
                    <a:pt x="2876883" y="0"/>
                  </a:lnTo>
                  <a:cubicBezTo>
                    <a:pt x="2896601" y="0"/>
                    <a:pt x="2912587" y="15985"/>
                    <a:pt x="2912587" y="35704"/>
                  </a:cubicBezTo>
                  <a:lnTo>
                    <a:pt x="2912587" y="139321"/>
                  </a:lnTo>
                  <a:cubicBezTo>
                    <a:pt x="2912587" y="159039"/>
                    <a:pt x="2896601" y="175025"/>
                    <a:pt x="2876883" y="175025"/>
                  </a:cubicBezTo>
                  <a:lnTo>
                    <a:pt x="35704" y="175025"/>
                  </a:lnTo>
                  <a:cubicBezTo>
                    <a:pt x="15985" y="175025"/>
                    <a:pt x="0" y="159039"/>
                    <a:pt x="0" y="139321"/>
                  </a:cubicBezTo>
                  <a:lnTo>
                    <a:pt x="0" y="35704"/>
                  </a:lnTo>
                  <a:cubicBezTo>
                    <a:pt x="0" y="15985"/>
                    <a:pt x="15985" y="0"/>
                    <a:pt x="357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912587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Debt-to-Income Ratio: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Higher ratios suggest greater financial burden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05637" y="6593675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2" y="0"/>
                </a:lnTo>
                <a:lnTo>
                  <a:pt x="421942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400000">
            <a:off x="5910148" y="2207471"/>
            <a:ext cx="664546" cy="10686723"/>
            <a:chOff x="0" y="0"/>
            <a:chExt cx="175025" cy="28146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5025" cy="2814610"/>
            </a:xfrm>
            <a:custGeom>
              <a:avLst/>
              <a:gdLst/>
              <a:ahLst/>
              <a:cxnLst/>
              <a:rect r="r" b="b" t="t" l="l"/>
              <a:pathLst>
                <a:path h="2814610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727098"/>
                  </a:lnTo>
                  <a:cubicBezTo>
                    <a:pt x="175025" y="2750308"/>
                    <a:pt x="165805" y="2772567"/>
                    <a:pt x="149393" y="2788978"/>
                  </a:cubicBezTo>
                  <a:cubicBezTo>
                    <a:pt x="132981" y="2805390"/>
                    <a:pt x="110722" y="2814610"/>
                    <a:pt x="87512" y="2814610"/>
                  </a:cubicBezTo>
                  <a:lnTo>
                    <a:pt x="87512" y="2814610"/>
                  </a:lnTo>
                  <a:cubicBezTo>
                    <a:pt x="64303" y="2814610"/>
                    <a:pt x="42043" y="2805390"/>
                    <a:pt x="25632" y="2788978"/>
                  </a:cubicBezTo>
                  <a:cubicBezTo>
                    <a:pt x="9220" y="2772567"/>
                    <a:pt x="0" y="2750308"/>
                    <a:pt x="0" y="2727098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75025" cy="2862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0391" y="7218559"/>
            <a:ext cx="11058727" cy="664546"/>
            <a:chOff x="0" y="0"/>
            <a:chExt cx="2912587" cy="1750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12587" cy="175025"/>
            </a:xfrm>
            <a:custGeom>
              <a:avLst/>
              <a:gdLst/>
              <a:ahLst/>
              <a:cxnLst/>
              <a:rect r="r" b="b" t="t" l="l"/>
              <a:pathLst>
                <a:path h="175025" w="2912587">
                  <a:moveTo>
                    <a:pt x="35704" y="0"/>
                  </a:moveTo>
                  <a:lnTo>
                    <a:pt x="2876883" y="0"/>
                  </a:lnTo>
                  <a:cubicBezTo>
                    <a:pt x="2896601" y="0"/>
                    <a:pt x="2912587" y="15985"/>
                    <a:pt x="2912587" y="35704"/>
                  </a:cubicBezTo>
                  <a:lnTo>
                    <a:pt x="2912587" y="139321"/>
                  </a:lnTo>
                  <a:cubicBezTo>
                    <a:pt x="2912587" y="159039"/>
                    <a:pt x="2896601" y="175025"/>
                    <a:pt x="2876883" y="175025"/>
                  </a:cubicBezTo>
                  <a:lnTo>
                    <a:pt x="35704" y="175025"/>
                  </a:lnTo>
                  <a:cubicBezTo>
                    <a:pt x="15985" y="175025"/>
                    <a:pt x="0" y="159039"/>
                    <a:pt x="0" y="139321"/>
                  </a:cubicBezTo>
                  <a:lnTo>
                    <a:pt x="0" y="35704"/>
                  </a:lnTo>
                  <a:cubicBezTo>
                    <a:pt x="0" y="15985"/>
                    <a:pt x="15985" y="0"/>
                    <a:pt x="357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912587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Recent Payment Trends: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Deteriorating patterns (Month_1 to Month_6)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305637" y="7334422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2" y="0"/>
                </a:lnTo>
                <a:lnTo>
                  <a:pt x="421942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-5400000">
            <a:off x="5683730" y="3174635"/>
            <a:ext cx="664546" cy="10233887"/>
            <a:chOff x="0" y="0"/>
            <a:chExt cx="175025" cy="26953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025" cy="2695345"/>
            </a:xfrm>
            <a:custGeom>
              <a:avLst/>
              <a:gdLst/>
              <a:ahLst/>
              <a:cxnLst/>
              <a:rect r="r" b="b" t="t" l="l"/>
              <a:pathLst>
                <a:path h="2695345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607832"/>
                  </a:lnTo>
                  <a:cubicBezTo>
                    <a:pt x="175025" y="2631042"/>
                    <a:pt x="165805" y="2653301"/>
                    <a:pt x="149393" y="2669713"/>
                  </a:cubicBezTo>
                  <a:cubicBezTo>
                    <a:pt x="132981" y="2686125"/>
                    <a:pt x="110722" y="2695345"/>
                    <a:pt x="87512" y="2695345"/>
                  </a:cubicBezTo>
                  <a:lnTo>
                    <a:pt x="87512" y="2695345"/>
                  </a:lnTo>
                  <a:cubicBezTo>
                    <a:pt x="64303" y="2695345"/>
                    <a:pt x="42043" y="2686125"/>
                    <a:pt x="25632" y="2669713"/>
                  </a:cubicBezTo>
                  <a:cubicBezTo>
                    <a:pt x="9220" y="2653301"/>
                    <a:pt x="0" y="2631042"/>
                    <a:pt x="0" y="2607832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75025" cy="2742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0391" y="7959305"/>
            <a:ext cx="10132556" cy="664546"/>
            <a:chOff x="0" y="0"/>
            <a:chExt cx="2668657" cy="1750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668657" cy="175025"/>
            </a:xfrm>
            <a:custGeom>
              <a:avLst/>
              <a:gdLst/>
              <a:ahLst/>
              <a:cxnLst/>
              <a:rect r="r" b="b" t="t" l="l"/>
              <a:pathLst>
                <a:path h="175025" w="2668657">
                  <a:moveTo>
                    <a:pt x="38967" y="0"/>
                  </a:moveTo>
                  <a:lnTo>
                    <a:pt x="2629689" y="0"/>
                  </a:lnTo>
                  <a:cubicBezTo>
                    <a:pt x="2640024" y="0"/>
                    <a:pt x="2649936" y="4105"/>
                    <a:pt x="2657243" y="11413"/>
                  </a:cubicBezTo>
                  <a:cubicBezTo>
                    <a:pt x="2664551" y="18721"/>
                    <a:pt x="2668657" y="28633"/>
                    <a:pt x="2668657" y="38967"/>
                  </a:cubicBezTo>
                  <a:lnTo>
                    <a:pt x="2668657" y="136057"/>
                  </a:lnTo>
                  <a:cubicBezTo>
                    <a:pt x="2668657" y="157578"/>
                    <a:pt x="2651210" y="175025"/>
                    <a:pt x="2629689" y="175025"/>
                  </a:cubicBezTo>
                  <a:lnTo>
                    <a:pt x="38967" y="175025"/>
                  </a:lnTo>
                  <a:cubicBezTo>
                    <a:pt x="17446" y="175025"/>
                    <a:pt x="0" y="157578"/>
                    <a:pt x="0" y="136057"/>
                  </a:cubicBezTo>
                  <a:lnTo>
                    <a:pt x="0" y="38967"/>
                  </a:lnTo>
                  <a:cubicBezTo>
                    <a:pt x="0" y="17446"/>
                    <a:pt x="17446" y="0"/>
                    <a:pt x="3896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2668657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Account Tenure: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Relationship duration impacts risk assessment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305637" y="8075168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2" y="0"/>
                </a:lnTo>
                <a:lnTo>
                  <a:pt x="421942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658882" y="8861977"/>
            <a:ext cx="16600418" cy="792646"/>
            <a:chOff x="0" y="0"/>
            <a:chExt cx="4372127" cy="20876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372127" cy="208763"/>
            </a:xfrm>
            <a:custGeom>
              <a:avLst/>
              <a:gdLst/>
              <a:ahLst/>
              <a:cxnLst/>
              <a:rect r="r" b="b" t="t" l="l"/>
              <a:pathLst>
                <a:path h="208763" w="4372127">
                  <a:moveTo>
                    <a:pt x="23785" y="0"/>
                  </a:moveTo>
                  <a:lnTo>
                    <a:pt x="4348342" y="0"/>
                  </a:lnTo>
                  <a:cubicBezTo>
                    <a:pt x="4354650" y="0"/>
                    <a:pt x="4360700" y="2506"/>
                    <a:pt x="4365160" y="6966"/>
                  </a:cubicBezTo>
                  <a:cubicBezTo>
                    <a:pt x="4369620" y="11427"/>
                    <a:pt x="4372127" y="17477"/>
                    <a:pt x="4372127" y="23785"/>
                  </a:cubicBezTo>
                  <a:lnTo>
                    <a:pt x="4372127" y="184978"/>
                  </a:lnTo>
                  <a:cubicBezTo>
                    <a:pt x="4372127" y="191286"/>
                    <a:pt x="4369620" y="197336"/>
                    <a:pt x="4365160" y="201796"/>
                  </a:cubicBezTo>
                  <a:cubicBezTo>
                    <a:pt x="4360700" y="206257"/>
                    <a:pt x="4354650" y="208763"/>
                    <a:pt x="4348342" y="208763"/>
                  </a:cubicBezTo>
                  <a:lnTo>
                    <a:pt x="23785" y="208763"/>
                  </a:lnTo>
                  <a:cubicBezTo>
                    <a:pt x="17477" y="208763"/>
                    <a:pt x="11427" y="206257"/>
                    <a:pt x="6966" y="201796"/>
                  </a:cubicBezTo>
                  <a:cubicBezTo>
                    <a:pt x="2506" y="197336"/>
                    <a:pt x="0" y="191286"/>
                    <a:pt x="0" y="184978"/>
                  </a:cubicBezTo>
                  <a:lnTo>
                    <a:pt x="0" y="23785"/>
                  </a:lnTo>
                  <a:cubicBezTo>
                    <a:pt x="0" y="17477"/>
                    <a:pt x="2506" y="11427"/>
                    <a:pt x="6966" y="6966"/>
                  </a:cubicBezTo>
                  <a:cubicBezTo>
                    <a:pt x="11427" y="2506"/>
                    <a:pt x="17477" y="0"/>
                    <a:pt x="2378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4372127" cy="265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Key I</a:t>
              </a:r>
              <a:r>
                <a:rPr lang="en-US" b="true" sz="19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nsight:</a:t>
              </a:r>
              <a:r>
                <a:rPr lang="en-US" sz="19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Recent behavioral changes are stronger predictors than historical scores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2929890"/>
            <a:ext cx="4001215" cy="3086100"/>
            <a:chOff x="0" y="0"/>
            <a:chExt cx="1053818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53818" cy="812800"/>
            </a:xfrm>
            <a:custGeom>
              <a:avLst/>
              <a:gdLst/>
              <a:ahLst/>
              <a:cxnLst/>
              <a:rect r="r" b="b" t="t" l="l"/>
              <a:pathLst>
                <a:path h="812800" w="1053818">
                  <a:moveTo>
                    <a:pt x="98680" y="0"/>
                  </a:moveTo>
                  <a:lnTo>
                    <a:pt x="955138" y="0"/>
                  </a:lnTo>
                  <a:cubicBezTo>
                    <a:pt x="1009638" y="0"/>
                    <a:pt x="1053818" y="44180"/>
                    <a:pt x="1053818" y="98680"/>
                  </a:cubicBezTo>
                  <a:lnTo>
                    <a:pt x="1053818" y="714121"/>
                  </a:lnTo>
                  <a:cubicBezTo>
                    <a:pt x="1053818" y="740292"/>
                    <a:pt x="1043421" y="765391"/>
                    <a:pt x="1024915" y="783897"/>
                  </a:cubicBezTo>
                  <a:cubicBezTo>
                    <a:pt x="1006409" y="802403"/>
                    <a:pt x="981310" y="812800"/>
                    <a:pt x="955138" y="812800"/>
                  </a:cubicBezTo>
                  <a:lnTo>
                    <a:pt x="98680" y="812800"/>
                  </a:lnTo>
                  <a:cubicBezTo>
                    <a:pt x="44180" y="812800"/>
                    <a:pt x="0" y="768620"/>
                    <a:pt x="0" y="714121"/>
                  </a:cubicBezTo>
                  <a:lnTo>
                    <a:pt x="0" y="98680"/>
                  </a:lnTo>
                  <a:cubicBezTo>
                    <a:pt x="0" y="44180"/>
                    <a:pt x="44180" y="0"/>
                    <a:pt x="98680" y="0"/>
                  </a:cubicBezTo>
                  <a:close/>
                </a:path>
              </a:pathLst>
            </a:custGeom>
            <a:solidFill>
              <a:srgbClr val="F25E5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053818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Payment 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History</a:t>
              </a:r>
            </a:p>
            <a:p>
              <a:pPr algn="ctr">
                <a:lnSpc>
                  <a:spcPts val="3079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Missed payments &amp;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late payment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trends</a:t>
              </a:r>
            </a:p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8700" y="1681184"/>
            <a:ext cx="519005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DELINQUENCY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942975"/>
            <a:ext cx="10900777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RISK INDICATORS FOR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7131731" y="2929890"/>
            <a:ext cx="4001215" cy="3086100"/>
            <a:chOff x="0" y="0"/>
            <a:chExt cx="1053818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53818" cy="812800"/>
            </a:xfrm>
            <a:custGeom>
              <a:avLst/>
              <a:gdLst/>
              <a:ahLst/>
              <a:cxnLst/>
              <a:rect r="r" b="b" t="t" l="l"/>
              <a:pathLst>
                <a:path h="812800" w="1053818">
                  <a:moveTo>
                    <a:pt x="98680" y="0"/>
                  </a:moveTo>
                  <a:lnTo>
                    <a:pt x="955138" y="0"/>
                  </a:lnTo>
                  <a:cubicBezTo>
                    <a:pt x="1009638" y="0"/>
                    <a:pt x="1053818" y="44180"/>
                    <a:pt x="1053818" y="98680"/>
                  </a:cubicBezTo>
                  <a:lnTo>
                    <a:pt x="1053818" y="714121"/>
                  </a:lnTo>
                  <a:cubicBezTo>
                    <a:pt x="1053818" y="740292"/>
                    <a:pt x="1043421" y="765391"/>
                    <a:pt x="1024915" y="783897"/>
                  </a:cubicBezTo>
                  <a:cubicBezTo>
                    <a:pt x="1006409" y="802403"/>
                    <a:pt x="981310" y="812800"/>
                    <a:pt x="955138" y="812800"/>
                  </a:cubicBezTo>
                  <a:lnTo>
                    <a:pt x="98680" y="812800"/>
                  </a:lnTo>
                  <a:cubicBezTo>
                    <a:pt x="44180" y="812800"/>
                    <a:pt x="0" y="768620"/>
                    <a:pt x="0" y="714121"/>
                  </a:cubicBezTo>
                  <a:lnTo>
                    <a:pt x="0" y="98680"/>
                  </a:lnTo>
                  <a:cubicBezTo>
                    <a:pt x="0" y="44180"/>
                    <a:pt x="44180" y="0"/>
                    <a:pt x="98680" y="0"/>
                  </a:cubicBezTo>
                  <a:close/>
                </a:path>
              </a:pathLst>
            </a:custGeom>
            <a:solidFill>
              <a:srgbClr val="F25E58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1053818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Credit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Utilization</a:t>
              </a:r>
            </a:p>
            <a:p>
              <a:pPr algn="ctr">
                <a:lnSpc>
                  <a:spcPts val="3079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High utilization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indicates financial 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strain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234763" y="2929890"/>
            <a:ext cx="4024537" cy="3086100"/>
            <a:chOff x="0" y="0"/>
            <a:chExt cx="105996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59960" cy="812800"/>
            </a:xfrm>
            <a:custGeom>
              <a:avLst/>
              <a:gdLst/>
              <a:ahLst/>
              <a:cxnLst/>
              <a:rect r="r" b="b" t="t" l="l"/>
              <a:pathLst>
                <a:path h="812800" w="1059960">
                  <a:moveTo>
                    <a:pt x="98108" y="0"/>
                  </a:moveTo>
                  <a:lnTo>
                    <a:pt x="961853" y="0"/>
                  </a:lnTo>
                  <a:cubicBezTo>
                    <a:pt x="987873" y="0"/>
                    <a:pt x="1012827" y="10336"/>
                    <a:pt x="1031225" y="28735"/>
                  </a:cubicBezTo>
                  <a:cubicBezTo>
                    <a:pt x="1049624" y="47134"/>
                    <a:pt x="1059960" y="72088"/>
                    <a:pt x="1059960" y="98108"/>
                  </a:cubicBezTo>
                  <a:lnTo>
                    <a:pt x="1059960" y="714692"/>
                  </a:lnTo>
                  <a:cubicBezTo>
                    <a:pt x="1059960" y="740712"/>
                    <a:pt x="1049624" y="765666"/>
                    <a:pt x="1031225" y="784065"/>
                  </a:cubicBezTo>
                  <a:cubicBezTo>
                    <a:pt x="1012827" y="802464"/>
                    <a:pt x="987873" y="812800"/>
                    <a:pt x="961853" y="812800"/>
                  </a:cubicBezTo>
                  <a:lnTo>
                    <a:pt x="98108" y="812800"/>
                  </a:lnTo>
                  <a:cubicBezTo>
                    <a:pt x="72088" y="812800"/>
                    <a:pt x="47134" y="802464"/>
                    <a:pt x="28735" y="784065"/>
                  </a:cubicBezTo>
                  <a:cubicBezTo>
                    <a:pt x="10336" y="765666"/>
                    <a:pt x="0" y="740712"/>
                    <a:pt x="0" y="714692"/>
                  </a:cubicBezTo>
                  <a:lnTo>
                    <a:pt x="0" y="98108"/>
                  </a:lnTo>
                  <a:cubicBezTo>
                    <a:pt x="0" y="72088"/>
                    <a:pt x="10336" y="47134"/>
                    <a:pt x="28735" y="28735"/>
                  </a:cubicBezTo>
                  <a:cubicBezTo>
                    <a:pt x="47134" y="10336"/>
                    <a:pt x="72088" y="0"/>
                    <a:pt x="98108" y="0"/>
                  </a:cubicBezTo>
                  <a:close/>
                </a:path>
              </a:pathLst>
            </a:custGeom>
            <a:solidFill>
              <a:srgbClr val="F25E58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105996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Credit Score</a:t>
              </a:r>
            </a:p>
            <a:p>
              <a:pPr algn="ctr">
                <a:lnSpc>
                  <a:spcPts val="3079"/>
                </a:lnSpc>
              </a:pP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Lower scores 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correlate with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higher risk</a:t>
              </a:r>
            </a:p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4545" y="2916501"/>
            <a:ext cx="6174120" cy="630098"/>
            <a:chOff x="0" y="0"/>
            <a:chExt cx="1626106" cy="1659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26106" cy="165952"/>
            </a:xfrm>
            <a:custGeom>
              <a:avLst/>
              <a:gdLst/>
              <a:ahLst/>
              <a:cxnLst/>
              <a:rect r="r" b="b" t="t" l="l"/>
              <a:pathLst>
                <a:path h="165952" w="1626106">
                  <a:moveTo>
                    <a:pt x="0" y="0"/>
                  </a:moveTo>
                  <a:lnTo>
                    <a:pt x="1626106" y="0"/>
                  </a:lnTo>
                  <a:lnTo>
                    <a:pt x="1626106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626106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Missing Data Treatment Strategy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5326894" y="-624729"/>
            <a:ext cx="664546" cy="9159604"/>
            <a:chOff x="0" y="0"/>
            <a:chExt cx="175025" cy="24124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025" cy="2412406"/>
            </a:xfrm>
            <a:custGeom>
              <a:avLst/>
              <a:gdLst/>
              <a:ahLst/>
              <a:cxnLst/>
              <a:rect r="r" b="b" t="t" l="l"/>
              <a:pathLst>
                <a:path h="2412406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324894"/>
                  </a:lnTo>
                  <a:cubicBezTo>
                    <a:pt x="175025" y="2348103"/>
                    <a:pt x="165805" y="2370362"/>
                    <a:pt x="149393" y="2386774"/>
                  </a:cubicBezTo>
                  <a:cubicBezTo>
                    <a:pt x="132981" y="2403186"/>
                    <a:pt x="110722" y="2412406"/>
                    <a:pt x="87512" y="2412406"/>
                  </a:cubicBezTo>
                  <a:lnTo>
                    <a:pt x="87512" y="2412406"/>
                  </a:lnTo>
                  <a:cubicBezTo>
                    <a:pt x="64303" y="2412406"/>
                    <a:pt x="42043" y="2403186"/>
                    <a:pt x="25632" y="2386774"/>
                  </a:cubicBezTo>
                  <a:cubicBezTo>
                    <a:pt x="9220" y="2370362"/>
                    <a:pt x="0" y="2348103"/>
                    <a:pt x="0" y="2324894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5025" cy="24600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80697" y="3622799"/>
            <a:ext cx="9058273" cy="664546"/>
            <a:chOff x="0" y="0"/>
            <a:chExt cx="2385718" cy="1750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85718" cy="175025"/>
            </a:xfrm>
            <a:custGeom>
              <a:avLst/>
              <a:gdLst/>
              <a:ahLst/>
              <a:cxnLst/>
              <a:rect r="r" b="b" t="t" l="l"/>
              <a:pathLst>
                <a:path h="175025" w="2385718">
                  <a:moveTo>
                    <a:pt x="43589" y="0"/>
                  </a:moveTo>
                  <a:lnTo>
                    <a:pt x="2342129" y="0"/>
                  </a:lnTo>
                  <a:cubicBezTo>
                    <a:pt x="2366203" y="0"/>
                    <a:pt x="2385718" y="19515"/>
                    <a:pt x="2385718" y="43589"/>
                  </a:cubicBezTo>
                  <a:lnTo>
                    <a:pt x="2385718" y="131436"/>
                  </a:lnTo>
                  <a:cubicBezTo>
                    <a:pt x="2385718" y="155509"/>
                    <a:pt x="2366203" y="175025"/>
                    <a:pt x="2342129" y="175025"/>
                  </a:cubicBezTo>
                  <a:lnTo>
                    <a:pt x="43589" y="175025"/>
                  </a:lnTo>
                  <a:cubicBezTo>
                    <a:pt x="19515" y="175025"/>
                    <a:pt x="0" y="155509"/>
                    <a:pt x="0" y="131436"/>
                  </a:cubicBezTo>
                  <a:lnTo>
                    <a:pt x="0" y="43589"/>
                  </a:lnTo>
                  <a:cubicBezTo>
                    <a:pt x="0" y="19515"/>
                    <a:pt x="19515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385718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Credit Score: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Median imputation (minimal missing data)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85943" y="3738662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681184"/>
            <a:ext cx="5630695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ENHANCEMENT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942975"/>
            <a:ext cx="10900777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PREPROCESSING &amp; QUALITY</a:t>
            </a:r>
          </a:p>
        </p:txBody>
      </p:sp>
      <p:grpSp>
        <p:nvGrpSpPr>
          <p:cNvPr name="Group 15" id="15"/>
          <p:cNvGrpSpPr/>
          <p:nvPr/>
        </p:nvGrpSpPr>
        <p:grpSpPr>
          <a:xfrm rot="-5400000">
            <a:off x="6172148" y="-729237"/>
            <a:ext cx="664546" cy="10850111"/>
            <a:chOff x="0" y="0"/>
            <a:chExt cx="175025" cy="28576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5025" cy="2857642"/>
            </a:xfrm>
            <a:custGeom>
              <a:avLst/>
              <a:gdLst/>
              <a:ahLst/>
              <a:cxnLst/>
              <a:rect r="r" b="b" t="t" l="l"/>
              <a:pathLst>
                <a:path h="2857642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770130"/>
                  </a:lnTo>
                  <a:cubicBezTo>
                    <a:pt x="175025" y="2793340"/>
                    <a:pt x="165805" y="2815599"/>
                    <a:pt x="149393" y="2832011"/>
                  </a:cubicBezTo>
                  <a:cubicBezTo>
                    <a:pt x="132981" y="2848422"/>
                    <a:pt x="110722" y="2857642"/>
                    <a:pt x="87512" y="2857642"/>
                  </a:cubicBezTo>
                  <a:lnTo>
                    <a:pt x="87512" y="2857642"/>
                  </a:lnTo>
                  <a:cubicBezTo>
                    <a:pt x="64303" y="2857642"/>
                    <a:pt x="42043" y="2848422"/>
                    <a:pt x="25632" y="2832011"/>
                  </a:cubicBezTo>
                  <a:cubicBezTo>
                    <a:pt x="9220" y="2815599"/>
                    <a:pt x="0" y="2793340"/>
                    <a:pt x="0" y="2770130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75025" cy="2905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31362" y="4363546"/>
            <a:ext cx="10698115" cy="664546"/>
            <a:chOff x="0" y="0"/>
            <a:chExt cx="2817610" cy="1750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17610" cy="175025"/>
            </a:xfrm>
            <a:custGeom>
              <a:avLst/>
              <a:gdLst/>
              <a:ahLst/>
              <a:cxnLst/>
              <a:rect r="r" b="b" t="t" l="l"/>
              <a:pathLst>
                <a:path h="175025" w="2817610">
                  <a:moveTo>
                    <a:pt x="36907" y="0"/>
                  </a:moveTo>
                  <a:lnTo>
                    <a:pt x="2780703" y="0"/>
                  </a:lnTo>
                  <a:cubicBezTo>
                    <a:pt x="2790491" y="0"/>
                    <a:pt x="2799879" y="3888"/>
                    <a:pt x="2806801" y="10810"/>
                  </a:cubicBezTo>
                  <a:cubicBezTo>
                    <a:pt x="2813722" y="17731"/>
                    <a:pt x="2817610" y="27119"/>
                    <a:pt x="2817610" y="36907"/>
                  </a:cubicBezTo>
                  <a:lnTo>
                    <a:pt x="2817610" y="138117"/>
                  </a:lnTo>
                  <a:cubicBezTo>
                    <a:pt x="2817610" y="147906"/>
                    <a:pt x="2813722" y="157293"/>
                    <a:pt x="2806801" y="164215"/>
                  </a:cubicBezTo>
                  <a:cubicBezTo>
                    <a:pt x="2799879" y="171136"/>
                    <a:pt x="2790491" y="175025"/>
                    <a:pt x="2780703" y="175025"/>
                  </a:cubicBezTo>
                  <a:lnTo>
                    <a:pt x="36907" y="175025"/>
                  </a:lnTo>
                  <a:cubicBezTo>
                    <a:pt x="27119" y="175025"/>
                    <a:pt x="17731" y="171136"/>
                    <a:pt x="10810" y="164215"/>
                  </a:cubicBezTo>
                  <a:cubicBezTo>
                    <a:pt x="3888" y="157293"/>
                    <a:pt x="0" y="147906"/>
                    <a:pt x="0" y="138117"/>
                  </a:cubicBezTo>
                  <a:lnTo>
                    <a:pt x="0" y="36907"/>
                  </a:lnTo>
                  <a:cubicBezTo>
                    <a:pt x="0" y="27119"/>
                    <a:pt x="3888" y="17731"/>
                    <a:pt x="10810" y="10810"/>
                  </a:cubicBezTo>
                  <a:cubicBezTo>
                    <a:pt x="17731" y="3888"/>
                    <a:pt x="27119" y="0"/>
                    <a:pt x="3690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2817610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Income &amp; Loan Balance: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KNN or Regression imputation recommended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485943" y="4479409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-5400000">
            <a:off x="5147115" y="2553303"/>
            <a:ext cx="664546" cy="8698714"/>
            <a:chOff x="0" y="0"/>
            <a:chExt cx="175025" cy="22910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5025" cy="2291019"/>
            </a:xfrm>
            <a:custGeom>
              <a:avLst/>
              <a:gdLst/>
              <a:ahLst/>
              <a:cxnLst/>
              <a:rect r="r" b="b" t="t" l="l"/>
              <a:pathLst>
                <a:path h="2291019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203507"/>
                  </a:lnTo>
                  <a:cubicBezTo>
                    <a:pt x="175025" y="2226717"/>
                    <a:pt x="165805" y="2248976"/>
                    <a:pt x="149393" y="2265388"/>
                  </a:cubicBezTo>
                  <a:cubicBezTo>
                    <a:pt x="132981" y="2281799"/>
                    <a:pt x="110722" y="2291019"/>
                    <a:pt x="87512" y="2291019"/>
                  </a:cubicBezTo>
                  <a:lnTo>
                    <a:pt x="87512" y="2291019"/>
                  </a:lnTo>
                  <a:cubicBezTo>
                    <a:pt x="64303" y="2291019"/>
                    <a:pt x="42043" y="2281799"/>
                    <a:pt x="25632" y="2265388"/>
                  </a:cubicBezTo>
                  <a:cubicBezTo>
                    <a:pt x="9220" y="2248976"/>
                    <a:pt x="0" y="2226717"/>
                    <a:pt x="0" y="2203507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75025" cy="2338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31362" y="6570387"/>
            <a:ext cx="9007607" cy="664546"/>
            <a:chOff x="0" y="0"/>
            <a:chExt cx="2372374" cy="1750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372374" cy="175025"/>
            </a:xfrm>
            <a:custGeom>
              <a:avLst/>
              <a:gdLst/>
              <a:ahLst/>
              <a:cxnLst/>
              <a:rect r="r" b="b" t="t" l="l"/>
              <a:pathLst>
                <a:path h="175025" w="2372374">
                  <a:moveTo>
                    <a:pt x="43834" y="0"/>
                  </a:moveTo>
                  <a:lnTo>
                    <a:pt x="2328540" y="0"/>
                  </a:lnTo>
                  <a:cubicBezTo>
                    <a:pt x="2352749" y="0"/>
                    <a:pt x="2372374" y="19625"/>
                    <a:pt x="2372374" y="43834"/>
                  </a:cubicBezTo>
                  <a:lnTo>
                    <a:pt x="2372374" y="131191"/>
                  </a:lnTo>
                  <a:cubicBezTo>
                    <a:pt x="2372374" y="142816"/>
                    <a:pt x="2367756" y="153966"/>
                    <a:pt x="2359535" y="162186"/>
                  </a:cubicBezTo>
                  <a:cubicBezTo>
                    <a:pt x="2351315" y="170406"/>
                    <a:pt x="2340166" y="175025"/>
                    <a:pt x="2328540" y="175025"/>
                  </a:cubicBezTo>
                  <a:lnTo>
                    <a:pt x="43834" y="175025"/>
                  </a:lnTo>
                  <a:cubicBezTo>
                    <a:pt x="32208" y="175025"/>
                    <a:pt x="21059" y="170406"/>
                    <a:pt x="12839" y="162186"/>
                  </a:cubicBezTo>
                  <a:cubicBezTo>
                    <a:pt x="4618" y="153966"/>
                    <a:pt x="0" y="142816"/>
                    <a:pt x="0" y="131191"/>
                  </a:cubicBezTo>
                  <a:lnTo>
                    <a:pt x="0" y="43834"/>
                  </a:lnTo>
                  <a:cubicBezTo>
                    <a:pt x="0" y="32208"/>
                    <a:pt x="4618" y="21059"/>
                    <a:pt x="12839" y="12839"/>
                  </a:cubicBezTo>
                  <a:cubicBezTo>
                    <a:pt x="21059" y="4618"/>
                    <a:pt x="32208" y="0"/>
                    <a:pt x="438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2372374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Standardized categorical variables (Employment Status)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536608" y="6686250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-5400000">
            <a:off x="4650296" y="3773986"/>
            <a:ext cx="664546" cy="7705076"/>
            <a:chOff x="0" y="0"/>
            <a:chExt cx="175025" cy="20293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5025" cy="2029321"/>
            </a:xfrm>
            <a:custGeom>
              <a:avLst/>
              <a:gdLst/>
              <a:ahLst/>
              <a:cxnLst/>
              <a:rect r="r" b="b" t="t" l="l"/>
              <a:pathLst>
                <a:path h="2029321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1941808"/>
                  </a:lnTo>
                  <a:cubicBezTo>
                    <a:pt x="175025" y="1965018"/>
                    <a:pt x="165805" y="1987277"/>
                    <a:pt x="149393" y="2003689"/>
                  </a:cubicBezTo>
                  <a:cubicBezTo>
                    <a:pt x="132981" y="2020101"/>
                    <a:pt x="110722" y="2029321"/>
                    <a:pt x="87512" y="2029321"/>
                  </a:cubicBezTo>
                  <a:lnTo>
                    <a:pt x="87512" y="2029321"/>
                  </a:lnTo>
                  <a:cubicBezTo>
                    <a:pt x="64303" y="2029321"/>
                    <a:pt x="42043" y="2020101"/>
                    <a:pt x="25632" y="2003689"/>
                  </a:cubicBezTo>
                  <a:cubicBezTo>
                    <a:pt x="9220" y="1987277"/>
                    <a:pt x="0" y="1965018"/>
                    <a:pt x="0" y="1941808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75025" cy="207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31362" y="7294251"/>
            <a:ext cx="7603745" cy="664546"/>
            <a:chOff x="0" y="0"/>
            <a:chExt cx="2002632" cy="17502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002632" cy="175025"/>
            </a:xfrm>
            <a:custGeom>
              <a:avLst/>
              <a:gdLst/>
              <a:ahLst/>
              <a:cxnLst/>
              <a:rect r="r" b="b" t="t" l="l"/>
              <a:pathLst>
                <a:path h="175025" w="2002632">
                  <a:moveTo>
                    <a:pt x="51927" y="0"/>
                  </a:moveTo>
                  <a:lnTo>
                    <a:pt x="1950706" y="0"/>
                  </a:lnTo>
                  <a:cubicBezTo>
                    <a:pt x="1979384" y="0"/>
                    <a:pt x="2002632" y="23248"/>
                    <a:pt x="2002632" y="51927"/>
                  </a:cubicBezTo>
                  <a:lnTo>
                    <a:pt x="2002632" y="123098"/>
                  </a:lnTo>
                  <a:cubicBezTo>
                    <a:pt x="2002632" y="151776"/>
                    <a:pt x="1979384" y="175025"/>
                    <a:pt x="1950706" y="175025"/>
                  </a:cubicBezTo>
                  <a:lnTo>
                    <a:pt x="51927" y="175025"/>
                  </a:lnTo>
                  <a:cubicBezTo>
                    <a:pt x="23248" y="175025"/>
                    <a:pt x="0" y="151776"/>
                    <a:pt x="0" y="123098"/>
                  </a:cubicBezTo>
                  <a:lnTo>
                    <a:pt x="0" y="51927"/>
                  </a:lnTo>
                  <a:cubicBezTo>
                    <a:pt x="0" y="23248"/>
                    <a:pt x="23248" y="0"/>
                    <a:pt x="519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2002632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Addressed class imbalance using SMOTE techniques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536608" y="7410114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-5400000">
            <a:off x="5885342" y="298316"/>
            <a:ext cx="664546" cy="10276499"/>
            <a:chOff x="0" y="0"/>
            <a:chExt cx="175025" cy="270656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75025" cy="2706568"/>
            </a:xfrm>
            <a:custGeom>
              <a:avLst/>
              <a:gdLst/>
              <a:ahLst/>
              <a:cxnLst/>
              <a:rect r="r" b="b" t="t" l="l"/>
              <a:pathLst>
                <a:path h="2706568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619055"/>
                  </a:lnTo>
                  <a:cubicBezTo>
                    <a:pt x="175025" y="2642265"/>
                    <a:pt x="165805" y="2664524"/>
                    <a:pt x="149393" y="2680936"/>
                  </a:cubicBezTo>
                  <a:cubicBezTo>
                    <a:pt x="132981" y="2697348"/>
                    <a:pt x="110722" y="2706568"/>
                    <a:pt x="87512" y="2706568"/>
                  </a:cubicBezTo>
                  <a:lnTo>
                    <a:pt x="87512" y="2706568"/>
                  </a:lnTo>
                  <a:cubicBezTo>
                    <a:pt x="64303" y="2706568"/>
                    <a:pt x="42043" y="2697348"/>
                    <a:pt x="25632" y="2680936"/>
                  </a:cubicBezTo>
                  <a:cubicBezTo>
                    <a:pt x="9220" y="2664524"/>
                    <a:pt x="0" y="2642265"/>
                    <a:pt x="0" y="2619055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175025" cy="2754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80697" y="5104292"/>
            <a:ext cx="10175168" cy="664546"/>
            <a:chOff x="0" y="0"/>
            <a:chExt cx="2679880" cy="17502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679880" cy="175025"/>
            </a:xfrm>
            <a:custGeom>
              <a:avLst/>
              <a:gdLst/>
              <a:ahLst/>
              <a:cxnLst/>
              <a:rect r="r" b="b" t="t" l="l"/>
              <a:pathLst>
                <a:path h="175025" w="2679880">
                  <a:moveTo>
                    <a:pt x="38804" y="0"/>
                  </a:moveTo>
                  <a:lnTo>
                    <a:pt x="2641076" y="0"/>
                  </a:lnTo>
                  <a:cubicBezTo>
                    <a:pt x="2662506" y="0"/>
                    <a:pt x="2679880" y="17373"/>
                    <a:pt x="2679880" y="38804"/>
                  </a:cubicBezTo>
                  <a:lnTo>
                    <a:pt x="2679880" y="136221"/>
                  </a:lnTo>
                  <a:cubicBezTo>
                    <a:pt x="2679880" y="157651"/>
                    <a:pt x="2662506" y="175025"/>
                    <a:pt x="2641076" y="175025"/>
                  </a:cubicBezTo>
                  <a:lnTo>
                    <a:pt x="38804" y="175025"/>
                  </a:lnTo>
                  <a:cubicBezTo>
                    <a:pt x="17373" y="175025"/>
                    <a:pt x="0" y="157651"/>
                    <a:pt x="0" y="136221"/>
                  </a:cubicBezTo>
                  <a:lnTo>
                    <a:pt x="0" y="38804"/>
                  </a:lnTo>
                  <a:cubicBezTo>
                    <a:pt x="0" y="17373"/>
                    <a:pt x="17373" y="0"/>
                    <a:pt x="388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2679880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Gold Standard: </a:t>
              </a: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MICE (Multiple Imputation by Chained Equations)</a:t>
              </a: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485943" y="5220155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grpSp>
        <p:nvGrpSpPr>
          <p:cNvPr name="Group 45" id="45"/>
          <p:cNvGrpSpPr/>
          <p:nvPr/>
        </p:nvGrpSpPr>
        <p:grpSpPr>
          <a:xfrm rot="-5400000">
            <a:off x="4855408" y="4309620"/>
            <a:ext cx="664546" cy="8115300"/>
            <a:chOff x="0" y="0"/>
            <a:chExt cx="175025" cy="213736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75025" cy="2137363"/>
            </a:xfrm>
            <a:custGeom>
              <a:avLst/>
              <a:gdLst/>
              <a:ahLst/>
              <a:cxnLst/>
              <a:rect r="r" b="b" t="t" l="l"/>
              <a:pathLst>
                <a:path h="2137363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2049851"/>
                  </a:lnTo>
                  <a:cubicBezTo>
                    <a:pt x="175025" y="2073060"/>
                    <a:pt x="165805" y="2095319"/>
                    <a:pt x="149393" y="2111731"/>
                  </a:cubicBezTo>
                  <a:cubicBezTo>
                    <a:pt x="132981" y="2128143"/>
                    <a:pt x="110722" y="2137363"/>
                    <a:pt x="87512" y="2137363"/>
                  </a:cubicBezTo>
                  <a:lnTo>
                    <a:pt x="87512" y="2137363"/>
                  </a:lnTo>
                  <a:cubicBezTo>
                    <a:pt x="64303" y="2137363"/>
                    <a:pt x="42043" y="2128143"/>
                    <a:pt x="25632" y="2111731"/>
                  </a:cubicBezTo>
                  <a:cubicBezTo>
                    <a:pt x="9220" y="2095319"/>
                    <a:pt x="0" y="2073060"/>
                    <a:pt x="0" y="2049851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175025" cy="2184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231362" y="8034997"/>
            <a:ext cx="8218715" cy="664546"/>
            <a:chOff x="0" y="0"/>
            <a:chExt cx="2164600" cy="17502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164600" cy="175025"/>
            </a:xfrm>
            <a:custGeom>
              <a:avLst/>
              <a:gdLst/>
              <a:ahLst/>
              <a:cxnLst/>
              <a:rect r="r" b="b" t="t" l="l"/>
              <a:pathLst>
                <a:path h="175025" w="2164600">
                  <a:moveTo>
                    <a:pt x="48041" y="0"/>
                  </a:moveTo>
                  <a:lnTo>
                    <a:pt x="2116559" y="0"/>
                  </a:lnTo>
                  <a:cubicBezTo>
                    <a:pt x="2129300" y="0"/>
                    <a:pt x="2141519" y="5061"/>
                    <a:pt x="2150529" y="14071"/>
                  </a:cubicBezTo>
                  <a:cubicBezTo>
                    <a:pt x="2159538" y="23080"/>
                    <a:pt x="2164600" y="35300"/>
                    <a:pt x="2164600" y="48041"/>
                  </a:cubicBezTo>
                  <a:lnTo>
                    <a:pt x="2164600" y="126983"/>
                  </a:lnTo>
                  <a:cubicBezTo>
                    <a:pt x="2164600" y="153516"/>
                    <a:pt x="2143091" y="175025"/>
                    <a:pt x="2116559" y="175025"/>
                  </a:cubicBezTo>
                  <a:lnTo>
                    <a:pt x="48041" y="175025"/>
                  </a:lnTo>
                  <a:cubicBezTo>
                    <a:pt x="35300" y="175025"/>
                    <a:pt x="23080" y="169963"/>
                    <a:pt x="14071" y="160954"/>
                  </a:cubicBezTo>
                  <a:cubicBezTo>
                    <a:pt x="5061" y="151944"/>
                    <a:pt x="0" y="139725"/>
                    <a:pt x="0" y="126983"/>
                  </a:cubicBezTo>
                  <a:lnTo>
                    <a:pt x="0" y="48041"/>
                  </a:lnTo>
                  <a:cubicBezTo>
                    <a:pt x="0" y="35300"/>
                    <a:pt x="5061" y="23080"/>
                    <a:pt x="14071" y="14071"/>
                  </a:cubicBezTo>
                  <a:cubicBezTo>
                    <a:pt x="23080" y="5061"/>
                    <a:pt x="35300" y="0"/>
                    <a:pt x="480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2164600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Feature engineering from temporal payment data</a:t>
              </a: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0">
            <a:off x="1536608" y="8150860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0"/>
                </a:lnTo>
                <a:lnTo>
                  <a:pt x="0" y="43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0">
            <a:off x="1214545" y="5854564"/>
            <a:ext cx="5259005" cy="630098"/>
            <a:chOff x="0" y="0"/>
            <a:chExt cx="1385088" cy="165952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385088" cy="165952"/>
            </a:xfrm>
            <a:custGeom>
              <a:avLst/>
              <a:gdLst/>
              <a:ahLst/>
              <a:cxnLst/>
              <a:rect r="r" b="b" t="t" l="l"/>
              <a:pathLst>
                <a:path h="165952" w="1385088">
                  <a:moveTo>
                    <a:pt x="0" y="0"/>
                  </a:moveTo>
                  <a:lnTo>
                    <a:pt x="1385088" y="0"/>
                  </a:lnTo>
                  <a:lnTo>
                    <a:pt x="1385088" y="165952"/>
                  </a:lnTo>
                  <a:lnTo>
                    <a:pt x="0" y="165952"/>
                  </a:ln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57150"/>
              <a:ext cx="1385088" cy="22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D8BBA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Data Quality Improvements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-5400000">
            <a:off x="4508295" y="5407004"/>
            <a:ext cx="664546" cy="7421075"/>
            <a:chOff x="0" y="0"/>
            <a:chExt cx="175025" cy="195452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75025" cy="1954522"/>
            </a:xfrm>
            <a:custGeom>
              <a:avLst/>
              <a:gdLst/>
              <a:ahLst/>
              <a:cxnLst/>
              <a:rect r="r" b="b" t="t" l="l"/>
              <a:pathLst>
                <a:path h="1954522" w="175025">
                  <a:moveTo>
                    <a:pt x="87512" y="0"/>
                  </a:moveTo>
                  <a:lnTo>
                    <a:pt x="87512" y="0"/>
                  </a:lnTo>
                  <a:cubicBezTo>
                    <a:pt x="110722" y="0"/>
                    <a:pt x="132981" y="9220"/>
                    <a:pt x="149393" y="25632"/>
                  </a:cubicBezTo>
                  <a:cubicBezTo>
                    <a:pt x="165805" y="42043"/>
                    <a:pt x="175025" y="64303"/>
                    <a:pt x="175025" y="87512"/>
                  </a:cubicBezTo>
                  <a:lnTo>
                    <a:pt x="175025" y="1867009"/>
                  </a:lnTo>
                  <a:cubicBezTo>
                    <a:pt x="175025" y="1890219"/>
                    <a:pt x="165805" y="1912478"/>
                    <a:pt x="149393" y="1928890"/>
                  </a:cubicBezTo>
                  <a:cubicBezTo>
                    <a:pt x="132981" y="1945302"/>
                    <a:pt x="110722" y="1954522"/>
                    <a:pt x="87512" y="1954522"/>
                  </a:cubicBezTo>
                  <a:lnTo>
                    <a:pt x="87512" y="1954522"/>
                  </a:lnTo>
                  <a:cubicBezTo>
                    <a:pt x="64303" y="1954522"/>
                    <a:pt x="42043" y="1945302"/>
                    <a:pt x="25632" y="1928890"/>
                  </a:cubicBezTo>
                  <a:cubicBezTo>
                    <a:pt x="9220" y="1912478"/>
                    <a:pt x="0" y="1890219"/>
                    <a:pt x="0" y="1867009"/>
                  </a:cubicBezTo>
                  <a:lnTo>
                    <a:pt x="0" y="87512"/>
                  </a:lnTo>
                  <a:cubicBezTo>
                    <a:pt x="0" y="64303"/>
                    <a:pt x="9220" y="42043"/>
                    <a:pt x="25632" y="25632"/>
                  </a:cubicBezTo>
                  <a:cubicBezTo>
                    <a:pt x="42043" y="9220"/>
                    <a:pt x="64303" y="0"/>
                    <a:pt x="8751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47625"/>
              <a:ext cx="175025" cy="2002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231362" y="8785268"/>
            <a:ext cx="7319744" cy="664546"/>
            <a:chOff x="0" y="0"/>
            <a:chExt cx="1927834" cy="17502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27834" cy="175025"/>
            </a:xfrm>
            <a:custGeom>
              <a:avLst/>
              <a:gdLst/>
              <a:ahLst/>
              <a:cxnLst/>
              <a:rect r="r" b="b" t="t" l="l"/>
              <a:pathLst>
                <a:path h="175025" w="1927834">
                  <a:moveTo>
                    <a:pt x="53941" y="0"/>
                  </a:moveTo>
                  <a:lnTo>
                    <a:pt x="1873892" y="0"/>
                  </a:lnTo>
                  <a:cubicBezTo>
                    <a:pt x="1888198" y="0"/>
                    <a:pt x="1901919" y="5683"/>
                    <a:pt x="1912035" y="15799"/>
                  </a:cubicBezTo>
                  <a:cubicBezTo>
                    <a:pt x="1922151" y="25915"/>
                    <a:pt x="1927834" y="39635"/>
                    <a:pt x="1927834" y="53941"/>
                  </a:cubicBezTo>
                  <a:lnTo>
                    <a:pt x="1927834" y="121083"/>
                  </a:lnTo>
                  <a:cubicBezTo>
                    <a:pt x="1927834" y="135389"/>
                    <a:pt x="1922151" y="149109"/>
                    <a:pt x="1912035" y="159225"/>
                  </a:cubicBezTo>
                  <a:cubicBezTo>
                    <a:pt x="1901919" y="169341"/>
                    <a:pt x="1888198" y="175025"/>
                    <a:pt x="1873892" y="175025"/>
                  </a:cubicBezTo>
                  <a:lnTo>
                    <a:pt x="53941" y="175025"/>
                  </a:lnTo>
                  <a:cubicBezTo>
                    <a:pt x="39635" y="175025"/>
                    <a:pt x="25915" y="169341"/>
                    <a:pt x="15799" y="159225"/>
                  </a:cubicBezTo>
                  <a:cubicBezTo>
                    <a:pt x="5683" y="149109"/>
                    <a:pt x="0" y="135389"/>
                    <a:pt x="0" y="121083"/>
                  </a:cubicBezTo>
                  <a:lnTo>
                    <a:pt x="0" y="53941"/>
                  </a:lnTo>
                  <a:cubicBezTo>
                    <a:pt x="0" y="39635"/>
                    <a:pt x="5683" y="25915"/>
                    <a:pt x="15799" y="15799"/>
                  </a:cubicBezTo>
                  <a:cubicBezTo>
                    <a:pt x="25915" y="5683"/>
                    <a:pt x="39635" y="0"/>
                    <a:pt x="539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57150"/>
              <a:ext cx="1927834" cy="2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Log transformation for skewed numerical features</a:t>
              </a:r>
            </a:p>
          </p:txBody>
        </p:sp>
      </p:grpSp>
      <p:sp>
        <p:nvSpPr>
          <p:cNvPr name="Freeform 61" id="61"/>
          <p:cNvSpPr/>
          <p:nvPr/>
        </p:nvSpPr>
        <p:spPr>
          <a:xfrm flipH="false" flipV="false" rot="0">
            <a:off x="1536608" y="8901131"/>
            <a:ext cx="421943" cy="432820"/>
          </a:xfrm>
          <a:custGeom>
            <a:avLst/>
            <a:gdLst/>
            <a:ahLst/>
            <a:cxnLst/>
            <a:rect r="r" b="b" t="t" l="l"/>
            <a:pathLst>
              <a:path h="432820" w="421943">
                <a:moveTo>
                  <a:pt x="0" y="0"/>
                </a:moveTo>
                <a:lnTo>
                  <a:pt x="421943" y="0"/>
                </a:lnTo>
                <a:lnTo>
                  <a:pt x="421943" y="432821"/>
                </a:lnTo>
                <a:lnTo>
                  <a:pt x="0" y="4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2" id="62"/>
          <p:cNvGrpSpPr>
            <a:grpSpLocks noChangeAspect="true"/>
          </p:cNvGrpSpPr>
          <p:nvPr/>
        </p:nvGrpSpPr>
        <p:grpSpPr>
          <a:xfrm rot="0">
            <a:off x="13324142" y="5504886"/>
            <a:ext cx="3935158" cy="3753414"/>
            <a:chOff x="0" y="0"/>
            <a:chExt cx="6324600" cy="60325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27000" y="127000"/>
              <a:ext cx="6070600" cy="5778500"/>
            </a:xfrm>
            <a:custGeom>
              <a:avLst/>
              <a:gdLst/>
              <a:ahLst/>
              <a:cxnLst/>
              <a:rect r="r" b="b" t="t" l="l"/>
              <a:pathLst>
                <a:path h="5778500" w="6070600">
                  <a:moveTo>
                    <a:pt x="0" y="0"/>
                  </a:moveTo>
                  <a:lnTo>
                    <a:pt x="6070600" y="0"/>
                  </a:lnTo>
                  <a:lnTo>
                    <a:pt x="6070600" y="5778500"/>
                  </a:lnTo>
                  <a:lnTo>
                    <a:pt x="0" y="5778500"/>
                  </a:lnTo>
                  <a:close/>
                </a:path>
              </a:pathLst>
            </a:custGeom>
            <a:blipFill>
              <a:blip r:embed="rId5"/>
              <a:stretch>
                <a:fillRect l="-21391" t="0" r="-21391" b="0"/>
              </a:stretch>
            </a:blip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6324600" cy="6032500"/>
            </a:xfrm>
            <a:custGeom>
              <a:avLst/>
              <a:gdLst/>
              <a:ahLst/>
              <a:cxnLst/>
              <a:rect r="r" b="b" t="t" l="l"/>
              <a:pathLst>
                <a:path h="6032500" w="6324600">
                  <a:moveTo>
                    <a:pt x="6324600" y="6032500"/>
                  </a:moveTo>
                  <a:lnTo>
                    <a:pt x="0" y="6032500"/>
                  </a:lnTo>
                  <a:lnTo>
                    <a:pt x="0" y="0"/>
                  </a:lnTo>
                  <a:lnTo>
                    <a:pt x="6324600" y="0"/>
                  </a:lnTo>
                  <a:lnTo>
                    <a:pt x="6324600" y="6032500"/>
                  </a:lnTo>
                  <a:close/>
                  <a:moveTo>
                    <a:pt x="127000" y="5905500"/>
                  </a:moveTo>
                  <a:lnTo>
                    <a:pt x="6197600" y="5905500"/>
                  </a:lnTo>
                  <a:lnTo>
                    <a:pt x="6197600" y="127000"/>
                  </a:lnTo>
                  <a:lnTo>
                    <a:pt x="127000" y="127000"/>
                  </a:lnTo>
                  <a:lnTo>
                    <a:pt x="127000" y="5905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06206" y="349250"/>
            <a:ext cx="1052072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b="true" sz="39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PREDICTIVE MODELING APPROACHES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497251" y="2444371"/>
            <a:ext cx="9938639" cy="6999023"/>
            <a:chOff x="0" y="0"/>
            <a:chExt cx="2617584" cy="18433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17584" cy="1843364"/>
            </a:xfrm>
            <a:custGeom>
              <a:avLst/>
              <a:gdLst/>
              <a:ahLst/>
              <a:cxnLst/>
              <a:rect r="r" b="b" t="t" l="l"/>
              <a:pathLst>
                <a:path h="1843364" w="2617584">
                  <a:moveTo>
                    <a:pt x="39728" y="0"/>
                  </a:moveTo>
                  <a:lnTo>
                    <a:pt x="2577856" y="0"/>
                  </a:lnTo>
                  <a:cubicBezTo>
                    <a:pt x="2599797" y="0"/>
                    <a:pt x="2617584" y="17787"/>
                    <a:pt x="2617584" y="39728"/>
                  </a:cubicBezTo>
                  <a:lnTo>
                    <a:pt x="2617584" y="1803636"/>
                  </a:lnTo>
                  <a:cubicBezTo>
                    <a:pt x="2617584" y="1814173"/>
                    <a:pt x="2613398" y="1824278"/>
                    <a:pt x="2605948" y="1831728"/>
                  </a:cubicBezTo>
                  <a:cubicBezTo>
                    <a:pt x="2598498" y="1839178"/>
                    <a:pt x="2588393" y="1843364"/>
                    <a:pt x="2577856" y="1843364"/>
                  </a:cubicBezTo>
                  <a:lnTo>
                    <a:pt x="39728" y="1843364"/>
                  </a:lnTo>
                  <a:cubicBezTo>
                    <a:pt x="29191" y="1843364"/>
                    <a:pt x="19086" y="1839178"/>
                    <a:pt x="11636" y="1831728"/>
                  </a:cubicBezTo>
                  <a:cubicBezTo>
                    <a:pt x="4186" y="1824278"/>
                    <a:pt x="0" y="1814173"/>
                    <a:pt x="0" y="1803636"/>
                  </a:cubicBezTo>
                  <a:lnTo>
                    <a:pt x="0" y="39728"/>
                  </a:lnTo>
                  <a:cubicBezTo>
                    <a:pt x="0" y="29191"/>
                    <a:pt x="4186" y="19086"/>
                    <a:pt x="11636" y="11636"/>
                  </a:cubicBezTo>
                  <a:cubicBezTo>
                    <a:pt x="19086" y="4186"/>
                    <a:pt x="29191" y="0"/>
                    <a:pt x="3972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617584" cy="1890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497251" y="2637451"/>
            <a:ext cx="9938639" cy="6805943"/>
            <a:chOff x="0" y="0"/>
            <a:chExt cx="2617584" cy="17925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17584" cy="1792512"/>
            </a:xfrm>
            <a:custGeom>
              <a:avLst/>
              <a:gdLst/>
              <a:ahLst/>
              <a:cxnLst/>
              <a:rect r="r" b="b" t="t" l="l"/>
              <a:pathLst>
                <a:path h="1792512" w="2617584">
                  <a:moveTo>
                    <a:pt x="39728" y="0"/>
                  </a:moveTo>
                  <a:lnTo>
                    <a:pt x="2577856" y="0"/>
                  </a:lnTo>
                  <a:cubicBezTo>
                    <a:pt x="2599797" y="0"/>
                    <a:pt x="2617584" y="17787"/>
                    <a:pt x="2617584" y="39728"/>
                  </a:cubicBezTo>
                  <a:lnTo>
                    <a:pt x="2617584" y="1752784"/>
                  </a:lnTo>
                  <a:cubicBezTo>
                    <a:pt x="2617584" y="1763320"/>
                    <a:pt x="2613398" y="1773425"/>
                    <a:pt x="2605948" y="1780876"/>
                  </a:cubicBezTo>
                  <a:cubicBezTo>
                    <a:pt x="2598498" y="1788326"/>
                    <a:pt x="2588393" y="1792512"/>
                    <a:pt x="2577856" y="1792512"/>
                  </a:cubicBezTo>
                  <a:lnTo>
                    <a:pt x="39728" y="1792512"/>
                  </a:lnTo>
                  <a:cubicBezTo>
                    <a:pt x="29191" y="1792512"/>
                    <a:pt x="19086" y="1788326"/>
                    <a:pt x="11636" y="1780876"/>
                  </a:cubicBezTo>
                  <a:cubicBezTo>
                    <a:pt x="4186" y="1773425"/>
                    <a:pt x="0" y="1763320"/>
                    <a:pt x="0" y="1752784"/>
                  </a:cubicBezTo>
                  <a:lnTo>
                    <a:pt x="0" y="39728"/>
                  </a:lnTo>
                  <a:cubicBezTo>
                    <a:pt x="0" y="29191"/>
                    <a:pt x="4186" y="19086"/>
                    <a:pt x="11636" y="11636"/>
                  </a:cubicBezTo>
                  <a:cubicBezTo>
                    <a:pt x="19086" y="4186"/>
                    <a:pt x="29191" y="0"/>
                    <a:pt x="3972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2617584" cy="1868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🌳 Decision Trees</a:t>
              </a: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</a:t>
              </a: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725456" y="4779753"/>
            <a:ext cx="3106366" cy="4323206"/>
            <a:chOff x="0" y="0"/>
            <a:chExt cx="818138" cy="11386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8138" cy="1138622"/>
            </a:xfrm>
            <a:custGeom>
              <a:avLst/>
              <a:gdLst/>
              <a:ahLst/>
              <a:cxnLst/>
              <a:rect r="r" b="b" t="t" l="l"/>
              <a:pathLst>
                <a:path h="1138622" w="818138">
                  <a:moveTo>
                    <a:pt x="127106" y="0"/>
                  </a:moveTo>
                  <a:lnTo>
                    <a:pt x="691032" y="0"/>
                  </a:lnTo>
                  <a:cubicBezTo>
                    <a:pt x="761230" y="0"/>
                    <a:pt x="818138" y="56907"/>
                    <a:pt x="818138" y="127106"/>
                  </a:cubicBezTo>
                  <a:lnTo>
                    <a:pt x="818138" y="1011516"/>
                  </a:lnTo>
                  <a:cubicBezTo>
                    <a:pt x="818138" y="1081715"/>
                    <a:pt x="761230" y="1138622"/>
                    <a:pt x="691032" y="1138622"/>
                  </a:cubicBezTo>
                  <a:lnTo>
                    <a:pt x="127106" y="1138622"/>
                  </a:lnTo>
                  <a:cubicBezTo>
                    <a:pt x="56907" y="1138622"/>
                    <a:pt x="0" y="1081715"/>
                    <a:pt x="0" y="1011516"/>
                  </a:cubicBezTo>
                  <a:lnTo>
                    <a:pt x="0" y="127106"/>
                  </a:lnTo>
                  <a:cubicBezTo>
                    <a:pt x="0" y="56907"/>
                    <a:pt x="56907" y="0"/>
                    <a:pt x="127106" y="0"/>
                  </a:cubicBezTo>
                  <a:close/>
                </a:path>
              </a:pathLst>
            </a:custGeom>
            <a:solidFill>
              <a:srgbClr val="007A3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8138" cy="1186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937946" y="4779753"/>
            <a:ext cx="3627501" cy="4323206"/>
            <a:chOff x="0" y="0"/>
            <a:chExt cx="955391" cy="113862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55391" cy="1138622"/>
            </a:xfrm>
            <a:custGeom>
              <a:avLst/>
              <a:gdLst/>
              <a:ahLst/>
              <a:cxnLst/>
              <a:rect r="r" b="b" t="t" l="l"/>
              <a:pathLst>
                <a:path h="1138622" w="955391">
                  <a:moveTo>
                    <a:pt x="108846" y="0"/>
                  </a:moveTo>
                  <a:lnTo>
                    <a:pt x="846546" y="0"/>
                  </a:lnTo>
                  <a:cubicBezTo>
                    <a:pt x="906659" y="0"/>
                    <a:pt x="955391" y="48732"/>
                    <a:pt x="955391" y="108846"/>
                  </a:cubicBezTo>
                  <a:lnTo>
                    <a:pt x="955391" y="1029777"/>
                  </a:lnTo>
                  <a:cubicBezTo>
                    <a:pt x="955391" y="1089890"/>
                    <a:pt x="906659" y="1138622"/>
                    <a:pt x="846546" y="1138622"/>
                  </a:cubicBezTo>
                  <a:lnTo>
                    <a:pt x="108846" y="1138622"/>
                  </a:lnTo>
                  <a:cubicBezTo>
                    <a:pt x="48732" y="1138622"/>
                    <a:pt x="0" y="1089890"/>
                    <a:pt x="0" y="1029777"/>
                  </a:cubicBezTo>
                  <a:lnTo>
                    <a:pt x="0" y="108846"/>
                  </a:lnTo>
                  <a:cubicBezTo>
                    <a:pt x="0" y="48732"/>
                    <a:pt x="48732" y="0"/>
                    <a:pt x="108846" y="0"/>
                  </a:cubicBezTo>
                  <a:close/>
                </a:path>
              </a:pathLst>
            </a:custGeom>
            <a:solidFill>
              <a:srgbClr val="CCEBD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55391" cy="1195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Pros: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High interpretability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Clear risk segmentation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Handles mixed data types</a:t>
              </a:r>
            </a:p>
            <a:p>
              <a:pPr algn="l">
                <a:lnSpc>
                  <a:spcPts val="41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38983" y="4779753"/>
            <a:ext cx="3839991" cy="4323206"/>
            <a:chOff x="0" y="0"/>
            <a:chExt cx="1011356" cy="11386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1356" cy="1138622"/>
            </a:xfrm>
            <a:custGeom>
              <a:avLst/>
              <a:gdLst/>
              <a:ahLst/>
              <a:cxnLst/>
              <a:rect r="r" b="b" t="t" l="l"/>
              <a:pathLst>
                <a:path h="1138622" w="1011356">
                  <a:moveTo>
                    <a:pt x="102823" y="0"/>
                  </a:moveTo>
                  <a:lnTo>
                    <a:pt x="908533" y="0"/>
                  </a:lnTo>
                  <a:cubicBezTo>
                    <a:pt x="965320" y="0"/>
                    <a:pt x="1011356" y="46035"/>
                    <a:pt x="1011356" y="102823"/>
                  </a:cubicBezTo>
                  <a:lnTo>
                    <a:pt x="1011356" y="1035800"/>
                  </a:lnTo>
                  <a:cubicBezTo>
                    <a:pt x="1011356" y="1063070"/>
                    <a:pt x="1000523" y="1089223"/>
                    <a:pt x="981240" y="1108506"/>
                  </a:cubicBezTo>
                  <a:cubicBezTo>
                    <a:pt x="961957" y="1127789"/>
                    <a:pt x="935803" y="1138622"/>
                    <a:pt x="908533" y="1138622"/>
                  </a:cubicBezTo>
                  <a:lnTo>
                    <a:pt x="102823" y="1138622"/>
                  </a:lnTo>
                  <a:cubicBezTo>
                    <a:pt x="46035" y="1138622"/>
                    <a:pt x="0" y="1092587"/>
                    <a:pt x="0" y="1035800"/>
                  </a:cubicBezTo>
                  <a:lnTo>
                    <a:pt x="0" y="102823"/>
                  </a:lnTo>
                  <a:cubicBezTo>
                    <a:pt x="0" y="75552"/>
                    <a:pt x="10833" y="49399"/>
                    <a:pt x="30116" y="30116"/>
                  </a:cubicBezTo>
                  <a:cubicBezTo>
                    <a:pt x="49399" y="10833"/>
                    <a:pt x="75552" y="0"/>
                    <a:pt x="102823" y="0"/>
                  </a:cubicBezTo>
                  <a:close/>
                </a:path>
              </a:pathLst>
            </a:custGeom>
            <a:solidFill>
              <a:srgbClr val="FFA51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011356" cy="1186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451473" y="4779753"/>
            <a:ext cx="3627501" cy="4323206"/>
            <a:chOff x="0" y="0"/>
            <a:chExt cx="955391" cy="113862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55391" cy="1138622"/>
            </a:xfrm>
            <a:custGeom>
              <a:avLst/>
              <a:gdLst/>
              <a:ahLst/>
              <a:cxnLst/>
              <a:rect r="r" b="b" t="t" l="l"/>
              <a:pathLst>
                <a:path h="1138622" w="955391">
                  <a:moveTo>
                    <a:pt x="108846" y="0"/>
                  </a:moveTo>
                  <a:lnTo>
                    <a:pt x="846546" y="0"/>
                  </a:lnTo>
                  <a:cubicBezTo>
                    <a:pt x="906659" y="0"/>
                    <a:pt x="955391" y="48732"/>
                    <a:pt x="955391" y="108846"/>
                  </a:cubicBezTo>
                  <a:lnTo>
                    <a:pt x="955391" y="1029777"/>
                  </a:lnTo>
                  <a:cubicBezTo>
                    <a:pt x="955391" y="1089890"/>
                    <a:pt x="906659" y="1138622"/>
                    <a:pt x="846546" y="1138622"/>
                  </a:cubicBezTo>
                  <a:lnTo>
                    <a:pt x="108846" y="1138622"/>
                  </a:lnTo>
                  <a:cubicBezTo>
                    <a:pt x="48732" y="1138622"/>
                    <a:pt x="0" y="1089890"/>
                    <a:pt x="0" y="1029777"/>
                  </a:cubicBezTo>
                  <a:lnTo>
                    <a:pt x="0" y="108846"/>
                  </a:lnTo>
                  <a:cubicBezTo>
                    <a:pt x="0" y="48732"/>
                    <a:pt x="48732" y="0"/>
                    <a:pt x="108846" y="0"/>
                  </a:cubicBezTo>
                  <a:close/>
                </a:path>
              </a:pathLst>
            </a:custGeom>
            <a:solidFill>
              <a:srgbClr val="F7E4A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955391" cy="1195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Cons: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Prone to overfitting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Li</a:t>
              </a: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mited complexity handling</a:t>
              </a:r>
            </a:p>
            <a:p>
              <a:pPr algn="l">
                <a:lnSpc>
                  <a:spcPts val="419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986863" y="1512217"/>
            <a:ext cx="959414" cy="95941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079257" y="1682240"/>
            <a:ext cx="774627" cy="63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371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34763" y="9829165"/>
            <a:ext cx="550459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By: Shivendra Chaurasia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9829165"/>
            <a:ext cx="449725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Tata iQ Job Simulation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06206" y="349250"/>
            <a:ext cx="1052072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b="true" sz="39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PREDICTIVE MODELING APPROACHES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497251" y="2444371"/>
            <a:ext cx="9938639" cy="6999023"/>
            <a:chOff x="0" y="0"/>
            <a:chExt cx="2617584" cy="18433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17584" cy="1843364"/>
            </a:xfrm>
            <a:custGeom>
              <a:avLst/>
              <a:gdLst/>
              <a:ahLst/>
              <a:cxnLst/>
              <a:rect r="r" b="b" t="t" l="l"/>
              <a:pathLst>
                <a:path h="1843364" w="2617584">
                  <a:moveTo>
                    <a:pt x="39728" y="0"/>
                  </a:moveTo>
                  <a:lnTo>
                    <a:pt x="2577856" y="0"/>
                  </a:lnTo>
                  <a:cubicBezTo>
                    <a:pt x="2599797" y="0"/>
                    <a:pt x="2617584" y="17787"/>
                    <a:pt x="2617584" y="39728"/>
                  </a:cubicBezTo>
                  <a:lnTo>
                    <a:pt x="2617584" y="1803636"/>
                  </a:lnTo>
                  <a:cubicBezTo>
                    <a:pt x="2617584" y="1814173"/>
                    <a:pt x="2613398" y="1824278"/>
                    <a:pt x="2605948" y="1831728"/>
                  </a:cubicBezTo>
                  <a:cubicBezTo>
                    <a:pt x="2598498" y="1839178"/>
                    <a:pt x="2588393" y="1843364"/>
                    <a:pt x="2577856" y="1843364"/>
                  </a:cubicBezTo>
                  <a:lnTo>
                    <a:pt x="39728" y="1843364"/>
                  </a:lnTo>
                  <a:cubicBezTo>
                    <a:pt x="29191" y="1843364"/>
                    <a:pt x="19086" y="1839178"/>
                    <a:pt x="11636" y="1831728"/>
                  </a:cubicBezTo>
                  <a:cubicBezTo>
                    <a:pt x="4186" y="1824278"/>
                    <a:pt x="0" y="1814173"/>
                    <a:pt x="0" y="1803636"/>
                  </a:cubicBezTo>
                  <a:lnTo>
                    <a:pt x="0" y="39728"/>
                  </a:lnTo>
                  <a:cubicBezTo>
                    <a:pt x="0" y="29191"/>
                    <a:pt x="4186" y="19086"/>
                    <a:pt x="11636" y="11636"/>
                  </a:cubicBezTo>
                  <a:cubicBezTo>
                    <a:pt x="19086" y="4186"/>
                    <a:pt x="29191" y="0"/>
                    <a:pt x="3972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617584" cy="1890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497251" y="2637451"/>
            <a:ext cx="9938639" cy="6805943"/>
            <a:chOff x="0" y="0"/>
            <a:chExt cx="2617584" cy="17925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17584" cy="1792512"/>
            </a:xfrm>
            <a:custGeom>
              <a:avLst/>
              <a:gdLst/>
              <a:ahLst/>
              <a:cxnLst/>
              <a:rect r="r" b="b" t="t" l="l"/>
              <a:pathLst>
                <a:path h="1792512" w="2617584">
                  <a:moveTo>
                    <a:pt x="39728" y="0"/>
                  </a:moveTo>
                  <a:lnTo>
                    <a:pt x="2577856" y="0"/>
                  </a:lnTo>
                  <a:cubicBezTo>
                    <a:pt x="2599797" y="0"/>
                    <a:pt x="2617584" y="17787"/>
                    <a:pt x="2617584" y="39728"/>
                  </a:cubicBezTo>
                  <a:lnTo>
                    <a:pt x="2617584" y="1752784"/>
                  </a:lnTo>
                  <a:cubicBezTo>
                    <a:pt x="2617584" y="1763320"/>
                    <a:pt x="2613398" y="1773425"/>
                    <a:pt x="2605948" y="1780876"/>
                  </a:cubicBezTo>
                  <a:cubicBezTo>
                    <a:pt x="2598498" y="1788326"/>
                    <a:pt x="2588393" y="1792512"/>
                    <a:pt x="2577856" y="1792512"/>
                  </a:cubicBezTo>
                  <a:lnTo>
                    <a:pt x="39728" y="1792512"/>
                  </a:lnTo>
                  <a:cubicBezTo>
                    <a:pt x="29191" y="1792512"/>
                    <a:pt x="19086" y="1788326"/>
                    <a:pt x="11636" y="1780876"/>
                  </a:cubicBezTo>
                  <a:cubicBezTo>
                    <a:pt x="4186" y="1773425"/>
                    <a:pt x="0" y="1763320"/>
                    <a:pt x="0" y="1752784"/>
                  </a:cubicBezTo>
                  <a:lnTo>
                    <a:pt x="0" y="39728"/>
                  </a:lnTo>
                  <a:cubicBezTo>
                    <a:pt x="0" y="29191"/>
                    <a:pt x="4186" y="19086"/>
                    <a:pt x="11636" y="11636"/>
                  </a:cubicBezTo>
                  <a:cubicBezTo>
                    <a:pt x="19086" y="4186"/>
                    <a:pt x="29191" y="0"/>
                    <a:pt x="3972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2617584" cy="1868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📈 Logistic Regression</a:t>
              </a: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</a:t>
              </a: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725456" y="4779753"/>
            <a:ext cx="3106366" cy="4323206"/>
            <a:chOff x="0" y="0"/>
            <a:chExt cx="818138" cy="11386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8138" cy="1138622"/>
            </a:xfrm>
            <a:custGeom>
              <a:avLst/>
              <a:gdLst/>
              <a:ahLst/>
              <a:cxnLst/>
              <a:rect r="r" b="b" t="t" l="l"/>
              <a:pathLst>
                <a:path h="1138622" w="818138">
                  <a:moveTo>
                    <a:pt x="127106" y="0"/>
                  </a:moveTo>
                  <a:lnTo>
                    <a:pt x="691032" y="0"/>
                  </a:lnTo>
                  <a:cubicBezTo>
                    <a:pt x="761230" y="0"/>
                    <a:pt x="818138" y="56907"/>
                    <a:pt x="818138" y="127106"/>
                  </a:cubicBezTo>
                  <a:lnTo>
                    <a:pt x="818138" y="1011516"/>
                  </a:lnTo>
                  <a:cubicBezTo>
                    <a:pt x="818138" y="1081715"/>
                    <a:pt x="761230" y="1138622"/>
                    <a:pt x="691032" y="1138622"/>
                  </a:cubicBezTo>
                  <a:lnTo>
                    <a:pt x="127106" y="1138622"/>
                  </a:lnTo>
                  <a:cubicBezTo>
                    <a:pt x="56907" y="1138622"/>
                    <a:pt x="0" y="1081715"/>
                    <a:pt x="0" y="1011516"/>
                  </a:cubicBezTo>
                  <a:lnTo>
                    <a:pt x="0" y="127106"/>
                  </a:lnTo>
                  <a:cubicBezTo>
                    <a:pt x="0" y="56907"/>
                    <a:pt x="56907" y="0"/>
                    <a:pt x="127106" y="0"/>
                  </a:cubicBezTo>
                  <a:close/>
                </a:path>
              </a:pathLst>
            </a:custGeom>
            <a:solidFill>
              <a:srgbClr val="007A3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8138" cy="1186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937946" y="4779753"/>
            <a:ext cx="3627501" cy="4402263"/>
            <a:chOff x="0" y="0"/>
            <a:chExt cx="955391" cy="115944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55391" cy="1159444"/>
            </a:xfrm>
            <a:custGeom>
              <a:avLst/>
              <a:gdLst/>
              <a:ahLst/>
              <a:cxnLst/>
              <a:rect r="r" b="b" t="t" l="l"/>
              <a:pathLst>
                <a:path h="1159444" w="955391">
                  <a:moveTo>
                    <a:pt x="108846" y="0"/>
                  </a:moveTo>
                  <a:lnTo>
                    <a:pt x="846546" y="0"/>
                  </a:lnTo>
                  <a:cubicBezTo>
                    <a:pt x="906659" y="0"/>
                    <a:pt x="955391" y="48732"/>
                    <a:pt x="955391" y="108846"/>
                  </a:cubicBezTo>
                  <a:lnTo>
                    <a:pt x="955391" y="1050598"/>
                  </a:lnTo>
                  <a:cubicBezTo>
                    <a:pt x="955391" y="1110712"/>
                    <a:pt x="906659" y="1159444"/>
                    <a:pt x="846546" y="1159444"/>
                  </a:cubicBezTo>
                  <a:lnTo>
                    <a:pt x="108846" y="1159444"/>
                  </a:lnTo>
                  <a:cubicBezTo>
                    <a:pt x="48732" y="1159444"/>
                    <a:pt x="0" y="1110712"/>
                    <a:pt x="0" y="1050598"/>
                  </a:cubicBezTo>
                  <a:lnTo>
                    <a:pt x="0" y="108846"/>
                  </a:lnTo>
                  <a:cubicBezTo>
                    <a:pt x="0" y="48732"/>
                    <a:pt x="48732" y="0"/>
                    <a:pt x="108846" y="0"/>
                  </a:cubicBezTo>
                  <a:close/>
                </a:path>
              </a:pathLst>
            </a:custGeom>
            <a:solidFill>
              <a:srgbClr val="CCEBD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55391" cy="1216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Pros: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Probability estimation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</a:t>
              </a: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asy interpretation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Regulatory compliance</a:t>
              </a:r>
            </a:p>
            <a:p>
              <a:pPr algn="l">
                <a:lnSpc>
                  <a:spcPts val="41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38983" y="4779753"/>
            <a:ext cx="3839991" cy="4323206"/>
            <a:chOff x="0" y="0"/>
            <a:chExt cx="1011356" cy="11386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1356" cy="1138622"/>
            </a:xfrm>
            <a:custGeom>
              <a:avLst/>
              <a:gdLst/>
              <a:ahLst/>
              <a:cxnLst/>
              <a:rect r="r" b="b" t="t" l="l"/>
              <a:pathLst>
                <a:path h="1138622" w="1011356">
                  <a:moveTo>
                    <a:pt x="102823" y="0"/>
                  </a:moveTo>
                  <a:lnTo>
                    <a:pt x="908533" y="0"/>
                  </a:lnTo>
                  <a:cubicBezTo>
                    <a:pt x="965320" y="0"/>
                    <a:pt x="1011356" y="46035"/>
                    <a:pt x="1011356" y="102823"/>
                  </a:cubicBezTo>
                  <a:lnTo>
                    <a:pt x="1011356" y="1035800"/>
                  </a:lnTo>
                  <a:cubicBezTo>
                    <a:pt x="1011356" y="1063070"/>
                    <a:pt x="1000523" y="1089223"/>
                    <a:pt x="981240" y="1108506"/>
                  </a:cubicBezTo>
                  <a:cubicBezTo>
                    <a:pt x="961957" y="1127789"/>
                    <a:pt x="935803" y="1138622"/>
                    <a:pt x="908533" y="1138622"/>
                  </a:cubicBezTo>
                  <a:lnTo>
                    <a:pt x="102823" y="1138622"/>
                  </a:lnTo>
                  <a:cubicBezTo>
                    <a:pt x="46035" y="1138622"/>
                    <a:pt x="0" y="1092587"/>
                    <a:pt x="0" y="1035800"/>
                  </a:cubicBezTo>
                  <a:lnTo>
                    <a:pt x="0" y="102823"/>
                  </a:lnTo>
                  <a:cubicBezTo>
                    <a:pt x="0" y="75552"/>
                    <a:pt x="10833" y="49399"/>
                    <a:pt x="30116" y="30116"/>
                  </a:cubicBezTo>
                  <a:cubicBezTo>
                    <a:pt x="49399" y="10833"/>
                    <a:pt x="75552" y="0"/>
                    <a:pt x="102823" y="0"/>
                  </a:cubicBezTo>
                  <a:close/>
                </a:path>
              </a:pathLst>
            </a:custGeom>
            <a:solidFill>
              <a:srgbClr val="FFA51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011356" cy="1186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451473" y="4779753"/>
            <a:ext cx="3627501" cy="4323206"/>
            <a:chOff x="0" y="0"/>
            <a:chExt cx="955391" cy="113862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55391" cy="1138622"/>
            </a:xfrm>
            <a:custGeom>
              <a:avLst/>
              <a:gdLst/>
              <a:ahLst/>
              <a:cxnLst/>
              <a:rect r="r" b="b" t="t" l="l"/>
              <a:pathLst>
                <a:path h="1138622" w="955391">
                  <a:moveTo>
                    <a:pt x="108846" y="0"/>
                  </a:moveTo>
                  <a:lnTo>
                    <a:pt x="846546" y="0"/>
                  </a:lnTo>
                  <a:cubicBezTo>
                    <a:pt x="906659" y="0"/>
                    <a:pt x="955391" y="48732"/>
                    <a:pt x="955391" y="108846"/>
                  </a:cubicBezTo>
                  <a:lnTo>
                    <a:pt x="955391" y="1029777"/>
                  </a:lnTo>
                  <a:cubicBezTo>
                    <a:pt x="955391" y="1089890"/>
                    <a:pt x="906659" y="1138622"/>
                    <a:pt x="846546" y="1138622"/>
                  </a:cubicBezTo>
                  <a:lnTo>
                    <a:pt x="108846" y="1138622"/>
                  </a:lnTo>
                  <a:cubicBezTo>
                    <a:pt x="48732" y="1138622"/>
                    <a:pt x="0" y="1089890"/>
                    <a:pt x="0" y="1029777"/>
                  </a:cubicBezTo>
                  <a:lnTo>
                    <a:pt x="0" y="108846"/>
                  </a:lnTo>
                  <a:cubicBezTo>
                    <a:pt x="0" y="48732"/>
                    <a:pt x="48732" y="0"/>
                    <a:pt x="108846" y="0"/>
                  </a:cubicBezTo>
                  <a:close/>
                </a:path>
              </a:pathLst>
            </a:custGeom>
            <a:solidFill>
              <a:srgbClr val="F7E4A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955391" cy="1195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Cons: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Linear assumptions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Li</a:t>
              </a:r>
              <a:r>
                <a:rPr lang="en-US" sz="29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mited pattern detection</a:t>
              </a:r>
            </a:p>
            <a:p>
              <a:pPr algn="l">
                <a:lnSpc>
                  <a:spcPts val="419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986863" y="1512217"/>
            <a:ext cx="959414" cy="95941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079257" y="1682240"/>
            <a:ext cx="774627" cy="63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371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DAGx6OA9xxM</dc:identifier>
  <dcterms:modified xsi:type="dcterms:W3CDTF">2011-08-01T06:04:30Z</dcterms:modified>
  <cp:revision>1</cp:revision>
  <dc:title>AI-Powered Credit Card Delinquency Prediction</dc:title>
</cp:coreProperties>
</file>