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79" r:id="rId17"/>
    <p:sldId id="276" r:id="rId18"/>
    <p:sldId id="269" r:id="rId19"/>
    <p:sldId id="270" r:id="rId20"/>
    <p:sldId id="271" r:id="rId21"/>
    <p:sldId id="272" r:id="rId22"/>
    <p:sldId id="273" r:id="rId23"/>
    <p:sldId id="274" r:id="rId24"/>
    <p:sldId id="275" r:id="rId25"/>
  </p:sldIdLst>
  <p:sldSz cx="18288000" cy="10287000"/>
  <p:notesSz cx="6858000" cy="9144000"/>
  <p:embeddedFontLst>
    <p:embeddedFont>
      <p:font typeface="Ample Display" panose="020B0604020202020204" charset="-128"/>
      <p:regular r:id="rId27"/>
    </p:embeddedFont>
    <p:embeddedFont>
      <p:font typeface="Consolas" panose="020B0609020204030204" pitchFamily="49" charset="0"/>
      <p:regular r:id="rId28"/>
      <p:bold r:id="rId29"/>
      <p:italic r:id="rId30"/>
      <p:boldItalic r:id="rId31"/>
    </p:embeddedFont>
    <p:embeddedFont>
      <p:font typeface="Eastman Grotesque" panose="020B0604020202020204" charset="0"/>
      <p:regular r:id="rId32"/>
    </p:embeddedFont>
    <p:embeddedFont>
      <p:font typeface="Eastman Grotesque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636" autoAdjust="0"/>
  </p:normalViewPr>
  <p:slideViewPr>
    <p:cSldViewPr>
      <p:cViewPr varScale="1">
        <p:scale>
          <a:sx n="38" d="100"/>
          <a:sy n="38" d="100"/>
        </p:scale>
        <p:origin x="16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1425"/>
              </a:lnSpc>
            </a:pPr>
            <a:endParaRPr lang="en-US" b="0" dirty="0">
              <a:solidFill>
                <a:srgbClr val="C9D1D9"/>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72983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62549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76016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329132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ID" b="1" dirty="0" err="1"/>
              <a:t>AllKNN</a:t>
            </a:r>
            <a:r>
              <a:rPr lang="en-ID" b="1" dirty="0"/>
              <a:t> (Resampling):</a:t>
            </a:r>
            <a:endParaRPr lang="en-ID" dirty="0"/>
          </a:p>
          <a:p>
            <a:pPr>
              <a:buFont typeface="Arial" panose="020B0604020202020204" pitchFamily="34" charset="0"/>
              <a:buChar char="•"/>
            </a:pPr>
            <a:r>
              <a:rPr lang="en-ID" b="1" dirty="0" err="1"/>
              <a:t>AllKNN</a:t>
            </a:r>
            <a:r>
              <a:rPr lang="en-ID" dirty="0"/>
              <a:t> </a:t>
            </a:r>
            <a:r>
              <a:rPr lang="en-ID" dirty="0" err="1"/>
              <a:t>adalah</a:t>
            </a:r>
            <a:r>
              <a:rPr lang="en-ID" dirty="0"/>
              <a:t> </a:t>
            </a:r>
            <a:r>
              <a:rPr lang="en-ID" dirty="0" err="1"/>
              <a:t>teknik</a:t>
            </a:r>
            <a:r>
              <a:rPr lang="en-ID" dirty="0"/>
              <a:t> resampling yang </a:t>
            </a:r>
            <a:r>
              <a:rPr lang="en-ID" dirty="0" err="1"/>
              <a:t>digunakan</a:t>
            </a:r>
            <a:r>
              <a:rPr lang="en-ID" dirty="0"/>
              <a:t> </a:t>
            </a:r>
            <a:r>
              <a:rPr lang="en-ID" dirty="0" err="1"/>
              <a:t>untuk</a:t>
            </a:r>
            <a:r>
              <a:rPr lang="en-ID" dirty="0"/>
              <a:t> </a:t>
            </a:r>
            <a:r>
              <a:rPr lang="en-ID" dirty="0" err="1"/>
              <a:t>menangani</a:t>
            </a:r>
            <a:r>
              <a:rPr lang="en-ID" dirty="0"/>
              <a:t> dataset yang </a:t>
            </a:r>
            <a:r>
              <a:rPr lang="en-ID" dirty="0" err="1"/>
              <a:t>tidak</a:t>
            </a:r>
            <a:r>
              <a:rPr lang="en-ID" dirty="0"/>
              <a:t> </a:t>
            </a:r>
            <a:r>
              <a:rPr lang="en-ID" dirty="0" err="1"/>
              <a:t>seimbang</a:t>
            </a:r>
            <a:r>
              <a:rPr lang="en-ID" dirty="0"/>
              <a:t>, </a:t>
            </a:r>
            <a:r>
              <a:rPr lang="en-ID" dirty="0" err="1"/>
              <a:t>yaitu</a:t>
            </a:r>
            <a:r>
              <a:rPr lang="en-ID" dirty="0"/>
              <a:t> </a:t>
            </a:r>
            <a:r>
              <a:rPr lang="en-ID" dirty="0" err="1"/>
              <a:t>dengan</a:t>
            </a:r>
            <a:r>
              <a:rPr lang="en-ID" dirty="0"/>
              <a:t> </a:t>
            </a:r>
            <a:r>
              <a:rPr lang="en-ID" dirty="0" err="1"/>
              <a:t>menyeimbangkan</a:t>
            </a:r>
            <a:r>
              <a:rPr lang="en-ID" dirty="0"/>
              <a:t> </a:t>
            </a:r>
            <a:r>
              <a:rPr lang="en-ID" dirty="0" err="1"/>
              <a:t>kelas</a:t>
            </a:r>
            <a:r>
              <a:rPr lang="en-ID" dirty="0"/>
              <a:t> </a:t>
            </a:r>
            <a:r>
              <a:rPr lang="en-ID" dirty="0" err="1"/>
              <a:t>minoritas</a:t>
            </a:r>
            <a:r>
              <a:rPr lang="en-ID" dirty="0"/>
              <a:t> dan </a:t>
            </a:r>
            <a:r>
              <a:rPr lang="en-ID" dirty="0" err="1"/>
              <a:t>mayoritas</a:t>
            </a:r>
            <a:r>
              <a:rPr lang="en-ID" dirty="0"/>
              <a:t>. Cara </a:t>
            </a:r>
            <a:r>
              <a:rPr lang="en-ID" dirty="0" err="1"/>
              <a:t>kerjanya</a:t>
            </a:r>
            <a:r>
              <a:rPr lang="en-ID" dirty="0"/>
              <a:t> </a:t>
            </a:r>
            <a:r>
              <a:rPr lang="en-ID" dirty="0" err="1"/>
              <a:t>adalah</a:t>
            </a:r>
            <a:r>
              <a:rPr lang="en-ID" dirty="0"/>
              <a:t> </a:t>
            </a:r>
            <a:r>
              <a:rPr lang="en-ID" dirty="0" err="1"/>
              <a:t>dengan</a:t>
            </a:r>
            <a:r>
              <a:rPr lang="en-ID" dirty="0"/>
              <a:t> </a:t>
            </a:r>
            <a:r>
              <a:rPr lang="en-ID" dirty="0" err="1"/>
              <a:t>menggunakan</a:t>
            </a:r>
            <a:r>
              <a:rPr lang="en-ID" dirty="0"/>
              <a:t> </a:t>
            </a:r>
            <a:r>
              <a:rPr lang="en-ID" dirty="0" err="1"/>
              <a:t>teknik</a:t>
            </a:r>
            <a:r>
              <a:rPr lang="en-ID" dirty="0"/>
              <a:t> </a:t>
            </a:r>
            <a:r>
              <a:rPr lang="en-ID" i="1" dirty="0"/>
              <a:t>k-Nearest </a:t>
            </a:r>
            <a:r>
              <a:rPr lang="en-ID" i="1" dirty="0" err="1"/>
              <a:t>Neighbors</a:t>
            </a:r>
            <a:r>
              <a:rPr lang="en-ID" dirty="0"/>
              <a:t> </a:t>
            </a:r>
            <a:r>
              <a:rPr lang="en-ID" dirty="0" err="1"/>
              <a:t>untuk</a:t>
            </a:r>
            <a:r>
              <a:rPr lang="en-ID" dirty="0"/>
              <a:t> </a:t>
            </a:r>
            <a:r>
              <a:rPr lang="en-ID" dirty="0" err="1"/>
              <a:t>memilih</a:t>
            </a:r>
            <a:r>
              <a:rPr lang="en-ID" dirty="0"/>
              <a:t> </a:t>
            </a:r>
            <a:r>
              <a:rPr lang="en-ID" dirty="0" err="1"/>
              <a:t>sampel</a:t>
            </a:r>
            <a:r>
              <a:rPr lang="en-ID" dirty="0"/>
              <a:t> </a:t>
            </a:r>
            <a:r>
              <a:rPr lang="en-ID" dirty="0" err="1"/>
              <a:t>dari</a:t>
            </a:r>
            <a:r>
              <a:rPr lang="en-ID" dirty="0"/>
              <a:t> </a:t>
            </a:r>
            <a:r>
              <a:rPr lang="en-ID" dirty="0" err="1"/>
              <a:t>kelas</a:t>
            </a:r>
            <a:r>
              <a:rPr lang="en-ID" dirty="0"/>
              <a:t> </a:t>
            </a:r>
            <a:r>
              <a:rPr lang="en-ID" dirty="0" err="1"/>
              <a:t>minoritas</a:t>
            </a:r>
            <a:r>
              <a:rPr lang="en-ID" dirty="0"/>
              <a:t> </a:t>
            </a:r>
            <a:r>
              <a:rPr lang="en-ID" dirty="0" err="1"/>
              <a:t>berdasarkan</a:t>
            </a:r>
            <a:r>
              <a:rPr lang="en-ID" dirty="0"/>
              <a:t> </a:t>
            </a:r>
            <a:r>
              <a:rPr lang="en-ID" dirty="0" err="1"/>
              <a:t>kedekatannya</a:t>
            </a:r>
            <a:r>
              <a:rPr lang="en-ID" dirty="0"/>
              <a:t> </a:t>
            </a:r>
            <a:r>
              <a:rPr lang="en-ID" dirty="0" err="1"/>
              <a:t>dengan</a:t>
            </a:r>
            <a:r>
              <a:rPr lang="en-ID" dirty="0"/>
              <a:t> </a:t>
            </a:r>
            <a:r>
              <a:rPr lang="en-ID" dirty="0" err="1"/>
              <a:t>titik-titik</a:t>
            </a:r>
            <a:r>
              <a:rPr lang="en-ID" dirty="0"/>
              <a:t> lain di dataset.</a:t>
            </a:r>
          </a:p>
          <a:p>
            <a:pPr>
              <a:buFont typeface="Arial" panose="020B0604020202020204" pitchFamily="34" charset="0"/>
              <a:buChar char="•"/>
            </a:pPr>
            <a:r>
              <a:rPr lang="en-ID" b="1" dirty="0"/>
              <a:t>Proses Resampling:</a:t>
            </a:r>
            <a:r>
              <a:rPr lang="en-ID" dirty="0"/>
              <a:t> </a:t>
            </a:r>
            <a:r>
              <a:rPr lang="en-ID" dirty="0" err="1"/>
              <a:t>AllKNN</a:t>
            </a:r>
            <a:r>
              <a:rPr lang="en-ID" dirty="0"/>
              <a:t> </a:t>
            </a:r>
            <a:r>
              <a:rPr lang="en-ID" dirty="0" err="1"/>
              <a:t>memilih</a:t>
            </a:r>
            <a:r>
              <a:rPr lang="en-ID" dirty="0"/>
              <a:t> data </a:t>
            </a:r>
            <a:r>
              <a:rPr lang="en-ID" dirty="0" err="1"/>
              <a:t>dari</a:t>
            </a:r>
            <a:r>
              <a:rPr lang="en-ID" dirty="0"/>
              <a:t> </a:t>
            </a:r>
            <a:r>
              <a:rPr lang="en-ID" dirty="0" err="1"/>
              <a:t>kelas</a:t>
            </a:r>
            <a:r>
              <a:rPr lang="en-ID" dirty="0"/>
              <a:t> </a:t>
            </a:r>
            <a:r>
              <a:rPr lang="en-ID" dirty="0" err="1"/>
              <a:t>minoritas</a:t>
            </a:r>
            <a:r>
              <a:rPr lang="en-ID" dirty="0"/>
              <a:t> yang paling </a:t>
            </a:r>
            <a:r>
              <a:rPr lang="en-ID" dirty="0" err="1"/>
              <a:t>representatif</a:t>
            </a:r>
            <a:r>
              <a:rPr lang="en-ID" dirty="0"/>
              <a:t> </a:t>
            </a:r>
            <a:r>
              <a:rPr lang="en-ID" dirty="0" err="1"/>
              <a:t>untuk</a:t>
            </a:r>
            <a:r>
              <a:rPr lang="en-ID" dirty="0"/>
              <a:t> </a:t>
            </a:r>
            <a:r>
              <a:rPr lang="en-ID" dirty="0" err="1"/>
              <a:t>digunakan</a:t>
            </a:r>
            <a:r>
              <a:rPr lang="en-ID" dirty="0"/>
              <a:t> </a:t>
            </a:r>
            <a:r>
              <a:rPr lang="en-ID" dirty="0" err="1"/>
              <a:t>dalam</a:t>
            </a:r>
            <a:r>
              <a:rPr lang="en-ID" dirty="0"/>
              <a:t> </a:t>
            </a:r>
            <a:r>
              <a:rPr lang="en-ID" dirty="0" err="1"/>
              <a:t>pelatihan</a:t>
            </a:r>
            <a:r>
              <a:rPr lang="en-ID" dirty="0"/>
              <a:t>, </a:t>
            </a:r>
            <a:r>
              <a:rPr lang="en-ID" dirty="0" err="1"/>
              <a:t>sehingga</a:t>
            </a:r>
            <a:r>
              <a:rPr lang="en-ID" dirty="0"/>
              <a:t> </a:t>
            </a:r>
            <a:r>
              <a:rPr lang="en-ID" dirty="0" err="1"/>
              <a:t>dapat</a:t>
            </a:r>
            <a:r>
              <a:rPr lang="en-ID" dirty="0"/>
              <a:t> </a:t>
            </a:r>
            <a:r>
              <a:rPr lang="en-ID" dirty="0" err="1"/>
              <a:t>mengurangi</a:t>
            </a:r>
            <a:r>
              <a:rPr lang="en-ID" dirty="0"/>
              <a:t> bias </a:t>
            </a:r>
            <a:r>
              <a:rPr lang="en-ID" dirty="0" err="1"/>
              <a:t>terhadap</a:t>
            </a:r>
            <a:r>
              <a:rPr lang="en-ID" dirty="0"/>
              <a:t> </a:t>
            </a:r>
            <a:r>
              <a:rPr lang="en-ID" dirty="0" err="1"/>
              <a:t>kelas</a:t>
            </a:r>
            <a:r>
              <a:rPr lang="en-ID" dirty="0"/>
              <a:t> </a:t>
            </a:r>
            <a:r>
              <a:rPr lang="en-ID" dirty="0" err="1"/>
              <a:t>mayoritas</a:t>
            </a:r>
            <a:r>
              <a:rPr lang="en-ID" dirty="0"/>
              <a:t> dan </a:t>
            </a:r>
            <a:r>
              <a:rPr lang="en-ID" dirty="0" err="1"/>
              <a:t>meningkatkan</a:t>
            </a:r>
            <a:r>
              <a:rPr lang="en-ID" dirty="0"/>
              <a:t> </a:t>
            </a:r>
            <a:r>
              <a:rPr lang="en-ID" dirty="0" err="1"/>
              <a:t>kinerja</a:t>
            </a:r>
            <a:r>
              <a:rPr lang="en-ID" dirty="0"/>
              <a:t> model pada data yang </a:t>
            </a:r>
            <a:r>
              <a:rPr lang="en-ID" dirty="0" err="1"/>
              <a:t>tidak</a:t>
            </a:r>
            <a:r>
              <a:rPr lang="en-ID" dirty="0"/>
              <a:t> </a:t>
            </a:r>
            <a:r>
              <a:rPr lang="en-ID" dirty="0" err="1"/>
              <a:t>seimbang</a:t>
            </a:r>
            <a:r>
              <a:rPr lang="en-ID" dirty="0"/>
              <a:t>.</a:t>
            </a:r>
          </a:p>
          <a:p>
            <a:r>
              <a:rPr lang="en-ID" b="1" dirty="0"/>
              <a:t>Gradient Boosting (Model </a:t>
            </a:r>
            <a:r>
              <a:rPr lang="en-ID" b="1" dirty="0" err="1"/>
              <a:t>Pembelajaran</a:t>
            </a:r>
            <a:r>
              <a:rPr lang="en-ID" b="1" dirty="0"/>
              <a:t>):</a:t>
            </a:r>
            <a:endParaRPr lang="en-ID" dirty="0"/>
          </a:p>
          <a:p>
            <a:pPr>
              <a:buFont typeface="Arial" panose="020B0604020202020204" pitchFamily="34" charset="0"/>
              <a:buChar char="•"/>
            </a:pPr>
            <a:r>
              <a:rPr lang="en-ID" b="1" dirty="0"/>
              <a:t>Gradient Boosting</a:t>
            </a:r>
            <a:r>
              <a:rPr lang="en-ID" dirty="0"/>
              <a:t> </a:t>
            </a:r>
            <a:r>
              <a:rPr lang="en-ID" dirty="0" err="1"/>
              <a:t>adalah</a:t>
            </a:r>
            <a:r>
              <a:rPr lang="en-ID" dirty="0"/>
              <a:t> </a:t>
            </a:r>
            <a:r>
              <a:rPr lang="en-ID" dirty="0" err="1"/>
              <a:t>teknik</a:t>
            </a:r>
            <a:r>
              <a:rPr lang="en-ID" dirty="0"/>
              <a:t> ensemble yang </a:t>
            </a:r>
            <a:r>
              <a:rPr lang="en-ID" dirty="0" err="1"/>
              <a:t>membangun</a:t>
            </a:r>
            <a:r>
              <a:rPr lang="en-ID" dirty="0"/>
              <a:t> model </a:t>
            </a:r>
            <a:r>
              <a:rPr lang="en-ID" dirty="0" err="1"/>
              <a:t>dengan</a:t>
            </a:r>
            <a:r>
              <a:rPr lang="en-ID" dirty="0"/>
              <a:t> </a:t>
            </a:r>
            <a:r>
              <a:rPr lang="en-ID" dirty="0" err="1"/>
              <a:t>menggabungkan</a:t>
            </a:r>
            <a:r>
              <a:rPr lang="en-ID" dirty="0"/>
              <a:t> </a:t>
            </a:r>
            <a:r>
              <a:rPr lang="en-ID" dirty="0" err="1"/>
              <a:t>beberapa</a:t>
            </a:r>
            <a:r>
              <a:rPr lang="en-ID" dirty="0"/>
              <a:t> </a:t>
            </a:r>
            <a:r>
              <a:rPr lang="en-ID" i="1" dirty="0"/>
              <a:t>weak learner</a:t>
            </a:r>
            <a:r>
              <a:rPr lang="en-ID" dirty="0"/>
              <a:t> (</a:t>
            </a:r>
            <a:r>
              <a:rPr lang="en-ID" dirty="0" err="1"/>
              <a:t>biasanya</a:t>
            </a:r>
            <a:r>
              <a:rPr lang="en-ID" dirty="0"/>
              <a:t> </a:t>
            </a:r>
            <a:r>
              <a:rPr lang="en-ID" dirty="0" err="1"/>
              <a:t>pohon</a:t>
            </a:r>
            <a:r>
              <a:rPr lang="en-ID" dirty="0"/>
              <a:t> </a:t>
            </a:r>
            <a:r>
              <a:rPr lang="en-ID" dirty="0" err="1"/>
              <a:t>keputusan</a:t>
            </a:r>
            <a:r>
              <a:rPr lang="en-ID" dirty="0"/>
              <a:t>) </a:t>
            </a:r>
            <a:r>
              <a:rPr lang="en-ID" dirty="0" err="1"/>
              <a:t>secara</a:t>
            </a:r>
            <a:r>
              <a:rPr lang="en-ID" dirty="0"/>
              <a:t> </a:t>
            </a:r>
            <a:r>
              <a:rPr lang="en-ID" dirty="0" err="1"/>
              <a:t>berurutan</a:t>
            </a:r>
            <a:r>
              <a:rPr lang="en-ID" dirty="0"/>
              <a:t>. </a:t>
            </a:r>
            <a:r>
              <a:rPr lang="en-ID" dirty="0" err="1"/>
              <a:t>Setiap</a:t>
            </a:r>
            <a:r>
              <a:rPr lang="en-ID" dirty="0"/>
              <a:t> model </a:t>
            </a:r>
            <a:r>
              <a:rPr lang="en-ID" dirty="0" err="1"/>
              <a:t>baru</a:t>
            </a:r>
            <a:r>
              <a:rPr lang="en-ID" dirty="0"/>
              <a:t> </a:t>
            </a:r>
            <a:r>
              <a:rPr lang="en-ID" dirty="0" err="1"/>
              <a:t>dilatih</a:t>
            </a:r>
            <a:r>
              <a:rPr lang="en-ID" dirty="0"/>
              <a:t> </a:t>
            </a:r>
            <a:r>
              <a:rPr lang="en-ID" dirty="0" err="1"/>
              <a:t>untuk</a:t>
            </a:r>
            <a:r>
              <a:rPr lang="en-ID" dirty="0"/>
              <a:t> </a:t>
            </a:r>
            <a:r>
              <a:rPr lang="en-ID" dirty="0" err="1"/>
              <a:t>memperbaiki</a:t>
            </a:r>
            <a:r>
              <a:rPr lang="en-ID" dirty="0"/>
              <a:t> </a:t>
            </a:r>
            <a:r>
              <a:rPr lang="en-ID" dirty="0" err="1"/>
              <a:t>kesalahan</a:t>
            </a:r>
            <a:r>
              <a:rPr lang="en-ID" dirty="0"/>
              <a:t> model </a:t>
            </a:r>
            <a:r>
              <a:rPr lang="en-ID" dirty="0" err="1"/>
              <a:t>sebelumnya</a:t>
            </a:r>
            <a:r>
              <a:rPr lang="en-ID" dirty="0"/>
              <a:t> </a:t>
            </a:r>
            <a:r>
              <a:rPr lang="en-ID" dirty="0" err="1"/>
              <a:t>dengan</a:t>
            </a:r>
            <a:r>
              <a:rPr lang="en-ID" dirty="0"/>
              <a:t> </a:t>
            </a:r>
            <a:r>
              <a:rPr lang="en-ID" dirty="0" err="1"/>
              <a:t>memberi</a:t>
            </a:r>
            <a:r>
              <a:rPr lang="en-ID" dirty="0"/>
              <a:t> </a:t>
            </a:r>
            <a:r>
              <a:rPr lang="en-ID" dirty="0" err="1"/>
              <a:t>bobot</a:t>
            </a:r>
            <a:r>
              <a:rPr lang="en-ID" dirty="0"/>
              <a:t> </a:t>
            </a:r>
            <a:r>
              <a:rPr lang="en-ID" dirty="0" err="1"/>
              <a:t>lebih</a:t>
            </a:r>
            <a:r>
              <a:rPr lang="en-ID" dirty="0"/>
              <a:t> pada data yang salah </a:t>
            </a:r>
            <a:r>
              <a:rPr lang="en-ID" dirty="0" err="1"/>
              <a:t>diprediksi</a:t>
            </a:r>
            <a:r>
              <a:rPr lang="en-ID" dirty="0"/>
              <a:t> oleh model </a:t>
            </a:r>
            <a:r>
              <a:rPr lang="en-ID" dirty="0" err="1"/>
              <a:t>sebelumnya</a:t>
            </a:r>
            <a:r>
              <a:rPr lang="en-ID" dirty="0"/>
              <a:t>.</a:t>
            </a:r>
          </a:p>
          <a:p>
            <a:pPr>
              <a:buFont typeface="Arial" panose="020B0604020202020204" pitchFamily="34" charset="0"/>
              <a:buChar char="•"/>
            </a:pPr>
            <a:r>
              <a:rPr lang="en-ID" b="1" dirty="0"/>
              <a:t>Proses </a:t>
            </a:r>
            <a:r>
              <a:rPr lang="en-ID" b="1" dirty="0" err="1"/>
              <a:t>Pembelajaran</a:t>
            </a:r>
            <a:r>
              <a:rPr lang="en-ID" b="1" dirty="0"/>
              <a:t>:</a:t>
            </a:r>
            <a:r>
              <a:rPr lang="en-ID" dirty="0"/>
              <a:t> </a:t>
            </a:r>
            <a:r>
              <a:rPr lang="en-ID" dirty="0" err="1"/>
              <a:t>Algoritma</a:t>
            </a:r>
            <a:r>
              <a:rPr lang="en-ID" dirty="0"/>
              <a:t> </a:t>
            </a:r>
            <a:r>
              <a:rPr lang="en-ID" dirty="0" err="1"/>
              <a:t>ini</a:t>
            </a:r>
            <a:r>
              <a:rPr lang="en-ID" dirty="0"/>
              <a:t> </a:t>
            </a:r>
            <a:r>
              <a:rPr lang="en-ID" dirty="0" err="1"/>
              <a:t>menghitung</a:t>
            </a:r>
            <a:r>
              <a:rPr lang="en-ID" dirty="0"/>
              <a:t> </a:t>
            </a:r>
            <a:r>
              <a:rPr lang="en-ID" i="1" dirty="0"/>
              <a:t>residuals</a:t>
            </a:r>
            <a:r>
              <a:rPr lang="en-ID" dirty="0"/>
              <a:t> (</a:t>
            </a:r>
            <a:r>
              <a:rPr lang="en-ID" dirty="0" err="1"/>
              <a:t>kesalahan</a:t>
            </a:r>
            <a:r>
              <a:rPr lang="en-ID" dirty="0"/>
              <a:t>) </a:t>
            </a:r>
            <a:r>
              <a:rPr lang="en-ID" dirty="0" err="1"/>
              <a:t>dari</a:t>
            </a:r>
            <a:r>
              <a:rPr lang="en-ID" dirty="0"/>
              <a:t> </a:t>
            </a:r>
            <a:r>
              <a:rPr lang="en-ID" dirty="0" err="1"/>
              <a:t>prediksi</a:t>
            </a:r>
            <a:r>
              <a:rPr lang="en-ID" dirty="0"/>
              <a:t> model </a:t>
            </a:r>
            <a:r>
              <a:rPr lang="en-ID" dirty="0" err="1"/>
              <a:t>sebelumnya</a:t>
            </a:r>
            <a:r>
              <a:rPr lang="en-ID" dirty="0"/>
              <a:t> dan </a:t>
            </a:r>
            <a:r>
              <a:rPr lang="en-ID" dirty="0" err="1"/>
              <a:t>melatih</a:t>
            </a:r>
            <a:r>
              <a:rPr lang="en-ID" dirty="0"/>
              <a:t> model </a:t>
            </a:r>
            <a:r>
              <a:rPr lang="en-ID" dirty="0" err="1"/>
              <a:t>baru</a:t>
            </a:r>
            <a:r>
              <a:rPr lang="en-ID" dirty="0"/>
              <a:t> </a:t>
            </a:r>
            <a:r>
              <a:rPr lang="en-ID" dirty="0" err="1"/>
              <a:t>berdasarkan</a:t>
            </a:r>
            <a:r>
              <a:rPr lang="en-ID" dirty="0"/>
              <a:t> </a:t>
            </a:r>
            <a:r>
              <a:rPr lang="en-ID" dirty="0" err="1"/>
              <a:t>kesalahan</a:t>
            </a:r>
            <a:r>
              <a:rPr lang="en-ID" dirty="0"/>
              <a:t> </a:t>
            </a:r>
            <a:r>
              <a:rPr lang="en-ID" dirty="0" err="1"/>
              <a:t>tersebut</a:t>
            </a:r>
            <a:r>
              <a:rPr lang="en-ID" dirty="0"/>
              <a:t>. </a:t>
            </a:r>
            <a:r>
              <a:rPr lang="en-ID" dirty="0" err="1"/>
              <a:t>Tujuannya</a:t>
            </a:r>
            <a:r>
              <a:rPr lang="en-ID" dirty="0"/>
              <a:t> </a:t>
            </a:r>
            <a:r>
              <a:rPr lang="en-ID" dirty="0" err="1"/>
              <a:t>adalah</a:t>
            </a:r>
            <a:r>
              <a:rPr lang="en-ID" dirty="0"/>
              <a:t> </a:t>
            </a:r>
            <a:r>
              <a:rPr lang="en-ID" dirty="0" err="1"/>
              <a:t>untuk</a:t>
            </a:r>
            <a:r>
              <a:rPr lang="en-ID" dirty="0"/>
              <a:t> </a:t>
            </a:r>
            <a:r>
              <a:rPr lang="en-ID" dirty="0" err="1"/>
              <a:t>mengurangi</a:t>
            </a:r>
            <a:r>
              <a:rPr lang="en-ID" dirty="0"/>
              <a:t> </a:t>
            </a:r>
            <a:r>
              <a:rPr lang="en-ID" dirty="0" err="1"/>
              <a:t>kesalahan</a:t>
            </a:r>
            <a:r>
              <a:rPr lang="en-ID" dirty="0"/>
              <a:t> residual </a:t>
            </a:r>
            <a:r>
              <a:rPr lang="en-ID" dirty="0" err="1"/>
              <a:t>secara</a:t>
            </a:r>
            <a:r>
              <a:rPr lang="en-ID" dirty="0"/>
              <a:t> </a:t>
            </a:r>
            <a:r>
              <a:rPr lang="en-ID" dirty="0" err="1"/>
              <a:t>iteratif</a:t>
            </a:r>
            <a:r>
              <a:rPr lang="en-ID" dirty="0"/>
              <a:t> dan </a:t>
            </a:r>
            <a:r>
              <a:rPr lang="en-ID" dirty="0" err="1"/>
              <a:t>menghasilkan</a:t>
            </a:r>
            <a:r>
              <a:rPr lang="en-ID" dirty="0"/>
              <a:t> model yang </a:t>
            </a:r>
            <a:r>
              <a:rPr lang="en-ID" dirty="0" err="1"/>
              <a:t>lebih</a:t>
            </a:r>
            <a:r>
              <a:rPr lang="en-ID" dirty="0"/>
              <a:t> </a:t>
            </a:r>
            <a:r>
              <a:rPr lang="en-ID" dirty="0" err="1"/>
              <a:t>kuat</a:t>
            </a:r>
            <a:r>
              <a:rPr lang="en-ID" dirty="0"/>
              <a:t> dan </a:t>
            </a:r>
            <a:r>
              <a:rPr lang="en-ID" dirty="0" err="1"/>
              <a:t>akurat</a:t>
            </a:r>
            <a:r>
              <a:rPr lang="en-ID" dirty="0"/>
              <a:t>.</a:t>
            </a:r>
          </a:p>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383368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sp>
        <p:nvSpPr>
          <p:cNvPr id="3" name="TextBox 3"/>
          <p:cNvSpPr txBox="1"/>
          <p:nvPr/>
        </p:nvSpPr>
        <p:spPr>
          <a:xfrm>
            <a:off x="8096574" y="2484651"/>
            <a:ext cx="9874944" cy="1607587"/>
          </a:xfrm>
          <a:prstGeom prst="rect">
            <a:avLst/>
          </a:prstGeom>
        </p:spPr>
        <p:txBody>
          <a:bodyPr lIns="0" tIns="0" rIns="0" bIns="0" rtlCol="0" anchor="t">
            <a:spAutoFit/>
          </a:bodyPr>
          <a:lstStyle/>
          <a:p>
            <a:pPr algn="r">
              <a:lnSpc>
                <a:spcPts val="6107"/>
              </a:lnSpc>
              <a:spcBef>
                <a:spcPct val="0"/>
              </a:spcBef>
            </a:pPr>
            <a:r>
              <a:rPr lang="en-US" sz="4362" dirty="0">
                <a:solidFill>
                  <a:srgbClr val="03045E"/>
                </a:solidFill>
                <a:latin typeface="Ample Display"/>
                <a:ea typeface="Ample Display"/>
                <a:cs typeface="Ample Display"/>
                <a:sym typeface="Ample Display"/>
              </a:rPr>
              <a:t>DATA-DRIVEN RETENTION STRATEGIES</a:t>
            </a:r>
          </a:p>
        </p:txBody>
      </p:sp>
      <p:sp>
        <p:nvSpPr>
          <p:cNvPr id="4" name="TextBox 4"/>
          <p:cNvSpPr txBox="1"/>
          <p:nvPr/>
        </p:nvSpPr>
        <p:spPr>
          <a:xfrm>
            <a:off x="9144000" y="7233054"/>
            <a:ext cx="6667293" cy="891118"/>
          </a:xfrm>
          <a:prstGeom prst="rect">
            <a:avLst/>
          </a:prstGeom>
        </p:spPr>
        <p:txBody>
          <a:bodyPr lIns="0" tIns="0" rIns="0" bIns="0" rtlCol="0" anchor="t">
            <a:spAutoFit/>
          </a:bodyPr>
          <a:lstStyle/>
          <a:p>
            <a:pPr algn="l">
              <a:lnSpc>
                <a:spcPts val="3383"/>
              </a:lnSpc>
              <a:spcBef>
                <a:spcPct val="0"/>
              </a:spcBef>
            </a:pPr>
            <a:r>
              <a:rPr lang="en-US" sz="2416">
                <a:solidFill>
                  <a:srgbClr val="03045E"/>
                </a:solidFill>
                <a:latin typeface="Ample Display"/>
                <a:ea typeface="Ample Display"/>
                <a:cs typeface="Ample Display"/>
                <a:sym typeface="Ample Display"/>
              </a:rPr>
              <a:t>PRESENTED BY: MUHAMMAD IQBAL HILMY IZZULHAQ</a:t>
            </a:r>
          </a:p>
        </p:txBody>
      </p:sp>
      <p:sp>
        <p:nvSpPr>
          <p:cNvPr id="5" name="TextBox 5"/>
          <p:cNvSpPr txBox="1"/>
          <p:nvPr/>
        </p:nvSpPr>
        <p:spPr>
          <a:xfrm>
            <a:off x="14637872" y="9134475"/>
            <a:ext cx="3333647" cy="617537"/>
          </a:xfrm>
          <a:prstGeom prst="rect">
            <a:avLst/>
          </a:prstGeom>
        </p:spPr>
        <p:txBody>
          <a:bodyPr lIns="0" tIns="0" rIns="0" bIns="0" rtlCol="0" anchor="t">
            <a:spAutoFit/>
          </a:bodyPr>
          <a:lstStyle/>
          <a:p>
            <a:pPr algn="ctr">
              <a:lnSpc>
                <a:spcPts val="4550"/>
              </a:lnSpc>
              <a:spcBef>
                <a:spcPct val="0"/>
              </a:spcBef>
            </a:pPr>
            <a:r>
              <a:rPr lang="en-US" sz="3250">
                <a:solidFill>
                  <a:srgbClr val="03045E"/>
                </a:solidFill>
                <a:latin typeface="Ample Display"/>
                <a:ea typeface="Ample Display"/>
                <a:cs typeface="Ample Display"/>
                <a:sym typeface="Ample Display"/>
              </a:rPr>
              <a:t>JCDS 2502 | BSD</a:t>
            </a:r>
          </a:p>
        </p:txBody>
      </p:sp>
      <p:sp>
        <p:nvSpPr>
          <p:cNvPr id="6" name="TextBox 6"/>
          <p:cNvSpPr txBox="1"/>
          <p:nvPr/>
        </p:nvSpPr>
        <p:spPr>
          <a:xfrm>
            <a:off x="10152281" y="4683874"/>
            <a:ext cx="7819237" cy="919251"/>
          </a:xfrm>
          <a:prstGeom prst="rect">
            <a:avLst/>
          </a:prstGeom>
        </p:spPr>
        <p:txBody>
          <a:bodyPr lIns="0" tIns="0" rIns="0" bIns="0" rtlCol="0" anchor="t">
            <a:spAutoFit/>
          </a:bodyPr>
          <a:lstStyle/>
          <a:p>
            <a:pPr algn="r">
              <a:lnSpc>
                <a:spcPts val="3546"/>
              </a:lnSpc>
              <a:spcBef>
                <a:spcPct val="0"/>
              </a:spcBef>
            </a:pPr>
            <a:r>
              <a:rPr lang="en-US" sz="2533" dirty="0">
                <a:solidFill>
                  <a:srgbClr val="03045E"/>
                </a:solidFill>
                <a:latin typeface="Ample Display"/>
                <a:ea typeface="Ample Display"/>
                <a:cs typeface="Ample Display"/>
                <a:sym typeface="Ample Display"/>
              </a:rPr>
              <a:t>REDUCING CHURN IN TELECOM WITH PREDICTIVE ANALYTICS</a:t>
            </a:r>
          </a:p>
        </p:txBody>
      </p:sp>
      <p:sp>
        <p:nvSpPr>
          <p:cNvPr id="7" name="Freeform 7"/>
          <p:cNvSpPr/>
          <p:nvPr/>
        </p:nvSpPr>
        <p:spPr>
          <a:xfrm>
            <a:off x="429178" y="1062841"/>
            <a:ext cx="8442316" cy="8442316"/>
          </a:xfrm>
          <a:custGeom>
            <a:avLst/>
            <a:gdLst/>
            <a:ahLst/>
            <a:cxnLst/>
            <a:rect l="l" t="t" r="r" b="b"/>
            <a:pathLst>
              <a:path w="8442316" h="8442316">
                <a:moveTo>
                  <a:pt x="0" y="0"/>
                </a:moveTo>
                <a:lnTo>
                  <a:pt x="8442316" y="0"/>
                </a:lnTo>
                <a:lnTo>
                  <a:pt x="8442316" y="8442315"/>
                </a:lnTo>
                <a:lnTo>
                  <a:pt x="0" y="8442315"/>
                </a:lnTo>
                <a:lnTo>
                  <a:pt x="0" y="0"/>
                </a:lnTo>
                <a:close/>
              </a:path>
            </a:pathLst>
          </a:custGeom>
          <a:blipFill>
            <a:blip r:embed="rId4"/>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2000" advTm="27844"/>
    </mc:Choice>
    <mc:Fallback xmlns="">
      <p:transition spd="slow" advTm="278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211290" y="3582605"/>
            <a:ext cx="9677262" cy="6193447"/>
          </a:xfrm>
          <a:custGeom>
            <a:avLst/>
            <a:gdLst/>
            <a:ahLst/>
            <a:cxnLst/>
            <a:rect l="l" t="t" r="r" b="b"/>
            <a:pathLst>
              <a:path w="9677262" h="6193447">
                <a:moveTo>
                  <a:pt x="0" y="0"/>
                </a:moveTo>
                <a:lnTo>
                  <a:pt x="9677262" y="0"/>
                </a:lnTo>
                <a:lnTo>
                  <a:pt x="9677262" y="6193447"/>
                </a:lnTo>
                <a:lnTo>
                  <a:pt x="0" y="6193447"/>
                </a:lnTo>
                <a:lnTo>
                  <a:pt x="0" y="0"/>
                </a:lnTo>
                <a:close/>
              </a:path>
            </a:pathLst>
          </a:custGeom>
          <a:blipFill>
            <a:blip r:embed="rId3"/>
            <a:stretch>
              <a:fillRect/>
            </a:stretch>
          </a:blipFill>
        </p:spPr>
      </p:sp>
      <p:sp>
        <p:nvSpPr>
          <p:cNvPr id="7" name="TextBox 7"/>
          <p:cNvSpPr txBox="1"/>
          <p:nvPr/>
        </p:nvSpPr>
        <p:spPr>
          <a:xfrm>
            <a:off x="415561" y="861393"/>
            <a:ext cx="11993537" cy="2387600"/>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DETERMINE THE BEST TEST SIZE FOR THE MODEL</a:t>
            </a:r>
          </a:p>
        </p:txBody>
      </p:sp>
      <p:sp>
        <p:nvSpPr>
          <p:cNvPr id="8" name="TextBox 8"/>
          <p:cNvSpPr txBox="1"/>
          <p:nvPr/>
        </p:nvSpPr>
        <p:spPr>
          <a:xfrm>
            <a:off x="556359" y="3841342"/>
            <a:ext cx="7251518" cy="5934710"/>
          </a:xfrm>
          <a:prstGeom prst="rect">
            <a:avLst/>
          </a:prstGeom>
        </p:spPr>
        <p:txBody>
          <a:bodyPr lIns="0" tIns="0" rIns="0" bIns="0" rtlCol="0" anchor="t">
            <a:spAutoFit/>
          </a:bodyPr>
          <a:lstStyle/>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Optimum Test Size is 30% with higher avg Accuracy, F2, especially Recall, than 25% and 20% Test Size</a:t>
            </a:r>
          </a:p>
          <a:p>
            <a:pPr algn="just">
              <a:lnSpc>
                <a:spcPts val="3639"/>
              </a:lnSpc>
            </a:pPr>
            <a:endParaRPr lang="en-US" sz="2599">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The accuracy score stands at 71%, which is moderate. However, since the primary focus is to reduce False Negatives (FN), recall is the key metric for evaluation.</a:t>
            </a:r>
          </a:p>
          <a:p>
            <a:pPr algn="just">
              <a:lnSpc>
                <a:spcPts val="3639"/>
              </a:lnSpc>
            </a:pPr>
            <a:endParaRPr lang="en-US" sz="2599">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False Negatives (FN) are less frequent than False Positives (FP), but their impact is more significant due to the higher associated cost.</a:t>
            </a:r>
          </a:p>
          <a:p>
            <a:pPr algn="just">
              <a:lnSpc>
                <a:spcPts val="3639"/>
              </a:lnSpc>
            </a:pPr>
            <a:endParaRPr lang="en-US" sz="2599">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32959"/>
    </mc:Choice>
    <mc:Fallback xmlns="">
      <p:transition spd="slow" advTm="3295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019904" y="3669031"/>
            <a:ext cx="7239396" cy="6168479"/>
          </a:xfrm>
          <a:custGeom>
            <a:avLst/>
            <a:gdLst/>
            <a:ahLst/>
            <a:cxnLst/>
            <a:rect l="l" t="t" r="r" b="b"/>
            <a:pathLst>
              <a:path w="7239396" h="6168479">
                <a:moveTo>
                  <a:pt x="0" y="0"/>
                </a:moveTo>
                <a:lnTo>
                  <a:pt x="7239396" y="0"/>
                </a:lnTo>
                <a:lnTo>
                  <a:pt x="7239396" y="6168479"/>
                </a:lnTo>
                <a:lnTo>
                  <a:pt x="0" y="6168479"/>
                </a:lnTo>
                <a:lnTo>
                  <a:pt x="0" y="0"/>
                </a:lnTo>
                <a:close/>
              </a:path>
            </a:pathLst>
          </a:custGeom>
          <a:blipFill>
            <a:blip r:embed="rId3"/>
            <a:stretch>
              <a:fillRect/>
            </a:stretch>
          </a:blipFill>
        </p:spPr>
      </p:sp>
      <p:sp>
        <p:nvSpPr>
          <p:cNvPr id="7" name="TextBox 7"/>
          <p:cNvSpPr txBox="1"/>
          <p:nvPr/>
        </p:nvSpPr>
        <p:spPr>
          <a:xfrm>
            <a:off x="415561" y="861393"/>
            <a:ext cx="11993537" cy="2387600"/>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BECHMARK MODEL WITH BEST TEST AND CROSSVAL</a:t>
            </a:r>
          </a:p>
        </p:txBody>
      </p:sp>
      <p:sp>
        <p:nvSpPr>
          <p:cNvPr id="8" name="TextBox 8"/>
          <p:cNvSpPr txBox="1"/>
          <p:nvPr/>
        </p:nvSpPr>
        <p:spPr>
          <a:xfrm>
            <a:off x="1279343" y="4749696"/>
            <a:ext cx="7864657" cy="3191510"/>
          </a:xfrm>
          <a:prstGeom prst="rect">
            <a:avLst/>
          </a:prstGeom>
        </p:spPr>
        <p:txBody>
          <a:bodyPr lIns="0" tIns="0" rIns="0" bIns="0" rtlCol="0" anchor="t">
            <a:spAutoFit/>
          </a:bodyPr>
          <a:lstStyle/>
          <a:p>
            <a:pPr algn="just">
              <a:lnSpc>
                <a:spcPts val="3639"/>
              </a:lnSpc>
            </a:pPr>
            <a:r>
              <a:rPr lang="en-US" sz="2599" b="1">
                <a:solidFill>
                  <a:srgbClr val="03045E"/>
                </a:solidFill>
                <a:latin typeface="Eastman Grotesque Bold"/>
                <a:ea typeface="Eastman Grotesque Bold"/>
                <a:cs typeface="Eastman Grotesque Bold"/>
                <a:sym typeface="Eastman Grotesque Bold"/>
              </a:rPr>
              <a:t>Estimated Cost FN and FP in Benchmark Model</a:t>
            </a:r>
          </a:p>
          <a:p>
            <a:pPr algn="just">
              <a:lnSpc>
                <a:spcPts val="3639"/>
              </a:lnSpc>
            </a:pPr>
            <a:endParaRPr lang="en-US" sz="2599" b="1">
              <a:solidFill>
                <a:srgbClr val="03045E"/>
              </a:solidFill>
              <a:latin typeface="Eastman Grotesque Bold"/>
              <a:ea typeface="Eastman Grotesque Bold"/>
              <a:cs typeface="Eastman Grotesque Bold"/>
              <a:sym typeface="Eastman Grotesque Bold"/>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FN: 58 x 784 = $45,472</a:t>
            </a:r>
          </a:p>
          <a:p>
            <a:pPr algn="just">
              <a:lnSpc>
                <a:spcPts val="3639"/>
              </a:lnSpc>
            </a:pPr>
            <a:endParaRPr lang="en-US" sz="2599">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FP: 360 x 50 = $18,000</a:t>
            </a:r>
          </a:p>
          <a:p>
            <a:pPr algn="just">
              <a:lnSpc>
                <a:spcPts val="3639"/>
              </a:lnSpc>
            </a:pPr>
            <a:endParaRPr lang="en-US" sz="2599">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Total Cost: FN + FP = $63,472</a:t>
            </a:r>
          </a:p>
        </p:txBody>
      </p:sp>
    </p:spTree>
  </p:cSld>
  <p:clrMapOvr>
    <a:masterClrMapping/>
  </p:clrMapOvr>
  <mc:AlternateContent xmlns:mc="http://schemas.openxmlformats.org/markup-compatibility/2006" xmlns:p14="http://schemas.microsoft.com/office/powerpoint/2010/main">
    <mc:Choice Requires="p14">
      <p:transition spd="slow" p14:dur="2000" advTm="26236"/>
    </mc:Choice>
    <mc:Fallback xmlns="">
      <p:transition spd="slow" advTm="262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0144" y="1397293"/>
            <a:ext cx="11993537"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HYPERPARAMETER TUNING</a:t>
            </a:r>
          </a:p>
        </p:txBody>
      </p:sp>
      <p:pic>
        <p:nvPicPr>
          <p:cNvPr id="10" name="Picture 9">
            <a:extLst>
              <a:ext uri="{FF2B5EF4-FFF2-40B4-BE49-F238E27FC236}">
                <a16:creationId xmlns:a16="http://schemas.microsoft.com/office/drawing/2014/main" id="{48962E84-55A1-1DCA-F7AF-014AE602CBAD}"/>
              </a:ext>
            </a:extLst>
          </p:cNvPr>
          <p:cNvPicPr>
            <a:picLocks noChangeAspect="1"/>
          </p:cNvPicPr>
          <p:nvPr/>
        </p:nvPicPr>
        <p:blipFill>
          <a:blip r:embed="rId3"/>
          <a:stretch>
            <a:fillRect/>
          </a:stretch>
        </p:blipFill>
        <p:spPr>
          <a:xfrm>
            <a:off x="533400" y="3456729"/>
            <a:ext cx="8205766" cy="6249943"/>
          </a:xfrm>
          <a:prstGeom prst="rect">
            <a:avLst/>
          </a:prstGeom>
        </p:spPr>
      </p:pic>
      <p:pic>
        <p:nvPicPr>
          <p:cNvPr id="12" name="Picture 11">
            <a:extLst>
              <a:ext uri="{FF2B5EF4-FFF2-40B4-BE49-F238E27FC236}">
                <a16:creationId xmlns:a16="http://schemas.microsoft.com/office/drawing/2014/main" id="{367CB590-ACE0-F2B6-180C-79D9E3391B58}"/>
              </a:ext>
            </a:extLst>
          </p:cNvPr>
          <p:cNvPicPr>
            <a:picLocks noChangeAspect="1"/>
          </p:cNvPicPr>
          <p:nvPr/>
        </p:nvPicPr>
        <p:blipFill>
          <a:blip r:embed="rId4"/>
          <a:stretch>
            <a:fillRect/>
          </a:stretch>
        </p:blipFill>
        <p:spPr>
          <a:xfrm>
            <a:off x="9010548" y="3429422"/>
            <a:ext cx="9048851" cy="61906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5375"/>
    </mc:Choice>
    <mc:Fallback xmlns="">
      <p:transition spd="slow" advTm="4537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698459" y="3448522"/>
            <a:ext cx="8024683" cy="6499993"/>
          </a:xfrm>
          <a:custGeom>
            <a:avLst/>
            <a:gdLst/>
            <a:ahLst/>
            <a:cxnLst/>
            <a:rect l="l" t="t" r="r" b="b"/>
            <a:pathLst>
              <a:path w="8024683" h="6499993">
                <a:moveTo>
                  <a:pt x="0" y="0"/>
                </a:moveTo>
                <a:lnTo>
                  <a:pt x="8024683" y="0"/>
                </a:lnTo>
                <a:lnTo>
                  <a:pt x="8024683" y="6499993"/>
                </a:lnTo>
                <a:lnTo>
                  <a:pt x="0" y="6499993"/>
                </a:lnTo>
                <a:lnTo>
                  <a:pt x="0" y="0"/>
                </a:lnTo>
                <a:close/>
              </a:path>
            </a:pathLst>
          </a:custGeom>
          <a:blipFill>
            <a:blip r:embed="rId3"/>
            <a:stretch>
              <a:fillRect/>
            </a:stretch>
          </a:blipFill>
        </p:spPr>
      </p:sp>
      <p:sp>
        <p:nvSpPr>
          <p:cNvPr id="7" name="Freeform 7"/>
          <p:cNvSpPr/>
          <p:nvPr/>
        </p:nvSpPr>
        <p:spPr>
          <a:xfrm>
            <a:off x="9144000" y="3448522"/>
            <a:ext cx="9003394" cy="6066037"/>
          </a:xfrm>
          <a:custGeom>
            <a:avLst/>
            <a:gdLst/>
            <a:ahLst/>
            <a:cxnLst/>
            <a:rect l="l" t="t" r="r" b="b"/>
            <a:pathLst>
              <a:path w="9003394" h="6066037">
                <a:moveTo>
                  <a:pt x="0" y="0"/>
                </a:moveTo>
                <a:lnTo>
                  <a:pt x="9003394" y="0"/>
                </a:lnTo>
                <a:lnTo>
                  <a:pt x="9003394" y="6066037"/>
                </a:lnTo>
                <a:lnTo>
                  <a:pt x="0" y="6066037"/>
                </a:lnTo>
                <a:lnTo>
                  <a:pt x="0" y="0"/>
                </a:lnTo>
                <a:close/>
              </a:path>
            </a:pathLst>
          </a:custGeom>
          <a:blipFill>
            <a:blip r:embed="rId4"/>
            <a:stretch>
              <a:fillRect/>
            </a:stretch>
          </a:blipFill>
        </p:spPr>
      </p:sp>
      <p:sp>
        <p:nvSpPr>
          <p:cNvPr id="8" name="TextBox 8"/>
          <p:cNvSpPr txBox="1"/>
          <p:nvPr/>
        </p:nvSpPr>
        <p:spPr>
          <a:xfrm>
            <a:off x="370144" y="1397293"/>
            <a:ext cx="11993537"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HYPERPARAMETER TUNING</a:t>
            </a:r>
          </a:p>
        </p:txBody>
      </p:sp>
    </p:spTree>
  </p:cSld>
  <p:clrMapOvr>
    <a:masterClrMapping/>
  </p:clrMapOvr>
  <mc:AlternateContent xmlns:mc="http://schemas.openxmlformats.org/markup-compatibility/2006" xmlns:p14="http://schemas.microsoft.com/office/powerpoint/2010/main">
    <mc:Choice Requires="p14">
      <p:transition spd="slow" p14:dur="2000" advTm="51769"/>
    </mc:Choice>
    <mc:Fallback xmlns="">
      <p:transition spd="slow" advTm="5176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89059-44E2-6F4B-5727-E757560193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652C03-5D9C-311E-CC61-E5DE6098D36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D" dirty="0"/>
          </a:p>
        </p:txBody>
      </p:sp>
      <p:grpSp>
        <p:nvGrpSpPr>
          <p:cNvPr id="3" name="Group 3">
            <a:extLst>
              <a:ext uri="{FF2B5EF4-FFF2-40B4-BE49-F238E27FC236}">
                <a16:creationId xmlns:a16="http://schemas.microsoft.com/office/drawing/2014/main" id="{E81CCEF7-45CE-4536-184E-D2AD0D05DD0B}"/>
              </a:ext>
            </a:extLst>
          </p:cNvPr>
          <p:cNvGrpSpPr/>
          <p:nvPr/>
        </p:nvGrpSpPr>
        <p:grpSpPr>
          <a:xfrm>
            <a:off x="-271383" y="1028700"/>
            <a:ext cx="13737814" cy="2219912"/>
            <a:chOff x="0" y="0"/>
            <a:chExt cx="2514986" cy="406400"/>
          </a:xfrm>
        </p:grpSpPr>
        <p:sp>
          <p:nvSpPr>
            <p:cNvPr id="4" name="Freeform 4">
              <a:extLst>
                <a:ext uri="{FF2B5EF4-FFF2-40B4-BE49-F238E27FC236}">
                  <a16:creationId xmlns:a16="http://schemas.microsoft.com/office/drawing/2014/main" id="{2E9DDDD9-9A70-AFB1-55A9-7361B32E5816}"/>
                </a:ext>
              </a:extLst>
            </p:cNvPr>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a:extLst>
                <a:ext uri="{FF2B5EF4-FFF2-40B4-BE49-F238E27FC236}">
                  <a16:creationId xmlns:a16="http://schemas.microsoft.com/office/drawing/2014/main" id="{C80C7062-0B90-AFD3-3B8A-7466601B95C2}"/>
                </a:ext>
              </a:extLst>
            </p:cNvPr>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a:extLst>
              <a:ext uri="{FF2B5EF4-FFF2-40B4-BE49-F238E27FC236}">
                <a16:creationId xmlns:a16="http://schemas.microsoft.com/office/drawing/2014/main" id="{04DC4B57-C738-BA8C-1332-3E4813FE27CC}"/>
              </a:ext>
            </a:extLst>
          </p:cNvPr>
          <p:cNvSpPr txBox="1"/>
          <p:nvPr/>
        </p:nvSpPr>
        <p:spPr>
          <a:xfrm>
            <a:off x="288580" y="1518215"/>
            <a:ext cx="11993537" cy="1075294"/>
          </a:xfrm>
          <a:prstGeom prst="rect">
            <a:avLst/>
          </a:prstGeom>
        </p:spPr>
        <p:txBody>
          <a:bodyPr lIns="0" tIns="0" rIns="0" bIns="0" rtlCol="0" anchor="t">
            <a:spAutoFit/>
          </a:bodyPr>
          <a:lstStyle/>
          <a:p>
            <a:pPr algn="l">
              <a:lnSpc>
                <a:spcPts val="9100"/>
              </a:lnSpc>
              <a:spcBef>
                <a:spcPct val="0"/>
              </a:spcBef>
            </a:pPr>
            <a:r>
              <a:rPr lang="en-US" sz="6500" dirty="0" err="1">
                <a:solidFill>
                  <a:srgbClr val="FFFFFF"/>
                </a:solidFill>
                <a:latin typeface="Ample Display"/>
                <a:ea typeface="Ample Display"/>
                <a:cs typeface="Ample Display"/>
                <a:sym typeface="Ample Display"/>
              </a:rPr>
              <a:t>AllKNN</a:t>
            </a:r>
            <a:r>
              <a:rPr lang="en-US" sz="6500" dirty="0">
                <a:solidFill>
                  <a:srgbClr val="FFFFFF"/>
                </a:solidFill>
                <a:latin typeface="Ample Display"/>
                <a:ea typeface="Ample Display"/>
                <a:cs typeface="Ample Display"/>
                <a:sym typeface="Ample Display"/>
              </a:rPr>
              <a:t> vs SMOTE</a:t>
            </a:r>
          </a:p>
        </p:txBody>
      </p:sp>
      <p:pic>
        <p:nvPicPr>
          <p:cNvPr id="7" name="Picture 6">
            <a:extLst>
              <a:ext uri="{FF2B5EF4-FFF2-40B4-BE49-F238E27FC236}">
                <a16:creationId xmlns:a16="http://schemas.microsoft.com/office/drawing/2014/main" id="{A3BD00EB-DAFA-45B5-BD90-B8D34F64C120}"/>
              </a:ext>
            </a:extLst>
          </p:cNvPr>
          <p:cNvPicPr>
            <a:picLocks noChangeAspect="1"/>
          </p:cNvPicPr>
          <p:nvPr/>
        </p:nvPicPr>
        <p:blipFill>
          <a:blip r:embed="rId4"/>
          <a:stretch>
            <a:fillRect/>
          </a:stretch>
        </p:blipFill>
        <p:spPr>
          <a:xfrm>
            <a:off x="3453802" y="4603691"/>
            <a:ext cx="14414583" cy="2692612"/>
          </a:xfrm>
          <a:prstGeom prst="rect">
            <a:avLst/>
          </a:prstGeom>
        </p:spPr>
      </p:pic>
      <p:sp>
        <p:nvSpPr>
          <p:cNvPr id="12" name="TextBox 8">
            <a:extLst>
              <a:ext uri="{FF2B5EF4-FFF2-40B4-BE49-F238E27FC236}">
                <a16:creationId xmlns:a16="http://schemas.microsoft.com/office/drawing/2014/main" id="{33BCD7E8-8BA9-3CE9-E46C-9620B6DD9C57}"/>
              </a:ext>
            </a:extLst>
          </p:cNvPr>
          <p:cNvSpPr txBox="1"/>
          <p:nvPr/>
        </p:nvSpPr>
        <p:spPr>
          <a:xfrm>
            <a:off x="762000" y="5684172"/>
            <a:ext cx="3902420" cy="1354217"/>
          </a:xfrm>
          <a:prstGeom prst="rect">
            <a:avLst/>
          </a:prstGeom>
        </p:spPr>
        <p:txBody>
          <a:bodyPr wrap="square" lIns="0" tIns="0" rIns="0" bIns="0" rtlCol="0" anchor="t">
            <a:spAutoFit/>
          </a:bodyPr>
          <a:lstStyle/>
          <a:p>
            <a:pPr algn="l">
              <a:spcBef>
                <a:spcPct val="0"/>
              </a:spcBef>
            </a:pPr>
            <a:r>
              <a:rPr lang="en-US" sz="4400" dirty="0">
                <a:latin typeface="Ample Display"/>
                <a:ea typeface="Ample Display"/>
                <a:cs typeface="Ample Display"/>
                <a:sym typeface="Ample Display"/>
              </a:rPr>
              <a:t>SMOTE </a:t>
            </a:r>
          </a:p>
          <a:p>
            <a:pPr algn="l">
              <a:spcBef>
                <a:spcPct val="0"/>
              </a:spcBef>
            </a:pPr>
            <a:r>
              <a:rPr lang="en-US" sz="4400" dirty="0" err="1">
                <a:latin typeface="Ample Display"/>
                <a:ea typeface="Ample Display"/>
                <a:cs typeface="Ample Display"/>
                <a:sym typeface="Ample Display"/>
              </a:rPr>
              <a:t>AllKNN</a:t>
            </a:r>
            <a:endParaRPr lang="en-US" sz="4400" dirty="0">
              <a:latin typeface="Ample Display"/>
              <a:ea typeface="Ample Display"/>
              <a:cs typeface="Ample Display"/>
              <a:sym typeface="Ample Display"/>
            </a:endParaRPr>
          </a:p>
        </p:txBody>
      </p:sp>
    </p:spTree>
    <p:extLst>
      <p:ext uri="{BB962C8B-B14F-4D97-AF65-F5344CB8AC3E}">
        <p14:creationId xmlns:p14="http://schemas.microsoft.com/office/powerpoint/2010/main" val="2961933700"/>
      </p:ext>
    </p:extLst>
  </p:cSld>
  <p:clrMapOvr>
    <a:masterClrMapping/>
  </p:clrMapOvr>
  <mc:AlternateContent xmlns:mc="http://schemas.openxmlformats.org/markup-compatibility/2006" xmlns:p14="http://schemas.microsoft.com/office/powerpoint/2010/main">
    <mc:Choice Requires="p14">
      <p:transition spd="slow" p14:dur="2000" advTm="77162"/>
    </mc:Choice>
    <mc:Fallback xmlns="">
      <p:transition spd="slow" advTm="7716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89059-44E2-6F4B-5727-E757560193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652C03-5D9C-311E-CC61-E5DE6098D36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D" dirty="0"/>
          </a:p>
        </p:txBody>
      </p:sp>
      <p:grpSp>
        <p:nvGrpSpPr>
          <p:cNvPr id="3" name="Group 3">
            <a:extLst>
              <a:ext uri="{FF2B5EF4-FFF2-40B4-BE49-F238E27FC236}">
                <a16:creationId xmlns:a16="http://schemas.microsoft.com/office/drawing/2014/main" id="{E81CCEF7-45CE-4536-184E-D2AD0D05DD0B}"/>
              </a:ext>
            </a:extLst>
          </p:cNvPr>
          <p:cNvGrpSpPr/>
          <p:nvPr/>
        </p:nvGrpSpPr>
        <p:grpSpPr>
          <a:xfrm>
            <a:off x="-271383" y="1028700"/>
            <a:ext cx="13737814" cy="2219912"/>
            <a:chOff x="0" y="0"/>
            <a:chExt cx="2514986" cy="406400"/>
          </a:xfrm>
        </p:grpSpPr>
        <p:sp>
          <p:nvSpPr>
            <p:cNvPr id="4" name="Freeform 4">
              <a:extLst>
                <a:ext uri="{FF2B5EF4-FFF2-40B4-BE49-F238E27FC236}">
                  <a16:creationId xmlns:a16="http://schemas.microsoft.com/office/drawing/2014/main" id="{2E9DDDD9-9A70-AFB1-55A9-7361B32E5816}"/>
                </a:ext>
              </a:extLst>
            </p:cNvPr>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a:extLst>
                <a:ext uri="{FF2B5EF4-FFF2-40B4-BE49-F238E27FC236}">
                  <a16:creationId xmlns:a16="http://schemas.microsoft.com/office/drawing/2014/main" id="{C80C7062-0B90-AFD3-3B8A-7466601B95C2}"/>
                </a:ext>
              </a:extLst>
            </p:cNvPr>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a:extLst>
              <a:ext uri="{FF2B5EF4-FFF2-40B4-BE49-F238E27FC236}">
                <a16:creationId xmlns:a16="http://schemas.microsoft.com/office/drawing/2014/main" id="{04DC4B57-C738-BA8C-1332-3E4813FE27CC}"/>
              </a:ext>
            </a:extLst>
          </p:cNvPr>
          <p:cNvSpPr txBox="1"/>
          <p:nvPr/>
        </p:nvSpPr>
        <p:spPr>
          <a:xfrm>
            <a:off x="288580" y="1518215"/>
            <a:ext cx="11993537" cy="1075294"/>
          </a:xfrm>
          <a:prstGeom prst="rect">
            <a:avLst/>
          </a:prstGeom>
        </p:spPr>
        <p:txBody>
          <a:bodyPr lIns="0" tIns="0" rIns="0" bIns="0" rtlCol="0" anchor="t">
            <a:spAutoFit/>
          </a:bodyPr>
          <a:lstStyle/>
          <a:p>
            <a:pPr algn="l">
              <a:lnSpc>
                <a:spcPts val="9100"/>
              </a:lnSpc>
              <a:spcBef>
                <a:spcPct val="0"/>
              </a:spcBef>
            </a:pPr>
            <a:r>
              <a:rPr lang="en-US" sz="6500" dirty="0" err="1">
                <a:solidFill>
                  <a:srgbClr val="FFFFFF"/>
                </a:solidFill>
                <a:latin typeface="Ample Display"/>
                <a:ea typeface="Ample Display"/>
                <a:cs typeface="Ample Display"/>
                <a:sym typeface="Ample Display"/>
              </a:rPr>
              <a:t>AllKNN</a:t>
            </a:r>
            <a:r>
              <a:rPr lang="en-US" sz="6500" dirty="0">
                <a:solidFill>
                  <a:srgbClr val="FFFFFF"/>
                </a:solidFill>
                <a:latin typeface="Ample Display"/>
                <a:ea typeface="Ample Display"/>
                <a:cs typeface="Ample Display"/>
                <a:sym typeface="Ample Display"/>
              </a:rPr>
              <a:t> vs SMOTE</a:t>
            </a:r>
          </a:p>
        </p:txBody>
      </p:sp>
      <p:sp>
        <p:nvSpPr>
          <p:cNvPr id="12" name="TextBox 8">
            <a:extLst>
              <a:ext uri="{FF2B5EF4-FFF2-40B4-BE49-F238E27FC236}">
                <a16:creationId xmlns:a16="http://schemas.microsoft.com/office/drawing/2014/main" id="{33BCD7E8-8BA9-3CE9-E46C-9620B6DD9C57}"/>
              </a:ext>
            </a:extLst>
          </p:cNvPr>
          <p:cNvSpPr txBox="1"/>
          <p:nvPr/>
        </p:nvSpPr>
        <p:spPr>
          <a:xfrm>
            <a:off x="2057400" y="3531548"/>
            <a:ext cx="3453802" cy="1075294"/>
          </a:xfrm>
          <a:prstGeom prst="rect">
            <a:avLst/>
          </a:prstGeom>
        </p:spPr>
        <p:txBody>
          <a:bodyPr wrap="square" lIns="0" tIns="0" rIns="0" bIns="0" rtlCol="0" anchor="t">
            <a:spAutoFit/>
          </a:bodyPr>
          <a:lstStyle/>
          <a:p>
            <a:pPr algn="l">
              <a:lnSpc>
                <a:spcPts val="9100"/>
              </a:lnSpc>
              <a:spcBef>
                <a:spcPct val="0"/>
              </a:spcBef>
            </a:pPr>
            <a:r>
              <a:rPr lang="en-US" sz="6500" dirty="0" err="1">
                <a:latin typeface="Ample Display"/>
                <a:ea typeface="Ample Display"/>
                <a:cs typeface="Ample Display"/>
                <a:sym typeface="Ample Display"/>
              </a:rPr>
              <a:t>AllKNN</a:t>
            </a:r>
            <a:endParaRPr lang="en-US" sz="6500" dirty="0">
              <a:latin typeface="Ample Display"/>
              <a:ea typeface="Ample Display"/>
              <a:cs typeface="Ample Display"/>
              <a:sym typeface="Ample Display"/>
            </a:endParaRPr>
          </a:p>
        </p:txBody>
      </p:sp>
      <p:sp>
        <p:nvSpPr>
          <p:cNvPr id="6" name="Freeform 6">
            <a:extLst>
              <a:ext uri="{FF2B5EF4-FFF2-40B4-BE49-F238E27FC236}">
                <a16:creationId xmlns:a16="http://schemas.microsoft.com/office/drawing/2014/main" id="{7AE7F83B-ACA9-4087-73E3-9E6741979577}"/>
              </a:ext>
            </a:extLst>
          </p:cNvPr>
          <p:cNvSpPr/>
          <p:nvPr/>
        </p:nvSpPr>
        <p:spPr>
          <a:xfrm>
            <a:off x="1096380" y="4841814"/>
            <a:ext cx="6295020" cy="5178485"/>
          </a:xfrm>
          <a:custGeom>
            <a:avLst/>
            <a:gdLst/>
            <a:ahLst/>
            <a:cxnLst/>
            <a:rect l="l" t="t" r="r" b="b"/>
            <a:pathLst>
              <a:path w="6559628" h="5589269">
                <a:moveTo>
                  <a:pt x="0" y="0"/>
                </a:moveTo>
                <a:lnTo>
                  <a:pt x="6559628" y="0"/>
                </a:lnTo>
                <a:lnTo>
                  <a:pt x="6559628" y="5589269"/>
                </a:lnTo>
                <a:lnTo>
                  <a:pt x="0" y="5589269"/>
                </a:lnTo>
                <a:lnTo>
                  <a:pt x="0" y="0"/>
                </a:lnTo>
                <a:close/>
              </a:path>
            </a:pathLst>
          </a:custGeom>
          <a:blipFill>
            <a:blip r:embed="rId4"/>
            <a:stretch>
              <a:fillRect/>
            </a:stretch>
          </a:blipFill>
        </p:spPr>
      </p:sp>
      <p:sp>
        <p:nvSpPr>
          <p:cNvPr id="9" name="TextBox 8">
            <a:extLst>
              <a:ext uri="{FF2B5EF4-FFF2-40B4-BE49-F238E27FC236}">
                <a16:creationId xmlns:a16="http://schemas.microsoft.com/office/drawing/2014/main" id="{D0D5C65C-C9B3-24FA-52AF-AB2B8627CEDE}"/>
              </a:ext>
            </a:extLst>
          </p:cNvPr>
          <p:cNvSpPr txBox="1"/>
          <p:nvPr/>
        </p:nvSpPr>
        <p:spPr>
          <a:xfrm>
            <a:off x="12039600" y="3543300"/>
            <a:ext cx="3453802" cy="1075294"/>
          </a:xfrm>
          <a:prstGeom prst="rect">
            <a:avLst/>
          </a:prstGeom>
        </p:spPr>
        <p:txBody>
          <a:bodyPr wrap="square" lIns="0" tIns="0" rIns="0" bIns="0" rtlCol="0" anchor="t">
            <a:spAutoFit/>
          </a:bodyPr>
          <a:lstStyle/>
          <a:p>
            <a:pPr algn="l">
              <a:lnSpc>
                <a:spcPts val="9100"/>
              </a:lnSpc>
              <a:spcBef>
                <a:spcPct val="0"/>
              </a:spcBef>
            </a:pPr>
            <a:r>
              <a:rPr lang="en-US" sz="6500" dirty="0">
                <a:latin typeface="Ample Display"/>
                <a:ea typeface="Ample Display"/>
                <a:cs typeface="Ample Display"/>
                <a:sym typeface="Ample Display"/>
              </a:rPr>
              <a:t>SMOTE</a:t>
            </a:r>
          </a:p>
        </p:txBody>
      </p:sp>
      <p:pic>
        <p:nvPicPr>
          <p:cNvPr id="11" name="Picture 10">
            <a:extLst>
              <a:ext uri="{FF2B5EF4-FFF2-40B4-BE49-F238E27FC236}">
                <a16:creationId xmlns:a16="http://schemas.microsoft.com/office/drawing/2014/main" id="{335059AA-E37D-BA8D-E18D-913CE08134F2}"/>
              </a:ext>
            </a:extLst>
          </p:cNvPr>
          <p:cNvPicPr>
            <a:picLocks noChangeAspect="1"/>
          </p:cNvPicPr>
          <p:nvPr/>
        </p:nvPicPr>
        <p:blipFill>
          <a:blip r:embed="rId5"/>
          <a:stretch>
            <a:fillRect/>
          </a:stretch>
        </p:blipFill>
        <p:spPr>
          <a:xfrm>
            <a:off x="10318921" y="4596451"/>
            <a:ext cx="6295020" cy="5363804"/>
          </a:xfrm>
          <a:prstGeom prst="rect">
            <a:avLst/>
          </a:prstGeom>
        </p:spPr>
      </p:pic>
    </p:spTree>
    <p:extLst>
      <p:ext uri="{BB962C8B-B14F-4D97-AF65-F5344CB8AC3E}">
        <p14:creationId xmlns:p14="http://schemas.microsoft.com/office/powerpoint/2010/main" val="2140756545"/>
      </p:ext>
    </p:extLst>
  </p:cSld>
  <p:clrMapOvr>
    <a:masterClrMapping/>
  </p:clrMapOvr>
  <mc:AlternateContent xmlns:mc="http://schemas.openxmlformats.org/markup-compatibility/2006" xmlns:p14="http://schemas.microsoft.com/office/powerpoint/2010/main">
    <mc:Choice Requires="p14">
      <p:transition spd="slow" p14:dur="2000" advTm="32048"/>
    </mc:Choice>
    <mc:Fallback xmlns="">
      <p:transition spd="slow" advTm="3204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89059-44E2-6F4B-5727-E757560193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652C03-5D9C-311E-CC61-E5DE6098D36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D" dirty="0"/>
          </a:p>
        </p:txBody>
      </p:sp>
      <p:grpSp>
        <p:nvGrpSpPr>
          <p:cNvPr id="3" name="Group 3">
            <a:extLst>
              <a:ext uri="{FF2B5EF4-FFF2-40B4-BE49-F238E27FC236}">
                <a16:creationId xmlns:a16="http://schemas.microsoft.com/office/drawing/2014/main" id="{E81CCEF7-45CE-4536-184E-D2AD0D05DD0B}"/>
              </a:ext>
            </a:extLst>
          </p:cNvPr>
          <p:cNvGrpSpPr/>
          <p:nvPr/>
        </p:nvGrpSpPr>
        <p:grpSpPr>
          <a:xfrm>
            <a:off x="-271383" y="1028700"/>
            <a:ext cx="13737814" cy="2219912"/>
            <a:chOff x="0" y="0"/>
            <a:chExt cx="2514986" cy="406400"/>
          </a:xfrm>
        </p:grpSpPr>
        <p:sp>
          <p:nvSpPr>
            <p:cNvPr id="4" name="Freeform 4">
              <a:extLst>
                <a:ext uri="{FF2B5EF4-FFF2-40B4-BE49-F238E27FC236}">
                  <a16:creationId xmlns:a16="http://schemas.microsoft.com/office/drawing/2014/main" id="{2E9DDDD9-9A70-AFB1-55A9-7361B32E5816}"/>
                </a:ext>
              </a:extLst>
            </p:cNvPr>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a:extLst>
                <a:ext uri="{FF2B5EF4-FFF2-40B4-BE49-F238E27FC236}">
                  <a16:creationId xmlns:a16="http://schemas.microsoft.com/office/drawing/2014/main" id="{C80C7062-0B90-AFD3-3B8A-7466601B95C2}"/>
                </a:ext>
              </a:extLst>
            </p:cNvPr>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a:extLst>
              <a:ext uri="{FF2B5EF4-FFF2-40B4-BE49-F238E27FC236}">
                <a16:creationId xmlns:a16="http://schemas.microsoft.com/office/drawing/2014/main" id="{04DC4B57-C738-BA8C-1332-3E4813FE27CC}"/>
              </a:ext>
            </a:extLst>
          </p:cNvPr>
          <p:cNvSpPr txBox="1"/>
          <p:nvPr/>
        </p:nvSpPr>
        <p:spPr>
          <a:xfrm>
            <a:off x="288580" y="1518215"/>
            <a:ext cx="11993537" cy="1075294"/>
          </a:xfrm>
          <a:prstGeom prst="rect">
            <a:avLst/>
          </a:prstGeom>
        </p:spPr>
        <p:txBody>
          <a:bodyPr lIns="0" tIns="0" rIns="0" bIns="0" rtlCol="0" anchor="t">
            <a:spAutoFit/>
          </a:bodyPr>
          <a:lstStyle/>
          <a:p>
            <a:pPr algn="l">
              <a:lnSpc>
                <a:spcPts val="9100"/>
              </a:lnSpc>
              <a:spcBef>
                <a:spcPct val="0"/>
              </a:spcBef>
            </a:pPr>
            <a:r>
              <a:rPr lang="en-US" sz="6500" dirty="0" err="1">
                <a:solidFill>
                  <a:srgbClr val="FFFFFF"/>
                </a:solidFill>
                <a:latin typeface="Ample Display"/>
                <a:ea typeface="Ample Display"/>
                <a:cs typeface="Ample Display"/>
                <a:sym typeface="Ample Display"/>
              </a:rPr>
              <a:t>AllKNN</a:t>
            </a:r>
            <a:r>
              <a:rPr lang="en-US" sz="6500" dirty="0">
                <a:solidFill>
                  <a:srgbClr val="FFFFFF"/>
                </a:solidFill>
                <a:latin typeface="Ample Display"/>
                <a:ea typeface="Ample Display"/>
                <a:cs typeface="Ample Display"/>
                <a:sym typeface="Ample Display"/>
              </a:rPr>
              <a:t> vs SMOTE</a:t>
            </a:r>
          </a:p>
        </p:txBody>
      </p:sp>
      <p:sp>
        <p:nvSpPr>
          <p:cNvPr id="12" name="TextBox 8">
            <a:extLst>
              <a:ext uri="{FF2B5EF4-FFF2-40B4-BE49-F238E27FC236}">
                <a16:creationId xmlns:a16="http://schemas.microsoft.com/office/drawing/2014/main" id="{33BCD7E8-8BA9-3CE9-E46C-9620B6DD9C57}"/>
              </a:ext>
            </a:extLst>
          </p:cNvPr>
          <p:cNvSpPr txBox="1"/>
          <p:nvPr/>
        </p:nvSpPr>
        <p:spPr>
          <a:xfrm>
            <a:off x="2057400" y="3531548"/>
            <a:ext cx="3453802" cy="1075294"/>
          </a:xfrm>
          <a:prstGeom prst="rect">
            <a:avLst/>
          </a:prstGeom>
        </p:spPr>
        <p:txBody>
          <a:bodyPr wrap="square" lIns="0" tIns="0" rIns="0" bIns="0" rtlCol="0" anchor="t">
            <a:spAutoFit/>
          </a:bodyPr>
          <a:lstStyle/>
          <a:p>
            <a:pPr algn="l">
              <a:lnSpc>
                <a:spcPts val="9100"/>
              </a:lnSpc>
              <a:spcBef>
                <a:spcPct val="0"/>
              </a:spcBef>
            </a:pPr>
            <a:r>
              <a:rPr lang="en-US" sz="6500" dirty="0" err="1">
                <a:latin typeface="Ample Display"/>
                <a:ea typeface="Ample Display"/>
                <a:cs typeface="Ample Display"/>
                <a:sym typeface="Ample Display"/>
              </a:rPr>
              <a:t>AllKNN</a:t>
            </a:r>
            <a:endParaRPr lang="en-US" sz="6500" dirty="0">
              <a:latin typeface="Ample Display"/>
              <a:ea typeface="Ample Display"/>
              <a:cs typeface="Ample Display"/>
              <a:sym typeface="Ample Display"/>
            </a:endParaRPr>
          </a:p>
        </p:txBody>
      </p:sp>
      <p:sp>
        <p:nvSpPr>
          <p:cNvPr id="9" name="TextBox 8">
            <a:extLst>
              <a:ext uri="{FF2B5EF4-FFF2-40B4-BE49-F238E27FC236}">
                <a16:creationId xmlns:a16="http://schemas.microsoft.com/office/drawing/2014/main" id="{D0D5C65C-C9B3-24FA-52AF-AB2B8627CEDE}"/>
              </a:ext>
            </a:extLst>
          </p:cNvPr>
          <p:cNvSpPr txBox="1"/>
          <p:nvPr/>
        </p:nvSpPr>
        <p:spPr>
          <a:xfrm>
            <a:off x="12039600" y="3543300"/>
            <a:ext cx="3453802" cy="1075294"/>
          </a:xfrm>
          <a:prstGeom prst="rect">
            <a:avLst/>
          </a:prstGeom>
        </p:spPr>
        <p:txBody>
          <a:bodyPr wrap="square" lIns="0" tIns="0" rIns="0" bIns="0" rtlCol="0" anchor="t">
            <a:spAutoFit/>
          </a:bodyPr>
          <a:lstStyle/>
          <a:p>
            <a:pPr algn="l">
              <a:lnSpc>
                <a:spcPts val="9100"/>
              </a:lnSpc>
              <a:spcBef>
                <a:spcPct val="0"/>
              </a:spcBef>
            </a:pPr>
            <a:r>
              <a:rPr lang="en-US" sz="6500" dirty="0">
                <a:latin typeface="Ample Display"/>
                <a:ea typeface="Ample Display"/>
                <a:cs typeface="Ample Display"/>
                <a:sym typeface="Ample Display"/>
              </a:rPr>
              <a:t>SMOTE</a:t>
            </a:r>
          </a:p>
        </p:txBody>
      </p:sp>
      <p:sp>
        <p:nvSpPr>
          <p:cNvPr id="10" name="TextBox 9">
            <a:extLst>
              <a:ext uri="{FF2B5EF4-FFF2-40B4-BE49-F238E27FC236}">
                <a16:creationId xmlns:a16="http://schemas.microsoft.com/office/drawing/2014/main" id="{B1F0B755-6262-091F-14A4-02F683C32F39}"/>
              </a:ext>
            </a:extLst>
          </p:cNvPr>
          <p:cNvSpPr txBox="1"/>
          <p:nvPr/>
        </p:nvSpPr>
        <p:spPr>
          <a:xfrm>
            <a:off x="1066800" y="5155798"/>
            <a:ext cx="9351818" cy="4686155"/>
          </a:xfrm>
          <a:prstGeom prst="rect">
            <a:avLst/>
          </a:prstGeom>
          <a:noFill/>
        </p:spPr>
        <p:txBody>
          <a:bodyPr wrap="square">
            <a:spAutoFit/>
          </a:bodyPr>
          <a:lstStyle/>
          <a:p>
            <a:pPr algn="just">
              <a:lnSpc>
                <a:spcPts val="3639"/>
              </a:lnSpc>
            </a:pPr>
            <a:r>
              <a:rPr lang="en-US" sz="2599" b="1" dirty="0">
                <a:solidFill>
                  <a:srgbClr val="03045E"/>
                </a:solidFill>
                <a:latin typeface="Eastman Grotesque Bold"/>
                <a:ea typeface="Eastman Grotesque Bold"/>
                <a:cs typeface="Eastman Grotesque Bold"/>
                <a:sym typeface="Eastman Grotesque Bold"/>
              </a:rPr>
              <a:t>Recall Score = 93.7%</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algn="just">
              <a:lnSpc>
                <a:spcPts val="3639"/>
              </a:lnSpc>
            </a:pPr>
            <a:r>
              <a:rPr lang="en-US" sz="2599" b="1" dirty="0">
                <a:solidFill>
                  <a:srgbClr val="03045E"/>
                </a:solidFill>
                <a:latin typeface="Eastman Grotesque Bold"/>
                <a:ea typeface="Eastman Grotesque Bold"/>
                <a:cs typeface="Eastman Grotesque Bold"/>
                <a:sym typeface="Eastman Grotesque Bold"/>
              </a:rPr>
              <a:t>Estimated Cost FN and FP in Benchmark Model</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FN: 24 x 784 = </a:t>
            </a:r>
            <a:r>
              <a:rPr lang="en-US" sz="2599" b="1" dirty="0">
                <a:solidFill>
                  <a:srgbClr val="03045E"/>
                </a:solidFill>
                <a:latin typeface="Eastman Grotesque"/>
                <a:ea typeface="Eastman Grotesque"/>
                <a:cs typeface="Eastman Grotesque"/>
                <a:sym typeface="Eastman Grotesque"/>
              </a:rPr>
              <a:t>$18,816</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FP: 594 x 50 </a:t>
            </a:r>
            <a:r>
              <a:rPr lang="en-US" sz="2599" b="1" dirty="0">
                <a:solidFill>
                  <a:srgbClr val="03045E"/>
                </a:solidFill>
                <a:latin typeface="Eastman Grotesque"/>
                <a:ea typeface="Eastman Grotesque"/>
                <a:cs typeface="Eastman Grotesque"/>
                <a:sym typeface="Eastman Grotesque"/>
              </a:rPr>
              <a:t>= $29,700</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Total Cost: FN + FP = </a:t>
            </a:r>
            <a:r>
              <a:rPr lang="en-US" sz="2599" b="1" dirty="0">
                <a:solidFill>
                  <a:srgbClr val="03045E"/>
                </a:solidFill>
                <a:latin typeface="Eastman Grotesque"/>
                <a:ea typeface="Eastman Grotesque"/>
                <a:cs typeface="Eastman Grotesque"/>
                <a:sym typeface="Eastman Grotesque"/>
              </a:rPr>
              <a:t>$48,516</a:t>
            </a:r>
          </a:p>
          <a:p>
            <a:pPr algn="just">
              <a:lnSpc>
                <a:spcPts val="3639"/>
              </a:lnSpc>
            </a:pPr>
            <a:endParaRPr lang="en-US" sz="2599" dirty="0">
              <a:solidFill>
                <a:srgbClr val="03045E"/>
              </a:solidFill>
              <a:latin typeface="Eastman Grotesque"/>
              <a:ea typeface="Eastman Grotesque"/>
              <a:cs typeface="Eastman Grotesque"/>
              <a:sym typeface="Eastman Grotesque"/>
            </a:endParaRPr>
          </a:p>
        </p:txBody>
      </p:sp>
      <p:sp>
        <p:nvSpPr>
          <p:cNvPr id="13" name="TextBox 12">
            <a:extLst>
              <a:ext uri="{FF2B5EF4-FFF2-40B4-BE49-F238E27FC236}">
                <a16:creationId xmlns:a16="http://schemas.microsoft.com/office/drawing/2014/main" id="{BBA252BC-B893-5B81-EFDE-BF6D2FB21F46}"/>
              </a:ext>
            </a:extLst>
          </p:cNvPr>
          <p:cNvSpPr txBox="1"/>
          <p:nvPr/>
        </p:nvSpPr>
        <p:spPr>
          <a:xfrm>
            <a:off x="9850582" y="5118863"/>
            <a:ext cx="9351818" cy="4686155"/>
          </a:xfrm>
          <a:prstGeom prst="rect">
            <a:avLst/>
          </a:prstGeom>
          <a:noFill/>
        </p:spPr>
        <p:txBody>
          <a:bodyPr wrap="square">
            <a:spAutoFit/>
          </a:bodyPr>
          <a:lstStyle/>
          <a:p>
            <a:pPr algn="just">
              <a:lnSpc>
                <a:spcPts val="3639"/>
              </a:lnSpc>
            </a:pPr>
            <a:r>
              <a:rPr lang="en-US" sz="2599" b="1" dirty="0">
                <a:solidFill>
                  <a:srgbClr val="03045E"/>
                </a:solidFill>
                <a:latin typeface="Eastman Grotesque Bold"/>
                <a:ea typeface="Eastman Grotesque Bold"/>
                <a:cs typeface="Eastman Grotesque Bold"/>
                <a:sym typeface="Eastman Grotesque Bold"/>
              </a:rPr>
              <a:t>Recall Score = 83.1%</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algn="just">
              <a:lnSpc>
                <a:spcPts val="3639"/>
              </a:lnSpc>
            </a:pPr>
            <a:r>
              <a:rPr lang="en-US" sz="2599" b="1" dirty="0">
                <a:solidFill>
                  <a:srgbClr val="03045E"/>
                </a:solidFill>
                <a:latin typeface="Eastman Grotesque Bold"/>
                <a:ea typeface="Eastman Grotesque Bold"/>
                <a:cs typeface="Eastman Grotesque Bold"/>
                <a:sym typeface="Eastman Grotesque Bold"/>
              </a:rPr>
              <a:t>Estimated Cost FN and FP in Benchmark Model</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FN: 65 x 784 = </a:t>
            </a:r>
            <a:r>
              <a:rPr lang="en-US" sz="2599" b="1" dirty="0">
                <a:solidFill>
                  <a:srgbClr val="03045E"/>
                </a:solidFill>
                <a:latin typeface="Eastman Grotesque"/>
                <a:ea typeface="Eastman Grotesque"/>
                <a:cs typeface="Eastman Grotesque"/>
                <a:sym typeface="Eastman Grotesque"/>
              </a:rPr>
              <a:t>$50,960</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FP: 310 x 50 = </a:t>
            </a:r>
            <a:r>
              <a:rPr lang="en-US" sz="2599" b="1" dirty="0">
                <a:solidFill>
                  <a:srgbClr val="03045E"/>
                </a:solidFill>
                <a:latin typeface="Eastman Grotesque"/>
                <a:ea typeface="Eastman Grotesque"/>
                <a:cs typeface="Eastman Grotesque"/>
                <a:sym typeface="Eastman Grotesque"/>
              </a:rPr>
              <a:t>$15,500</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Total Cost: FN + FP = </a:t>
            </a:r>
            <a:r>
              <a:rPr lang="en-US" sz="2599" b="1" dirty="0">
                <a:solidFill>
                  <a:srgbClr val="03045E"/>
                </a:solidFill>
                <a:latin typeface="Eastman Grotesque"/>
                <a:ea typeface="Eastman Grotesque"/>
                <a:cs typeface="Eastman Grotesque"/>
                <a:sym typeface="Eastman Grotesque"/>
              </a:rPr>
              <a:t>$66,130</a:t>
            </a:r>
          </a:p>
          <a:p>
            <a:pPr algn="just">
              <a:lnSpc>
                <a:spcPts val="3639"/>
              </a:lnSpc>
            </a:pPr>
            <a:endParaRPr lang="en-US" sz="2599" dirty="0">
              <a:solidFill>
                <a:srgbClr val="03045E"/>
              </a:solidFill>
              <a:latin typeface="Eastman Grotesque"/>
              <a:ea typeface="Eastman Grotesque"/>
              <a:cs typeface="Eastman Grotesque"/>
              <a:sym typeface="Eastman Grotesque"/>
            </a:endParaRPr>
          </a:p>
        </p:txBody>
      </p:sp>
    </p:spTree>
    <p:extLst>
      <p:ext uri="{BB962C8B-B14F-4D97-AF65-F5344CB8AC3E}">
        <p14:creationId xmlns:p14="http://schemas.microsoft.com/office/powerpoint/2010/main" val="2544512104"/>
      </p:ext>
    </p:extLst>
  </p:cSld>
  <p:clrMapOvr>
    <a:masterClrMapping/>
  </p:clrMapOvr>
  <mc:AlternateContent xmlns:mc="http://schemas.openxmlformats.org/markup-compatibility/2006" xmlns:p14="http://schemas.microsoft.com/office/powerpoint/2010/main">
    <mc:Choice Requires="p14">
      <p:transition spd="slow" p14:dur="2000" advTm="32415"/>
    </mc:Choice>
    <mc:Fallback xmlns="">
      <p:transition spd="slow" advTm="3241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89059-44E2-6F4B-5727-E757560193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652C03-5D9C-311E-CC61-E5DE6098D36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txBody>
          <a:bodyPr/>
          <a:lstStyle/>
          <a:p>
            <a:endParaRPr lang="en-ID" dirty="0"/>
          </a:p>
        </p:txBody>
      </p:sp>
      <p:grpSp>
        <p:nvGrpSpPr>
          <p:cNvPr id="3" name="Group 3">
            <a:extLst>
              <a:ext uri="{FF2B5EF4-FFF2-40B4-BE49-F238E27FC236}">
                <a16:creationId xmlns:a16="http://schemas.microsoft.com/office/drawing/2014/main" id="{E81CCEF7-45CE-4536-184E-D2AD0D05DD0B}"/>
              </a:ext>
            </a:extLst>
          </p:cNvPr>
          <p:cNvGrpSpPr/>
          <p:nvPr/>
        </p:nvGrpSpPr>
        <p:grpSpPr>
          <a:xfrm>
            <a:off x="-271383" y="1028700"/>
            <a:ext cx="13737814" cy="2219912"/>
            <a:chOff x="0" y="0"/>
            <a:chExt cx="2514986" cy="406400"/>
          </a:xfrm>
        </p:grpSpPr>
        <p:sp>
          <p:nvSpPr>
            <p:cNvPr id="4" name="Freeform 4">
              <a:extLst>
                <a:ext uri="{FF2B5EF4-FFF2-40B4-BE49-F238E27FC236}">
                  <a16:creationId xmlns:a16="http://schemas.microsoft.com/office/drawing/2014/main" id="{2E9DDDD9-9A70-AFB1-55A9-7361B32E5816}"/>
                </a:ext>
              </a:extLst>
            </p:cNvPr>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a:extLst>
                <a:ext uri="{FF2B5EF4-FFF2-40B4-BE49-F238E27FC236}">
                  <a16:creationId xmlns:a16="http://schemas.microsoft.com/office/drawing/2014/main" id="{C80C7062-0B90-AFD3-3B8A-7466601B95C2}"/>
                </a:ext>
              </a:extLst>
            </p:cNvPr>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a:extLst>
              <a:ext uri="{FF2B5EF4-FFF2-40B4-BE49-F238E27FC236}">
                <a16:creationId xmlns:a16="http://schemas.microsoft.com/office/drawing/2014/main" id="{04DC4B57-C738-BA8C-1332-3E4813FE27CC}"/>
              </a:ext>
            </a:extLst>
          </p:cNvPr>
          <p:cNvSpPr txBox="1"/>
          <p:nvPr/>
        </p:nvSpPr>
        <p:spPr>
          <a:xfrm>
            <a:off x="288580" y="1006332"/>
            <a:ext cx="11993537" cy="2242280"/>
          </a:xfrm>
          <a:prstGeom prst="rect">
            <a:avLst/>
          </a:prstGeom>
        </p:spPr>
        <p:txBody>
          <a:bodyPr lIns="0" tIns="0" rIns="0" bIns="0" rtlCol="0" anchor="t">
            <a:spAutoFit/>
          </a:bodyPr>
          <a:lstStyle/>
          <a:p>
            <a:pPr algn="l">
              <a:lnSpc>
                <a:spcPts val="9100"/>
              </a:lnSpc>
              <a:spcBef>
                <a:spcPct val="0"/>
              </a:spcBef>
            </a:pPr>
            <a:r>
              <a:rPr lang="en-US" sz="6500" dirty="0">
                <a:solidFill>
                  <a:srgbClr val="FFFFFF"/>
                </a:solidFill>
                <a:latin typeface="Ample Display"/>
                <a:ea typeface="Ample Display"/>
                <a:cs typeface="Ample Display"/>
                <a:sym typeface="Ample Display"/>
              </a:rPr>
              <a:t>BEST MODEL AND RESAMPLER</a:t>
            </a:r>
          </a:p>
        </p:txBody>
      </p:sp>
      <p:sp>
        <p:nvSpPr>
          <p:cNvPr id="9" name="TextBox 9">
            <a:extLst>
              <a:ext uri="{FF2B5EF4-FFF2-40B4-BE49-F238E27FC236}">
                <a16:creationId xmlns:a16="http://schemas.microsoft.com/office/drawing/2014/main" id="{51402111-060A-8BFD-9084-DEF09E3A39D4}"/>
              </a:ext>
            </a:extLst>
          </p:cNvPr>
          <p:cNvSpPr txBox="1"/>
          <p:nvPr/>
        </p:nvSpPr>
        <p:spPr>
          <a:xfrm>
            <a:off x="2963771" y="3778538"/>
            <a:ext cx="12360457" cy="581313"/>
          </a:xfrm>
          <a:prstGeom prst="rect">
            <a:avLst/>
          </a:prstGeom>
        </p:spPr>
        <p:txBody>
          <a:bodyPr wrap="square" lIns="0" tIns="0" rIns="0" bIns="0" rtlCol="0" anchor="t">
            <a:spAutoFit/>
          </a:bodyPr>
          <a:lstStyle/>
          <a:p>
            <a:pPr algn="just">
              <a:lnSpc>
                <a:spcPts val="3639"/>
              </a:lnSpc>
            </a:pPr>
            <a:r>
              <a:rPr lang="en-US" sz="6600" b="1" dirty="0">
                <a:solidFill>
                  <a:srgbClr val="03045E"/>
                </a:solidFill>
                <a:latin typeface="Eastman Grotesque Bold"/>
                <a:ea typeface="Eastman Grotesque"/>
                <a:cs typeface="Eastman Grotesque"/>
                <a:sym typeface="Eastman Grotesque Bold"/>
              </a:rPr>
              <a:t>GRADIENBOOST AND </a:t>
            </a:r>
            <a:r>
              <a:rPr lang="en-US" sz="6600" b="1" dirty="0" err="1">
                <a:solidFill>
                  <a:srgbClr val="03045E"/>
                </a:solidFill>
                <a:latin typeface="Eastman Grotesque Bold"/>
                <a:ea typeface="Eastman Grotesque"/>
                <a:cs typeface="Eastman Grotesque"/>
                <a:sym typeface="Eastman Grotesque Bold"/>
              </a:rPr>
              <a:t>AllKNN</a:t>
            </a:r>
            <a:endParaRPr lang="en-US" sz="6600" dirty="0">
              <a:solidFill>
                <a:srgbClr val="03045E"/>
              </a:solidFill>
              <a:latin typeface="Eastman Grotesque"/>
              <a:ea typeface="Eastman Grotesque"/>
              <a:cs typeface="Eastman Grotesque"/>
              <a:sym typeface="Eastman Grotesque"/>
            </a:endParaRPr>
          </a:p>
        </p:txBody>
      </p:sp>
      <p:pic>
        <p:nvPicPr>
          <p:cNvPr id="1028" name="Picture 4" descr="Understanding Gradient Boosting. This is part three of the following… | by  Hemashreekilari | Medium">
            <a:extLst>
              <a:ext uri="{FF2B5EF4-FFF2-40B4-BE49-F238E27FC236}">
                <a16:creationId xmlns:a16="http://schemas.microsoft.com/office/drawing/2014/main" id="{D3549EA0-8F14-5E01-0224-4C25A0420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22612"/>
            <a:ext cx="7391400" cy="56016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Under-Sampling Techniques for Extremely Imbalanced Data | by Chris  Kuo/Dr. Dataman | Dataman in AI | Medium">
            <a:extLst>
              <a:ext uri="{FF2B5EF4-FFF2-40B4-BE49-F238E27FC236}">
                <a16:creationId xmlns:a16="http://schemas.microsoft.com/office/drawing/2014/main" id="{48BDF57B-0D93-D17F-4DF3-E7FA0FC51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6915" y="4362391"/>
            <a:ext cx="8047048" cy="566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89422"/>
      </p:ext>
    </p:extLst>
  </p:cSld>
  <p:clrMapOvr>
    <a:masterClrMapping/>
  </p:clrMapOvr>
  <mc:AlternateContent xmlns:mc="http://schemas.openxmlformats.org/markup-compatibility/2006" xmlns:p14="http://schemas.microsoft.com/office/powerpoint/2010/main">
    <mc:Choice Requires="p14">
      <p:transition spd="slow" p14:dur="2000" advTm="64163"/>
    </mc:Choice>
    <mc:Fallback xmlns="">
      <p:transition spd="slow" advTm="6416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549958" y="4178833"/>
            <a:ext cx="6559628" cy="5589269"/>
          </a:xfrm>
          <a:custGeom>
            <a:avLst/>
            <a:gdLst/>
            <a:ahLst/>
            <a:cxnLst/>
            <a:rect l="l" t="t" r="r" b="b"/>
            <a:pathLst>
              <a:path w="6559628" h="5589269">
                <a:moveTo>
                  <a:pt x="0" y="0"/>
                </a:moveTo>
                <a:lnTo>
                  <a:pt x="6559628" y="0"/>
                </a:lnTo>
                <a:lnTo>
                  <a:pt x="6559628" y="5589269"/>
                </a:lnTo>
                <a:lnTo>
                  <a:pt x="0" y="5589269"/>
                </a:lnTo>
                <a:lnTo>
                  <a:pt x="0" y="0"/>
                </a:lnTo>
                <a:close/>
              </a:path>
            </a:pathLst>
          </a:custGeom>
          <a:blipFill>
            <a:blip r:embed="rId3"/>
            <a:stretch>
              <a:fillRect/>
            </a:stretch>
          </a:blipFill>
        </p:spPr>
      </p:sp>
      <p:sp>
        <p:nvSpPr>
          <p:cNvPr id="7" name="TextBox 7"/>
          <p:cNvSpPr txBox="1"/>
          <p:nvPr/>
        </p:nvSpPr>
        <p:spPr>
          <a:xfrm>
            <a:off x="801612" y="861012"/>
            <a:ext cx="9609109" cy="2387600"/>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RESULTS AND MODEL PERFORMANCE</a:t>
            </a:r>
          </a:p>
        </p:txBody>
      </p:sp>
      <p:sp>
        <p:nvSpPr>
          <p:cNvPr id="8" name="TextBox 8"/>
          <p:cNvSpPr txBox="1"/>
          <p:nvPr/>
        </p:nvSpPr>
        <p:spPr>
          <a:xfrm>
            <a:off x="12263215" y="3550558"/>
            <a:ext cx="3133114" cy="530860"/>
          </a:xfrm>
          <a:prstGeom prst="rect">
            <a:avLst/>
          </a:prstGeom>
        </p:spPr>
        <p:txBody>
          <a:bodyPr lIns="0" tIns="0" rIns="0" bIns="0" rtlCol="0" anchor="t">
            <a:spAutoFit/>
          </a:bodyPr>
          <a:lstStyle/>
          <a:p>
            <a:pPr algn="just">
              <a:lnSpc>
                <a:spcPts val="4339"/>
              </a:lnSpc>
              <a:spcBef>
                <a:spcPct val="0"/>
              </a:spcBef>
            </a:pPr>
            <a:r>
              <a:rPr lang="en-US" sz="3099">
                <a:solidFill>
                  <a:srgbClr val="03045E"/>
                </a:solidFill>
                <a:latin typeface="Eastman Grotesque"/>
                <a:ea typeface="Eastman Grotesque"/>
                <a:cs typeface="Eastman Grotesque"/>
                <a:sym typeface="Eastman Grotesque"/>
              </a:rPr>
              <a:t>Tuned Model</a:t>
            </a:r>
          </a:p>
        </p:txBody>
      </p:sp>
      <p:sp>
        <p:nvSpPr>
          <p:cNvPr id="9" name="Freeform 9"/>
          <p:cNvSpPr/>
          <p:nvPr/>
        </p:nvSpPr>
        <p:spPr>
          <a:xfrm>
            <a:off x="1549506" y="4178833"/>
            <a:ext cx="6580295" cy="5606879"/>
          </a:xfrm>
          <a:custGeom>
            <a:avLst/>
            <a:gdLst/>
            <a:ahLst/>
            <a:cxnLst/>
            <a:rect l="l" t="t" r="r" b="b"/>
            <a:pathLst>
              <a:path w="6580295" h="5606879">
                <a:moveTo>
                  <a:pt x="0" y="0"/>
                </a:moveTo>
                <a:lnTo>
                  <a:pt x="6580295" y="0"/>
                </a:lnTo>
                <a:lnTo>
                  <a:pt x="6580295" y="5606879"/>
                </a:lnTo>
                <a:lnTo>
                  <a:pt x="0" y="5606879"/>
                </a:lnTo>
                <a:lnTo>
                  <a:pt x="0" y="0"/>
                </a:lnTo>
                <a:close/>
              </a:path>
            </a:pathLst>
          </a:custGeom>
          <a:blipFill>
            <a:blip r:embed="rId4"/>
            <a:stretch>
              <a:fillRect/>
            </a:stretch>
          </a:blipFill>
        </p:spPr>
      </p:sp>
      <p:sp>
        <p:nvSpPr>
          <p:cNvPr id="10" name="TextBox 10"/>
          <p:cNvSpPr txBox="1"/>
          <p:nvPr/>
        </p:nvSpPr>
        <p:spPr>
          <a:xfrm>
            <a:off x="3273096" y="3550558"/>
            <a:ext cx="3133114" cy="530860"/>
          </a:xfrm>
          <a:prstGeom prst="rect">
            <a:avLst/>
          </a:prstGeom>
        </p:spPr>
        <p:txBody>
          <a:bodyPr lIns="0" tIns="0" rIns="0" bIns="0" rtlCol="0" anchor="t">
            <a:spAutoFit/>
          </a:bodyPr>
          <a:lstStyle/>
          <a:p>
            <a:pPr algn="just">
              <a:lnSpc>
                <a:spcPts val="4339"/>
              </a:lnSpc>
              <a:spcBef>
                <a:spcPct val="0"/>
              </a:spcBef>
            </a:pPr>
            <a:r>
              <a:rPr lang="en-US" sz="3099">
                <a:solidFill>
                  <a:srgbClr val="03045E"/>
                </a:solidFill>
                <a:latin typeface="Eastman Grotesque"/>
                <a:ea typeface="Eastman Grotesque"/>
                <a:cs typeface="Eastman Grotesque"/>
                <a:sym typeface="Eastman Grotesque"/>
              </a:rPr>
              <a:t>Benchmark Model</a:t>
            </a:r>
          </a:p>
        </p:txBody>
      </p:sp>
    </p:spTree>
  </p:cSld>
  <p:clrMapOvr>
    <a:masterClrMapping/>
  </p:clrMapOvr>
  <mc:AlternateContent xmlns:mc="http://schemas.openxmlformats.org/markup-compatibility/2006" xmlns:p14="http://schemas.microsoft.com/office/powerpoint/2010/main">
    <mc:Choice Requires="p14">
      <p:transition spd="slow" p14:dur="2000" advTm="29704"/>
    </mc:Choice>
    <mc:Fallback xmlns="">
      <p:transition spd="slow" advTm="2970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01612" y="861012"/>
            <a:ext cx="9609109" cy="2387600"/>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RESULTS AND MODEL PERFORMANCE</a:t>
            </a:r>
          </a:p>
        </p:txBody>
      </p:sp>
      <p:sp>
        <p:nvSpPr>
          <p:cNvPr id="7" name="TextBox 7"/>
          <p:cNvSpPr txBox="1"/>
          <p:nvPr/>
        </p:nvSpPr>
        <p:spPr>
          <a:xfrm>
            <a:off x="12263215" y="3550558"/>
            <a:ext cx="3133114" cy="530860"/>
          </a:xfrm>
          <a:prstGeom prst="rect">
            <a:avLst/>
          </a:prstGeom>
        </p:spPr>
        <p:txBody>
          <a:bodyPr lIns="0" tIns="0" rIns="0" bIns="0" rtlCol="0" anchor="t">
            <a:spAutoFit/>
          </a:bodyPr>
          <a:lstStyle/>
          <a:p>
            <a:pPr algn="just">
              <a:lnSpc>
                <a:spcPts val="4339"/>
              </a:lnSpc>
              <a:spcBef>
                <a:spcPct val="0"/>
              </a:spcBef>
            </a:pPr>
            <a:r>
              <a:rPr lang="en-US" sz="3099">
                <a:solidFill>
                  <a:srgbClr val="03045E"/>
                </a:solidFill>
                <a:latin typeface="Eastman Grotesque"/>
                <a:ea typeface="Eastman Grotesque"/>
                <a:cs typeface="Eastman Grotesque"/>
                <a:sym typeface="Eastman Grotesque"/>
              </a:rPr>
              <a:t>Tuned Model</a:t>
            </a:r>
          </a:p>
        </p:txBody>
      </p:sp>
      <p:sp>
        <p:nvSpPr>
          <p:cNvPr id="8" name="TextBox 8"/>
          <p:cNvSpPr txBox="1"/>
          <p:nvPr/>
        </p:nvSpPr>
        <p:spPr>
          <a:xfrm>
            <a:off x="3273096" y="3550558"/>
            <a:ext cx="3133114" cy="530860"/>
          </a:xfrm>
          <a:prstGeom prst="rect">
            <a:avLst/>
          </a:prstGeom>
        </p:spPr>
        <p:txBody>
          <a:bodyPr lIns="0" tIns="0" rIns="0" bIns="0" rtlCol="0" anchor="t">
            <a:spAutoFit/>
          </a:bodyPr>
          <a:lstStyle/>
          <a:p>
            <a:pPr algn="just">
              <a:lnSpc>
                <a:spcPts val="4339"/>
              </a:lnSpc>
              <a:spcBef>
                <a:spcPct val="0"/>
              </a:spcBef>
            </a:pPr>
            <a:r>
              <a:rPr lang="en-US" sz="3099">
                <a:solidFill>
                  <a:srgbClr val="03045E"/>
                </a:solidFill>
                <a:latin typeface="Eastman Grotesque"/>
                <a:ea typeface="Eastman Grotesque"/>
                <a:cs typeface="Eastman Grotesque"/>
                <a:sym typeface="Eastman Grotesque"/>
              </a:rPr>
              <a:t>Benchmark Model</a:t>
            </a:r>
          </a:p>
        </p:txBody>
      </p:sp>
      <p:sp>
        <p:nvSpPr>
          <p:cNvPr id="9" name="TextBox 9"/>
          <p:cNvSpPr txBox="1"/>
          <p:nvPr/>
        </p:nvSpPr>
        <p:spPr>
          <a:xfrm>
            <a:off x="1279343" y="4749696"/>
            <a:ext cx="7864657" cy="4105910"/>
          </a:xfrm>
          <a:prstGeom prst="rect">
            <a:avLst/>
          </a:prstGeom>
        </p:spPr>
        <p:txBody>
          <a:bodyPr lIns="0" tIns="0" rIns="0" bIns="0" rtlCol="0" anchor="t">
            <a:spAutoFit/>
          </a:bodyPr>
          <a:lstStyle/>
          <a:p>
            <a:pPr algn="just">
              <a:lnSpc>
                <a:spcPts val="3639"/>
              </a:lnSpc>
            </a:pPr>
            <a:r>
              <a:rPr lang="en-US" sz="2599" b="1" dirty="0">
                <a:solidFill>
                  <a:srgbClr val="03045E"/>
                </a:solidFill>
                <a:latin typeface="Eastman Grotesque Bold"/>
                <a:ea typeface="Eastman Grotesque Bold"/>
                <a:cs typeface="Eastman Grotesque Bold"/>
                <a:sym typeface="Eastman Grotesque Bold"/>
              </a:rPr>
              <a:t>Recall Score = 85%</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algn="just">
              <a:lnSpc>
                <a:spcPts val="3639"/>
              </a:lnSpc>
            </a:pPr>
            <a:r>
              <a:rPr lang="en-US" sz="2599" b="1" dirty="0">
                <a:solidFill>
                  <a:srgbClr val="03045E"/>
                </a:solidFill>
                <a:latin typeface="Eastman Grotesque Bold"/>
                <a:ea typeface="Eastman Grotesque Bold"/>
                <a:cs typeface="Eastman Grotesque Bold"/>
                <a:sym typeface="Eastman Grotesque Bold"/>
              </a:rPr>
              <a:t>Estimated Cost FN and FP in Benchmark Model</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FN: 58 x 784 = $45,472</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FP: 360 x 50 = $18,000</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Total Cost: FN + FP = $63,472</a:t>
            </a:r>
          </a:p>
        </p:txBody>
      </p:sp>
      <p:sp>
        <p:nvSpPr>
          <p:cNvPr id="10" name="TextBox 10"/>
          <p:cNvSpPr txBox="1"/>
          <p:nvPr/>
        </p:nvSpPr>
        <p:spPr>
          <a:xfrm>
            <a:off x="9897444" y="4749696"/>
            <a:ext cx="7864657" cy="4563110"/>
          </a:xfrm>
          <a:prstGeom prst="rect">
            <a:avLst/>
          </a:prstGeom>
        </p:spPr>
        <p:txBody>
          <a:bodyPr lIns="0" tIns="0" rIns="0" bIns="0" rtlCol="0" anchor="t">
            <a:spAutoFit/>
          </a:bodyPr>
          <a:lstStyle/>
          <a:p>
            <a:pPr algn="just">
              <a:lnSpc>
                <a:spcPts val="3639"/>
              </a:lnSpc>
            </a:pPr>
            <a:r>
              <a:rPr lang="en-US" sz="2599" b="1" dirty="0">
                <a:solidFill>
                  <a:srgbClr val="03045E"/>
                </a:solidFill>
                <a:latin typeface="Eastman Grotesque Bold"/>
                <a:ea typeface="Eastman Grotesque Bold"/>
                <a:cs typeface="Eastman Grotesque Bold"/>
                <a:sym typeface="Eastman Grotesque Bold"/>
              </a:rPr>
              <a:t>Recall Score = 93.7%</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algn="just">
              <a:lnSpc>
                <a:spcPts val="3639"/>
              </a:lnSpc>
            </a:pPr>
            <a:r>
              <a:rPr lang="en-US" sz="2599" b="1" dirty="0">
                <a:solidFill>
                  <a:srgbClr val="03045E"/>
                </a:solidFill>
                <a:latin typeface="Eastman Grotesque Bold"/>
                <a:ea typeface="Eastman Grotesque Bold"/>
                <a:cs typeface="Eastman Grotesque Bold"/>
                <a:sym typeface="Eastman Grotesque Bold"/>
              </a:rPr>
              <a:t>Estimated Cost FN and FP in Benchmark Model</a:t>
            </a:r>
          </a:p>
          <a:p>
            <a:pPr algn="just">
              <a:lnSpc>
                <a:spcPts val="3639"/>
              </a:lnSpc>
            </a:pPr>
            <a:endParaRPr lang="en-US" sz="2599" b="1" dirty="0">
              <a:solidFill>
                <a:srgbClr val="03045E"/>
              </a:solidFill>
              <a:latin typeface="Eastman Grotesque Bold"/>
              <a:ea typeface="Eastman Grotesque Bold"/>
              <a:cs typeface="Eastman Grotesque Bold"/>
              <a:sym typeface="Eastman Grotesque Bold"/>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FN: 24 x 784 = $18,816</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FP: 594 x 50 = $29,700</a:t>
            </a:r>
          </a:p>
          <a:p>
            <a:pPr algn="just">
              <a:lnSpc>
                <a:spcPts val="3639"/>
              </a:lnSpc>
            </a:pPr>
            <a:endParaRPr lang="en-US" sz="2599" dirty="0">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dirty="0">
                <a:solidFill>
                  <a:srgbClr val="03045E"/>
                </a:solidFill>
                <a:latin typeface="Eastman Grotesque"/>
                <a:ea typeface="Eastman Grotesque"/>
                <a:cs typeface="Eastman Grotesque"/>
                <a:sym typeface="Eastman Grotesque"/>
              </a:rPr>
              <a:t>Total Cost: FN + FP = $48,516</a:t>
            </a:r>
          </a:p>
          <a:p>
            <a:pPr algn="just">
              <a:lnSpc>
                <a:spcPts val="3639"/>
              </a:lnSpc>
            </a:pPr>
            <a:endParaRPr lang="en-US" sz="2599" dirty="0">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21650"/>
    </mc:Choice>
    <mc:Fallback xmlns="">
      <p:transition spd="slow" advTm="2165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flipH="1">
            <a:off x="1028700" y="4042259"/>
            <a:ext cx="7852564" cy="5216041"/>
          </a:xfrm>
          <a:custGeom>
            <a:avLst/>
            <a:gdLst/>
            <a:ahLst/>
            <a:cxnLst/>
            <a:rect l="l" t="t" r="r" b="b"/>
            <a:pathLst>
              <a:path w="7852564" h="5216041">
                <a:moveTo>
                  <a:pt x="7852564" y="0"/>
                </a:moveTo>
                <a:lnTo>
                  <a:pt x="0" y="0"/>
                </a:lnTo>
                <a:lnTo>
                  <a:pt x="0" y="5216041"/>
                </a:lnTo>
                <a:lnTo>
                  <a:pt x="7852564" y="5216041"/>
                </a:lnTo>
                <a:lnTo>
                  <a:pt x="785256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9406736" y="4042259"/>
            <a:ext cx="7852564" cy="5216041"/>
          </a:xfrm>
          <a:custGeom>
            <a:avLst/>
            <a:gdLst/>
            <a:ahLst/>
            <a:cxnLst/>
            <a:rect l="l" t="t" r="r" b="b"/>
            <a:pathLst>
              <a:path w="7852564" h="5216041">
                <a:moveTo>
                  <a:pt x="0" y="0"/>
                </a:moveTo>
                <a:lnTo>
                  <a:pt x="7852564" y="0"/>
                </a:lnTo>
                <a:lnTo>
                  <a:pt x="7852564" y="5216041"/>
                </a:lnTo>
                <a:lnTo>
                  <a:pt x="0" y="52160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7643886" y="4574918"/>
            <a:ext cx="807935" cy="568582"/>
          </a:xfrm>
          <a:custGeom>
            <a:avLst/>
            <a:gdLst/>
            <a:ahLst/>
            <a:cxnLst/>
            <a:rect l="l" t="t" r="r" b="b"/>
            <a:pathLst>
              <a:path w="807935" h="568582">
                <a:moveTo>
                  <a:pt x="0" y="0"/>
                </a:moveTo>
                <a:lnTo>
                  <a:pt x="807935" y="0"/>
                </a:lnTo>
                <a:lnTo>
                  <a:pt x="807935" y="568582"/>
                </a:lnTo>
                <a:lnTo>
                  <a:pt x="0" y="5685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TABLE OF CONTENTS</a:t>
            </a:r>
          </a:p>
        </p:txBody>
      </p:sp>
      <p:sp>
        <p:nvSpPr>
          <p:cNvPr id="10" name="TextBox 10"/>
          <p:cNvSpPr txBox="1"/>
          <p:nvPr/>
        </p:nvSpPr>
        <p:spPr>
          <a:xfrm>
            <a:off x="1874167" y="4378325"/>
            <a:ext cx="5333359" cy="765175"/>
          </a:xfrm>
          <a:prstGeom prst="rect">
            <a:avLst/>
          </a:prstGeom>
        </p:spPr>
        <p:txBody>
          <a:bodyPr lIns="0" tIns="0" rIns="0" bIns="0" rtlCol="0" anchor="t">
            <a:spAutoFit/>
          </a:bodyPr>
          <a:lstStyle/>
          <a:p>
            <a:pPr algn="r">
              <a:lnSpc>
                <a:spcPts val="5599"/>
              </a:lnSpc>
              <a:spcBef>
                <a:spcPct val="0"/>
              </a:spcBef>
            </a:pPr>
            <a:r>
              <a:rPr lang="en-US" sz="3999">
                <a:solidFill>
                  <a:srgbClr val="03045E"/>
                </a:solidFill>
                <a:latin typeface="Ample Display"/>
                <a:ea typeface="Ample Display"/>
                <a:cs typeface="Ample Display"/>
                <a:sym typeface="Ample Display"/>
              </a:rPr>
              <a:t>BUSINESS PROBLEM</a:t>
            </a:r>
          </a:p>
        </p:txBody>
      </p:sp>
      <p:sp>
        <p:nvSpPr>
          <p:cNvPr id="11" name="TextBox 11"/>
          <p:cNvSpPr txBox="1"/>
          <p:nvPr/>
        </p:nvSpPr>
        <p:spPr>
          <a:xfrm>
            <a:off x="1261028" y="6276975"/>
            <a:ext cx="5946498" cy="765175"/>
          </a:xfrm>
          <a:prstGeom prst="rect">
            <a:avLst/>
          </a:prstGeom>
        </p:spPr>
        <p:txBody>
          <a:bodyPr lIns="0" tIns="0" rIns="0" bIns="0" rtlCol="0" anchor="t">
            <a:spAutoFit/>
          </a:bodyPr>
          <a:lstStyle/>
          <a:p>
            <a:pPr algn="r">
              <a:lnSpc>
                <a:spcPts val="5599"/>
              </a:lnSpc>
              <a:spcBef>
                <a:spcPct val="0"/>
              </a:spcBef>
            </a:pPr>
            <a:r>
              <a:rPr lang="en-US" sz="3999">
                <a:solidFill>
                  <a:srgbClr val="03045E"/>
                </a:solidFill>
                <a:latin typeface="Ample Display"/>
                <a:ea typeface="Ample Display"/>
                <a:cs typeface="Ample Display"/>
                <a:sym typeface="Ample Display"/>
              </a:rPr>
              <a:t>ANALYTIC APPROACH</a:t>
            </a:r>
          </a:p>
        </p:txBody>
      </p:sp>
      <p:sp>
        <p:nvSpPr>
          <p:cNvPr id="12" name="TextBox 12"/>
          <p:cNvSpPr txBox="1"/>
          <p:nvPr/>
        </p:nvSpPr>
        <p:spPr>
          <a:xfrm>
            <a:off x="1484495" y="7642709"/>
            <a:ext cx="7131665" cy="1470025"/>
          </a:xfrm>
          <a:prstGeom prst="rect">
            <a:avLst/>
          </a:prstGeom>
        </p:spPr>
        <p:txBody>
          <a:bodyPr lIns="0" tIns="0" rIns="0" bIns="0" rtlCol="0" anchor="t">
            <a:spAutoFit/>
          </a:bodyPr>
          <a:lstStyle/>
          <a:p>
            <a:pPr algn="l">
              <a:lnSpc>
                <a:spcPts val="5599"/>
              </a:lnSpc>
              <a:spcBef>
                <a:spcPct val="0"/>
              </a:spcBef>
            </a:pPr>
            <a:r>
              <a:rPr lang="en-US" sz="3999">
                <a:solidFill>
                  <a:srgbClr val="03045E"/>
                </a:solidFill>
                <a:latin typeface="Ample Display"/>
                <a:ea typeface="Ample Display"/>
                <a:cs typeface="Ample Display"/>
                <a:sym typeface="Ample Display"/>
              </a:rPr>
              <a:t>MACHINE LEARNING ALGORITHMS</a:t>
            </a:r>
          </a:p>
        </p:txBody>
      </p:sp>
      <p:sp>
        <p:nvSpPr>
          <p:cNvPr id="13" name="TextBox 13"/>
          <p:cNvSpPr txBox="1"/>
          <p:nvPr/>
        </p:nvSpPr>
        <p:spPr>
          <a:xfrm>
            <a:off x="11086206" y="4083277"/>
            <a:ext cx="5360375" cy="1470025"/>
          </a:xfrm>
          <a:prstGeom prst="rect">
            <a:avLst/>
          </a:prstGeom>
        </p:spPr>
        <p:txBody>
          <a:bodyPr lIns="0" tIns="0" rIns="0" bIns="0" rtlCol="0" anchor="t">
            <a:spAutoFit/>
          </a:bodyPr>
          <a:lstStyle/>
          <a:p>
            <a:pPr algn="l">
              <a:lnSpc>
                <a:spcPts val="5599"/>
              </a:lnSpc>
              <a:spcBef>
                <a:spcPct val="0"/>
              </a:spcBef>
            </a:pPr>
            <a:r>
              <a:rPr lang="en-US" sz="3999">
                <a:solidFill>
                  <a:srgbClr val="03045E"/>
                </a:solidFill>
                <a:latin typeface="Ample Display"/>
                <a:ea typeface="Ample Display"/>
                <a:cs typeface="Ample Display"/>
                <a:sym typeface="Ample Display"/>
              </a:rPr>
              <a:t>HYPERPARAMETER TUNING</a:t>
            </a:r>
          </a:p>
        </p:txBody>
      </p:sp>
      <p:sp>
        <p:nvSpPr>
          <p:cNvPr id="14" name="TextBox 14"/>
          <p:cNvSpPr txBox="1"/>
          <p:nvPr/>
        </p:nvSpPr>
        <p:spPr>
          <a:xfrm>
            <a:off x="11086206" y="7608041"/>
            <a:ext cx="5428502" cy="1470025"/>
          </a:xfrm>
          <a:prstGeom prst="rect">
            <a:avLst/>
          </a:prstGeom>
        </p:spPr>
        <p:txBody>
          <a:bodyPr lIns="0" tIns="0" rIns="0" bIns="0" rtlCol="0" anchor="t">
            <a:spAutoFit/>
          </a:bodyPr>
          <a:lstStyle/>
          <a:p>
            <a:pPr algn="l">
              <a:lnSpc>
                <a:spcPts val="5599"/>
              </a:lnSpc>
              <a:spcBef>
                <a:spcPct val="0"/>
              </a:spcBef>
            </a:pPr>
            <a:r>
              <a:rPr lang="en-US" sz="3999">
                <a:solidFill>
                  <a:srgbClr val="03045E"/>
                </a:solidFill>
                <a:latin typeface="Ample Display"/>
                <a:ea typeface="Ample Display"/>
                <a:cs typeface="Ample Display"/>
                <a:sym typeface="Ample Display"/>
              </a:rPr>
              <a:t>CONCLUSION &amp; RECOMMENDATIONS</a:t>
            </a:r>
          </a:p>
        </p:txBody>
      </p:sp>
      <p:sp>
        <p:nvSpPr>
          <p:cNvPr id="15" name="Freeform 15"/>
          <p:cNvSpPr/>
          <p:nvPr/>
        </p:nvSpPr>
        <p:spPr>
          <a:xfrm>
            <a:off x="7643886" y="6348655"/>
            <a:ext cx="807935" cy="568582"/>
          </a:xfrm>
          <a:custGeom>
            <a:avLst/>
            <a:gdLst/>
            <a:ahLst/>
            <a:cxnLst/>
            <a:rect l="l" t="t" r="r" b="b"/>
            <a:pathLst>
              <a:path w="807935" h="568582">
                <a:moveTo>
                  <a:pt x="0" y="0"/>
                </a:moveTo>
                <a:lnTo>
                  <a:pt x="807935" y="0"/>
                </a:lnTo>
                <a:lnTo>
                  <a:pt x="807935" y="568582"/>
                </a:lnTo>
                <a:lnTo>
                  <a:pt x="0" y="5685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7643886" y="8122391"/>
            <a:ext cx="807935" cy="568582"/>
          </a:xfrm>
          <a:custGeom>
            <a:avLst/>
            <a:gdLst/>
            <a:ahLst/>
            <a:cxnLst/>
            <a:rect l="l" t="t" r="r" b="b"/>
            <a:pathLst>
              <a:path w="807935" h="568582">
                <a:moveTo>
                  <a:pt x="0" y="0"/>
                </a:moveTo>
                <a:lnTo>
                  <a:pt x="807935" y="0"/>
                </a:lnTo>
                <a:lnTo>
                  <a:pt x="807935" y="568582"/>
                </a:lnTo>
                <a:lnTo>
                  <a:pt x="0" y="5685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a:off x="9829873" y="4592252"/>
            <a:ext cx="807935" cy="568582"/>
          </a:xfrm>
          <a:custGeom>
            <a:avLst/>
            <a:gdLst/>
            <a:ahLst/>
            <a:cxnLst/>
            <a:rect l="l" t="t" r="r" b="b"/>
            <a:pathLst>
              <a:path w="807935" h="568582">
                <a:moveTo>
                  <a:pt x="0" y="0"/>
                </a:moveTo>
                <a:lnTo>
                  <a:pt x="807936" y="0"/>
                </a:lnTo>
                <a:lnTo>
                  <a:pt x="807936" y="568582"/>
                </a:lnTo>
                <a:lnTo>
                  <a:pt x="0" y="5685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9829873" y="6365989"/>
            <a:ext cx="807935" cy="568582"/>
          </a:xfrm>
          <a:custGeom>
            <a:avLst/>
            <a:gdLst/>
            <a:ahLst/>
            <a:cxnLst/>
            <a:rect l="l" t="t" r="r" b="b"/>
            <a:pathLst>
              <a:path w="807935" h="568582">
                <a:moveTo>
                  <a:pt x="0" y="0"/>
                </a:moveTo>
                <a:lnTo>
                  <a:pt x="807936" y="0"/>
                </a:lnTo>
                <a:lnTo>
                  <a:pt x="807936" y="568582"/>
                </a:lnTo>
                <a:lnTo>
                  <a:pt x="0" y="5685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a:off x="9829873" y="8139725"/>
            <a:ext cx="807935" cy="568582"/>
          </a:xfrm>
          <a:custGeom>
            <a:avLst/>
            <a:gdLst/>
            <a:ahLst/>
            <a:cxnLst/>
            <a:rect l="l" t="t" r="r" b="b"/>
            <a:pathLst>
              <a:path w="807935" h="568582">
                <a:moveTo>
                  <a:pt x="0" y="0"/>
                </a:moveTo>
                <a:lnTo>
                  <a:pt x="807936" y="0"/>
                </a:lnTo>
                <a:lnTo>
                  <a:pt x="807936" y="568582"/>
                </a:lnTo>
                <a:lnTo>
                  <a:pt x="0" y="5685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TextBox 20"/>
          <p:cNvSpPr txBox="1"/>
          <p:nvPr/>
        </p:nvSpPr>
        <p:spPr>
          <a:xfrm>
            <a:off x="11086206" y="5816970"/>
            <a:ext cx="6173094" cy="1470025"/>
          </a:xfrm>
          <a:prstGeom prst="rect">
            <a:avLst/>
          </a:prstGeom>
        </p:spPr>
        <p:txBody>
          <a:bodyPr lIns="0" tIns="0" rIns="0" bIns="0" rtlCol="0" anchor="t">
            <a:spAutoFit/>
          </a:bodyPr>
          <a:lstStyle/>
          <a:p>
            <a:pPr algn="l">
              <a:lnSpc>
                <a:spcPts val="5599"/>
              </a:lnSpc>
              <a:spcBef>
                <a:spcPct val="0"/>
              </a:spcBef>
            </a:pPr>
            <a:r>
              <a:rPr lang="en-US" sz="3999">
                <a:solidFill>
                  <a:srgbClr val="03045E"/>
                </a:solidFill>
                <a:latin typeface="Ample Display"/>
                <a:ea typeface="Ample Display"/>
                <a:cs typeface="Ample Display"/>
                <a:sym typeface="Ample Display"/>
              </a:rPr>
              <a:t>RESULTS AND MODEL PERFORMANCE</a:t>
            </a:r>
          </a:p>
        </p:txBody>
      </p:sp>
    </p:spTree>
  </p:cSld>
  <p:clrMapOvr>
    <a:masterClrMapping/>
  </p:clrMapOvr>
  <mc:AlternateContent xmlns:mc="http://schemas.openxmlformats.org/markup-compatibility/2006" xmlns:p14="http://schemas.microsoft.com/office/powerpoint/2010/main">
    <mc:Choice Requires="p14">
      <p:transition spd="slow" p14:dur="2000" advTm="40576"/>
    </mc:Choice>
    <mc:Fallback xmlns="">
      <p:transition spd="slow" advTm="4057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01612" y="861012"/>
            <a:ext cx="9609109" cy="2387600"/>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RESULTS AND MODEL PERFORMANCE</a:t>
            </a:r>
          </a:p>
        </p:txBody>
      </p:sp>
      <p:sp>
        <p:nvSpPr>
          <p:cNvPr id="7" name="TextBox 7"/>
          <p:cNvSpPr txBox="1"/>
          <p:nvPr/>
        </p:nvSpPr>
        <p:spPr>
          <a:xfrm>
            <a:off x="1813789" y="4079028"/>
            <a:ext cx="12155935" cy="5020310"/>
          </a:xfrm>
          <a:prstGeom prst="rect">
            <a:avLst/>
          </a:prstGeom>
        </p:spPr>
        <p:txBody>
          <a:bodyPr lIns="0" tIns="0" rIns="0" bIns="0" rtlCol="0" anchor="t">
            <a:spAutoFit/>
          </a:bodyPr>
          <a:lstStyle/>
          <a:p>
            <a:pPr algn="just">
              <a:lnSpc>
                <a:spcPts val="3639"/>
              </a:lnSpc>
            </a:pPr>
            <a:r>
              <a:rPr lang="en-US" sz="2599" b="1">
                <a:solidFill>
                  <a:srgbClr val="03045E"/>
                </a:solidFill>
                <a:latin typeface="Eastman Grotesque Bold"/>
                <a:ea typeface="Eastman Grotesque Bold"/>
                <a:cs typeface="Eastman Grotesque Bold"/>
                <a:sym typeface="Eastman Grotesque Bold"/>
              </a:rPr>
              <a:t>Tuned Model Insight</a:t>
            </a:r>
          </a:p>
          <a:p>
            <a:pPr algn="just">
              <a:lnSpc>
                <a:spcPts val="3639"/>
              </a:lnSpc>
            </a:pPr>
            <a:endParaRPr lang="en-US" sz="2599" b="1">
              <a:solidFill>
                <a:srgbClr val="03045E"/>
              </a:solidFill>
              <a:latin typeface="Eastman Grotesque Bold"/>
              <a:ea typeface="Eastman Grotesque Bold"/>
              <a:cs typeface="Eastman Grotesque Bold"/>
              <a:sym typeface="Eastman Grotesque Bold"/>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The accuracy score of the tuned model is 58%, which is lower when compared to the benchmark model.</a:t>
            </a:r>
          </a:p>
          <a:p>
            <a:pPr algn="just">
              <a:lnSpc>
                <a:spcPts val="3639"/>
              </a:lnSpc>
            </a:pPr>
            <a:endParaRPr lang="en-US" sz="2599">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Despite the significant increase in the FP score, the reduction in FN results in a lower overall cost compared to the benchmark model.</a:t>
            </a:r>
          </a:p>
          <a:p>
            <a:pPr algn="just">
              <a:lnSpc>
                <a:spcPts val="3639"/>
              </a:lnSpc>
            </a:pPr>
            <a:endParaRPr lang="en-US" sz="2599">
              <a:solidFill>
                <a:srgbClr val="03045E"/>
              </a:solidFill>
              <a:latin typeface="Eastman Grotesque"/>
              <a:ea typeface="Eastman Grotesque"/>
              <a:cs typeface="Eastman Grotesque"/>
              <a:sym typeface="Eastman Grotesque"/>
            </a:endParaRP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The tuned model’s cost is $48,516, which is $14,956 less than the benchmark model’s cost of $63,472.</a:t>
            </a:r>
          </a:p>
          <a:p>
            <a:pPr algn="just">
              <a:lnSpc>
                <a:spcPts val="3639"/>
              </a:lnSpc>
            </a:pPr>
            <a:endParaRPr lang="en-US" sz="2599">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60501"/>
    </mc:Choice>
    <mc:Fallback xmlns="">
      <p:transition spd="slow" advTm="6050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109452" y="3561170"/>
            <a:ext cx="7967367" cy="6363934"/>
          </a:xfrm>
          <a:custGeom>
            <a:avLst/>
            <a:gdLst/>
            <a:ahLst/>
            <a:cxnLst/>
            <a:rect l="l" t="t" r="r" b="b"/>
            <a:pathLst>
              <a:path w="7967367" h="6363934">
                <a:moveTo>
                  <a:pt x="0" y="0"/>
                </a:moveTo>
                <a:lnTo>
                  <a:pt x="7967366" y="0"/>
                </a:lnTo>
                <a:lnTo>
                  <a:pt x="7967366" y="6363934"/>
                </a:lnTo>
                <a:lnTo>
                  <a:pt x="0" y="6363934"/>
                </a:lnTo>
                <a:lnTo>
                  <a:pt x="0" y="0"/>
                </a:lnTo>
                <a:close/>
              </a:path>
            </a:pathLst>
          </a:custGeom>
          <a:blipFill>
            <a:blip r:embed="rId3"/>
            <a:stretch>
              <a:fillRect/>
            </a:stretch>
          </a:blipFill>
        </p:spPr>
      </p:sp>
      <p:sp>
        <p:nvSpPr>
          <p:cNvPr id="7" name="TextBox 7"/>
          <p:cNvSpPr txBox="1"/>
          <p:nvPr/>
        </p:nvSpPr>
        <p:spPr>
          <a:xfrm>
            <a:off x="756194" y="1397293"/>
            <a:ext cx="1097163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FEATURES IMPORTANCE</a:t>
            </a:r>
          </a:p>
        </p:txBody>
      </p:sp>
      <p:sp>
        <p:nvSpPr>
          <p:cNvPr id="8" name="TextBox 8"/>
          <p:cNvSpPr txBox="1"/>
          <p:nvPr/>
        </p:nvSpPr>
        <p:spPr>
          <a:xfrm>
            <a:off x="0" y="3715686"/>
            <a:ext cx="9757139" cy="5934710"/>
          </a:xfrm>
          <a:prstGeom prst="rect">
            <a:avLst/>
          </a:prstGeom>
        </p:spPr>
        <p:txBody>
          <a:bodyPr lIns="0" tIns="0" rIns="0" bIns="0" rtlCol="0" anchor="t">
            <a:spAutoFit/>
          </a:bodyPr>
          <a:lstStyle/>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OnlineBackup is the most important feature, with a score of 0.75. Customers with or without online backup are strongly linked to churn.</a:t>
            </a: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OnlineSecurity follows closely with an importance score of 0.20, suggesting that online security service impacts retention.</a:t>
            </a: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Dependents and MonthlyCharges contribute moderately, with scores of 0.10 and 0.05, respectively. Dependents are linked to higher retention, and higher charges slightly affect churn.</a:t>
            </a: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Tenure, InternetService, and DeviceProtection are less important, with scores between 0.04 and 0.06.</a:t>
            </a:r>
          </a:p>
          <a:p>
            <a:pPr marL="561339" lvl="1" indent="-280669" algn="just">
              <a:lnSpc>
                <a:spcPts val="3639"/>
              </a:lnSpc>
              <a:buFont typeface="Arial"/>
              <a:buChar char="•"/>
            </a:pPr>
            <a:r>
              <a:rPr lang="en-US" sz="2599">
                <a:solidFill>
                  <a:srgbClr val="03045E"/>
                </a:solidFill>
                <a:latin typeface="Eastman Grotesque"/>
                <a:ea typeface="Eastman Grotesque"/>
                <a:cs typeface="Eastman Grotesque"/>
                <a:sym typeface="Eastman Grotesque"/>
              </a:rPr>
              <a:t>TechSupport, Contract, and PaperlessBilling have minimal importance, indicating low impact on churn prediction.</a:t>
            </a:r>
          </a:p>
          <a:p>
            <a:pPr algn="just">
              <a:lnSpc>
                <a:spcPts val="3639"/>
              </a:lnSpc>
            </a:pPr>
            <a:endParaRPr lang="en-US" sz="2599">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27723"/>
    </mc:Choice>
    <mc:Fallback xmlns="">
      <p:transition spd="slow" advTm="2772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CONCLUSION</a:t>
            </a:r>
          </a:p>
        </p:txBody>
      </p:sp>
      <p:sp>
        <p:nvSpPr>
          <p:cNvPr id="7" name="TextBox 7"/>
          <p:cNvSpPr txBox="1"/>
          <p:nvPr/>
        </p:nvSpPr>
        <p:spPr>
          <a:xfrm>
            <a:off x="761999" y="3735633"/>
            <a:ext cx="16497301" cy="4538633"/>
          </a:xfrm>
          <a:prstGeom prst="rect">
            <a:avLst/>
          </a:prstGeom>
        </p:spPr>
        <p:txBody>
          <a:bodyPr lIns="0" tIns="0" rIns="0" bIns="0" rtlCol="0" anchor="t">
            <a:spAutoFit/>
          </a:bodyPr>
          <a:lstStyle/>
          <a:p>
            <a:pPr marL="560185" lvl="1" indent="-280092" algn="just">
              <a:lnSpc>
                <a:spcPts val="3632"/>
              </a:lnSpc>
              <a:buFont typeface="Arial"/>
              <a:buChar char="•"/>
            </a:pPr>
            <a:r>
              <a:rPr lang="en-US" sz="2594">
                <a:solidFill>
                  <a:srgbClr val="03045E"/>
                </a:solidFill>
                <a:latin typeface="Eastman Grotesque"/>
                <a:ea typeface="Eastman Grotesque"/>
                <a:cs typeface="Eastman Grotesque"/>
                <a:sym typeface="Eastman Grotesque"/>
              </a:rPr>
              <a:t>FN vs FP Cost: The cost of False Negatives (FN) is higher than False Positives (FP). To minimize FN impact, recall is prioritized as the main metric. Improving recall reduces FN costs, which is critical for churn prediction.</a:t>
            </a:r>
          </a:p>
          <a:p>
            <a:pPr algn="just">
              <a:lnSpc>
                <a:spcPts val="3632"/>
              </a:lnSpc>
            </a:pPr>
            <a:endParaRPr lang="en-US" sz="2594">
              <a:solidFill>
                <a:srgbClr val="03045E"/>
              </a:solidFill>
              <a:latin typeface="Eastman Grotesque"/>
              <a:ea typeface="Eastman Grotesque"/>
              <a:cs typeface="Eastman Grotesque"/>
              <a:sym typeface="Eastman Grotesque"/>
            </a:endParaRPr>
          </a:p>
          <a:p>
            <a:pPr marL="560185" lvl="1" indent="-280092" algn="just">
              <a:lnSpc>
                <a:spcPts val="3632"/>
              </a:lnSpc>
              <a:buFont typeface="Arial"/>
              <a:buChar char="•"/>
            </a:pPr>
            <a:r>
              <a:rPr lang="en-US" sz="2594">
                <a:solidFill>
                  <a:srgbClr val="03045E"/>
                </a:solidFill>
                <a:latin typeface="Eastman Grotesque"/>
                <a:ea typeface="Eastman Grotesque"/>
                <a:cs typeface="Eastman Grotesque"/>
                <a:sym typeface="Eastman Grotesque"/>
              </a:rPr>
              <a:t>Recall vs Accuracy: After tuning the model, recall improves by reducing FN, but FP increases, which lowers accuracy. Even though accuracy drops, recall is more important in this case since reducing FN is more valuable.</a:t>
            </a:r>
          </a:p>
          <a:p>
            <a:pPr algn="just">
              <a:lnSpc>
                <a:spcPts val="3632"/>
              </a:lnSpc>
            </a:pPr>
            <a:endParaRPr lang="en-US" sz="2594">
              <a:solidFill>
                <a:srgbClr val="03045E"/>
              </a:solidFill>
              <a:latin typeface="Eastman Grotesque"/>
              <a:ea typeface="Eastman Grotesque"/>
              <a:cs typeface="Eastman Grotesque"/>
              <a:sym typeface="Eastman Grotesque"/>
            </a:endParaRPr>
          </a:p>
          <a:p>
            <a:pPr marL="560185" lvl="1" indent="-280092" algn="just">
              <a:lnSpc>
                <a:spcPts val="3632"/>
              </a:lnSpc>
              <a:buFont typeface="Arial"/>
              <a:buChar char="•"/>
            </a:pPr>
            <a:r>
              <a:rPr lang="en-US" sz="2594">
                <a:solidFill>
                  <a:srgbClr val="03045E"/>
                </a:solidFill>
                <a:latin typeface="Eastman Grotesque"/>
                <a:ea typeface="Eastman Grotesque"/>
                <a:cs typeface="Eastman Grotesque"/>
                <a:sym typeface="Eastman Grotesque"/>
              </a:rPr>
              <a:t>Cost Reduction: Despite lower accuracy, the tuned model significantly reduces total costs compared to the benchmark model due to a better FN:FP cost ratio.</a:t>
            </a:r>
          </a:p>
          <a:p>
            <a:pPr algn="just">
              <a:lnSpc>
                <a:spcPts val="3632"/>
              </a:lnSpc>
              <a:spcBef>
                <a:spcPct val="0"/>
              </a:spcBef>
            </a:pPr>
            <a:endParaRPr lang="en-US" sz="2594">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85138"/>
    </mc:Choice>
    <mc:Fallback xmlns="">
      <p:transition spd="slow" advTm="8513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RECOMMENDATIONS</a:t>
            </a:r>
          </a:p>
        </p:txBody>
      </p:sp>
      <p:sp>
        <p:nvSpPr>
          <p:cNvPr id="7" name="TextBox 7"/>
          <p:cNvSpPr txBox="1"/>
          <p:nvPr/>
        </p:nvSpPr>
        <p:spPr>
          <a:xfrm>
            <a:off x="761999" y="3735633"/>
            <a:ext cx="16497301" cy="4538633"/>
          </a:xfrm>
          <a:prstGeom prst="rect">
            <a:avLst/>
          </a:prstGeom>
        </p:spPr>
        <p:txBody>
          <a:bodyPr lIns="0" tIns="0" rIns="0" bIns="0" rtlCol="0" anchor="t">
            <a:spAutoFit/>
          </a:bodyPr>
          <a:lstStyle/>
          <a:p>
            <a:pPr marL="560185" lvl="1" indent="-280092" algn="just">
              <a:lnSpc>
                <a:spcPts val="3632"/>
              </a:lnSpc>
              <a:buFont typeface="Arial"/>
              <a:buChar char="•"/>
            </a:pPr>
            <a:r>
              <a:rPr lang="en-US" sz="2594" dirty="0">
                <a:solidFill>
                  <a:srgbClr val="03045E"/>
                </a:solidFill>
                <a:latin typeface="Eastman Grotesque"/>
                <a:ea typeface="Eastman Grotesque"/>
                <a:cs typeface="Eastman Grotesque"/>
                <a:sym typeface="Eastman Grotesque"/>
              </a:rPr>
              <a:t>Future Evaluation: It's important to carefully determine FN and FP costs to choose the right evaluation metrics and align the model with the goal of minimizing churn and improving retention.</a:t>
            </a:r>
          </a:p>
          <a:p>
            <a:pPr algn="just">
              <a:lnSpc>
                <a:spcPts val="3632"/>
              </a:lnSpc>
            </a:pPr>
            <a:endParaRPr lang="en-US" sz="2594" dirty="0">
              <a:solidFill>
                <a:srgbClr val="03045E"/>
              </a:solidFill>
              <a:latin typeface="Eastman Grotesque"/>
              <a:ea typeface="Eastman Grotesque"/>
              <a:cs typeface="Eastman Grotesque"/>
              <a:sym typeface="Eastman Grotesque"/>
            </a:endParaRPr>
          </a:p>
          <a:p>
            <a:pPr marL="560185" lvl="1" indent="-280092" algn="just">
              <a:lnSpc>
                <a:spcPts val="3632"/>
              </a:lnSpc>
              <a:buFont typeface="Arial"/>
              <a:buChar char="•"/>
            </a:pPr>
            <a:r>
              <a:rPr lang="en-US" sz="2594" dirty="0">
                <a:solidFill>
                  <a:srgbClr val="03045E"/>
                </a:solidFill>
                <a:latin typeface="Eastman Grotesque"/>
                <a:ea typeface="Eastman Grotesque"/>
                <a:cs typeface="Eastman Grotesque"/>
                <a:sym typeface="Eastman Grotesque"/>
              </a:rPr>
              <a:t>Model Improvement: The current model can be improved by better understanding churn drivers, using advanced resampling techniques, and fine-tuning with more sophisticated methods.</a:t>
            </a:r>
          </a:p>
          <a:p>
            <a:pPr algn="just">
              <a:lnSpc>
                <a:spcPts val="3632"/>
              </a:lnSpc>
            </a:pPr>
            <a:endParaRPr lang="en-US" sz="2594" dirty="0">
              <a:solidFill>
                <a:srgbClr val="03045E"/>
              </a:solidFill>
              <a:latin typeface="Eastman Grotesque"/>
              <a:ea typeface="Eastman Grotesque"/>
              <a:cs typeface="Eastman Grotesque"/>
              <a:sym typeface="Eastman Grotesque"/>
            </a:endParaRPr>
          </a:p>
          <a:p>
            <a:pPr marL="560185" lvl="1" indent="-280092" algn="just">
              <a:lnSpc>
                <a:spcPts val="3632"/>
              </a:lnSpc>
              <a:buFont typeface="Arial"/>
              <a:buChar char="•"/>
            </a:pPr>
            <a:r>
              <a:rPr lang="en-US" sz="2594" dirty="0">
                <a:solidFill>
                  <a:srgbClr val="03045E"/>
                </a:solidFill>
                <a:latin typeface="Eastman Grotesque"/>
                <a:ea typeface="Eastman Grotesque"/>
                <a:cs typeface="Eastman Grotesque"/>
                <a:sym typeface="Eastman Grotesque"/>
              </a:rPr>
              <a:t>Further Analysis: More exploration of potential features, handling class imbalances better, and incorporating domain expertise will lead to a more reliable model. Regular model retraining and adjustments can improve predictions over time.</a:t>
            </a:r>
          </a:p>
          <a:p>
            <a:pPr algn="just">
              <a:lnSpc>
                <a:spcPts val="3632"/>
              </a:lnSpc>
              <a:spcBef>
                <a:spcPct val="0"/>
              </a:spcBef>
            </a:pPr>
            <a:endParaRPr lang="en-US" sz="2594" dirty="0">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82104"/>
    </mc:Choice>
    <mc:Fallback xmlns="">
      <p:transition spd="slow" advTm="8210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7530683" cy="8229600"/>
            <a:chOff x="0" y="0"/>
            <a:chExt cx="3209348" cy="1506596"/>
          </a:xfrm>
        </p:grpSpPr>
        <p:sp>
          <p:nvSpPr>
            <p:cNvPr id="4" name="Freeform 4"/>
            <p:cNvSpPr/>
            <p:nvPr/>
          </p:nvSpPr>
          <p:spPr>
            <a:xfrm>
              <a:off x="0" y="0"/>
              <a:ext cx="3209348" cy="1506596"/>
            </a:xfrm>
            <a:custGeom>
              <a:avLst/>
              <a:gdLst/>
              <a:ahLst/>
              <a:cxnLst/>
              <a:rect l="l" t="t" r="r" b="b"/>
              <a:pathLst>
                <a:path w="3209348" h="1506596">
                  <a:moveTo>
                    <a:pt x="3006148" y="0"/>
                  </a:moveTo>
                  <a:lnTo>
                    <a:pt x="0" y="0"/>
                  </a:lnTo>
                  <a:lnTo>
                    <a:pt x="0" y="1506596"/>
                  </a:lnTo>
                  <a:lnTo>
                    <a:pt x="3006148" y="1506596"/>
                  </a:lnTo>
                  <a:lnTo>
                    <a:pt x="3209348" y="753298"/>
                  </a:lnTo>
                  <a:lnTo>
                    <a:pt x="3006148" y="0"/>
                  </a:lnTo>
                  <a:close/>
                </a:path>
              </a:pathLst>
            </a:custGeom>
            <a:solidFill>
              <a:srgbClr val="03045E"/>
            </a:solidFill>
          </p:spPr>
        </p:sp>
        <p:sp>
          <p:nvSpPr>
            <p:cNvPr id="5" name="TextBox 5"/>
            <p:cNvSpPr txBox="1"/>
            <p:nvPr/>
          </p:nvSpPr>
          <p:spPr>
            <a:xfrm>
              <a:off x="0" y="-38100"/>
              <a:ext cx="3095048" cy="154469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580743" y="2130425"/>
            <a:ext cx="13826431" cy="5892800"/>
          </a:xfrm>
          <a:prstGeom prst="rect">
            <a:avLst/>
          </a:prstGeom>
        </p:spPr>
        <p:txBody>
          <a:bodyPr lIns="0" tIns="0" rIns="0" bIns="0" rtlCol="0" anchor="t">
            <a:spAutoFit/>
          </a:bodyPr>
          <a:lstStyle/>
          <a:p>
            <a:pPr algn="ctr">
              <a:lnSpc>
                <a:spcPts val="21400"/>
              </a:lnSpc>
            </a:pPr>
            <a:r>
              <a:rPr lang="en-US" sz="20000">
                <a:solidFill>
                  <a:srgbClr val="FFFFFF"/>
                </a:solidFill>
                <a:latin typeface="Ample Display"/>
                <a:ea typeface="Ample Display"/>
                <a:cs typeface="Ample Display"/>
                <a:sym typeface="Ample Display"/>
              </a:rPr>
              <a:t>THANK YOU</a:t>
            </a:r>
          </a:p>
        </p:txBody>
      </p:sp>
    </p:spTree>
  </p:cSld>
  <p:clrMapOvr>
    <a:masterClrMapping/>
  </p:clrMapOvr>
  <mc:AlternateContent xmlns:mc="http://schemas.openxmlformats.org/markup-compatibility/2006" xmlns:p14="http://schemas.microsoft.com/office/powerpoint/2010/main">
    <mc:Choice Requires="p14">
      <p:transition spd="slow" p14:dur="2000" advTm="7037"/>
    </mc:Choice>
    <mc:Fallback xmlns="">
      <p:transition spd="slow" advTm="70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BUSINESS PROBLEM</a:t>
            </a:r>
          </a:p>
        </p:txBody>
      </p:sp>
      <p:sp>
        <p:nvSpPr>
          <p:cNvPr id="7" name="TextBox 7"/>
          <p:cNvSpPr txBox="1"/>
          <p:nvPr/>
        </p:nvSpPr>
        <p:spPr>
          <a:xfrm>
            <a:off x="1028700" y="3975905"/>
            <a:ext cx="14400675" cy="5059273"/>
          </a:xfrm>
          <a:prstGeom prst="rect">
            <a:avLst/>
          </a:prstGeom>
        </p:spPr>
        <p:txBody>
          <a:bodyPr lIns="0" tIns="0" rIns="0" bIns="0" rtlCol="0" anchor="t">
            <a:spAutoFit/>
          </a:bodyPr>
          <a:lstStyle/>
          <a:p>
            <a:pPr algn="just">
              <a:lnSpc>
                <a:spcPts val="4046"/>
              </a:lnSpc>
            </a:pPr>
            <a:r>
              <a:rPr lang="en-US" sz="2890" dirty="0">
                <a:solidFill>
                  <a:srgbClr val="03045E"/>
                </a:solidFill>
                <a:latin typeface="Eastman Grotesque"/>
                <a:ea typeface="Eastman Grotesque"/>
                <a:cs typeface="Eastman Grotesque"/>
                <a:sym typeface="Eastman Grotesque"/>
              </a:rPr>
              <a:t>Problem Context:</a:t>
            </a:r>
          </a:p>
          <a:p>
            <a:pPr marL="624074" lvl="1" indent="-312037" algn="just">
              <a:lnSpc>
                <a:spcPts val="4046"/>
              </a:lnSpc>
              <a:buFont typeface="Arial"/>
              <a:buChar char="•"/>
            </a:pPr>
            <a:r>
              <a:rPr lang="en-US" sz="2890" dirty="0">
                <a:solidFill>
                  <a:srgbClr val="03045E"/>
                </a:solidFill>
                <a:latin typeface="Eastman Grotesque"/>
                <a:ea typeface="Eastman Grotesque"/>
                <a:cs typeface="Eastman Grotesque"/>
                <a:sym typeface="Eastman Grotesque"/>
              </a:rPr>
              <a:t>High churn rates in telecom businesses.</a:t>
            </a:r>
          </a:p>
          <a:p>
            <a:pPr marL="624074" lvl="1" indent="-312037" algn="just">
              <a:lnSpc>
                <a:spcPts val="4046"/>
              </a:lnSpc>
              <a:buFont typeface="Arial"/>
              <a:buChar char="•"/>
            </a:pPr>
            <a:r>
              <a:rPr lang="en-US" sz="2890" dirty="0">
                <a:solidFill>
                  <a:srgbClr val="03045E"/>
                </a:solidFill>
                <a:latin typeface="Eastman Grotesque"/>
                <a:ea typeface="Eastman Grotesque"/>
                <a:cs typeface="Eastman Grotesque"/>
                <a:sym typeface="Eastman Grotesque"/>
              </a:rPr>
              <a:t>Retaining valuable customers is crucial for revenue stability.</a:t>
            </a:r>
          </a:p>
          <a:p>
            <a:pPr algn="just">
              <a:lnSpc>
                <a:spcPts val="4046"/>
              </a:lnSpc>
            </a:pPr>
            <a:endParaRPr lang="en-US" sz="2890" dirty="0">
              <a:solidFill>
                <a:srgbClr val="03045E"/>
              </a:solidFill>
              <a:latin typeface="Eastman Grotesque"/>
              <a:ea typeface="Eastman Grotesque"/>
              <a:cs typeface="Eastman Grotesque"/>
              <a:sym typeface="Eastman Grotesque"/>
            </a:endParaRPr>
          </a:p>
          <a:p>
            <a:pPr algn="just">
              <a:lnSpc>
                <a:spcPts val="4046"/>
              </a:lnSpc>
            </a:pPr>
            <a:r>
              <a:rPr lang="en-US" sz="2890" dirty="0">
                <a:solidFill>
                  <a:srgbClr val="03045E"/>
                </a:solidFill>
                <a:latin typeface="Eastman Grotesque"/>
                <a:ea typeface="Eastman Grotesque"/>
                <a:cs typeface="Eastman Grotesque"/>
                <a:sym typeface="Eastman Grotesque"/>
              </a:rPr>
              <a:t>Target Audience:</a:t>
            </a:r>
          </a:p>
          <a:p>
            <a:pPr marL="624074" lvl="1" indent="-312037" algn="just">
              <a:lnSpc>
                <a:spcPts val="4046"/>
              </a:lnSpc>
              <a:buFont typeface="Arial"/>
              <a:buChar char="•"/>
            </a:pPr>
            <a:r>
              <a:rPr lang="en-US" sz="2890" dirty="0">
                <a:solidFill>
                  <a:srgbClr val="03045E"/>
                </a:solidFill>
                <a:latin typeface="Eastman Grotesque"/>
                <a:ea typeface="Eastman Grotesque"/>
                <a:cs typeface="Eastman Grotesque"/>
                <a:sym typeface="Eastman Grotesque"/>
              </a:rPr>
              <a:t>Stakeholders, Marketing team, Customer Support teams, and Product Development</a:t>
            </a:r>
          </a:p>
          <a:p>
            <a:pPr algn="just">
              <a:lnSpc>
                <a:spcPts val="4046"/>
              </a:lnSpc>
            </a:pPr>
            <a:endParaRPr lang="en-US" sz="2890" dirty="0">
              <a:solidFill>
                <a:srgbClr val="03045E"/>
              </a:solidFill>
              <a:latin typeface="Eastman Grotesque"/>
              <a:ea typeface="Eastman Grotesque"/>
              <a:cs typeface="Eastman Grotesque"/>
              <a:sym typeface="Eastman Grotesque"/>
            </a:endParaRPr>
          </a:p>
          <a:p>
            <a:pPr algn="just">
              <a:lnSpc>
                <a:spcPts val="4046"/>
              </a:lnSpc>
            </a:pPr>
            <a:r>
              <a:rPr lang="en-US" sz="2890" dirty="0">
                <a:solidFill>
                  <a:srgbClr val="03045E"/>
                </a:solidFill>
                <a:latin typeface="Eastman Grotesque"/>
                <a:ea typeface="Eastman Grotesque"/>
                <a:cs typeface="Eastman Grotesque"/>
                <a:sym typeface="Eastman Grotesque"/>
              </a:rPr>
              <a:t>Goal:</a:t>
            </a:r>
          </a:p>
          <a:p>
            <a:pPr marL="624074" lvl="1" indent="-312037" algn="just">
              <a:lnSpc>
                <a:spcPts val="4046"/>
              </a:lnSpc>
              <a:buFont typeface="Arial"/>
              <a:buChar char="•"/>
            </a:pPr>
            <a:r>
              <a:rPr lang="en-US" sz="2890" dirty="0">
                <a:solidFill>
                  <a:srgbClr val="03045E"/>
                </a:solidFill>
                <a:latin typeface="Eastman Grotesque"/>
                <a:ea typeface="Eastman Grotesque"/>
                <a:cs typeface="Eastman Grotesque"/>
                <a:sym typeface="Eastman Grotesque"/>
              </a:rPr>
              <a:t>Predict customer churn to reduce churn rates by targeting high-risk customers.</a:t>
            </a:r>
          </a:p>
          <a:p>
            <a:pPr algn="just">
              <a:lnSpc>
                <a:spcPts val="4046"/>
              </a:lnSpc>
              <a:spcBef>
                <a:spcPct val="0"/>
              </a:spcBef>
            </a:pPr>
            <a:endParaRPr lang="en-US" sz="2890" dirty="0">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96253"/>
    </mc:Choice>
    <mc:Fallback xmlns="">
      <p:transition spd="slow" advTm="9625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6923279" y="3508768"/>
            <a:ext cx="11049092" cy="6491341"/>
          </a:xfrm>
          <a:custGeom>
            <a:avLst/>
            <a:gdLst/>
            <a:ahLst/>
            <a:cxnLst/>
            <a:rect l="l" t="t" r="r" b="b"/>
            <a:pathLst>
              <a:path w="11049092" h="6491341">
                <a:moveTo>
                  <a:pt x="0" y="0"/>
                </a:moveTo>
                <a:lnTo>
                  <a:pt x="11049091" y="0"/>
                </a:lnTo>
                <a:lnTo>
                  <a:pt x="11049091" y="6491342"/>
                </a:lnTo>
                <a:lnTo>
                  <a:pt x="0" y="6491342"/>
                </a:lnTo>
                <a:lnTo>
                  <a:pt x="0" y="0"/>
                </a:lnTo>
                <a:close/>
              </a:path>
            </a:pathLst>
          </a:custGeom>
          <a:blipFill>
            <a:blip r:embed="rId3"/>
            <a:stretch>
              <a:fillRect/>
            </a:stretch>
          </a:blipFill>
        </p:spPr>
      </p:sp>
      <p:sp>
        <p:nvSpPr>
          <p:cNvPr id="7" name="TextBox 7"/>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BUSINESS PROBLEM</a:t>
            </a:r>
          </a:p>
        </p:txBody>
      </p:sp>
      <p:sp>
        <p:nvSpPr>
          <p:cNvPr id="8" name="TextBox 8"/>
          <p:cNvSpPr txBox="1"/>
          <p:nvPr/>
        </p:nvSpPr>
        <p:spPr>
          <a:xfrm>
            <a:off x="233890" y="3461143"/>
            <a:ext cx="6363633" cy="5544595"/>
          </a:xfrm>
          <a:prstGeom prst="rect">
            <a:avLst/>
          </a:prstGeom>
        </p:spPr>
        <p:txBody>
          <a:bodyPr lIns="0" tIns="0" rIns="0" bIns="0" rtlCol="0" anchor="t">
            <a:spAutoFit/>
          </a:bodyPr>
          <a:lstStyle/>
          <a:p>
            <a:pPr algn="l">
              <a:lnSpc>
                <a:spcPts val="3079"/>
              </a:lnSpc>
            </a:pPr>
            <a:r>
              <a:rPr lang="en-US" sz="2199" dirty="0">
                <a:solidFill>
                  <a:srgbClr val="03045E"/>
                </a:solidFill>
                <a:latin typeface="Eastman Grotesque"/>
                <a:ea typeface="Eastman Grotesque"/>
                <a:cs typeface="Eastman Grotesque"/>
                <a:sym typeface="Eastman Grotesque"/>
              </a:rPr>
              <a:t>Data Understanding:</a:t>
            </a:r>
          </a:p>
          <a:p>
            <a:pPr marL="474979" lvl="1" indent="-237490" algn="l">
              <a:lnSpc>
                <a:spcPts val="3079"/>
              </a:lnSpc>
              <a:buFont typeface="Arial"/>
              <a:buChar char="•"/>
            </a:pPr>
            <a:r>
              <a:rPr lang="en-US" sz="2199" dirty="0">
                <a:solidFill>
                  <a:srgbClr val="03045E"/>
                </a:solidFill>
                <a:latin typeface="Eastman Grotesque"/>
                <a:ea typeface="Eastman Grotesque"/>
                <a:cs typeface="Eastman Grotesque"/>
                <a:sym typeface="Eastman Grotesque"/>
              </a:rPr>
              <a:t>The dataset is focused on customer churn in a telecommunications company.</a:t>
            </a:r>
          </a:p>
          <a:p>
            <a:pPr marL="474979" lvl="1" indent="-237490" algn="l">
              <a:lnSpc>
                <a:spcPts val="3079"/>
              </a:lnSpc>
              <a:buFont typeface="Arial"/>
              <a:buChar char="•"/>
            </a:pPr>
            <a:r>
              <a:rPr lang="en-US" sz="2199" dirty="0">
                <a:solidFill>
                  <a:srgbClr val="03045E"/>
                </a:solidFill>
                <a:latin typeface="Eastman Grotesque"/>
                <a:ea typeface="Eastman Grotesque"/>
                <a:cs typeface="Eastman Grotesque"/>
                <a:sym typeface="Eastman Grotesque"/>
              </a:rPr>
              <a:t>The data is imbalanced, with more customers not churning.</a:t>
            </a:r>
          </a:p>
          <a:p>
            <a:pPr marL="474979" lvl="1" indent="-237490" algn="l">
              <a:lnSpc>
                <a:spcPts val="3079"/>
              </a:lnSpc>
              <a:buFont typeface="Arial"/>
              <a:buChar char="•"/>
            </a:pPr>
            <a:r>
              <a:rPr lang="en-US" sz="2199" dirty="0">
                <a:solidFill>
                  <a:srgbClr val="03045E"/>
                </a:solidFill>
                <a:latin typeface="Eastman Grotesque"/>
                <a:ea typeface="Eastman Grotesque"/>
                <a:cs typeface="Eastman Grotesque"/>
                <a:sym typeface="Eastman Grotesque"/>
              </a:rPr>
              <a:t>Features are mostly categorical, including nominal categories like Dependents, </a:t>
            </a:r>
            <a:r>
              <a:rPr lang="en-US" sz="2199" dirty="0" err="1">
                <a:solidFill>
                  <a:srgbClr val="03045E"/>
                </a:solidFill>
                <a:latin typeface="Eastman Grotesque"/>
                <a:ea typeface="Eastman Grotesque"/>
                <a:cs typeface="Eastman Grotesque"/>
                <a:sym typeface="Eastman Grotesque"/>
              </a:rPr>
              <a:t>OnlineSecurity</a:t>
            </a:r>
            <a:r>
              <a:rPr lang="en-US" sz="2199" dirty="0">
                <a:solidFill>
                  <a:srgbClr val="03045E"/>
                </a:solidFill>
                <a:latin typeface="Eastman Grotesque"/>
                <a:ea typeface="Eastman Grotesque"/>
                <a:cs typeface="Eastman Grotesque"/>
                <a:sym typeface="Eastman Grotesque"/>
              </a:rPr>
              <a:t>, </a:t>
            </a:r>
            <a:r>
              <a:rPr lang="en-US" sz="2199" dirty="0" err="1">
                <a:solidFill>
                  <a:srgbClr val="03045E"/>
                </a:solidFill>
                <a:latin typeface="Eastman Grotesque"/>
                <a:ea typeface="Eastman Grotesque"/>
                <a:cs typeface="Eastman Grotesque"/>
                <a:sym typeface="Eastman Grotesque"/>
              </a:rPr>
              <a:t>OnlineBackup</a:t>
            </a:r>
            <a:r>
              <a:rPr lang="en-US" sz="2199" dirty="0">
                <a:solidFill>
                  <a:srgbClr val="03045E"/>
                </a:solidFill>
                <a:latin typeface="Eastman Grotesque"/>
                <a:ea typeface="Eastman Grotesque"/>
                <a:cs typeface="Eastman Grotesque"/>
                <a:sym typeface="Eastman Grotesque"/>
              </a:rPr>
              <a:t>, </a:t>
            </a:r>
            <a:r>
              <a:rPr lang="en-US" sz="2199" dirty="0" err="1">
                <a:solidFill>
                  <a:srgbClr val="03045E"/>
                </a:solidFill>
                <a:latin typeface="Eastman Grotesque"/>
                <a:ea typeface="Eastman Grotesque"/>
                <a:cs typeface="Eastman Grotesque"/>
                <a:sym typeface="Eastman Grotesque"/>
              </a:rPr>
              <a:t>DeviceProtection</a:t>
            </a:r>
            <a:r>
              <a:rPr lang="en-US" sz="2199" dirty="0">
                <a:solidFill>
                  <a:srgbClr val="03045E"/>
                </a:solidFill>
                <a:latin typeface="Eastman Grotesque"/>
                <a:ea typeface="Eastman Grotesque"/>
                <a:cs typeface="Eastman Grotesque"/>
                <a:sym typeface="Eastman Grotesque"/>
              </a:rPr>
              <a:t>, </a:t>
            </a:r>
            <a:r>
              <a:rPr lang="en-US" sz="2199" dirty="0" err="1">
                <a:solidFill>
                  <a:srgbClr val="03045E"/>
                </a:solidFill>
                <a:latin typeface="Eastman Grotesque"/>
                <a:ea typeface="Eastman Grotesque"/>
                <a:cs typeface="Eastman Grotesque"/>
                <a:sym typeface="Eastman Grotesque"/>
              </a:rPr>
              <a:t>TechSupport</a:t>
            </a:r>
            <a:r>
              <a:rPr lang="en-US" sz="2199" dirty="0">
                <a:solidFill>
                  <a:srgbClr val="03045E"/>
                </a:solidFill>
                <a:latin typeface="Eastman Grotesque"/>
                <a:ea typeface="Eastman Grotesque"/>
                <a:cs typeface="Eastman Grotesque"/>
                <a:sym typeface="Eastman Grotesque"/>
              </a:rPr>
              <a:t>, Contract, </a:t>
            </a:r>
            <a:r>
              <a:rPr lang="en-US" sz="2199" dirty="0" err="1">
                <a:solidFill>
                  <a:srgbClr val="03045E"/>
                </a:solidFill>
                <a:latin typeface="Eastman Grotesque"/>
                <a:ea typeface="Eastman Grotesque"/>
                <a:cs typeface="Eastman Grotesque"/>
                <a:sym typeface="Eastman Grotesque"/>
              </a:rPr>
              <a:t>PaperlessBilling</a:t>
            </a:r>
            <a:r>
              <a:rPr lang="en-US" sz="2199" dirty="0">
                <a:solidFill>
                  <a:srgbClr val="03045E"/>
                </a:solidFill>
                <a:latin typeface="Eastman Grotesque"/>
                <a:ea typeface="Eastman Grotesque"/>
                <a:cs typeface="Eastman Grotesque"/>
                <a:sym typeface="Eastman Grotesque"/>
              </a:rPr>
              <a:t>, </a:t>
            </a:r>
            <a:r>
              <a:rPr lang="en-US" sz="2199" dirty="0" err="1">
                <a:solidFill>
                  <a:srgbClr val="03045E"/>
                </a:solidFill>
                <a:latin typeface="Eastman Grotesque"/>
                <a:ea typeface="Eastman Grotesque"/>
                <a:cs typeface="Eastman Grotesque"/>
                <a:sym typeface="Eastman Grotesque"/>
              </a:rPr>
              <a:t>MonthlyCharges</a:t>
            </a:r>
            <a:r>
              <a:rPr lang="en-US" sz="2199" dirty="0">
                <a:solidFill>
                  <a:srgbClr val="03045E"/>
                </a:solidFill>
                <a:latin typeface="Eastman Grotesque"/>
                <a:ea typeface="Eastman Grotesque"/>
                <a:cs typeface="Eastman Grotesque"/>
                <a:sym typeface="Eastman Grotesque"/>
              </a:rPr>
              <a:t>, and Churn. </a:t>
            </a:r>
            <a:r>
              <a:rPr lang="en-US" sz="2199" dirty="0" err="1">
                <a:solidFill>
                  <a:srgbClr val="03045E"/>
                </a:solidFill>
                <a:latin typeface="Eastman Grotesque"/>
                <a:ea typeface="Eastman Grotesque"/>
                <a:cs typeface="Eastman Grotesque"/>
                <a:sym typeface="Eastman Grotesque"/>
              </a:rPr>
              <a:t>InternetService</a:t>
            </a:r>
            <a:r>
              <a:rPr lang="en-US" sz="2199" dirty="0">
                <a:solidFill>
                  <a:srgbClr val="03045E"/>
                </a:solidFill>
                <a:latin typeface="Eastman Grotesque"/>
                <a:ea typeface="Eastman Grotesque"/>
                <a:cs typeface="Eastman Grotesque"/>
                <a:sym typeface="Eastman Grotesque"/>
              </a:rPr>
              <a:t> is an ordinal feature.</a:t>
            </a:r>
          </a:p>
          <a:p>
            <a:pPr marL="474979" lvl="1" indent="-237490" algn="l">
              <a:lnSpc>
                <a:spcPts val="3079"/>
              </a:lnSpc>
              <a:buFont typeface="Arial"/>
              <a:buChar char="•"/>
            </a:pPr>
            <a:r>
              <a:rPr lang="en-US" sz="2199" dirty="0">
                <a:solidFill>
                  <a:srgbClr val="03045E"/>
                </a:solidFill>
                <a:latin typeface="Eastman Grotesque"/>
                <a:ea typeface="Eastman Grotesque"/>
                <a:cs typeface="Eastman Grotesque"/>
                <a:sym typeface="Eastman Grotesque"/>
              </a:rPr>
              <a:t>Tenure (customer subscription duration) and </a:t>
            </a:r>
            <a:r>
              <a:rPr lang="en-US" sz="2199" dirty="0" err="1">
                <a:solidFill>
                  <a:srgbClr val="03045E"/>
                </a:solidFill>
                <a:latin typeface="Eastman Grotesque"/>
                <a:ea typeface="Eastman Grotesque"/>
                <a:cs typeface="Eastman Grotesque"/>
                <a:sym typeface="Eastman Grotesque"/>
              </a:rPr>
              <a:t>MonthlyCharges</a:t>
            </a:r>
            <a:r>
              <a:rPr lang="en-US" sz="2199" dirty="0">
                <a:solidFill>
                  <a:srgbClr val="03045E"/>
                </a:solidFill>
                <a:latin typeface="Eastman Grotesque"/>
                <a:ea typeface="Eastman Grotesque"/>
                <a:cs typeface="Eastman Grotesque"/>
                <a:sym typeface="Eastman Grotesque"/>
              </a:rPr>
              <a:t> (monthly fee) are numeric.</a:t>
            </a:r>
          </a:p>
          <a:p>
            <a:pPr algn="l">
              <a:lnSpc>
                <a:spcPts val="3079"/>
              </a:lnSpc>
              <a:spcBef>
                <a:spcPct val="0"/>
              </a:spcBef>
            </a:pPr>
            <a:endParaRPr lang="en-US" sz="2199" dirty="0">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16680"/>
    </mc:Choice>
    <mc:Fallback xmlns="">
      <p:transition spd="slow" advTm="1668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METRICS EVALUATION</a:t>
            </a:r>
          </a:p>
        </p:txBody>
      </p:sp>
      <p:sp>
        <p:nvSpPr>
          <p:cNvPr id="7" name="TextBox 7"/>
          <p:cNvSpPr txBox="1"/>
          <p:nvPr/>
        </p:nvSpPr>
        <p:spPr>
          <a:xfrm>
            <a:off x="367385" y="3730353"/>
            <a:ext cx="17553230" cy="5680075"/>
          </a:xfrm>
          <a:prstGeom prst="rect">
            <a:avLst/>
          </a:prstGeom>
        </p:spPr>
        <p:txBody>
          <a:bodyPr lIns="0" tIns="0" rIns="0" bIns="0" rtlCol="0" anchor="t">
            <a:spAutoFit/>
          </a:bodyPr>
          <a:lstStyle/>
          <a:p>
            <a:pPr algn="just">
              <a:lnSpc>
                <a:spcPts val="3499"/>
              </a:lnSpc>
            </a:pPr>
            <a:r>
              <a:rPr lang="en-US" sz="2499" b="1">
                <a:solidFill>
                  <a:srgbClr val="03045E"/>
                </a:solidFill>
                <a:latin typeface="Eastman Grotesque Bold"/>
                <a:ea typeface="Eastman Grotesque Bold"/>
                <a:cs typeface="Eastman Grotesque Bold"/>
                <a:sym typeface="Eastman Grotesque Bold"/>
              </a:rPr>
              <a:t>Assumptions:</a:t>
            </a:r>
          </a:p>
          <a:p>
            <a:pPr marL="539749" lvl="1" indent="-269875" algn="just">
              <a:lnSpc>
                <a:spcPts val="3499"/>
              </a:lnSpc>
              <a:buFont typeface="Arial"/>
              <a:buChar char="•"/>
            </a:pPr>
            <a:r>
              <a:rPr lang="en-US" sz="2499" b="1">
                <a:solidFill>
                  <a:srgbClr val="03045E"/>
                </a:solidFill>
                <a:latin typeface="Eastman Grotesque Bold"/>
                <a:ea typeface="Eastman Grotesque Bold"/>
                <a:cs typeface="Eastman Grotesque Bold"/>
                <a:sym typeface="Eastman Grotesque Bold"/>
              </a:rPr>
              <a:t>Customer Lifetime Value (CLV):</a:t>
            </a:r>
            <a:r>
              <a:rPr lang="en-US" sz="2499">
                <a:solidFill>
                  <a:srgbClr val="03045E"/>
                </a:solidFill>
                <a:latin typeface="Eastman Grotesque"/>
                <a:ea typeface="Eastman Grotesque"/>
                <a:cs typeface="Eastman Grotesque"/>
                <a:sym typeface="Eastman Grotesque"/>
              </a:rPr>
              <a:t> Average Monthly Charges × 12 Months = 65.32 × 12 = </a:t>
            </a:r>
            <a:r>
              <a:rPr lang="en-US" sz="2499" b="1">
                <a:solidFill>
                  <a:srgbClr val="03045E"/>
                </a:solidFill>
                <a:latin typeface="Eastman Grotesque Bold"/>
                <a:ea typeface="Eastman Grotesque Bold"/>
                <a:cs typeface="Eastman Grotesque Bold"/>
                <a:sym typeface="Eastman Grotesque Bold"/>
              </a:rPr>
              <a:t>$784</a:t>
            </a:r>
          </a:p>
          <a:p>
            <a:pPr marL="539749" lvl="1" indent="-269875" algn="just">
              <a:lnSpc>
                <a:spcPts val="3499"/>
              </a:lnSpc>
              <a:buFont typeface="Arial"/>
              <a:buChar char="•"/>
            </a:pPr>
            <a:r>
              <a:rPr lang="en-US" sz="2499" b="1">
                <a:solidFill>
                  <a:srgbClr val="03045E"/>
                </a:solidFill>
                <a:latin typeface="Eastman Grotesque Bold"/>
                <a:ea typeface="Eastman Grotesque Bold"/>
                <a:cs typeface="Eastman Grotesque Bold"/>
                <a:sym typeface="Eastman Grotesque Bold"/>
              </a:rPr>
              <a:t>Retention cost </a:t>
            </a:r>
            <a:r>
              <a:rPr lang="en-US" sz="2499">
                <a:solidFill>
                  <a:srgbClr val="03045E"/>
                </a:solidFill>
                <a:latin typeface="Eastman Grotesque"/>
                <a:ea typeface="Eastman Grotesque"/>
                <a:cs typeface="Eastman Grotesque"/>
                <a:sym typeface="Eastman Grotesque"/>
              </a:rPr>
              <a:t>(for each customer identified as high-risk): </a:t>
            </a:r>
            <a:r>
              <a:rPr lang="en-US" sz="2499" b="1">
                <a:solidFill>
                  <a:srgbClr val="03045E"/>
                </a:solidFill>
                <a:latin typeface="Eastman Grotesque Bold"/>
                <a:ea typeface="Eastman Grotesque Bold"/>
                <a:cs typeface="Eastman Grotesque Bold"/>
                <a:sym typeface="Eastman Grotesque Bold"/>
              </a:rPr>
              <a:t>$50</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Marketing and retention costs associated with a False Positive (FP): $50 per customer</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Loss due to False Negative (FN) (revenue lost from customers who churned but were not identified): $784 per customer</a:t>
            </a:r>
          </a:p>
          <a:p>
            <a:pPr algn="just">
              <a:lnSpc>
                <a:spcPts val="3499"/>
              </a:lnSpc>
            </a:pPr>
            <a:r>
              <a:rPr lang="en-US" sz="2499" b="1">
                <a:solidFill>
                  <a:srgbClr val="03045E"/>
                </a:solidFill>
                <a:latin typeface="Eastman Grotesque Bold"/>
                <a:ea typeface="Eastman Grotesque Bold"/>
                <a:cs typeface="Eastman Grotesque Bold"/>
                <a:sym typeface="Eastman Grotesque Bold"/>
              </a:rPr>
              <a:t>Example:</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False Positive (FP): 100 customers incorrectly predicted to churn but actually stayed.</a:t>
            </a:r>
          </a:p>
          <a:p>
            <a:pPr marL="539749" lvl="1" indent="-269875" algn="just">
              <a:lnSpc>
                <a:spcPts val="3499"/>
              </a:lnSpc>
              <a:buFont typeface="Arial"/>
              <a:buChar char="•"/>
            </a:pPr>
            <a:r>
              <a:rPr lang="en-US" sz="2499" b="1">
                <a:solidFill>
                  <a:srgbClr val="03045E"/>
                </a:solidFill>
                <a:latin typeface="Eastman Grotesque Bold"/>
                <a:ea typeface="Eastman Grotesque Bold"/>
                <a:cs typeface="Eastman Grotesque Bold"/>
                <a:sym typeface="Eastman Grotesque Bold"/>
              </a:rPr>
              <a:t>Cost of False Positives</a:t>
            </a:r>
            <a:r>
              <a:rPr lang="en-US" sz="2499">
                <a:solidFill>
                  <a:srgbClr val="03045E"/>
                </a:solidFill>
                <a:latin typeface="Eastman Grotesque"/>
                <a:ea typeface="Eastman Grotesque"/>
                <a:cs typeface="Eastman Grotesque"/>
                <a:sym typeface="Eastman Grotesque"/>
              </a:rPr>
              <a:t> = 100 * $50 = </a:t>
            </a:r>
            <a:r>
              <a:rPr lang="en-US" sz="2499" b="1">
                <a:solidFill>
                  <a:srgbClr val="03045E"/>
                </a:solidFill>
                <a:latin typeface="Eastman Grotesque Bold"/>
                <a:ea typeface="Eastman Grotesque Bold"/>
                <a:cs typeface="Eastman Grotesque Bold"/>
                <a:sym typeface="Eastman Grotesque Bold"/>
              </a:rPr>
              <a:t>$5,000</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These are resources spent on customers who didn't need retention efforts.</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False Negative (FN): 50 customers incorrectly predicted to stay but actually churned.</a:t>
            </a:r>
          </a:p>
          <a:p>
            <a:pPr marL="539749" lvl="1" indent="-269875" algn="just">
              <a:lnSpc>
                <a:spcPts val="3499"/>
              </a:lnSpc>
              <a:buFont typeface="Arial"/>
              <a:buChar char="•"/>
            </a:pPr>
            <a:r>
              <a:rPr lang="en-US" sz="2499" b="1">
                <a:solidFill>
                  <a:srgbClr val="03045E"/>
                </a:solidFill>
                <a:latin typeface="Eastman Grotesque Bold"/>
                <a:ea typeface="Eastman Grotesque Bold"/>
                <a:cs typeface="Eastman Grotesque Bold"/>
                <a:sym typeface="Eastman Grotesque Bold"/>
              </a:rPr>
              <a:t>Loss due to False Negatives</a:t>
            </a:r>
            <a:r>
              <a:rPr lang="en-US" sz="2499">
                <a:solidFill>
                  <a:srgbClr val="03045E"/>
                </a:solidFill>
                <a:latin typeface="Eastman Grotesque"/>
                <a:ea typeface="Eastman Grotesque"/>
                <a:cs typeface="Eastman Grotesque"/>
                <a:sym typeface="Eastman Grotesque"/>
              </a:rPr>
              <a:t> = 50` * $784 = </a:t>
            </a:r>
            <a:r>
              <a:rPr lang="en-US" sz="2499" b="1">
                <a:solidFill>
                  <a:srgbClr val="03045E"/>
                </a:solidFill>
                <a:latin typeface="Eastman Grotesque Bold"/>
                <a:ea typeface="Eastman Grotesque Bold"/>
                <a:cs typeface="Eastman Grotesque Bold"/>
                <a:sym typeface="Eastman Grotesque Bold"/>
              </a:rPr>
              <a:t>$39,200</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This represents the lost revenue from customers who churned without the company being able to intervene.</a:t>
            </a:r>
          </a:p>
          <a:p>
            <a:pPr algn="just">
              <a:lnSpc>
                <a:spcPts val="3499"/>
              </a:lnSpc>
              <a:spcBef>
                <a:spcPct val="0"/>
              </a:spcBef>
            </a:pPr>
            <a:endParaRPr lang="en-US" sz="2499">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117817"/>
    </mc:Choice>
    <mc:Fallback xmlns="">
      <p:transition spd="slow" advTm="1178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910315" y="3627194"/>
            <a:ext cx="6716653" cy="6478135"/>
          </a:xfrm>
          <a:custGeom>
            <a:avLst/>
            <a:gdLst/>
            <a:ahLst/>
            <a:cxnLst/>
            <a:rect l="l" t="t" r="r" b="b"/>
            <a:pathLst>
              <a:path w="6716653" h="6478135">
                <a:moveTo>
                  <a:pt x="0" y="0"/>
                </a:moveTo>
                <a:lnTo>
                  <a:pt x="6716652" y="0"/>
                </a:lnTo>
                <a:lnTo>
                  <a:pt x="6716652" y="6478135"/>
                </a:lnTo>
                <a:lnTo>
                  <a:pt x="0" y="6478135"/>
                </a:lnTo>
                <a:lnTo>
                  <a:pt x="0" y="0"/>
                </a:lnTo>
                <a:close/>
              </a:path>
            </a:pathLst>
          </a:custGeom>
          <a:blipFill>
            <a:blip r:embed="rId3"/>
            <a:stretch>
              <a:fillRect/>
            </a:stretch>
          </a:blipFill>
        </p:spPr>
      </p:sp>
      <p:sp>
        <p:nvSpPr>
          <p:cNvPr id="7" name="Freeform 7"/>
          <p:cNvSpPr/>
          <p:nvPr/>
        </p:nvSpPr>
        <p:spPr>
          <a:xfrm>
            <a:off x="719669" y="3627194"/>
            <a:ext cx="9699365" cy="1851982"/>
          </a:xfrm>
          <a:custGeom>
            <a:avLst/>
            <a:gdLst/>
            <a:ahLst/>
            <a:cxnLst/>
            <a:rect l="l" t="t" r="r" b="b"/>
            <a:pathLst>
              <a:path w="9699365" h="1851982">
                <a:moveTo>
                  <a:pt x="0" y="0"/>
                </a:moveTo>
                <a:lnTo>
                  <a:pt x="9699365" y="0"/>
                </a:lnTo>
                <a:lnTo>
                  <a:pt x="9699365" y="1851982"/>
                </a:lnTo>
                <a:lnTo>
                  <a:pt x="0" y="1851982"/>
                </a:lnTo>
                <a:lnTo>
                  <a:pt x="0" y="0"/>
                </a:lnTo>
                <a:close/>
              </a:path>
            </a:pathLst>
          </a:custGeom>
          <a:blipFill>
            <a:blip r:embed="rId4"/>
            <a:stretch>
              <a:fillRect/>
            </a:stretch>
          </a:blipFill>
        </p:spPr>
      </p:sp>
      <p:sp>
        <p:nvSpPr>
          <p:cNvPr id="8" name="TextBox 8"/>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IMBALANCE</a:t>
            </a:r>
          </a:p>
        </p:txBody>
      </p:sp>
      <p:sp>
        <p:nvSpPr>
          <p:cNvPr id="9" name="TextBox 9"/>
          <p:cNvSpPr txBox="1"/>
          <p:nvPr/>
        </p:nvSpPr>
        <p:spPr>
          <a:xfrm>
            <a:off x="719669" y="5812551"/>
            <a:ext cx="9918139" cy="3521308"/>
          </a:xfrm>
          <a:prstGeom prst="rect">
            <a:avLst/>
          </a:prstGeom>
        </p:spPr>
        <p:txBody>
          <a:bodyPr lIns="0" tIns="0" rIns="0" bIns="0" rtlCol="0" anchor="t">
            <a:spAutoFit/>
          </a:bodyPr>
          <a:lstStyle/>
          <a:p>
            <a:pPr algn="just">
              <a:lnSpc>
                <a:spcPts val="2787"/>
              </a:lnSpc>
            </a:pPr>
            <a:r>
              <a:rPr lang="en-US" sz="1990">
                <a:solidFill>
                  <a:srgbClr val="03045E"/>
                </a:solidFill>
                <a:latin typeface="Eastman Grotesque"/>
                <a:ea typeface="Eastman Grotesque"/>
                <a:cs typeface="Eastman Grotesque"/>
                <a:sym typeface="Eastman Grotesque"/>
              </a:rPr>
              <a:t>According to the value of </a:t>
            </a:r>
            <a:r>
              <a:rPr lang="en-US" sz="1990" b="1">
                <a:solidFill>
                  <a:srgbClr val="03045E"/>
                </a:solidFill>
                <a:latin typeface="Eastman Grotesque Bold"/>
                <a:ea typeface="Eastman Grotesque Bold"/>
                <a:cs typeface="Eastman Grotesque Bold"/>
                <a:sym typeface="Eastman Grotesque Bold"/>
              </a:rPr>
              <a:t>Imbalance Ratio (IR)</a:t>
            </a:r>
            <a:r>
              <a:rPr lang="en-US" sz="1990">
                <a:solidFill>
                  <a:srgbClr val="03045E"/>
                </a:solidFill>
                <a:latin typeface="Eastman Grotesque"/>
                <a:ea typeface="Eastman Grotesque"/>
                <a:cs typeface="Eastman Grotesque"/>
                <a:sym typeface="Eastman Grotesque"/>
              </a:rPr>
              <a:t>, the imbalanced datasets are divided into three classes:</a:t>
            </a:r>
          </a:p>
          <a:p>
            <a:pPr algn="just">
              <a:lnSpc>
                <a:spcPts val="2787"/>
              </a:lnSpc>
            </a:pPr>
            <a:endParaRPr lang="en-US" sz="1990">
              <a:solidFill>
                <a:srgbClr val="03045E"/>
              </a:solidFill>
              <a:latin typeface="Eastman Grotesque"/>
              <a:ea typeface="Eastman Grotesque"/>
              <a:cs typeface="Eastman Grotesque"/>
              <a:sym typeface="Eastman Grotesque"/>
            </a:endParaRPr>
          </a:p>
          <a:p>
            <a:pPr algn="just">
              <a:lnSpc>
                <a:spcPts val="2787"/>
              </a:lnSpc>
            </a:pPr>
            <a:r>
              <a:rPr lang="en-US" sz="1990">
                <a:solidFill>
                  <a:srgbClr val="03045E"/>
                </a:solidFill>
                <a:latin typeface="Eastman Grotesque"/>
                <a:ea typeface="Eastman Grotesque"/>
                <a:cs typeface="Eastman Grotesque"/>
                <a:sym typeface="Eastman Grotesque"/>
              </a:rPr>
              <a:t>* datasets with low imbalance (IR is between 1.5 and 3)</a:t>
            </a:r>
          </a:p>
          <a:p>
            <a:pPr algn="just">
              <a:lnSpc>
                <a:spcPts val="2787"/>
              </a:lnSpc>
            </a:pPr>
            <a:endParaRPr lang="en-US" sz="1990">
              <a:solidFill>
                <a:srgbClr val="03045E"/>
              </a:solidFill>
              <a:latin typeface="Eastman Grotesque"/>
              <a:ea typeface="Eastman Grotesque"/>
              <a:cs typeface="Eastman Grotesque"/>
              <a:sym typeface="Eastman Grotesque"/>
            </a:endParaRPr>
          </a:p>
          <a:p>
            <a:pPr algn="just">
              <a:lnSpc>
                <a:spcPts val="2787"/>
              </a:lnSpc>
            </a:pPr>
            <a:r>
              <a:rPr lang="en-US" sz="1990">
                <a:solidFill>
                  <a:srgbClr val="03045E"/>
                </a:solidFill>
                <a:latin typeface="Eastman Grotesque"/>
                <a:ea typeface="Eastman Grotesque"/>
                <a:cs typeface="Eastman Grotesque"/>
                <a:sym typeface="Eastman Grotesque"/>
              </a:rPr>
              <a:t>* datasets with medium imbalance (IR is between 3 and 9)</a:t>
            </a:r>
          </a:p>
          <a:p>
            <a:pPr algn="just">
              <a:lnSpc>
                <a:spcPts val="2787"/>
              </a:lnSpc>
            </a:pPr>
            <a:endParaRPr lang="en-US" sz="1990">
              <a:solidFill>
                <a:srgbClr val="03045E"/>
              </a:solidFill>
              <a:latin typeface="Eastman Grotesque"/>
              <a:ea typeface="Eastman Grotesque"/>
              <a:cs typeface="Eastman Grotesque"/>
              <a:sym typeface="Eastman Grotesque"/>
            </a:endParaRPr>
          </a:p>
          <a:p>
            <a:pPr algn="just">
              <a:lnSpc>
                <a:spcPts val="2787"/>
              </a:lnSpc>
            </a:pPr>
            <a:r>
              <a:rPr lang="en-US" sz="1990">
                <a:solidFill>
                  <a:srgbClr val="03045E"/>
                </a:solidFill>
                <a:latin typeface="Eastman Grotesque"/>
                <a:ea typeface="Eastman Grotesque"/>
                <a:cs typeface="Eastman Grotesque"/>
                <a:sym typeface="Eastman Grotesque"/>
              </a:rPr>
              <a:t>* datasets with high imbalance (IR is higher than 9)]</a:t>
            </a:r>
          </a:p>
          <a:p>
            <a:pPr algn="just">
              <a:lnSpc>
                <a:spcPts val="2787"/>
              </a:lnSpc>
            </a:pPr>
            <a:endParaRPr lang="en-US" sz="1990">
              <a:solidFill>
                <a:srgbClr val="03045E"/>
              </a:solidFill>
              <a:latin typeface="Eastman Grotesque"/>
              <a:ea typeface="Eastman Grotesque"/>
              <a:cs typeface="Eastman Grotesque"/>
              <a:sym typeface="Eastman Grotesque"/>
            </a:endParaRPr>
          </a:p>
          <a:p>
            <a:pPr algn="just">
              <a:lnSpc>
                <a:spcPts val="2787"/>
              </a:lnSpc>
              <a:spcBef>
                <a:spcPct val="0"/>
              </a:spcBef>
            </a:pPr>
            <a:r>
              <a:rPr lang="en-US" sz="1990">
                <a:solidFill>
                  <a:srgbClr val="03045E"/>
                </a:solidFill>
                <a:latin typeface="Eastman Grotesque"/>
                <a:ea typeface="Eastman Grotesque"/>
                <a:cs typeface="Eastman Grotesque"/>
                <a:sym typeface="Eastman Grotesque"/>
              </a:rPr>
              <a:t>with 2.77 IR, this datasets is categorized in low imbalance class</a:t>
            </a:r>
          </a:p>
        </p:txBody>
      </p:sp>
    </p:spTree>
  </p:cSld>
  <p:clrMapOvr>
    <a:masterClrMapping/>
  </p:clrMapOvr>
  <mc:AlternateContent xmlns:mc="http://schemas.openxmlformats.org/markup-compatibility/2006" xmlns:p14="http://schemas.microsoft.com/office/powerpoint/2010/main">
    <mc:Choice Requires="p14">
      <p:transition spd="slow" p14:dur="2000" advTm="60993"/>
    </mc:Choice>
    <mc:Fallback xmlns="">
      <p:transition spd="slow" advTm="609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15799" y="4189283"/>
            <a:ext cx="15056402" cy="4870621"/>
          </a:xfrm>
          <a:custGeom>
            <a:avLst/>
            <a:gdLst/>
            <a:ahLst/>
            <a:cxnLst/>
            <a:rect l="l" t="t" r="r" b="b"/>
            <a:pathLst>
              <a:path w="15056402" h="4870621">
                <a:moveTo>
                  <a:pt x="0" y="0"/>
                </a:moveTo>
                <a:lnTo>
                  <a:pt x="15056402" y="0"/>
                </a:lnTo>
                <a:lnTo>
                  <a:pt x="15056402" y="4870620"/>
                </a:lnTo>
                <a:lnTo>
                  <a:pt x="0" y="4870620"/>
                </a:lnTo>
                <a:lnTo>
                  <a:pt x="0" y="0"/>
                </a:lnTo>
                <a:close/>
              </a:path>
            </a:pathLst>
          </a:custGeom>
          <a:blipFill>
            <a:blip r:embed="rId3"/>
            <a:stretch>
              <a:fillRect/>
            </a:stretch>
          </a:blipFill>
        </p:spPr>
      </p:sp>
      <p:sp>
        <p:nvSpPr>
          <p:cNvPr id="7" name="TextBox 7"/>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RESAMPLING</a:t>
            </a:r>
          </a:p>
        </p:txBody>
      </p:sp>
    </p:spTree>
  </p:cSld>
  <p:clrMapOvr>
    <a:masterClrMapping/>
  </p:clrMapOvr>
  <mc:AlternateContent xmlns:mc="http://schemas.openxmlformats.org/markup-compatibility/2006" xmlns:p14="http://schemas.microsoft.com/office/powerpoint/2010/main">
    <mc:Choice Requires="p14">
      <p:transition spd="slow" p14:dur="2000" advTm="43304"/>
    </mc:Choice>
    <mc:Fallback xmlns="">
      <p:transition spd="slow" advTm="433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1397293"/>
            <a:ext cx="9609109" cy="1235075"/>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ANALYTIC APPROACH</a:t>
            </a:r>
          </a:p>
        </p:txBody>
      </p:sp>
      <p:sp>
        <p:nvSpPr>
          <p:cNvPr id="7" name="TextBox 7"/>
          <p:cNvSpPr txBox="1"/>
          <p:nvPr/>
        </p:nvSpPr>
        <p:spPr>
          <a:xfrm>
            <a:off x="764790" y="3639518"/>
            <a:ext cx="16758420" cy="4803775"/>
          </a:xfrm>
          <a:prstGeom prst="rect">
            <a:avLst/>
          </a:prstGeom>
        </p:spPr>
        <p:txBody>
          <a:bodyPr lIns="0" tIns="0" rIns="0" bIns="0" rtlCol="0" anchor="t">
            <a:spAutoFit/>
          </a:bodyPr>
          <a:lstStyle/>
          <a:p>
            <a:pPr algn="just">
              <a:lnSpc>
                <a:spcPts val="3499"/>
              </a:lnSpc>
            </a:pPr>
            <a:r>
              <a:rPr lang="en-US" sz="2499">
                <a:solidFill>
                  <a:srgbClr val="03045E"/>
                </a:solidFill>
                <a:latin typeface="Eastman Grotesque"/>
                <a:ea typeface="Eastman Grotesque"/>
                <a:cs typeface="Eastman Grotesque"/>
                <a:sym typeface="Eastman Grotesque"/>
              </a:rPr>
              <a:t>Cross Validation Test:</a:t>
            </a:r>
          </a:p>
          <a:p>
            <a:pPr algn="just">
              <a:lnSpc>
                <a:spcPts val="3499"/>
              </a:lnSpc>
            </a:pPr>
            <a:r>
              <a:rPr lang="en-US" sz="2499">
                <a:solidFill>
                  <a:srgbClr val="03045E"/>
                </a:solidFill>
                <a:latin typeface="Eastman Grotesque"/>
                <a:ea typeface="Eastman Grotesque"/>
                <a:cs typeface="Eastman Grotesque"/>
                <a:sym typeface="Eastman Grotesque"/>
              </a:rPr>
              <a:t>Approach Used:</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Modeling Approach: Classification (using Logistic Regression, XGBoost, Gradient Boosting, KNN, and Random Forest)</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Resampling Approach: SMOTE, RandomUnderSampler, RandomOverSampler, Smoteen, NearMiss, TomekLinks, AllKNN, CondensedNearestNeighbour, EditedNearestNeighbours, ADASYN.</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Optimum Test Size: 0.2, 0.25, 0.3</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Evaluation Metrics: Focusing on Recall (to reduce false negatives), as they are crucial for business.</a:t>
            </a:r>
          </a:p>
          <a:p>
            <a:pPr algn="just">
              <a:lnSpc>
                <a:spcPts val="3499"/>
              </a:lnSpc>
            </a:pPr>
            <a:endParaRPr lang="en-US" sz="2499">
              <a:solidFill>
                <a:srgbClr val="03045E"/>
              </a:solidFill>
              <a:latin typeface="Eastman Grotesque"/>
              <a:ea typeface="Eastman Grotesque"/>
              <a:cs typeface="Eastman Grotesque"/>
              <a:sym typeface="Eastman Grotesque"/>
            </a:endParaRPr>
          </a:p>
          <a:p>
            <a:pPr algn="just">
              <a:lnSpc>
                <a:spcPts val="3499"/>
              </a:lnSpc>
            </a:pPr>
            <a:r>
              <a:rPr lang="en-US" sz="2499">
                <a:solidFill>
                  <a:srgbClr val="03045E"/>
                </a:solidFill>
                <a:latin typeface="Eastman Grotesque"/>
                <a:ea typeface="Eastman Grotesque"/>
                <a:cs typeface="Eastman Grotesque"/>
                <a:sym typeface="Eastman Grotesque"/>
              </a:rPr>
              <a:t>Why Recall?</a:t>
            </a:r>
          </a:p>
          <a:p>
            <a:pPr marL="539749" lvl="1" indent="-269875" algn="just">
              <a:lnSpc>
                <a:spcPts val="3499"/>
              </a:lnSpc>
              <a:buFont typeface="Arial"/>
              <a:buChar char="•"/>
            </a:pPr>
            <a:r>
              <a:rPr lang="en-US" sz="2499">
                <a:solidFill>
                  <a:srgbClr val="03045E"/>
                </a:solidFill>
                <a:latin typeface="Eastman Grotesque"/>
                <a:ea typeface="Eastman Grotesque"/>
                <a:cs typeface="Eastman Grotesque"/>
                <a:sym typeface="Eastman Grotesque"/>
              </a:rPr>
              <a:t>False Negative (FN) cost is high: customers who are not identified as high-risk churners.</a:t>
            </a:r>
          </a:p>
          <a:p>
            <a:pPr algn="just">
              <a:lnSpc>
                <a:spcPts val="3499"/>
              </a:lnSpc>
              <a:spcBef>
                <a:spcPct val="0"/>
              </a:spcBef>
            </a:pPr>
            <a:endParaRPr lang="en-US" sz="2499">
              <a:solidFill>
                <a:srgbClr val="03045E"/>
              </a:solidFill>
              <a:latin typeface="Eastman Grotesque"/>
              <a:ea typeface="Eastman Grotesque"/>
              <a:cs typeface="Eastman Grotesque"/>
              <a:sym typeface="Eastman Grotesque"/>
            </a:endParaRPr>
          </a:p>
        </p:txBody>
      </p:sp>
    </p:spTree>
  </p:cSld>
  <p:clrMapOvr>
    <a:masterClrMapping/>
  </p:clrMapOvr>
  <mc:AlternateContent xmlns:mc="http://schemas.openxmlformats.org/markup-compatibility/2006" xmlns:p14="http://schemas.microsoft.com/office/powerpoint/2010/main">
    <mc:Choice Requires="p14">
      <p:transition spd="slow" p14:dur="2000" advTm="65590"/>
    </mc:Choice>
    <mc:Fallback xmlns="">
      <p:transition spd="slow" advTm="6559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71383" y="1028700"/>
            <a:ext cx="13737814" cy="2219912"/>
            <a:chOff x="0" y="0"/>
            <a:chExt cx="2514986" cy="406400"/>
          </a:xfrm>
        </p:grpSpPr>
        <p:sp>
          <p:nvSpPr>
            <p:cNvPr id="4" name="Freeform 4"/>
            <p:cNvSpPr/>
            <p:nvPr/>
          </p:nvSpPr>
          <p:spPr>
            <a:xfrm>
              <a:off x="0" y="0"/>
              <a:ext cx="2514986" cy="406400"/>
            </a:xfrm>
            <a:custGeom>
              <a:avLst/>
              <a:gdLst/>
              <a:ahLst/>
              <a:cxnLst/>
              <a:rect l="l" t="t" r="r" b="b"/>
              <a:pathLst>
                <a:path w="2514986" h="406400">
                  <a:moveTo>
                    <a:pt x="2311786" y="0"/>
                  </a:moveTo>
                  <a:lnTo>
                    <a:pt x="0" y="0"/>
                  </a:lnTo>
                  <a:lnTo>
                    <a:pt x="0" y="406400"/>
                  </a:lnTo>
                  <a:lnTo>
                    <a:pt x="2311786" y="406400"/>
                  </a:lnTo>
                  <a:lnTo>
                    <a:pt x="2514986" y="203200"/>
                  </a:lnTo>
                  <a:lnTo>
                    <a:pt x="2311786" y="0"/>
                  </a:lnTo>
                  <a:close/>
                </a:path>
              </a:pathLst>
            </a:custGeom>
            <a:solidFill>
              <a:srgbClr val="03045E"/>
            </a:solidFill>
          </p:spPr>
        </p:sp>
        <p:sp>
          <p:nvSpPr>
            <p:cNvPr id="5" name="TextBox 5"/>
            <p:cNvSpPr txBox="1"/>
            <p:nvPr/>
          </p:nvSpPr>
          <p:spPr>
            <a:xfrm>
              <a:off x="0" y="-38100"/>
              <a:ext cx="2400686"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99372" y="4695524"/>
            <a:ext cx="14307681" cy="2521729"/>
          </a:xfrm>
          <a:custGeom>
            <a:avLst/>
            <a:gdLst/>
            <a:ahLst/>
            <a:cxnLst/>
            <a:rect l="l" t="t" r="r" b="b"/>
            <a:pathLst>
              <a:path w="14307681" h="2521729">
                <a:moveTo>
                  <a:pt x="0" y="0"/>
                </a:moveTo>
                <a:lnTo>
                  <a:pt x="14307681" y="0"/>
                </a:lnTo>
                <a:lnTo>
                  <a:pt x="14307681" y="2521728"/>
                </a:lnTo>
                <a:lnTo>
                  <a:pt x="0" y="2521728"/>
                </a:lnTo>
                <a:lnTo>
                  <a:pt x="0" y="0"/>
                </a:lnTo>
                <a:close/>
              </a:path>
            </a:pathLst>
          </a:custGeom>
          <a:blipFill>
            <a:blip r:embed="rId3"/>
            <a:stretch>
              <a:fillRect/>
            </a:stretch>
          </a:blipFill>
        </p:spPr>
      </p:sp>
      <p:sp>
        <p:nvSpPr>
          <p:cNvPr id="7" name="TextBox 7"/>
          <p:cNvSpPr txBox="1"/>
          <p:nvPr/>
        </p:nvSpPr>
        <p:spPr>
          <a:xfrm>
            <a:off x="415561" y="861393"/>
            <a:ext cx="9609109" cy="2387600"/>
          </a:xfrm>
          <a:prstGeom prst="rect">
            <a:avLst/>
          </a:prstGeom>
        </p:spPr>
        <p:txBody>
          <a:bodyPr lIns="0" tIns="0" rIns="0" bIns="0" rtlCol="0" anchor="t">
            <a:spAutoFit/>
          </a:bodyPr>
          <a:lstStyle/>
          <a:p>
            <a:pPr algn="l">
              <a:lnSpc>
                <a:spcPts val="9100"/>
              </a:lnSpc>
              <a:spcBef>
                <a:spcPct val="0"/>
              </a:spcBef>
            </a:pPr>
            <a:r>
              <a:rPr lang="en-US" sz="6500">
                <a:solidFill>
                  <a:srgbClr val="FFFFFF"/>
                </a:solidFill>
                <a:latin typeface="Ample Display"/>
                <a:ea typeface="Ample Display"/>
                <a:cs typeface="Ample Display"/>
                <a:sym typeface="Ample Display"/>
              </a:rPr>
              <a:t>CROSS VALIDATION RESULT</a:t>
            </a:r>
          </a:p>
        </p:txBody>
      </p:sp>
      <p:sp>
        <p:nvSpPr>
          <p:cNvPr id="8" name="TextBox 8"/>
          <p:cNvSpPr txBox="1"/>
          <p:nvPr/>
        </p:nvSpPr>
        <p:spPr>
          <a:xfrm>
            <a:off x="4326027" y="3610943"/>
            <a:ext cx="9635947" cy="646431"/>
          </a:xfrm>
          <a:prstGeom prst="rect">
            <a:avLst/>
          </a:prstGeom>
        </p:spPr>
        <p:txBody>
          <a:bodyPr lIns="0" tIns="0" rIns="0" bIns="0" rtlCol="0" anchor="t">
            <a:spAutoFit/>
          </a:bodyPr>
          <a:lstStyle/>
          <a:p>
            <a:pPr algn="just">
              <a:lnSpc>
                <a:spcPts val="5319"/>
              </a:lnSpc>
              <a:spcBef>
                <a:spcPct val="0"/>
              </a:spcBef>
            </a:pPr>
            <a:r>
              <a:rPr lang="en-US" sz="3799">
                <a:solidFill>
                  <a:srgbClr val="03045E"/>
                </a:solidFill>
                <a:latin typeface="Eastman Grotesque"/>
                <a:ea typeface="Eastman Grotesque"/>
                <a:cs typeface="Eastman Grotesque"/>
                <a:sym typeface="Eastman Grotesque"/>
              </a:rPr>
              <a:t>Top 5 Model - Resampler Sort by F2 Score</a:t>
            </a:r>
          </a:p>
        </p:txBody>
      </p:sp>
    </p:spTree>
  </p:cSld>
  <p:clrMapOvr>
    <a:masterClrMapping/>
  </p:clrMapOvr>
  <mc:AlternateContent xmlns:mc="http://schemas.openxmlformats.org/markup-compatibility/2006" xmlns:p14="http://schemas.microsoft.com/office/powerpoint/2010/main">
    <mc:Choice Requires="p14">
      <p:transition spd="slow" p14:dur="2000" advTm="19219"/>
    </mc:Choice>
    <mc:Fallback xmlns="">
      <p:transition spd="slow" advTm="1921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1415</Words>
  <Application>Microsoft Office PowerPoint</Application>
  <PresentationFormat>Custom</PresentationFormat>
  <Paragraphs>172</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Eastman Grotesque</vt:lpstr>
      <vt:lpstr>Ample Display</vt:lpstr>
      <vt:lpstr>Arial</vt:lpstr>
      <vt:lpstr>Eastman Grotesque Bold</vt:lpstr>
      <vt:lpstr>Consolas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Pastel Simple Creative SWOT Analysis Presentation</dc:title>
  <dc:creator>Iqbal Izzulhaq</dc:creator>
  <cp:lastModifiedBy>Iqbal Izzulhaq</cp:lastModifiedBy>
  <cp:revision>3</cp:revision>
  <dcterms:created xsi:type="dcterms:W3CDTF">2006-08-16T00:00:00Z</dcterms:created>
  <dcterms:modified xsi:type="dcterms:W3CDTF">2025-02-13T11:31:02Z</dcterms:modified>
  <dc:identifier>DAGe6tpXi1I</dc:identifier>
</cp:coreProperties>
</file>