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277" r:id="rId9"/>
    <p:sldId id="278" r:id="rId10"/>
    <p:sldId id="392" r:id="rId11"/>
    <p:sldId id="393" r:id="rId12"/>
    <p:sldId id="270"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71" autoAdjust="0"/>
    <p:restoredTop sz="93725" autoAdjust="0"/>
  </p:normalViewPr>
  <p:slideViewPr>
    <p:cSldViewPr snapToGrid="0">
      <p:cViewPr varScale="1">
        <p:scale>
          <a:sx n="89" d="100"/>
          <a:sy n="89" d="100"/>
        </p:scale>
        <p:origin x="106" y="31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880115"/>
            <a:ext cx="3887786" cy="2517149"/>
          </a:xfrm>
        </p:spPr>
        <p:txBody>
          <a:bodyPr anchor="b" anchorCtr="0">
            <a:normAutofit fontScale="90000"/>
          </a:bodyPr>
          <a:lstStyle/>
          <a:p>
            <a:r>
              <a:rPr lang="en-US" dirty="0"/>
              <a:t>INTELLIGENT TRAFFIC MONITORING SYSTEM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41317"/>
            <a:ext cx="745236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71301" y="2731459"/>
            <a:ext cx="4064269" cy="589711"/>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34507"/>
            <a:ext cx="12192000" cy="2613805"/>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235570" y="2665562"/>
            <a:ext cx="7785129" cy="3995538"/>
          </a:xfrm>
        </p:spPr>
        <p:txBody>
          <a:bodyPr>
            <a:normAutofit lnSpcReduction="10000"/>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proposed system is an efficient and highly economic solution to traffic problems in metropolitan cities in India, where exponentially increasing traffic is a growing concern.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system is easy to implement, doesn’t involve a great deal of complex computation, includes real world parameters.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This system will be able to sense the presence or absence of vehicles and act accordingly. This system can help to crack the problem of traffic congestion. </a:t>
            </a:r>
          </a:p>
          <a:p>
            <a:pPr marL="342900" indent="-342900">
              <a:buFont typeface="Arial" panose="020B0604020202020204" pitchFamily="34" charset="0"/>
              <a:buChar char="•"/>
            </a:pPr>
            <a:r>
              <a:rPr lang="en-US" dirty="0"/>
              <a:t>Reduces the waiting time of each lane of the cars and also to maximize the total number of cars that can cross an intersection.</a:t>
            </a: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Saturday, March 11,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Saturday, March 11, 2023</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1187729"/>
            <a:ext cx="3565524" cy="818083"/>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251415"/>
            <a:ext cx="3565524" cy="3631419"/>
          </a:xfrm>
        </p:spPr>
        <p:txBody>
          <a:bodyPr/>
          <a:lstStyle/>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STATISTICS</a:t>
            </a:r>
          </a:p>
          <a:p>
            <a:pPr marL="342900" indent="-342900">
              <a:buFont typeface="Arial" panose="020B0604020202020204" pitchFamily="34" charset="0"/>
              <a:buChar char="•"/>
            </a:pPr>
            <a:r>
              <a:rPr lang="en-US" dirty="0"/>
              <a:t>WORKING PRINCIPLE</a:t>
            </a:r>
          </a:p>
          <a:p>
            <a:pPr marL="342900" indent="-342900">
              <a:buFont typeface="Arial" panose="020B0604020202020204" pitchFamily="34" charset="0"/>
              <a:buChar char="•"/>
            </a:pPr>
            <a:r>
              <a:rPr lang="en-US" dirty="0"/>
              <a:t>SOLUTION ARCHITECTURE</a:t>
            </a:r>
          </a:p>
          <a:p>
            <a:pPr marL="342900" indent="-342900">
              <a:buFont typeface="Arial" panose="020B0604020202020204" pitchFamily="34" charset="0"/>
              <a:buChar char="•"/>
            </a:pPr>
            <a:r>
              <a:rPr lang="en-US" dirty="0"/>
              <a:t>COMPONENTS USED</a:t>
            </a:r>
          </a:p>
          <a:p>
            <a:pPr marL="342900" indent="-342900">
              <a:buFont typeface="Arial" panose="020B0604020202020204" pitchFamily="34" charset="0"/>
              <a:buChar char="•"/>
            </a:pPr>
            <a:r>
              <a:rPr lang="en-US" dirty="0"/>
              <a:t>ADVANTAGES</a:t>
            </a:r>
          </a:p>
          <a:p>
            <a:pPr marL="342900" indent="-342900">
              <a:buFont typeface="Arial" panose="020B0604020202020204" pitchFamily="34" charset="0"/>
              <a:buChar char="•"/>
            </a:pPr>
            <a:r>
              <a:rPr lang="en-US" dirty="0"/>
              <a:t>CONCLUSION</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Saturday, March 11, 2023</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12598" y="3281570"/>
            <a:ext cx="2628900" cy="794273"/>
          </a:xfrm>
        </p:spPr>
        <p:txBody>
          <a:bodyPr/>
          <a:lstStyle/>
          <a:p>
            <a:r>
              <a:rPr lang="en-US" sz="3000" dirty="0"/>
              <a:t>PROBLEM STATEMENT</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2830891"/>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2830891"/>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2830891"/>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Saturday, March 11, 2023</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2830891"/>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2841498" y="3107817"/>
            <a:ext cx="8987513" cy="3122469"/>
          </a:xfrm>
          <a:noFill/>
        </p:spPr>
        <p:txBody>
          <a:bodyPr>
            <a:normAutofit fontScale="92500" lnSpcReduction="20000"/>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Vehicle travel across the world is increasing, especially in larger urban areas. Traffic congestions is a serious problem in many major cities around the world. </a:t>
            </a:r>
          </a:p>
          <a:p>
            <a:r>
              <a:rPr lang="en-US" dirty="0">
                <a:latin typeface="Arial" panose="020B0604020202020204" pitchFamily="34" charset="0"/>
                <a:cs typeface="Arial" panose="020B0604020202020204" pitchFamily="34" charset="0"/>
              </a:rPr>
              <a:t>In today’s world there is no efficient traffic system, one way of providing efficient traffic system is by manipulating traffic lights dynamically based on the traffic density.  </a:t>
            </a:r>
          </a:p>
          <a:p>
            <a:r>
              <a:rPr lang="en-US" dirty="0">
                <a:latin typeface="Arial" panose="020B0604020202020204" pitchFamily="34" charset="0"/>
                <a:cs typeface="Arial" panose="020B0604020202020204" pitchFamily="34" charset="0"/>
              </a:rPr>
              <a:t>A traffic control system continuously senses and monitors traffic conditions and adjusts the timing of traffic lights according to the actual traffic load which is known as an Intelligent Traffic Control System.</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65519" y="196900"/>
            <a:ext cx="6371409" cy="984885"/>
          </a:xfrm>
        </p:spPr>
        <p:txBody>
          <a:bodyPr vert="horz" wrap="square" lIns="0" tIns="0" rIns="0" bIns="0" rtlCol="0" anchor="ctr" anchorCtr="0">
            <a:normAutofit/>
          </a:bodyPr>
          <a:lstStyle/>
          <a:p>
            <a:pPr>
              <a:lnSpc>
                <a:spcPct val="100000"/>
              </a:lnSpc>
            </a:pPr>
            <a:r>
              <a:rPr lang="en-US" sz="4800" kern="1200" dirty="0">
                <a:solidFill>
                  <a:schemeClr val="tx1"/>
                </a:solidFill>
                <a:latin typeface="+mj-lt"/>
                <a:ea typeface="+mj-ea"/>
                <a:cs typeface="+mj-cs"/>
              </a:rPr>
              <a:t>STATISTICS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5843" r="2101" b="-1"/>
          <a:stretch/>
        </p:blipFill>
        <p:spPr>
          <a:xfrm flipV="1">
            <a:off x="6637525" y="0"/>
            <a:ext cx="5585469" cy="6442362"/>
          </a:xfrm>
          <a:custGeom>
            <a:avLst/>
            <a:gdLst/>
            <a:ahLst/>
            <a:cxnLst/>
            <a:rect l="l" t="t" r="r" b="b"/>
            <a:pathLst>
              <a:path w="5264925" h="4774566">
                <a:moveTo>
                  <a:pt x="0" y="0"/>
                </a:moveTo>
                <a:lnTo>
                  <a:pt x="5264925" y="0"/>
                </a:lnTo>
                <a:lnTo>
                  <a:pt x="5264925" y="4774566"/>
                </a:lnTo>
                <a:lnTo>
                  <a:pt x="0" y="4774566"/>
                </a:lnTo>
                <a:close/>
              </a:path>
            </a:pathLst>
          </a:custGeom>
        </p:spPr>
      </p:pic>
      <p:sp>
        <p:nvSpPr>
          <p:cNvPr id="69" name="Oval 68">
            <a:extLst>
              <a:ext uri="{FF2B5EF4-FFF2-40B4-BE49-F238E27FC236}">
                <a16:creationId xmlns:a16="http://schemas.microsoft.com/office/drawing/2014/main" id="{17F40A88-27FA-47EF-8DE2-4C27138ED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5727" y="190343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19747" y="6602375"/>
            <a:ext cx="2628900" cy="153888"/>
          </a:xfrm>
        </p:spPr>
        <p:txBody>
          <a:bodyPr vert="horz" wrap="square" lIns="0" tIns="0" rIns="0" bIns="0" rtlCol="0" anchor="ctr">
            <a:normAutofit/>
          </a:bodyPr>
          <a:lstStyle/>
          <a:p>
            <a:r>
              <a:rPr lang="en-US" dirty="0"/>
              <a:t>Saturday, March 11,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pic>
        <p:nvPicPr>
          <p:cNvPr id="11" name="Picture 10">
            <a:extLst>
              <a:ext uri="{FF2B5EF4-FFF2-40B4-BE49-F238E27FC236}">
                <a16:creationId xmlns:a16="http://schemas.microsoft.com/office/drawing/2014/main" id="{45447D30-52F6-4412-AB16-540BAAE96998}"/>
              </a:ext>
            </a:extLst>
          </p:cNvPr>
          <p:cNvPicPr>
            <a:picLocks noChangeAspect="1"/>
          </p:cNvPicPr>
          <p:nvPr/>
        </p:nvPicPr>
        <p:blipFill>
          <a:blip r:embed="rId4"/>
          <a:stretch>
            <a:fillRect/>
          </a:stretch>
        </p:blipFill>
        <p:spPr>
          <a:xfrm>
            <a:off x="184590" y="1342015"/>
            <a:ext cx="6611820" cy="5159224"/>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 name="Group 4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2" name="Freeform: Shape 4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4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9EC2F64-8F06-4CEE-9EA2-76D0D21247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232" y="437141"/>
            <a:ext cx="631474" cy="634502"/>
            <a:chOff x="-61232" y="437141"/>
            <a:chExt cx="631474" cy="634502"/>
          </a:xfrm>
        </p:grpSpPr>
        <p:sp>
          <p:nvSpPr>
            <p:cNvPr id="50" name="Freeform: Shape 49">
              <a:extLst>
                <a:ext uri="{FF2B5EF4-FFF2-40B4-BE49-F238E27FC236}">
                  <a16:creationId xmlns:a16="http://schemas.microsoft.com/office/drawing/2014/main" id="{C090B7B3-EF52-4999-A926-D35E4F0C3E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705" y="375204"/>
              <a:ext cx="507599" cy="631474"/>
            </a:xfrm>
            <a:custGeom>
              <a:avLst/>
              <a:gdLst>
                <a:gd name="connsiteX0" fmla="*/ 237599 w 507599"/>
                <a:gd name="connsiteY0" fmla="*/ 0 h 631474"/>
                <a:gd name="connsiteX1" fmla="*/ 499786 w 507599"/>
                <a:gd name="connsiteY1" fmla="*/ 465517 h 631474"/>
                <a:gd name="connsiteX2" fmla="*/ 502114 w 507599"/>
                <a:gd name="connsiteY2" fmla="*/ 469267 h 631474"/>
                <a:gd name="connsiteX3" fmla="*/ 507599 w 507599"/>
                <a:gd name="connsiteY3" fmla="*/ 496474 h 631474"/>
                <a:gd name="connsiteX4" fmla="*/ 237599 w 507599"/>
                <a:gd name="connsiteY4" fmla="*/ 631474 h 631474"/>
                <a:gd name="connsiteX5" fmla="*/ 206472 w 507599"/>
                <a:gd name="connsiteY5" fmla="*/ 628332 h 631474"/>
                <a:gd name="connsiteX6" fmla="*/ 0 w 507599"/>
                <a:gd name="connsiteY6" fmla="*/ 421860 h 6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599" h="631474">
                  <a:moveTo>
                    <a:pt x="237599" y="0"/>
                  </a:moveTo>
                  <a:lnTo>
                    <a:pt x="499786" y="465517"/>
                  </a:lnTo>
                  <a:lnTo>
                    <a:pt x="502114" y="469267"/>
                  </a:lnTo>
                  <a:cubicBezTo>
                    <a:pt x="505711" y="478055"/>
                    <a:pt x="507599" y="487154"/>
                    <a:pt x="507599" y="496474"/>
                  </a:cubicBezTo>
                  <a:cubicBezTo>
                    <a:pt x="507599" y="571032"/>
                    <a:pt x="386716" y="631474"/>
                    <a:pt x="237599" y="631474"/>
                  </a:cubicBezTo>
                  <a:lnTo>
                    <a:pt x="206472" y="628332"/>
                  </a:lnTo>
                  <a:lnTo>
                    <a:pt x="0" y="42186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Shape 50">
              <a:extLst>
                <a:ext uri="{FF2B5EF4-FFF2-40B4-BE49-F238E27FC236}">
                  <a16:creationId xmlns:a16="http://schemas.microsoft.com/office/drawing/2014/main" id="{B6552C80-AED0-4927-9F36-CD15EC9C4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6132" y="570168"/>
              <a:ext cx="270000" cy="501475"/>
            </a:xfrm>
            <a:custGeom>
              <a:avLst/>
              <a:gdLst>
                <a:gd name="connsiteX0" fmla="*/ 66509 w 270000"/>
                <a:gd name="connsiteY0" fmla="*/ 501475 h 501475"/>
                <a:gd name="connsiteX1" fmla="*/ 59520 w 270000"/>
                <a:gd name="connsiteY1" fmla="*/ 493888 h 501475"/>
                <a:gd name="connsiteX2" fmla="*/ 0 w 270000"/>
                <a:gd name="connsiteY2" fmla="*/ 270000 h 501475"/>
                <a:gd name="connsiteX3" fmla="*/ 135000 w 270000"/>
                <a:gd name="connsiteY3" fmla="*/ 0 h 501475"/>
                <a:gd name="connsiteX4" fmla="*/ 270000 w 270000"/>
                <a:gd name="connsiteY4" fmla="*/ 270000 h 501475"/>
                <a:gd name="connsiteX5" fmla="*/ 266858 w 270000"/>
                <a:gd name="connsiteY5" fmla="*/ 301126 h 501475"/>
                <a:gd name="connsiteX6" fmla="*/ 144422 w 270000"/>
                <a:gd name="connsiteY6" fmla="*/ 423562 h 50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000" h="501475">
                  <a:moveTo>
                    <a:pt x="66509" y="501475"/>
                  </a:moveTo>
                  <a:lnTo>
                    <a:pt x="59520" y="493888"/>
                  </a:lnTo>
                  <a:cubicBezTo>
                    <a:pt x="23610" y="445367"/>
                    <a:pt x="0" y="363198"/>
                    <a:pt x="0" y="270000"/>
                  </a:cubicBezTo>
                  <a:cubicBezTo>
                    <a:pt x="0" y="120883"/>
                    <a:pt x="60442" y="0"/>
                    <a:pt x="135000" y="0"/>
                  </a:cubicBezTo>
                  <a:cubicBezTo>
                    <a:pt x="209558" y="0"/>
                    <a:pt x="270000" y="120883"/>
                    <a:pt x="270000" y="270000"/>
                  </a:cubicBezTo>
                  <a:lnTo>
                    <a:pt x="266858" y="301126"/>
                  </a:lnTo>
                  <a:lnTo>
                    <a:pt x="144422" y="423562"/>
                  </a:lnTo>
                  <a:close/>
                </a:path>
              </a:pathLst>
            </a:cu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Oval 52">
            <a:extLst>
              <a:ext uri="{FF2B5EF4-FFF2-40B4-BE49-F238E27FC236}">
                <a16:creationId xmlns:a16="http://schemas.microsoft.com/office/drawing/2014/main" id="{F77FE770-280D-4DDD-96A8-7FD8E9BC3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6566" y="91366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a:extLst>
              <a:ext uri="{FF2B5EF4-FFF2-40B4-BE49-F238E27FC236}">
                <a16:creationId xmlns:a16="http://schemas.microsoft.com/office/drawing/2014/main" id="{37EDC87D-28FA-4FC0-9BD7-C778728B1836}"/>
              </a:ext>
            </a:extLst>
          </p:cNvPr>
          <p:cNvPicPr>
            <a:picLocks noChangeAspect="1"/>
          </p:cNvPicPr>
          <p:nvPr/>
        </p:nvPicPr>
        <p:blipFill>
          <a:blip r:embed="rId2"/>
          <a:stretch>
            <a:fillRect/>
          </a:stretch>
        </p:blipFill>
        <p:spPr>
          <a:xfrm>
            <a:off x="657228" y="478254"/>
            <a:ext cx="7090239" cy="2587936"/>
          </a:xfrm>
          <a:custGeom>
            <a:avLst/>
            <a:gdLst/>
            <a:ahLst/>
            <a:cxnLst/>
            <a:rect l="l" t="t" r="r" b="b"/>
            <a:pathLst>
              <a:path w="7090239" h="2734921">
                <a:moveTo>
                  <a:pt x="0" y="0"/>
                </a:moveTo>
                <a:lnTo>
                  <a:pt x="7090239" y="0"/>
                </a:lnTo>
                <a:lnTo>
                  <a:pt x="7090239" y="2734921"/>
                </a:lnTo>
                <a:lnTo>
                  <a:pt x="0" y="2734921"/>
                </a:lnTo>
                <a:close/>
              </a:path>
            </a:pathLst>
          </a:custGeom>
        </p:spPr>
      </p:pic>
      <p:pic>
        <p:nvPicPr>
          <p:cNvPr id="9" name="Content Placeholder 8">
            <a:extLst>
              <a:ext uri="{FF2B5EF4-FFF2-40B4-BE49-F238E27FC236}">
                <a16:creationId xmlns:a16="http://schemas.microsoft.com/office/drawing/2014/main" id="{43308728-5CA4-4D05-88B4-0ED7B7B27837}"/>
              </a:ext>
            </a:extLst>
          </p:cNvPr>
          <p:cNvPicPr>
            <a:picLocks noGrp="1" noChangeAspect="1"/>
          </p:cNvPicPr>
          <p:nvPr>
            <p:ph idx="1"/>
          </p:nvPr>
        </p:nvPicPr>
        <p:blipFill>
          <a:blip r:embed="rId3"/>
          <a:stretch>
            <a:fillRect/>
          </a:stretch>
        </p:blipFill>
        <p:spPr>
          <a:xfrm>
            <a:off x="3343452" y="3382609"/>
            <a:ext cx="8297681" cy="2676001"/>
          </a:xfrm>
          <a:custGeom>
            <a:avLst/>
            <a:gdLst/>
            <a:ahLst/>
            <a:cxnLst/>
            <a:rect l="l" t="t" r="r" b="b"/>
            <a:pathLst>
              <a:path w="7090239" h="2734921">
                <a:moveTo>
                  <a:pt x="0" y="0"/>
                </a:moveTo>
                <a:lnTo>
                  <a:pt x="7090239" y="0"/>
                </a:lnTo>
                <a:lnTo>
                  <a:pt x="7090239" y="2734921"/>
                </a:lnTo>
                <a:lnTo>
                  <a:pt x="0" y="2734921"/>
                </a:lnTo>
                <a:close/>
              </a:path>
            </a:pathLst>
          </a:custGeom>
        </p:spPr>
      </p:pic>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r>
              <a:rPr lang="en-US" dirty="0"/>
              <a:t>Saturday, March 11, 2023</a:t>
            </a:r>
          </a:p>
        </p:txBody>
      </p:sp>
      <p:sp>
        <p:nvSpPr>
          <p:cNvPr id="55" name="Freeform: Shape 54">
            <a:extLst>
              <a:ext uri="{FF2B5EF4-FFF2-40B4-BE49-F238E27FC236}">
                <a16:creationId xmlns:a16="http://schemas.microsoft.com/office/drawing/2014/main" id="{63437291-597B-452C-9CD1-AAA2D823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914626" y="5988981"/>
            <a:ext cx="1564187" cy="926985"/>
          </a:xfrm>
          <a:custGeom>
            <a:avLst/>
            <a:gdLst>
              <a:gd name="connsiteX0" fmla="*/ 1292680 w 1564187"/>
              <a:gd name="connsiteY0" fmla="*/ 271508 h 926985"/>
              <a:gd name="connsiteX1" fmla="*/ 1564187 w 1564187"/>
              <a:gd name="connsiteY1" fmla="*/ 926985 h 926985"/>
              <a:gd name="connsiteX2" fmla="*/ 1100694 w 1564187"/>
              <a:gd name="connsiteY2" fmla="*/ 926985 h 926985"/>
              <a:gd name="connsiteX3" fmla="*/ 637203 w 1564187"/>
              <a:gd name="connsiteY3" fmla="*/ 463493 h 926985"/>
              <a:gd name="connsiteX4" fmla="*/ 378060 w 1564187"/>
              <a:gd name="connsiteY4" fmla="*/ 542650 h 926985"/>
              <a:gd name="connsiteX5" fmla="*/ 328577 w 1564187"/>
              <a:gd name="connsiteY5" fmla="*/ 583476 h 926985"/>
              <a:gd name="connsiteX6" fmla="*/ 0 w 1564187"/>
              <a:gd name="connsiteY6" fmla="*/ 254899 h 926985"/>
              <a:gd name="connsiteX7" fmla="*/ 47554 w 1564187"/>
              <a:gd name="connsiteY7" fmla="*/ 211679 h 926985"/>
              <a:gd name="connsiteX8" fmla="*/ 637203 w 1564187"/>
              <a:gd name="connsiteY8" fmla="*/ 0 h 926985"/>
              <a:gd name="connsiteX9" fmla="*/ 1292680 w 1564187"/>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4187" h="926985">
                <a:moveTo>
                  <a:pt x="1292680" y="271508"/>
                </a:moveTo>
                <a:cubicBezTo>
                  <a:pt x="1460431" y="439259"/>
                  <a:pt x="1564187" y="671005"/>
                  <a:pt x="1564187" y="926985"/>
                </a:cubicBezTo>
                <a:lnTo>
                  <a:pt x="1100694" y="926985"/>
                </a:lnTo>
                <a:cubicBezTo>
                  <a:pt x="1100694" y="671005"/>
                  <a:pt x="893182" y="463493"/>
                  <a:pt x="637203" y="463493"/>
                </a:cubicBezTo>
                <a:cubicBezTo>
                  <a:pt x="541210" y="463493"/>
                  <a:pt x="452034" y="492674"/>
                  <a:pt x="378060" y="542650"/>
                </a:cubicBezTo>
                <a:lnTo>
                  <a:pt x="328577" y="583476"/>
                </a:lnTo>
                <a:lnTo>
                  <a:pt x="0" y="254899"/>
                </a:lnTo>
                <a:lnTo>
                  <a:pt x="47554" y="211679"/>
                </a:lnTo>
                <a:cubicBezTo>
                  <a:pt x="207792" y="79438"/>
                  <a:pt x="413221" y="0"/>
                  <a:pt x="637203" y="0"/>
                </a:cubicBezTo>
                <a:cubicBezTo>
                  <a:pt x="893182" y="0"/>
                  <a:pt x="1124928" y="103757"/>
                  <a:pt x="1292680"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
        <p:nvSpPr>
          <p:cNvPr id="57" name="Freeform: Shape 56">
            <a:extLst>
              <a:ext uri="{FF2B5EF4-FFF2-40B4-BE49-F238E27FC236}">
                <a16:creationId xmlns:a16="http://schemas.microsoft.com/office/drawing/2014/main" id="{CF07E0C9-4EB6-4A7B-809B-0C5C5E213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9006442" y="5981236"/>
            <a:ext cx="1534673" cy="1042921"/>
          </a:xfrm>
          <a:custGeom>
            <a:avLst/>
            <a:gdLst>
              <a:gd name="connsiteX0" fmla="*/ 1197337 w 1534673"/>
              <a:gd name="connsiteY0" fmla="*/ 238153 h 1042921"/>
              <a:gd name="connsiteX1" fmla="*/ 1534673 w 1534673"/>
              <a:gd name="connsiteY1" fmla="*/ 1042921 h 1042921"/>
              <a:gd name="connsiteX2" fmla="*/ 1071180 w 1534673"/>
              <a:gd name="connsiteY2" fmla="*/ 1042921 h 1042921"/>
              <a:gd name="connsiteX3" fmla="*/ 607688 w 1534673"/>
              <a:gd name="connsiteY3" fmla="*/ 521461 h 1042921"/>
              <a:gd name="connsiteX4" fmla="*/ 427277 w 1534673"/>
              <a:gd name="connsiteY4" fmla="*/ 562440 h 1042921"/>
              <a:gd name="connsiteX5" fmla="*/ 351882 w 1534673"/>
              <a:gd name="connsiteY5" fmla="*/ 608481 h 1042921"/>
              <a:gd name="connsiteX6" fmla="*/ 0 w 1534673"/>
              <a:gd name="connsiteY6" fmla="*/ 256600 h 1042921"/>
              <a:gd name="connsiteX7" fmla="*/ 18040 w 1534673"/>
              <a:gd name="connsiteY7" fmla="*/ 238152 h 1042921"/>
              <a:gd name="connsiteX8" fmla="*/ 607688 w 1534673"/>
              <a:gd name="connsiteY8" fmla="*/ 0 h 1042921"/>
              <a:gd name="connsiteX9" fmla="*/ 1197337 w 1534673"/>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4673" h="1042921">
                <a:moveTo>
                  <a:pt x="1197337" y="238153"/>
                </a:moveTo>
                <a:cubicBezTo>
                  <a:pt x="1403356" y="429440"/>
                  <a:pt x="1534673" y="718927"/>
                  <a:pt x="1534673" y="1042921"/>
                </a:cubicBezTo>
                <a:lnTo>
                  <a:pt x="1071180" y="1042921"/>
                </a:lnTo>
                <a:cubicBezTo>
                  <a:pt x="1071180" y="754926"/>
                  <a:pt x="863668" y="521461"/>
                  <a:pt x="607688" y="521461"/>
                </a:cubicBezTo>
                <a:cubicBezTo>
                  <a:pt x="543694" y="521461"/>
                  <a:pt x="482728" y="536052"/>
                  <a:pt x="427277" y="562440"/>
                </a:cubicBezTo>
                <a:lnTo>
                  <a:pt x="351882" y="608481"/>
                </a:lnTo>
                <a:lnTo>
                  <a:pt x="0" y="256600"/>
                </a:lnTo>
                <a:lnTo>
                  <a:pt x="18040" y="238152"/>
                </a:lnTo>
                <a:cubicBezTo>
                  <a:pt x="178278" y="89374"/>
                  <a:pt x="383706" y="0"/>
                  <a:pt x="607688" y="0"/>
                </a:cubicBezTo>
                <a:cubicBezTo>
                  <a:pt x="831670" y="0"/>
                  <a:pt x="1037099" y="89374"/>
                  <a:pt x="1197337"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9" name="Oval 58">
            <a:extLst>
              <a:ext uri="{FF2B5EF4-FFF2-40B4-BE49-F238E27FC236}">
                <a16:creationId xmlns:a16="http://schemas.microsoft.com/office/drawing/2014/main" id="{6D5AEBCB-3691-4336-A5FB-0B0991ADA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360438" y="616032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6564833" cy="639445"/>
          </a:xfrm>
        </p:spPr>
        <p:txBody>
          <a:bodyPr/>
          <a:lstStyle/>
          <a:p>
            <a:r>
              <a:rPr lang="en-US" dirty="0"/>
              <a:t>WORKING PRINCIPLE</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Saturday, March 11, 2023</a:t>
            </a:r>
          </a:p>
          <a:p>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6" name="Content Placeholder 5">
            <a:extLst>
              <a:ext uri="{FF2B5EF4-FFF2-40B4-BE49-F238E27FC236}">
                <a16:creationId xmlns:a16="http://schemas.microsoft.com/office/drawing/2014/main" id="{AC728EF8-C867-43CC-81BD-08EE1BC74A28}"/>
              </a:ext>
            </a:extLst>
          </p:cNvPr>
          <p:cNvPicPr>
            <a:picLocks noGrp="1" noChangeAspect="1"/>
          </p:cNvPicPr>
          <p:nvPr>
            <p:ph idx="1"/>
          </p:nvPr>
        </p:nvPicPr>
        <p:blipFill>
          <a:blip r:embed="rId2"/>
          <a:stretch>
            <a:fillRect/>
          </a:stretch>
        </p:blipFill>
        <p:spPr>
          <a:xfrm>
            <a:off x="255521" y="1544320"/>
            <a:ext cx="11794239" cy="4586777"/>
          </a:xfr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BE9F-EE6C-4CEC-A67C-3FB8983AE2A2}"/>
              </a:ext>
            </a:extLst>
          </p:cNvPr>
          <p:cNvSpPr>
            <a:spLocks noGrp="1"/>
          </p:cNvSpPr>
          <p:nvPr>
            <p:ph type="title"/>
          </p:nvPr>
        </p:nvSpPr>
        <p:spPr>
          <a:xfrm>
            <a:off x="284854" y="308206"/>
            <a:ext cx="11091600" cy="614507"/>
          </a:xfrm>
        </p:spPr>
        <p:txBody>
          <a:bodyPr/>
          <a:lstStyle/>
          <a:p>
            <a:r>
              <a:rPr lang="en-IN" dirty="0"/>
              <a:t>SOLUTION ARCHITECTURE</a:t>
            </a:r>
          </a:p>
        </p:txBody>
      </p:sp>
      <p:sp>
        <p:nvSpPr>
          <p:cNvPr id="3" name="Content Placeholder 2">
            <a:extLst>
              <a:ext uri="{FF2B5EF4-FFF2-40B4-BE49-F238E27FC236}">
                <a16:creationId xmlns:a16="http://schemas.microsoft.com/office/drawing/2014/main" id="{D742CDF5-B3AC-43C2-A45C-BBA35992ACD9}"/>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144F09AC-402E-45EA-9D80-99736B4DA244}"/>
              </a:ext>
            </a:extLst>
          </p:cNvPr>
          <p:cNvSpPr>
            <a:spLocks noGrp="1"/>
          </p:cNvSpPr>
          <p:nvPr>
            <p:ph type="dt" sz="half" idx="10"/>
          </p:nvPr>
        </p:nvSpPr>
        <p:spPr/>
        <p:txBody>
          <a:bodyPr/>
          <a:lstStyle/>
          <a:p>
            <a:r>
              <a:rPr lang="en-US" dirty="0"/>
              <a:t>Saturday, March 11, 2023</a:t>
            </a:r>
          </a:p>
        </p:txBody>
      </p:sp>
      <p:sp>
        <p:nvSpPr>
          <p:cNvPr id="6" name="Slide Number Placeholder 5">
            <a:extLst>
              <a:ext uri="{FF2B5EF4-FFF2-40B4-BE49-F238E27FC236}">
                <a16:creationId xmlns:a16="http://schemas.microsoft.com/office/drawing/2014/main" id="{97B98394-F174-496F-9F1C-FC7D0074DA36}"/>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8" name="Picture 7">
            <a:extLst>
              <a:ext uri="{FF2B5EF4-FFF2-40B4-BE49-F238E27FC236}">
                <a16:creationId xmlns:a16="http://schemas.microsoft.com/office/drawing/2014/main" id="{4F2BB27E-B22F-48B5-A98E-3A13569A2DFF}"/>
              </a:ext>
            </a:extLst>
          </p:cNvPr>
          <p:cNvPicPr>
            <a:picLocks noChangeAspect="1"/>
          </p:cNvPicPr>
          <p:nvPr/>
        </p:nvPicPr>
        <p:blipFill>
          <a:blip r:embed="rId2"/>
          <a:stretch>
            <a:fillRect/>
          </a:stretch>
        </p:blipFill>
        <p:spPr>
          <a:xfrm>
            <a:off x="56307" y="1156970"/>
            <a:ext cx="12079386" cy="5223510"/>
          </a:xfrm>
          <a:prstGeom prst="rect">
            <a:avLst/>
          </a:prstGeom>
        </p:spPr>
      </p:pic>
    </p:spTree>
    <p:extLst>
      <p:ext uri="{BB962C8B-B14F-4D97-AF65-F5344CB8AC3E}">
        <p14:creationId xmlns:p14="http://schemas.microsoft.com/office/powerpoint/2010/main" val="208534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87EF-4DFB-4C81-A77C-16C146E5552B}"/>
              </a:ext>
            </a:extLst>
          </p:cNvPr>
          <p:cNvSpPr>
            <a:spLocks noGrp="1"/>
          </p:cNvSpPr>
          <p:nvPr>
            <p:ph type="title"/>
          </p:nvPr>
        </p:nvSpPr>
        <p:spPr>
          <a:xfrm>
            <a:off x="433003" y="336624"/>
            <a:ext cx="6115752" cy="662837"/>
          </a:xfrm>
        </p:spPr>
        <p:txBody>
          <a:bodyPr/>
          <a:lstStyle/>
          <a:p>
            <a:r>
              <a:rPr lang="en-IN" dirty="0"/>
              <a:t>COMPONENTS USED</a:t>
            </a:r>
          </a:p>
        </p:txBody>
      </p:sp>
      <p:sp>
        <p:nvSpPr>
          <p:cNvPr id="3" name="Content Placeholder 2">
            <a:extLst>
              <a:ext uri="{FF2B5EF4-FFF2-40B4-BE49-F238E27FC236}">
                <a16:creationId xmlns:a16="http://schemas.microsoft.com/office/drawing/2014/main" id="{AA9CE715-E168-4F0F-9919-4D17532D12CA}"/>
              </a:ext>
            </a:extLst>
          </p:cNvPr>
          <p:cNvSpPr>
            <a:spLocks noGrp="1"/>
          </p:cNvSpPr>
          <p:nvPr>
            <p:ph idx="1"/>
          </p:nvPr>
        </p:nvSpPr>
        <p:spPr>
          <a:xfrm>
            <a:off x="241540" y="1147314"/>
            <a:ext cx="11399597" cy="3321170"/>
          </a:xfrm>
        </p:spPr>
        <p:txBody>
          <a:bodyPr/>
          <a:lstStyle/>
          <a:p>
            <a:r>
              <a:rPr lang="en-US" dirty="0"/>
              <a:t>Arduino Mega board works as the microcontroller for the sensor node.</a:t>
            </a:r>
          </a:p>
          <a:p>
            <a:r>
              <a:rPr lang="en-US" dirty="0"/>
              <a:t>Ultrasonic sensors used to measure the vehicle density on each line</a:t>
            </a:r>
          </a:p>
          <a:p>
            <a:r>
              <a:rPr lang="en-US" dirty="0"/>
              <a:t>Relay module is used to  switch electrical devices and systems on or off and it isolates the control circuit from the device or system being controlled.</a:t>
            </a:r>
          </a:p>
          <a:p>
            <a:r>
              <a:rPr lang="en-US" dirty="0"/>
              <a:t>Node MCU  V1.0 is used as Wi-Fi-Module which is used to connect cloud.</a:t>
            </a:r>
          </a:p>
          <a:p>
            <a:r>
              <a:rPr lang="en-US" dirty="0"/>
              <a:t>LED represents the Traffic Light</a:t>
            </a:r>
          </a:p>
          <a:p>
            <a:r>
              <a:rPr lang="en-US" dirty="0"/>
              <a:t>Resistors</a:t>
            </a:r>
          </a:p>
          <a:p>
            <a:r>
              <a:rPr lang="en-US" dirty="0"/>
              <a:t>Breadboard</a:t>
            </a:r>
          </a:p>
          <a:p>
            <a:r>
              <a:rPr lang="en-US" dirty="0"/>
              <a:t>Connecting Wires</a:t>
            </a:r>
          </a:p>
          <a:p>
            <a:pPr marL="0" indent="0">
              <a:buNone/>
            </a:pPr>
            <a:endParaRPr lang="en-IN" dirty="0"/>
          </a:p>
        </p:txBody>
      </p:sp>
      <p:sp>
        <p:nvSpPr>
          <p:cNvPr id="4" name="Date Placeholder 3">
            <a:extLst>
              <a:ext uri="{FF2B5EF4-FFF2-40B4-BE49-F238E27FC236}">
                <a16:creationId xmlns:a16="http://schemas.microsoft.com/office/drawing/2014/main" id="{079909F3-E271-4735-9CC9-6169A691493C}"/>
              </a:ext>
            </a:extLst>
          </p:cNvPr>
          <p:cNvSpPr>
            <a:spLocks noGrp="1"/>
          </p:cNvSpPr>
          <p:nvPr>
            <p:ph type="dt" sz="half" idx="10"/>
          </p:nvPr>
        </p:nvSpPr>
        <p:spPr/>
        <p:txBody>
          <a:bodyPr/>
          <a:lstStyle/>
          <a:p>
            <a:r>
              <a:rPr lang="en-US" dirty="0"/>
              <a:t>Saturday, March 11, 2023</a:t>
            </a:r>
          </a:p>
        </p:txBody>
      </p:sp>
      <p:sp>
        <p:nvSpPr>
          <p:cNvPr id="6" name="Slide Number Placeholder 5">
            <a:extLst>
              <a:ext uri="{FF2B5EF4-FFF2-40B4-BE49-F238E27FC236}">
                <a16:creationId xmlns:a16="http://schemas.microsoft.com/office/drawing/2014/main" id="{13FFC3DC-C375-4D01-B4D6-114246E00A3A}"/>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34791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464599" y="196900"/>
            <a:ext cx="3520806" cy="617813"/>
          </a:xfrm>
        </p:spPr>
        <p:txBody>
          <a:bodyPr>
            <a:normAutofit fontScale="90000"/>
          </a:bodyPr>
          <a:lstStyle/>
          <a:p>
            <a:r>
              <a:rPr lang="en-US" dirty="0"/>
              <a:t>ADVANTAGES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999460"/>
            <a:ext cx="11090274" cy="4943465"/>
          </a:xfrm>
        </p:spPr>
        <p:txBody>
          <a:bodyPr/>
          <a:lstStyle/>
          <a:p>
            <a:r>
              <a:rPr lang="en-US" dirty="0"/>
              <a:t>Avoids wastage of time due to traffic</a:t>
            </a:r>
          </a:p>
          <a:p>
            <a:r>
              <a:rPr lang="en-US" dirty="0"/>
              <a:t>Fully automated</a:t>
            </a:r>
          </a:p>
          <a:p>
            <a:r>
              <a:rPr lang="en-US" dirty="0"/>
              <a:t>Low power consumption</a:t>
            </a:r>
          </a:p>
          <a:p>
            <a:r>
              <a:rPr lang="en-US" dirty="0"/>
              <a:t>Low cost to design the circuit</a:t>
            </a:r>
          </a:p>
          <a:p>
            <a:r>
              <a:rPr lang="en-US" dirty="0"/>
              <a:t>No need of traffic inspector at the junction.</a:t>
            </a:r>
          </a:p>
          <a:p>
            <a:r>
              <a:rPr lang="en-US" dirty="0"/>
              <a:t>Fuel consumption of vehicles in traffic is also conserved.</a:t>
            </a:r>
          </a:p>
          <a:p>
            <a:r>
              <a:rPr lang="en-US" dirty="0"/>
              <a:t>Maintenance of the circuit is easy.</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Saturday, March 11,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{460EA7FB-C51B-4E6E-81B5-E82791112CE5}tf33713516_win32</Template>
  <TotalTime>440</TotalTime>
  <Words>414</Words>
  <Application>Microsoft Office PowerPoint</Application>
  <PresentationFormat>Widescreen</PresentationFormat>
  <Paragraphs>65</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Walbaum Display</vt:lpstr>
      <vt:lpstr>3DFloatVTI</vt:lpstr>
      <vt:lpstr>INTELLIGENT TRAFFIC MONITORING SYSTEM</vt:lpstr>
      <vt:lpstr>Agenda</vt:lpstr>
      <vt:lpstr>PROBLEM STATEMENT</vt:lpstr>
      <vt:lpstr>STATISTICS </vt:lpstr>
      <vt:lpstr>PowerPoint Presentation</vt:lpstr>
      <vt:lpstr>WORKING PRINCIPLE</vt:lpstr>
      <vt:lpstr>SOLUTION ARCHITECTURE</vt:lpstr>
      <vt:lpstr>COMPONENTS USED</vt:lpstr>
      <vt:lpstr>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TRAFFIC MONITORING SYSTEM</dc:title>
  <dc:creator>Shivesh - [CB.EN.U4CSE20657]</dc:creator>
  <cp:lastModifiedBy>shivesh saravanan</cp:lastModifiedBy>
  <cp:revision>10</cp:revision>
  <dcterms:created xsi:type="dcterms:W3CDTF">2023-03-11T06:18:33Z</dcterms:created>
  <dcterms:modified xsi:type="dcterms:W3CDTF">2023-03-16T17:42:40Z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