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4"/>
  </p:notesMasterIdLst>
  <p:handoutMasterIdLst>
    <p:handoutMasterId r:id="rId15"/>
  </p:handoutMasterIdLst>
  <p:sldIdLst>
    <p:sldId id="258" r:id="rId5"/>
    <p:sldId id="2032092732" r:id="rId6"/>
    <p:sldId id="297" r:id="rId7"/>
    <p:sldId id="2032092734" r:id="rId8"/>
    <p:sldId id="2032092742" r:id="rId9"/>
    <p:sldId id="2032092743" r:id="rId10"/>
    <p:sldId id="2032092744" r:id="rId11"/>
    <p:sldId id="2032092745" r:id="rId12"/>
    <p:sldId id="2032092741" r:id="rId13"/>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7078" autoAdjust="0"/>
  </p:normalViewPr>
  <p:slideViewPr>
    <p:cSldViewPr snapToGrid="0" snapToObjects="1">
      <p:cViewPr varScale="1">
        <p:scale>
          <a:sx n="70" d="100"/>
          <a:sy n="70" d="100"/>
        </p:scale>
        <p:origin x="648" y="72"/>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DE4E4D4-2F5F-4641-B3F0-E979BF8847FC}" type="pres">
      <dgm:prSet presAssocID="{E4235446-D9DD-4AF2-9E4D-E7D008FD1199}" presName="Name0" presStyleCnt="0">
        <dgm:presLayoutVars>
          <dgm:dir/>
          <dgm:animLvl val="lvl"/>
          <dgm:resizeHandles val="exact"/>
        </dgm:presLayoutVars>
      </dgm:prSet>
      <dgm:spPr/>
    </dgm:pt>
  </dgm:ptLst>
  <dgm:cxnLst>
    <dgm:cxn modelId="{50076B8B-6D1C-4217-96F2-202FBE41EF14}" type="presOf" srcId="{E4235446-D9DD-4AF2-9E4D-E7D008FD1199}" destId="{ADE4E4D4-2F5F-4641-B3F0-E979BF8847FC}"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u="none"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2"/>
        </a:solidFill>
      </dgm:spPr>
      <dgm:t>
        <a:bodyPr/>
        <a:lstStyle/>
        <a:p>
          <a:r>
            <a:rPr lang="en-US" sz="1400" b="1" u="none"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2"/>
        </a:solidFill>
        <a:ln>
          <a:noFill/>
        </a:ln>
      </dgm:spPr>
      <dgm:t>
        <a:bodyPr/>
        <a:lstStyle/>
        <a:p>
          <a:r>
            <a:rPr lang="en-US" sz="1400" b="1" dirty="0">
              <a:solidFill>
                <a:schemeClr val="tx1"/>
              </a:solidFill>
            </a:rPr>
            <a:t>Part 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u="none"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u="none"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DE4E4D4-2F5F-4641-B3F0-E979BF8847FC}" type="pres">
      <dgm:prSet presAssocID="{E4235446-D9DD-4AF2-9E4D-E7D008FD1199}" presName="Name0" presStyleCnt="0">
        <dgm:presLayoutVars>
          <dgm:dir/>
          <dgm:animLvl val="lvl"/>
          <dgm:resizeHandles val="exact"/>
        </dgm:presLayoutVars>
      </dgm:prSet>
      <dgm:spPr/>
    </dgm:pt>
  </dgm:ptLst>
  <dgm:cxnLst>
    <dgm:cxn modelId="{50076B8B-6D1C-4217-96F2-202FBE41EF14}" type="presOf" srcId="{E4235446-D9DD-4AF2-9E4D-E7D008FD1199}" destId="{ADE4E4D4-2F5F-4641-B3F0-E979BF8847F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2"/>
        </a:solidFill>
      </dgm:spPr>
      <dgm:t>
        <a:bodyPr/>
        <a:lstStyle/>
        <a:p>
          <a:r>
            <a:rPr lang="en-US" sz="1400" b="1" u="none"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u="none"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custLinFactNeighborX="483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DE4E4D4-2F5F-4641-B3F0-E979BF8847FC}" type="pres">
      <dgm:prSet presAssocID="{E4235446-D9DD-4AF2-9E4D-E7D008FD1199}" presName="Name0" presStyleCnt="0">
        <dgm:presLayoutVars>
          <dgm:dir/>
          <dgm:animLvl val="lvl"/>
          <dgm:resizeHandles val="exact"/>
        </dgm:presLayoutVars>
      </dgm:prSet>
      <dgm:spPr/>
    </dgm:pt>
  </dgm:ptLst>
  <dgm:cxnLst>
    <dgm:cxn modelId="{50076B8B-6D1C-4217-96F2-202FBE41EF14}" type="presOf" srcId="{E4235446-D9DD-4AF2-9E4D-E7D008FD1199}" destId="{ADE4E4D4-2F5F-4641-B3F0-E979BF8847F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2"/>
        </a:solidFill>
      </dgm:spPr>
      <dgm:t>
        <a:bodyPr/>
        <a:lstStyle/>
        <a:p>
          <a:r>
            <a:rPr lang="en-US" sz="1400" b="1" u="none"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u="sng" dirty="0">
              <a:solidFill>
                <a:schemeClr val="tx1"/>
              </a:solidFill>
            </a:rPr>
            <a:t>Part 3</a:t>
          </a:r>
        </a:p>
      </dgm:t>
    </dgm:pt>
    <dgm:pt modelId="{E30303DA-AE7A-4E04-A8B6-300F8B594F70}" type="sibTrans" cxnId="{BAF6A6D1-F9EE-44F8-B0F1-6DCB520D56A3}">
      <dgm:prSet/>
      <dgm:spPr/>
      <dgm:t>
        <a:bodyPr/>
        <a:lstStyle/>
        <a:p>
          <a:endParaRPr lang="en-US"/>
        </a:p>
      </dgm:t>
    </dgm:pt>
    <dgm:pt modelId="{36E20215-625F-4A00-8158-40F6A3D018C5}" type="parTrans" cxnId="{BAF6A6D1-F9EE-44F8-B0F1-6DCB520D56A3}">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DE4E4D4-2F5F-4641-B3F0-E979BF8847FC}" type="pres">
      <dgm:prSet presAssocID="{E4235446-D9DD-4AF2-9E4D-E7D008FD1199}" presName="Name0" presStyleCnt="0">
        <dgm:presLayoutVars>
          <dgm:dir/>
          <dgm:animLvl val="lvl"/>
          <dgm:resizeHandles val="exact"/>
        </dgm:presLayoutVars>
      </dgm:prSet>
      <dgm:spPr/>
    </dgm:pt>
  </dgm:ptLst>
  <dgm:cxnLst>
    <dgm:cxn modelId="{50076B8B-6D1C-4217-96F2-202FBE41EF14}" type="presOf" srcId="{E4235446-D9DD-4AF2-9E4D-E7D008FD1199}" destId="{ADE4E4D4-2F5F-4641-B3F0-E979BF8847F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66D980FA-C6D6-4B7D-929C-EA279822F0F4}" type="parTrans" cxnId="{D787D553-0F67-4778-A845-825FA6968E17}">
      <dgm:prSet/>
      <dgm:spPr/>
      <dgm:t>
        <a:bodyPr/>
        <a:lstStyle/>
        <a:p>
          <a:endParaRPr lang="en-US"/>
        </a:p>
      </dgm:t>
    </dgm:pt>
    <dgm:pt modelId="{312A096C-90E0-4B99-9EAE-A7913E058433}" type="sibTrans" cxnId="{D787D553-0F67-4778-A845-825FA6968E17}">
      <dgm:prSet/>
      <dgm:spPr/>
      <dgm:t>
        <a:bodyPr/>
        <a:lstStyle/>
        <a:p>
          <a:endParaRPr lang="en-US"/>
        </a:p>
      </dgm:t>
    </dgm:pt>
    <dgm:pt modelId="{2F3A96C2-1AC2-4B93-8802-3DA19ED59FC0}">
      <dgm:prSet phldrT="[Text]" custT="1"/>
      <dgm:spPr>
        <a:solidFill>
          <a:schemeClr val="bg1">
            <a:lumMod val="65000"/>
          </a:schemeClr>
        </a:solidFill>
      </dgm:spPr>
      <dgm:t>
        <a:bodyPr/>
        <a:lstStyle/>
        <a:p>
          <a:r>
            <a:rPr lang="en-US" sz="1400" b="1" u="none"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2"/>
        </a:solidFill>
      </dgm:spPr>
      <dgm:t>
        <a:bodyPr/>
        <a:lstStyle/>
        <a:p>
          <a:r>
            <a:rPr lang="en-US" sz="1400" b="1" u="none"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ADE4E4D4-2F5F-4641-B3F0-E979BF8847FC}" type="pres">
      <dgm:prSet presAssocID="{E4235446-D9DD-4AF2-9E4D-E7D008FD1199}" presName="Name0" presStyleCnt="0">
        <dgm:presLayoutVars>
          <dgm:dir/>
          <dgm:animLvl val="lvl"/>
          <dgm:resizeHandles val="exact"/>
        </dgm:presLayoutVars>
      </dgm:prSet>
      <dgm:spPr/>
    </dgm:pt>
  </dgm:ptLst>
  <dgm:cxnLst>
    <dgm:cxn modelId="{50076B8B-6D1C-4217-96F2-202FBE41EF14}" type="presOf" srcId="{E4235446-D9DD-4AF2-9E4D-E7D008FD1199}" destId="{ADE4E4D4-2F5F-4641-B3F0-E979BF8847FC}"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3</a:t>
          </a:r>
        </a:p>
      </dsp:txBody>
      <dsp:txXfrm>
        <a:off x="7984689" y="0"/>
        <a:ext cx="4088304" cy="27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3</a:t>
          </a:r>
        </a:p>
      </dsp:txBody>
      <dsp:txXfrm>
        <a:off x="7984689" y="0"/>
        <a:ext cx="4088304" cy="270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47573"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2</a:t>
          </a:r>
        </a:p>
      </dsp:txBody>
      <dsp:txXfrm>
        <a:off x="4082826"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3</a:t>
          </a:r>
        </a:p>
      </dsp:txBody>
      <dsp:txXfrm>
        <a:off x="7984689" y="0"/>
        <a:ext cx="4088304" cy="2705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sng" kern="1200" dirty="0">
              <a:solidFill>
                <a:schemeClr val="tx1"/>
              </a:solidFill>
            </a:rPr>
            <a:t>Part 3</a:t>
          </a:r>
        </a:p>
      </dsp:txBody>
      <dsp:txXfrm>
        <a:off x="7984689" y="0"/>
        <a:ext cx="4088304" cy="2705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u="none" kern="1200" dirty="0">
              <a:solidFill>
                <a:schemeClr val="tx1"/>
              </a:solidFill>
            </a:rPr>
            <a:t>Part 3</a:t>
          </a:r>
        </a:p>
      </dsp:txBody>
      <dsp:txXfrm>
        <a:off x="7984689" y="0"/>
        <a:ext cx="4088304" cy="2705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9.pn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11.png"/><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10.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3561799208"/>
              </p:ext>
            </p:extLst>
          </p:nvPr>
        </p:nvGraphicFramePr>
        <p:xfrm>
          <a:off x="693234" y="1556400"/>
          <a:ext cx="10805531" cy="3392358"/>
        </p:xfrm>
        <a:graphic>
          <a:graphicData uri="http://schemas.openxmlformats.org/drawingml/2006/table">
            <a:tbl>
              <a:tblPr firstRow="1" bandRow="1">
                <a:tableStyleId>{3B4B98B0-60AC-42C2-AFA5-B58CD77FA1E5}</a:tableStyleId>
              </a:tblPr>
              <a:tblGrid>
                <a:gridCol w="3034508">
                  <a:extLst>
                    <a:ext uri="{9D8B030D-6E8A-4147-A177-3AD203B41FA5}">
                      <a16:colId xmlns:a16="http://schemas.microsoft.com/office/drawing/2014/main" val="2408219074"/>
                    </a:ext>
                  </a:extLst>
                </a:gridCol>
                <a:gridCol w="7771023">
                  <a:extLst>
                    <a:ext uri="{9D8B030D-6E8A-4147-A177-3AD203B41FA5}">
                      <a16:colId xmlns:a16="http://schemas.microsoft.com/office/drawing/2014/main" val="4088096121"/>
                    </a:ext>
                  </a:extLst>
                </a:gridCol>
              </a:tblGrid>
              <a:tr h="565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Golden Arrows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7000967"/>
                  </a:ext>
                </a:extLst>
              </a:tr>
              <a:tr h="565393">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Jamia </a:t>
                      </a:r>
                      <a:r>
                        <a:rPr lang="en-US" dirty="0" err="1"/>
                        <a:t>Millia</a:t>
                      </a:r>
                      <a:r>
                        <a:rPr lang="en-US" dirty="0"/>
                        <a:t> Islamia, New Delhi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000395"/>
                  </a:ext>
                </a:extLst>
              </a:tr>
              <a:tr h="565393">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Shivank</a:t>
                      </a:r>
                      <a:r>
                        <a:rPr lang="en-US" dirty="0"/>
                        <a:t> Rastogi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170474"/>
                  </a:ext>
                </a:extLst>
              </a:tr>
              <a:tr h="565393">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Abhishek Chand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76829"/>
                  </a:ext>
                </a:extLst>
              </a:tr>
              <a:tr h="565393">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Areeb</a:t>
                      </a:r>
                      <a:r>
                        <a:rPr lang="en-US" dirty="0"/>
                        <a:t> </a:t>
                      </a:r>
                      <a:r>
                        <a:rPr lang="en-US"/>
                        <a:t>Bashir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357728"/>
                  </a:ext>
                </a:extLst>
              </a:tr>
              <a:tr h="565393">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Mohd</a:t>
                      </a:r>
                      <a:r>
                        <a:rPr lang="en-US" dirty="0"/>
                        <a:t>. </a:t>
                      </a:r>
                      <a:r>
                        <a:rPr lang="en-US" dirty="0" err="1"/>
                        <a:t>Asjad</a:t>
                      </a:r>
                      <a:r>
                        <a:rPr lang="en-US" dirty="0"/>
                        <a:t> Kamal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088467"/>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a:xfrm>
            <a:off x="548640" y="3625966"/>
            <a:ext cx="6858000" cy="341632"/>
          </a:xfrm>
        </p:spPr>
        <p:txBody>
          <a:bodyPr/>
          <a:lstStyle/>
          <a:p>
            <a:r>
              <a:rPr lang="en-US" dirty="0"/>
              <a:t>scenario Two: Business operations</a:t>
            </a:r>
          </a:p>
        </p:txBody>
      </p:sp>
    </p:spTree>
    <p:extLst>
      <p:ext uri="{BB962C8B-B14F-4D97-AF65-F5344CB8AC3E}">
        <p14:creationId xmlns:p14="http://schemas.microsoft.com/office/powerpoint/2010/main" val="27060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E06CC49-1D48-40E2-B98E-247DBCA73D81}"/>
              </a:ext>
            </a:extLst>
          </p:cNvPr>
          <p:cNvPicPr>
            <a:picLocks noChangeAspect="1"/>
          </p:cNvPicPr>
          <p:nvPr/>
        </p:nvPicPr>
        <p:blipFill rotWithShape="1">
          <a:blip r:embed="rId2">
            <a:extLst>
              <a:ext uri="{28A0092B-C50C-407E-A947-70E740481C1C}">
                <a14:useLocalDpi xmlns:a14="http://schemas.microsoft.com/office/drawing/2010/main" val="0"/>
              </a:ext>
            </a:extLst>
          </a:blip>
          <a:srcRect l="13090" t="31456" r="32650" b="10949"/>
          <a:stretch/>
        </p:blipFill>
        <p:spPr>
          <a:xfrm>
            <a:off x="123639" y="1003520"/>
            <a:ext cx="4778310" cy="2827597"/>
          </a:xfrm>
          <a:prstGeom prst="rect">
            <a:avLst/>
          </a:prstGeom>
        </p:spPr>
      </p:pic>
      <p:graphicFrame>
        <p:nvGraphicFramePr>
          <p:cNvPr id="13" name="Diagram 12">
            <a:extLst>
              <a:ext uri="{FF2B5EF4-FFF2-40B4-BE49-F238E27FC236}">
                <a16:creationId xmlns:a16="http://schemas.microsoft.com/office/drawing/2014/main" id="{5A367A5A-5FB7-4A5A-868D-396E7C110384}"/>
              </a:ext>
            </a:extLst>
          </p:cNvPr>
          <p:cNvGraphicFramePr/>
          <p:nvPr>
            <p:extLst>
              <p:ext uri="{D42A27DB-BD31-4B8C-83A1-F6EECF244321}">
                <p14:modId xmlns:p14="http://schemas.microsoft.com/office/powerpoint/2010/main" val="436675950"/>
              </p:ext>
            </p:extLst>
          </p:nvPr>
        </p:nvGraphicFramePr>
        <p:xfrm>
          <a:off x="-30976" y="0"/>
          <a:ext cx="12211825" cy="357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543D0181-C71B-4116-8550-136F48A906B6}"/>
              </a:ext>
            </a:extLst>
          </p:cNvPr>
          <p:cNvGraphicFramePr/>
          <p:nvPr>
            <p:extLst>
              <p:ext uri="{D42A27DB-BD31-4B8C-83A1-F6EECF244321}">
                <p14:modId xmlns:p14="http://schemas.microsoft.com/office/powerpoint/2010/main" val="1230718461"/>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Arrow: Pentagon 1">
            <a:extLst>
              <a:ext uri="{FF2B5EF4-FFF2-40B4-BE49-F238E27FC236}">
                <a16:creationId xmlns:a16="http://schemas.microsoft.com/office/drawing/2014/main" id="{DDC18833-87C6-4E20-8F54-B58021D7FECC}"/>
              </a:ext>
            </a:extLst>
          </p:cNvPr>
          <p:cNvSpPr/>
          <p:nvPr/>
        </p:nvSpPr>
        <p:spPr>
          <a:xfrm>
            <a:off x="0"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1.1</a:t>
            </a:r>
          </a:p>
        </p:txBody>
      </p:sp>
      <p:sp>
        <p:nvSpPr>
          <p:cNvPr id="5" name="TextBox 4">
            <a:extLst>
              <a:ext uri="{FF2B5EF4-FFF2-40B4-BE49-F238E27FC236}">
                <a16:creationId xmlns:a16="http://schemas.microsoft.com/office/drawing/2014/main" id="{50B51B27-661A-4598-95D4-600843F2669B}"/>
              </a:ext>
            </a:extLst>
          </p:cNvPr>
          <p:cNvSpPr txBox="1"/>
          <p:nvPr/>
        </p:nvSpPr>
        <p:spPr>
          <a:xfrm rot="16200000">
            <a:off x="-134134" y="2023037"/>
            <a:ext cx="576928" cy="357320"/>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Payout</a:t>
            </a:r>
          </a:p>
        </p:txBody>
      </p:sp>
      <p:cxnSp>
        <p:nvCxnSpPr>
          <p:cNvPr id="8" name="Straight Connector 7">
            <a:extLst>
              <a:ext uri="{FF2B5EF4-FFF2-40B4-BE49-F238E27FC236}">
                <a16:creationId xmlns:a16="http://schemas.microsoft.com/office/drawing/2014/main" id="{CF9B3BD2-7656-4E3F-AFDA-8568E0054191}"/>
              </a:ext>
            </a:extLst>
          </p:cNvPr>
          <p:cNvCxnSpPr/>
          <p:nvPr/>
        </p:nvCxnSpPr>
        <p:spPr>
          <a:xfrm>
            <a:off x="4901949" y="357320"/>
            <a:ext cx="0" cy="65006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Arrow: Pentagon 10">
            <a:extLst>
              <a:ext uri="{FF2B5EF4-FFF2-40B4-BE49-F238E27FC236}">
                <a16:creationId xmlns:a16="http://schemas.microsoft.com/office/drawing/2014/main" id="{70A618EF-F128-463A-9BFA-DCD0511C59ED}"/>
              </a:ext>
            </a:extLst>
          </p:cNvPr>
          <p:cNvSpPr/>
          <p:nvPr/>
        </p:nvSpPr>
        <p:spPr>
          <a:xfrm>
            <a:off x="-30976" y="401052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1.2</a:t>
            </a:r>
          </a:p>
        </p:txBody>
      </p:sp>
      <p:sp>
        <p:nvSpPr>
          <p:cNvPr id="9" name="TextBox 8">
            <a:extLst>
              <a:ext uri="{FF2B5EF4-FFF2-40B4-BE49-F238E27FC236}">
                <a16:creationId xmlns:a16="http://schemas.microsoft.com/office/drawing/2014/main" id="{654E24B7-C0B1-4C12-B82B-5E03B467B9BB}"/>
              </a:ext>
            </a:extLst>
          </p:cNvPr>
          <p:cNvSpPr txBox="1"/>
          <p:nvPr/>
        </p:nvSpPr>
        <p:spPr>
          <a:xfrm>
            <a:off x="123639" y="760680"/>
            <a:ext cx="3776248" cy="210612"/>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Payout Curve</a:t>
            </a:r>
          </a:p>
        </p:txBody>
      </p:sp>
      <p:sp>
        <p:nvSpPr>
          <p:cNvPr id="10" name="TextBox 9">
            <a:extLst>
              <a:ext uri="{FF2B5EF4-FFF2-40B4-BE49-F238E27FC236}">
                <a16:creationId xmlns:a16="http://schemas.microsoft.com/office/drawing/2014/main" id="{A77562FF-F941-4EE3-8801-285821C73A8D}"/>
              </a:ext>
            </a:extLst>
          </p:cNvPr>
          <p:cNvSpPr txBox="1"/>
          <p:nvPr/>
        </p:nvSpPr>
        <p:spPr>
          <a:xfrm>
            <a:off x="115066" y="4430235"/>
            <a:ext cx="4640841" cy="2277041"/>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t>Assumptions:</a:t>
            </a:r>
          </a:p>
          <a:p>
            <a:pPr marL="285750" indent="-285750" algn="l">
              <a:spcBef>
                <a:spcPts val="600"/>
              </a:spcBef>
              <a:spcAft>
                <a:spcPts val="0"/>
              </a:spcAft>
              <a:buFont typeface="Arial" panose="020B0604020202020204" pitchFamily="34" charset="0"/>
              <a:buChar char="•"/>
            </a:pPr>
            <a:r>
              <a:rPr lang="en-US" dirty="0"/>
              <a:t>It is assumed that Annual Target Pay is uniformly distributed across all the quarters.</a:t>
            </a:r>
          </a:p>
          <a:p>
            <a:pPr marL="285750" indent="-285750" algn="l">
              <a:spcBef>
                <a:spcPts val="600"/>
              </a:spcBef>
              <a:spcAft>
                <a:spcPts val="0"/>
              </a:spcAft>
              <a:buFont typeface="Arial" panose="020B0604020202020204" pitchFamily="34" charset="0"/>
              <a:buChar char="•"/>
            </a:pPr>
            <a:r>
              <a:rPr lang="en-US" dirty="0"/>
              <a:t>Bonuses are calculated according to the Table–A (Attainment v/s Payout Curve).</a:t>
            </a:r>
          </a:p>
          <a:p>
            <a:pPr marL="285750" indent="-285750" algn="l">
              <a:spcBef>
                <a:spcPts val="600"/>
              </a:spcBef>
              <a:spcAft>
                <a:spcPts val="0"/>
              </a:spcAft>
              <a:buFont typeface="Arial" panose="020B0604020202020204" pitchFamily="34" charset="0"/>
              <a:buChar char="•"/>
            </a:pPr>
            <a:r>
              <a:rPr lang="en-US" dirty="0"/>
              <a:t>It is assumed if a regional manager handles more than one city then we have to separately calculate incentive payout according to each city handled</a:t>
            </a:r>
          </a:p>
          <a:p>
            <a:pPr marL="285750" indent="-285750" algn="l">
              <a:spcBef>
                <a:spcPts val="600"/>
              </a:spcBef>
              <a:spcAft>
                <a:spcPts val="0"/>
              </a:spcAft>
              <a:buFont typeface="Arial" panose="020B0604020202020204" pitchFamily="34" charset="0"/>
              <a:buChar char="•"/>
            </a:pPr>
            <a:r>
              <a:rPr lang="en-US" dirty="0"/>
              <a:t>SU: Standard Unit is considered as 500ml</a:t>
            </a:r>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1706D7F9-1D37-4B55-A2CE-4FF40C9B27D2}"/>
              </a:ext>
            </a:extLst>
          </p:cNvPr>
          <p:cNvSpPr txBox="1"/>
          <p:nvPr/>
        </p:nvSpPr>
        <p:spPr>
          <a:xfrm>
            <a:off x="4995331" y="460577"/>
            <a:ext cx="7095829" cy="1873189"/>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solidFill>
                  <a:schemeClr val="accent1"/>
                </a:solidFill>
              </a:rPr>
              <a:t>Methodology</a:t>
            </a:r>
            <a:r>
              <a:rPr lang="en-US" sz="1800" b="1" u="sng" dirty="0">
                <a:solidFill>
                  <a:schemeClr val="accent1"/>
                </a:solidFill>
              </a:rPr>
              <a:t>:</a:t>
            </a:r>
          </a:p>
          <a:p>
            <a:pPr marL="285750" indent="-285750" algn="l">
              <a:spcBef>
                <a:spcPts val="600"/>
              </a:spcBef>
              <a:spcAft>
                <a:spcPts val="0"/>
              </a:spcAft>
              <a:buFont typeface="Arial" panose="020B0604020202020204" pitchFamily="34" charset="0"/>
              <a:buChar char="•"/>
            </a:pPr>
            <a:r>
              <a:rPr lang="en-US" dirty="0"/>
              <a:t>Annual Target Pay = Rs1,000,000.</a:t>
            </a:r>
          </a:p>
          <a:p>
            <a:pPr marL="285750" indent="-285750" algn="l">
              <a:spcBef>
                <a:spcPts val="600"/>
              </a:spcBef>
              <a:spcAft>
                <a:spcPts val="0"/>
              </a:spcAft>
              <a:buFont typeface="Arial" panose="020B0604020202020204" pitchFamily="34" charset="0"/>
              <a:buChar char="•"/>
            </a:pPr>
            <a:r>
              <a:rPr lang="en-US" dirty="0"/>
              <a:t>Q-3 Target Pay = (Annual Target Pay)/4</a:t>
            </a:r>
          </a:p>
          <a:p>
            <a:pPr marL="285750" indent="-285750" algn="l">
              <a:spcBef>
                <a:spcPts val="600"/>
              </a:spcBef>
              <a:spcAft>
                <a:spcPts val="0"/>
              </a:spcAft>
              <a:buFont typeface="Arial" panose="020B0604020202020204" pitchFamily="34" charset="0"/>
              <a:buChar char="•"/>
            </a:pPr>
            <a:r>
              <a:rPr lang="en-US" dirty="0"/>
              <a:t>Goal = Target Number of 500 ml bottles Sold.</a:t>
            </a:r>
          </a:p>
          <a:p>
            <a:pPr marL="285750" indent="-285750" algn="l">
              <a:spcBef>
                <a:spcPts val="600"/>
              </a:spcBef>
              <a:spcAft>
                <a:spcPts val="0"/>
              </a:spcAft>
              <a:buFont typeface="Arial" panose="020B0604020202020204" pitchFamily="34" charset="0"/>
              <a:buChar char="•"/>
            </a:pPr>
            <a:r>
              <a:rPr lang="en-US" dirty="0"/>
              <a:t>Attainment % = Number of Unit Sold(in SU)/Goal*100.</a:t>
            </a:r>
          </a:p>
          <a:p>
            <a:pPr marL="285750" indent="-285750" algn="l">
              <a:spcBef>
                <a:spcPts val="600"/>
              </a:spcBef>
              <a:spcAft>
                <a:spcPts val="0"/>
              </a:spcAft>
              <a:buFont typeface="Arial" panose="020B0604020202020204" pitchFamily="34" charset="0"/>
              <a:buChar char="•"/>
            </a:pPr>
            <a:r>
              <a:rPr lang="en-US" dirty="0"/>
              <a:t>Payout/Incentive will be made according to Table-A.</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algn="l">
              <a:spcBef>
                <a:spcPts val="600"/>
              </a:spcBef>
              <a:spcAft>
                <a:spcPts val="0"/>
              </a:spcAft>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p:txBody>
      </p:sp>
      <p:graphicFrame>
        <p:nvGraphicFramePr>
          <p:cNvPr id="15" name="Table 15">
            <a:extLst>
              <a:ext uri="{FF2B5EF4-FFF2-40B4-BE49-F238E27FC236}">
                <a16:creationId xmlns:a16="http://schemas.microsoft.com/office/drawing/2014/main" id="{5984F116-C648-49AF-8655-949C1B98CBD9}"/>
              </a:ext>
            </a:extLst>
          </p:cNvPr>
          <p:cNvGraphicFramePr>
            <a:graphicFrameLocks noGrp="1"/>
          </p:cNvGraphicFramePr>
          <p:nvPr>
            <p:extLst>
              <p:ext uri="{D42A27DB-BD31-4B8C-83A1-F6EECF244321}">
                <p14:modId xmlns:p14="http://schemas.microsoft.com/office/powerpoint/2010/main" val="671365457"/>
              </p:ext>
            </p:extLst>
          </p:nvPr>
        </p:nvGraphicFramePr>
        <p:xfrm>
          <a:off x="4979551" y="2572156"/>
          <a:ext cx="7166406" cy="4135120"/>
        </p:xfrm>
        <a:graphic>
          <a:graphicData uri="http://schemas.openxmlformats.org/drawingml/2006/table">
            <a:tbl>
              <a:tblPr firstRow="1" bandRow="1">
                <a:tableStyleId>{3B4B98B0-60AC-42C2-AFA5-B58CD77FA1E5}</a:tableStyleId>
              </a:tblPr>
              <a:tblGrid>
                <a:gridCol w="1194401">
                  <a:extLst>
                    <a:ext uri="{9D8B030D-6E8A-4147-A177-3AD203B41FA5}">
                      <a16:colId xmlns:a16="http://schemas.microsoft.com/office/drawing/2014/main" val="2955734855"/>
                    </a:ext>
                  </a:extLst>
                </a:gridCol>
                <a:gridCol w="1194401">
                  <a:extLst>
                    <a:ext uri="{9D8B030D-6E8A-4147-A177-3AD203B41FA5}">
                      <a16:colId xmlns:a16="http://schemas.microsoft.com/office/drawing/2014/main" val="272604543"/>
                    </a:ext>
                  </a:extLst>
                </a:gridCol>
                <a:gridCol w="1194401">
                  <a:extLst>
                    <a:ext uri="{9D8B030D-6E8A-4147-A177-3AD203B41FA5}">
                      <a16:colId xmlns:a16="http://schemas.microsoft.com/office/drawing/2014/main" val="474003790"/>
                    </a:ext>
                  </a:extLst>
                </a:gridCol>
                <a:gridCol w="1194401">
                  <a:extLst>
                    <a:ext uri="{9D8B030D-6E8A-4147-A177-3AD203B41FA5}">
                      <a16:colId xmlns:a16="http://schemas.microsoft.com/office/drawing/2014/main" val="2317310289"/>
                    </a:ext>
                  </a:extLst>
                </a:gridCol>
                <a:gridCol w="1194401">
                  <a:extLst>
                    <a:ext uri="{9D8B030D-6E8A-4147-A177-3AD203B41FA5}">
                      <a16:colId xmlns:a16="http://schemas.microsoft.com/office/drawing/2014/main" val="2936206792"/>
                    </a:ext>
                  </a:extLst>
                </a:gridCol>
                <a:gridCol w="1194401">
                  <a:extLst>
                    <a:ext uri="{9D8B030D-6E8A-4147-A177-3AD203B41FA5}">
                      <a16:colId xmlns:a16="http://schemas.microsoft.com/office/drawing/2014/main" val="465985252"/>
                    </a:ext>
                  </a:extLst>
                </a:gridCol>
              </a:tblGrid>
              <a:tr h="370840">
                <a:tc>
                  <a:txBody>
                    <a:bodyPr/>
                    <a:lstStyle/>
                    <a:p>
                      <a:pPr algn="ctr"/>
                      <a:r>
                        <a:rPr lang="en-US" sz="1100" dirty="0"/>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Goal(SU)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Sales(SU)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Attainment</a:t>
                      </a:r>
                    </a:p>
                    <a:p>
                      <a:pPr algn="ctr"/>
                      <a:r>
                        <a:rPr lang="en-US" sz="11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Payout</a:t>
                      </a:r>
                    </a:p>
                    <a:p>
                      <a:pPr algn="ctr"/>
                      <a:r>
                        <a:rPr lang="en-US" sz="1100" dirty="0"/>
                        <a: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381451"/>
                  </a:ext>
                </a:extLst>
              </a:tr>
              <a:tr h="370840">
                <a:tc>
                  <a:txBody>
                    <a:bodyPr/>
                    <a:lstStyle/>
                    <a:p>
                      <a:pPr algn="ctr"/>
                      <a:r>
                        <a:rPr lang="en-US" sz="1100" dirty="0"/>
                        <a:t>Abhishek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Hyderabad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170650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053721"/>
                  </a:ext>
                </a:extLst>
              </a:tr>
              <a:tr h="370840">
                <a:tc>
                  <a:txBody>
                    <a:bodyPr/>
                    <a:lstStyle/>
                    <a:p>
                      <a:pPr algn="ctr"/>
                      <a:r>
                        <a:rPr lang="en-US" sz="1100" dirty="0"/>
                        <a:t>Ankit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Chennai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180000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98530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54.73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843961"/>
                  </a:ext>
                </a:extLst>
              </a:tr>
              <a:tr h="370840">
                <a:tc>
                  <a:txBody>
                    <a:bodyPr/>
                    <a:lstStyle/>
                    <a:p>
                      <a:pPr algn="ctr"/>
                      <a:r>
                        <a:rPr lang="en-US" sz="1100" dirty="0"/>
                        <a:t>Kalpana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Amritsar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182280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162500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360933"/>
                  </a:ext>
                </a:extLst>
              </a:tr>
              <a:tr h="370840">
                <a:tc>
                  <a:txBody>
                    <a:bodyPr/>
                    <a:lstStyle/>
                    <a:p>
                      <a:pPr algn="ctr"/>
                      <a:r>
                        <a:rPr lang="en-US" sz="1100" dirty="0"/>
                        <a:t>Kirti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Goa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145000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125150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867399"/>
                  </a:ext>
                </a:extLst>
              </a:tr>
              <a:tr h="370840">
                <a:tc>
                  <a:txBody>
                    <a:bodyPr/>
                    <a:lstStyle/>
                    <a:p>
                      <a:pPr algn="ctr"/>
                      <a:r>
                        <a:rPr lang="en-US" sz="1100" dirty="0"/>
                        <a:t>Kirti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Coimbatore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160000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180405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3272625"/>
                  </a:ext>
                </a:extLst>
              </a:tr>
              <a:tr h="370840">
                <a:tc>
                  <a:txBody>
                    <a:bodyPr/>
                    <a:lstStyle/>
                    <a:p>
                      <a:pPr algn="ctr"/>
                      <a:r>
                        <a:rPr lang="en-US" sz="1100" dirty="0">
                          <a:solidFill>
                            <a:schemeClr val="accent6">
                              <a:lumMod val="50000"/>
                            </a:schemeClr>
                          </a:solidFill>
                        </a:rPr>
                        <a:t>Rahul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err="1">
                          <a:solidFill>
                            <a:schemeClr val="accent6">
                              <a:lumMod val="50000"/>
                            </a:schemeClr>
                          </a:solidFill>
                        </a:rPr>
                        <a:t>Gangtok</a:t>
                      </a:r>
                      <a:endParaRPr lang="en-US" sz="1100" dirty="0">
                        <a:solidFill>
                          <a:schemeClr val="accent6">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accent6">
                              <a:lumMod val="50000"/>
                            </a:schemeClr>
                          </a:solidFill>
                        </a:rPr>
                        <a:t>235000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accent6">
                              <a:lumMod val="50000"/>
                            </a:schemeClr>
                          </a:solidFill>
                        </a:rPr>
                        <a:t>957165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accent6">
                              <a:lumMod val="50000"/>
                            </a:schemeClr>
                          </a:solidFill>
                        </a:rPr>
                        <a:t>407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solidFill>
                            <a:schemeClr val="accent6">
                              <a:lumMod val="50000"/>
                            </a:schemeClr>
                          </a:solidFill>
                        </a:rPr>
                        <a:t>782500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3891558"/>
                  </a:ext>
                </a:extLst>
              </a:tr>
              <a:tr h="370840">
                <a:tc>
                  <a:txBody>
                    <a:bodyPr/>
                    <a:lstStyle/>
                    <a:p>
                      <a:pPr algn="ctr"/>
                      <a:r>
                        <a:rPr lang="en-US" sz="1100" dirty="0"/>
                        <a:t>Rakesh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Agra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170000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100360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84651"/>
                  </a:ext>
                </a:extLst>
              </a:tr>
              <a:tr h="370840">
                <a:tc>
                  <a:txBody>
                    <a:bodyPr/>
                    <a:lstStyle/>
                    <a:p>
                      <a:pPr algn="ctr"/>
                      <a:r>
                        <a:rPr lang="en-US" sz="1100" dirty="0" err="1"/>
                        <a:t>Taran</a:t>
                      </a:r>
                      <a:r>
                        <a:rPr lang="en-US" sz="1100" dirty="0"/>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Durgapur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170000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137595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7098574"/>
                  </a:ext>
                </a:extLst>
              </a:tr>
              <a:tr h="370840">
                <a:tc>
                  <a:txBody>
                    <a:bodyPr/>
                    <a:lstStyle/>
                    <a:p>
                      <a:pPr algn="ctr"/>
                      <a:r>
                        <a:rPr lang="en-US" sz="1100" dirty="0"/>
                        <a:t>Ram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Chandigarh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225000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196635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867847"/>
                  </a:ext>
                </a:extLst>
              </a:tr>
              <a:tr h="370840">
                <a:tc>
                  <a:txBody>
                    <a:bodyPr/>
                    <a:lstStyle/>
                    <a:p>
                      <a:pPr algn="ctr"/>
                      <a:r>
                        <a:rPr lang="en-US" sz="1100" dirty="0"/>
                        <a:t>Vishwa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Mumbai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190000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179125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94.27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162500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023568"/>
                  </a:ext>
                </a:extLst>
              </a:tr>
            </a:tbl>
          </a:graphicData>
        </a:graphic>
      </p:graphicFrame>
      <p:sp>
        <p:nvSpPr>
          <p:cNvPr id="6" name="TextBox 5">
            <a:extLst>
              <a:ext uri="{FF2B5EF4-FFF2-40B4-BE49-F238E27FC236}">
                <a16:creationId xmlns:a16="http://schemas.microsoft.com/office/drawing/2014/main" id="{8CEB2ED1-AEF5-4B0C-9A19-9AA4382A03D7}"/>
              </a:ext>
            </a:extLst>
          </p:cNvPr>
          <p:cNvSpPr txBox="1"/>
          <p:nvPr/>
        </p:nvSpPr>
        <p:spPr>
          <a:xfrm>
            <a:off x="1839104" y="3747981"/>
            <a:ext cx="1978926" cy="176181"/>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Attainment</a:t>
            </a:r>
          </a:p>
        </p:txBody>
      </p:sp>
    </p:spTree>
    <p:extLst>
      <p:ext uri="{BB962C8B-B14F-4D97-AF65-F5344CB8AC3E}">
        <p14:creationId xmlns:p14="http://schemas.microsoft.com/office/powerpoint/2010/main" val="92776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5A367A5A-5FB7-4A5A-868D-396E7C110384}"/>
              </a:ext>
            </a:extLst>
          </p:cNvPr>
          <p:cNvGraphicFramePr/>
          <p:nvPr/>
        </p:nvGraphicFramePr>
        <p:xfrm>
          <a:off x="-30976" y="0"/>
          <a:ext cx="12211825" cy="35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543D0181-C71B-4116-8550-136F48A906B6}"/>
              </a:ext>
            </a:extLst>
          </p:cNvPr>
          <p:cNvGraphicFramePr/>
          <p:nvPr>
            <p:extLst>
              <p:ext uri="{D42A27DB-BD31-4B8C-83A1-F6EECF244321}">
                <p14:modId xmlns:p14="http://schemas.microsoft.com/office/powerpoint/2010/main" val="12539863"/>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Arrow: Pentagon 1">
            <a:extLst>
              <a:ext uri="{FF2B5EF4-FFF2-40B4-BE49-F238E27FC236}">
                <a16:creationId xmlns:a16="http://schemas.microsoft.com/office/drawing/2014/main" id="{DDC18833-87C6-4E20-8F54-B58021D7FECC}"/>
              </a:ext>
            </a:extLst>
          </p:cNvPr>
          <p:cNvSpPr/>
          <p:nvPr/>
        </p:nvSpPr>
        <p:spPr>
          <a:xfrm>
            <a:off x="0"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1.2,1.3 </a:t>
            </a:r>
          </a:p>
        </p:txBody>
      </p:sp>
      <p:sp>
        <p:nvSpPr>
          <p:cNvPr id="3" name="TextBox 2">
            <a:extLst>
              <a:ext uri="{FF2B5EF4-FFF2-40B4-BE49-F238E27FC236}">
                <a16:creationId xmlns:a16="http://schemas.microsoft.com/office/drawing/2014/main" id="{C2623697-3E15-4E77-B41A-F68CB9F766CB}"/>
              </a:ext>
            </a:extLst>
          </p:cNvPr>
          <p:cNvSpPr txBox="1"/>
          <p:nvPr/>
        </p:nvSpPr>
        <p:spPr>
          <a:xfrm>
            <a:off x="204716" y="1050878"/>
            <a:ext cx="4476466" cy="1501253"/>
          </a:xfrm>
          <a:prstGeom prst="rect">
            <a:avLst/>
          </a:prstGeom>
          <a:noFill/>
          <a:ln>
            <a:noFill/>
            <a:miter lim="800000"/>
          </a:ln>
        </p:spPr>
        <p:txBody>
          <a:bodyPr wrap="square" lIns="0" tIns="0" rIns="0" bIns="0" rtlCol="0">
            <a:noAutofit/>
          </a:bodyPr>
          <a:lstStyle/>
          <a:p>
            <a:pPr algn="l">
              <a:spcBef>
                <a:spcPts val="600"/>
              </a:spcBef>
              <a:spcAft>
                <a:spcPts val="0"/>
              </a:spcAft>
            </a:pPr>
            <a:endParaRPr lang="en-US" sz="1800" dirty="0" err="1">
              <a:solidFill>
                <a:schemeClr val="accent1"/>
              </a:solidFill>
            </a:endParaRPr>
          </a:p>
        </p:txBody>
      </p:sp>
      <p:sp>
        <p:nvSpPr>
          <p:cNvPr id="7" name="TextBox 6">
            <a:extLst>
              <a:ext uri="{FF2B5EF4-FFF2-40B4-BE49-F238E27FC236}">
                <a16:creationId xmlns:a16="http://schemas.microsoft.com/office/drawing/2014/main" id="{23926D11-6DAF-435E-9B56-86BBEF013321}"/>
              </a:ext>
            </a:extLst>
          </p:cNvPr>
          <p:cNvSpPr txBox="1"/>
          <p:nvPr/>
        </p:nvSpPr>
        <p:spPr>
          <a:xfrm>
            <a:off x="168758" y="786640"/>
            <a:ext cx="3961531" cy="2281627"/>
          </a:xfrm>
          <a:prstGeom prst="rect">
            <a:avLst/>
          </a:prstGeom>
          <a:noFill/>
          <a:ln>
            <a:solidFill>
              <a:schemeClr val="tx1"/>
            </a:solid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Rahul S has the highest payout which is equal to Rs782,500</a:t>
            </a:r>
          </a:p>
          <a:p>
            <a:pPr marL="285750" indent="-285750" algn="l">
              <a:spcBef>
                <a:spcPts val="600"/>
              </a:spcBef>
              <a:spcAft>
                <a:spcPts val="0"/>
              </a:spcAft>
              <a:buFont typeface="Arial" panose="020B0604020202020204" pitchFamily="34" charset="0"/>
              <a:buChar char="•"/>
            </a:pPr>
            <a:r>
              <a:rPr lang="en-US" dirty="0"/>
              <a:t>Total Payout for bottom 3 Manager:</a:t>
            </a:r>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r>
              <a:rPr lang="en-US" b="1" dirty="0"/>
              <a:t>Total Payout = 2082500</a:t>
            </a:r>
          </a:p>
        </p:txBody>
      </p:sp>
      <p:sp>
        <p:nvSpPr>
          <p:cNvPr id="16" name="TextBox 15">
            <a:extLst>
              <a:ext uri="{FF2B5EF4-FFF2-40B4-BE49-F238E27FC236}">
                <a16:creationId xmlns:a16="http://schemas.microsoft.com/office/drawing/2014/main" id="{6DD69CD7-E7FE-42BA-BCB1-B458040052AC}"/>
              </a:ext>
            </a:extLst>
          </p:cNvPr>
          <p:cNvSpPr txBox="1"/>
          <p:nvPr/>
        </p:nvSpPr>
        <p:spPr>
          <a:xfrm>
            <a:off x="444257" y="1486390"/>
            <a:ext cx="3261815" cy="1076936"/>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r>
              <a:rPr lang="en-US" dirty="0">
                <a:solidFill>
                  <a:schemeClr val="accent1"/>
                </a:solidFill>
              </a:rPr>
              <a:t>Abhishek S = Rs 25,000</a:t>
            </a:r>
          </a:p>
          <a:p>
            <a:pPr marL="285750" indent="-285750" algn="l">
              <a:spcBef>
                <a:spcPts val="600"/>
              </a:spcBef>
              <a:spcAft>
                <a:spcPts val="0"/>
              </a:spcAft>
              <a:buFont typeface="Wingdings" panose="05000000000000000000" pitchFamily="2" charset="2"/>
              <a:buChar char="Ø"/>
            </a:pPr>
            <a:r>
              <a:rPr lang="en-US" dirty="0">
                <a:solidFill>
                  <a:schemeClr val="accent1"/>
                </a:solidFill>
              </a:rPr>
              <a:t>Ankit J = Rs 25,000</a:t>
            </a:r>
          </a:p>
          <a:p>
            <a:pPr marL="285750" indent="-285750" algn="l">
              <a:spcBef>
                <a:spcPts val="600"/>
              </a:spcBef>
              <a:spcAft>
                <a:spcPts val="0"/>
              </a:spcAft>
              <a:buFont typeface="Wingdings" panose="05000000000000000000" pitchFamily="2" charset="2"/>
              <a:buChar char="Ø"/>
            </a:pPr>
            <a:r>
              <a:rPr lang="en-US" dirty="0">
                <a:solidFill>
                  <a:schemeClr val="accent1"/>
                </a:solidFill>
              </a:rPr>
              <a:t>Rakesh S = Rs 25,000</a:t>
            </a:r>
          </a:p>
          <a:p>
            <a:pPr marL="285750" indent="-285750" algn="l">
              <a:spcBef>
                <a:spcPts val="600"/>
              </a:spcBef>
              <a:spcAft>
                <a:spcPts val="0"/>
              </a:spcAft>
              <a:buFont typeface="Wingdings" panose="05000000000000000000" pitchFamily="2" charset="2"/>
              <a:buChar char="Ø"/>
            </a:pPr>
            <a:r>
              <a:rPr lang="en-US" b="1" dirty="0">
                <a:solidFill>
                  <a:schemeClr val="accent1"/>
                </a:solidFill>
              </a:rPr>
              <a:t>Total Payout = Rs75,000</a:t>
            </a:r>
          </a:p>
          <a:p>
            <a:pPr marL="285750" indent="-285750" algn="l">
              <a:spcBef>
                <a:spcPts val="600"/>
              </a:spcBef>
              <a:spcAft>
                <a:spcPts val="0"/>
              </a:spcAft>
              <a:buFont typeface="Wingdings" panose="05000000000000000000" pitchFamily="2" charset="2"/>
              <a:buChar char="Ø"/>
            </a:pPr>
            <a:endParaRPr lang="en-US" sz="1800" dirty="0">
              <a:solidFill>
                <a:schemeClr val="accent1"/>
              </a:solidFill>
            </a:endParaRPr>
          </a:p>
        </p:txBody>
      </p:sp>
      <p:pic>
        <p:nvPicPr>
          <p:cNvPr id="25" name="Picture 24">
            <a:extLst>
              <a:ext uri="{FF2B5EF4-FFF2-40B4-BE49-F238E27FC236}">
                <a16:creationId xmlns:a16="http://schemas.microsoft.com/office/drawing/2014/main" id="{6E5CF64E-7121-423E-A6EE-2F6C91240D7C}"/>
              </a:ext>
            </a:extLst>
          </p:cNvPr>
          <p:cNvPicPr>
            <a:picLocks noChangeAspect="1"/>
          </p:cNvPicPr>
          <p:nvPr/>
        </p:nvPicPr>
        <p:blipFill rotWithShape="1">
          <a:blip r:embed="rId12"/>
          <a:srcRect l="1667"/>
          <a:stretch/>
        </p:blipFill>
        <p:spPr>
          <a:xfrm>
            <a:off x="4530056" y="1135074"/>
            <a:ext cx="7457228" cy="2834113"/>
          </a:xfrm>
          <a:prstGeom prst="rect">
            <a:avLst/>
          </a:prstGeom>
        </p:spPr>
      </p:pic>
      <p:sp>
        <p:nvSpPr>
          <p:cNvPr id="33" name="Arrow: Pentagon 32">
            <a:extLst>
              <a:ext uri="{FF2B5EF4-FFF2-40B4-BE49-F238E27FC236}">
                <a16:creationId xmlns:a16="http://schemas.microsoft.com/office/drawing/2014/main" id="{8FC5C8CD-3EAD-4577-A5A6-4CCB20D7FDC6}"/>
              </a:ext>
            </a:extLst>
          </p:cNvPr>
          <p:cNvSpPr/>
          <p:nvPr/>
        </p:nvSpPr>
        <p:spPr>
          <a:xfrm>
            <a:off x="4616624"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2.1 </a:t>
            </a:r>
          </a:p>
        </p:txBody>
      </p:sp>
      <p:sp>
        <p:nvSpPr>
          <p:cNvPr id="34" name="TextBox 33">
            <a:extLst>
              <a:ext uri="{FF2B5EF4-FFF2-40B4-BE49-F238E27FC236}">
                <a16:creationId xmlns:a16="http://schemas.microsoft.com/office/drawing/2014/main" id="{457A1CCF-AB85-4A60-878E-D874F6F79A54}"/>
              </a:ext>
            </a:extLst>
          </p:cNvPr>
          <p:cNvSpPr txBox="1"/>
          <p:nvPr/>
        </p:nvSpPr>
        <p:spPr>
          <a:xfrm>
            <a:off x="4717140" y="860772"/>
            <a:ext cx="3280444" cy="263958"/>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Quarterly Sales by each Sales person</a:t>
            </a:r>
          </a:p>
        </p:txBody>
      </p:sp>
      <p:sp>
        <p:nvSpPr>
          <p:cNvPr id="35" name="TextBox 34">
            <a:extLst>
              <a:ext uri="{FF2B5EF4-FFF2-40B4-BE49-F238E27FC236}">
                <a16:creationId xmlns:a16="http://schemas.microsoft.com/office/drawing/2014/main" id="{DE156404-40C0-4CCC-94DD-6F812F5CE190}"/>
              </a:ext>
            </a:extLst>
          </p:cNvPr>
          <p:cNvSpPr txBox="1"/>
          <p:nvPr/>
        </p:nvSpPr>
        <p:spPr>
          <a:xfrm>
            <a:off x="4494098" y="4047799"/>
            <a:ext cx="7493186" cy="2523322"/>
          </a:xfrm>
          <a:prstGeom prst="rect">
            <a:avLst/>
          </a:prstGeom>
          <a:noFill/>
          <a:ln>
            <a:solidFill>
              <a:schemeClr val="tx1"/>
            </a:solid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solidFill>
                  <a:schemeClr val="accent1"/>
                </a:solidFill>
              </a:rPr>
              <a:t>There is huge disparity between Sales achieved by each sales person in Q1,Q2 and Q3, Sales in Q3 is greater than combined sales in Q1,Q2 combined for all the sales person.</a:t>
            </a:r>
          </a:p>
          <a:p>
            <a:pPr marL="285750" indent="-285750" algn="l">
              <a:spcBef>
                <a:spcPts val="600"/>
              </a:spcBef>
              <a:spcAft>
                <a:spcPts val="0"/>
              </a:spcAft>
              <a:buFont typeface="Arial" panose="020B0604020202020204" pitchFamily="34" charset="0"/>
              <a:buChar char="•"/>
            </a:pPr>
            <a:r>
              <a:rPr lang="en-US" dirty="0">
                <a:solidFill>
                  <a:schemeClr val="accent1"/>
                </a:solidFill>
              </a:rPr>
              <a:t>There is huge disparity between Bonus of top performing manager and lowest performing manager, Bonus of top performing manager exceeds bonus of lowest performing manager by 30 times. For example bonus of Rahul S is Rs782,500 whereas bonus earned by Abhishek S is Rs 25,000. </a:t>
            </a:r>
          </a:p>
          <a:p>
            <a:pPr marL="285750" indent="-285750" algn="l">
              <a:spcBef>
                <a:spcPts val="600"/>
              </a:spcBef>
              <a:spcAft>
                <a:spcPts val="0"/>
              </a:spcAft>
              <a:buFont typeface="Arial" panose="020B0604020202020204" pitchFamily="34" charset="0"/>
              <a:buChar char="•"/>
            </a:pPr>
            <a:r>
              <a:rPr lang="en-US" dirty="0">
                <a:solidFill>
                  <a:schemeClr val="accent1"/>
                </a:solidFill>
              </a:rPr>
              <a:t>Bonus earned by each manager in Q3 will greater than combined bonus earned by each manager in Q1, Q2.</a:t>
            </a:r>
          </a:p>
          <a:p>
            <a:pPr marL="285750" indent="-285750" algn="l">
              <a:spcBef>
                <a:spcPts val="600"/>
              </a:spcBef>
              <a:spcAft>
                <a:spcPts val="0"/>
              </a:spcAft>
              <a:buFont typeface="Arial" panose="020B0604020202020204" pitchFamily="34" charset="0"/>
              <a:buChar char="•"/>
            </a:pPr>
            <a:r>
              <a:rPr lang="en-US" dirty="0">
                <a:solidFill>
                  <a:schemeClr val="accent1"/>
                </a:solidFill>
              </a:rPr>
              <a:t>There is a cap on maximum bonus that can be earned by a Manager, this could be lead to demotivation in high performing managers which can effect their performance</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p:txBody>
      </p:sp>
      <p:pic>
        <p:nvPicPr>
          <p:cNvPr id="37" name="Picture 36">
            <a:extLst>
              <a:ext uri="{FF2B5EF4-FFF2-40B4-BE49-F238E27FC236}">
                <a16:creationId xmlns:a16="http://schemas.microsoft.com/office/drawing/2014/main" id="{E7FE24B4-0CFA-4EE1-BFED-0F9D39C8091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t="8998"/>
          <a:stretch/>
        </p:blipFill>
        <p:spPr>
          <a:xfrm>
            <a:off x="168757" y="3429000"/>
            <a:ext cx="3725653" cy="3171498"/>
          </a:xfrm>
          <a:prstGeom prst="rect">
            <a:avLst/>
          </a:prstGeom>
        </p:spPr>
      </p:pic>
      <p:sp>
        <p:nvSpPr>
          <p:cNvPr id="38" name="TextBox 37">
            <a:extLst>
              <a:ext uri="{FF2B5EF4-FFF2-40B4-BE49-F238E27FC236}">
                <a16:creationId xmlns:a16="http://schemas.microsoft.com/office/drawing/2014/main" id="{F238D6A5-B29A-4707-99CD-9A3AC80703C7}"/>
              </a:ext>
            </a:extLst>
          </p:cNvPr>
          <p:cNvSpPr txBox="1"/>
          <p:nvPr/>
        </p:nvSpPr>
        <p:spPr>
          <a:xfrm>
            <a:off x="240910" y="3207892"/>
            <a:ext cx="3139446" cy="292146"/>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Sales( Manager wise)</a:t>
            </a:r>
          </a:p>
        </p:txBody>
      </p:sp>
      <p:cxnSp>
        <p:nvCxnSpPr>
          <p:cNvPr id="44" name="Straight Connector 43">
            <a:extLst>
              <a:ext uri="{FF2B5EF4-FFF2-40B4-BE49-F238E27FC236}">
                <a16:creationId xmlns:a16="http://schemas.microsoft.com/office/drawing/2014/main" id="{65661D49-5A98-4EB1-A148-45CB2A229373}"/>
              </a:ext>
            </a:extLst>
          </p:cNvPr>
          <p:cNvCxnSpPr/>
          <p:nvPr/>
        </p:nvCxnSpPr>
        <p:spPr>
          <a:xfrm>
            <a:off x="4287800" y="287865"/>
            <a:ext cx="0" cy="65006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7344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5A367A5A-5FB7-4A5A-868D-396E7C110384}"/>
              </a:ext>
            </a:extLst>
          </p:cNvPr>
          <p:cNvGraphicFramePr/>
          <p:nvPr/>
        </p:nvGraphicFramePr>
        <p:xfrm>
          <a:off x="-30976" y="0"/>
          <a:ext cx="12211825" cy="35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543D0181-C71B-4116-8550-136F48A906B6}"/>
              </a:ext>
            </a:extLst>
          </p:cNvPr>
          <p:cNvGraphicFramePr/>
          <p:nvPr>
            <p:extLst>
              <p:ext uri="{D42A27DB-BD31-4B8C-83A1-F6EECF244321}">
                <p14:modId xmlns:p14="http://schemas.microsoft.com/office/powerpoint/2010/main" val="1398144471"/>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Arrow: Pentagon 1">
            <a:extLst>
              <a:ext uri="{FF2B5EF4-FFF2-40B4-BE49-F238E27FC236}">
                <a16:creationId xmlns:a16="http://schemas.microsoft.com/office/drawing/2014/main" id="{DDC18833-87C6-4E20-8F54-B58021D7FECC}"/>
              </a:ext>
            </a:extLst>
          </p:cNvPr>
          <p:cNvSpPr/>
          <p:nvPr/>
        </p:nvSpPr>
        <p:spPr>
          <a:xfrm>
            <a:off x="0"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2.2 </a:t>
            </a:r>
          </a:p>
        </p:txBody>
      </p:sp>
      <p:sp>
        <p:nvSpPr>
          <p:cNvPr id="16" name="TextBox 15">
            <a:extLst>
              <a:ext uri="{FF2B5EF4-FFF2-40B4-BE49-F238E27FC236}">
                <a16:creationId xmlns:a16="http://schemas.microsoft.com/office/drawing/2014/main" id="{6DD69CD7-E7FE-42BA-BCB1-B458040052AC}"/>
              </a:ext>
            </a:extLst>
          </p:cNvPr>
          <p:cNvSpPr txBox="1"/>
          <p:nvPr/>
        </p:nvSpPr>
        <p:spPr>
          <a:xfrm>
            <a:off x="559558" y="1801504"/>
            <a:ext cx="3261815" cy="735740"/>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endParaRPr lang="en-US" sz="1800" dirty="0" err="1">
              <a:solidFill>
                <a:schemeClr val="accent1"/>
              </a:solidFill>
            </a:endParaRPr>
          </a:p>
        </p:txBody>
      </p:sp>
      <p:sp>
        <p:nvSpPr>
          <p:cNvPr id="8" name="Arrow: Pentagon 7">
            <a:extLst>
              <a:ext uri="{FF2B5EF4-FFF2-40B4-BE49-F238E27FC236}">
                <a16:creationId xmlns:a16="http://schemas.microsoft.com/office/drawing/2014/main" id="{7197EAEB-0A70-4A95-BA90-22D79678B150}"/>
              </a:ext>
            </a:extLst>
          </p:cNvPr>
          <p:cNvSpPr/>
          <p:nvPr/>
        </p:nvSpPr>
        <p:spPr>
          <a:xfrm>
            <a:off x="6704731" y="352364"/>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2.3 </a:t>
            </a:r>
          </a:p>
        </p:txBody>
      </p:sp>
      <p:cxnSp>
        <p:nvCxnSpPr>
          <p:cNvPr id="5" name="Straight Connector 4">
            <a:extLst>
              <a:ext uri="{FF2B5EF4-FFF2-40B4-BE49-F238E27FC236}">
                <a16:creationId xmlns:a16="http://schemas.microsoft.com/office/drawing/2014/main" id="{749E7AC1-51BB-4237-9B2E-994BB7C88A0C}"/>
              </a:ext>
            </a:extLst>
          </p:cNvPr>
          <p:cNvCxnSpPr>
            <a:cxnSpLocks/>
          </p:cNvCxnSpPr>
          <p:nvPr/>
        </p:nvCxnSpPr>
        <p:spPr>
          <a:xfrm>
            <a:off x="6673755" y="270506"/>
            <a:ext cx="0" cy="6587494"/>
          </a:xfrm>
          <a:prstGeom prst="line">
            <a:avLst/>
          </a:prstGeom>
          <a:ln w="9525" cap="rnd">
            <a:solidFill>
              <a:schemeClr val="tx2"/>
            </a:solidFill>
            <a:prstDash val="dash"/>
            <a:roun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BF716F-EE2B-4509-93E5-B4D42A6BEE9C}"/>
              </a:ext>
            </a:extLst>
          </p:cNvPr>
          <p:cNvSpPr txBox="1"/>
          <p:nvPr/>
        </p:nvSpPr>
        <p:spPr>
          <a:xfrm>
            <a:off x="6757738" y="904264"/>
            <a:ext cx="5280391" cy="1341198"/>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t>Methodology:</a:t>
            </a:r>
          </a:p>
          <a:p>
            <a:pPr marL="285750" indent="-285750" algn="l">
              <a:spcBef>
                <a:spcPts val="600"/>
              </a:spcBef>
              <a:spcAft>
                <a:spcPts val="0"/>
              </a:spcAft>
              <a:buFont typeface="Arial" panose="020B0604020202020204" pitchFamily="34" charset="0"/>
              <a:buChar char="•"/>
            </a:pPr>
            <a:r>
              <a:rPr lang="en-US" dirty="0"/>
              <a:t>Sales data for Chennai in dataset is only 85% of the actual data.</a:t>
            </a:r>
          </a:p>
          <a:p>
            <a:pPr marL="285750" indent="-285750" algn="l">
              <a:spcBef>
                <a:spcPts val="600"/>
              </a:spcBef>
              <a:spcAft>
                <a:spcPts val="0"/>
              </a:spcAft>
              <a:buFont typeface="Arial" panose="020B0604020202020204" pitchFamily="34" charset="0"/>
              <a:buChar char="•"/>
            </a:pPr>
            <a:r>
              <a:rPr lang="en-US" dirty="0"/>
              <a:t>Actual Sales Number for Chennai: (Sales Number)*100/85</a:t>
            </a:r>
          </a:p>
          <a:p>
            <a:pPr marL="285750" indent="-285750" algn="l">
              <a:spcBef>
                <a:spcPts val="600"/>
              </a:spcBef>
              <a:spcAft>
                <a:spcPts val="0"/>
              </a:spcAft>
              <a:buFont typeface="Arial" panose="020B0604020202020204" pitchFamily="34" charset="0"/>
              <a:buChar char="•"/>
            </a:pPr>
            <a:r>
              <a:rPr lang="en-US" dirty="0"/>
              <a:t>Actual % of attainment = (Actual Sales Number)/(Goal)*100</a:t>
            </a:r>
          </a:p>
        </p:txBody>
      </p:sp>
      <p:sp>
        <p:nvSpPr>
          <p:cNvPr id="18" name="TextBox 17">
            <a:extLst>
              <a:ext uri="{FF2B5EF4-FFF2-40B4-BE49-F238E27FC236}">
                <a16:creationId xmlns:a16="http://schemas.microsoft.com/office/drawing/2014/main" id="{5C5D508A-9D79-4F24-A51D-EF74178709AF}"/>
              </a:ext>
            </a:extLst>
          </p:cNvPr>
          <p:cNvSpPr txBox="1"/>
          <p:nvPr/>
        </p:nvSpPr>
        <p:spPr>
          <a:xfrm>
            <a:off x="6757738" y="2429616"/>
            <a:ext cx="5282964" cy="697275"/>
          </a:xfrm>
          <a:prstGeom prst="rect">
            <a:avLst/>
          </a:prstGeom>
          <a:solidFill>
            <a:schemeClr val="bg1">
              <a:lumMod val="75000"/>
            </a:schemeClr>
          </a:solidFill>
          <a:ln>
            <a:solidFill>
              <a:schemeClr val="tx1"/>
            </a:solidFill>
            <a:prstDash val="solid"/>
            <a:miter lim="800000"/>
          </a:ln>
        </p:spPr>
        <p:txBody>
          <a:bodyPr wrap="square" lIns="0" tIns="0" rIns="0" bIns="0" rtlCol="0">
            <a:noAutofit/>
          </a:bodyPr>
          <a:lstStyle/>
          <a:p>
            <a:pPr algn="ctr">
              <a:spcBef>
                <a:spcPts val="600"/>
              </a:spcBef>
              <a:spcAft>
                <a:spcPts val="0"/>
              </a:spcAft>
            </a:pPr>
            <a:r>
              <a:rPr lang="en-US" dirty="0">
                <a:solidFill>
                  <a:schemeClr val="accent1"/>
                </a:solidFill>
              </a:rPr>
              <a:t>Actual Sales Number = 98530*100/85</a:t>
            </a:r>
          </a:p>
          <a:p>
            <a:pPr algn="ctr">
              <a:spcBef>
                <a:spcPts val="600"/>
              </a:spcBef>
              <a:spcAft>
                <a:spcPts val="0"/>
              </a:spcAft>
            </a:pPr>
            <a:r>
              <a:rPr lang="en-US" dirty="0">
                <a:solidFill>
                  <a:schemeClr val="accent1"/>
                </a:solidFill>
              </a:rPr>
              <a:t>Actual Sales Number = 115817.65 SU  </a:t>
            </a:r>
          </a:p>
        </p:txBody>
      </p:sp>
      <p:cxnSp>
        <p:nvCxnSpPr>
          <p:cNvPr id="20" name="Straight Arrow Connector 19">
            <a:extLst>
              <a:ext uri="{FF2B5EF4-FFF2-40B4-BE49-F238E27FC236}">
                <a16:creationId xmlns:a16="http://schemas.microsoft.com/office/drawing/2014/main" id="{EE17C6F1-2E0C-4143-B9F8-715363D9B8BA}"/>
              </a:ext>
            </a:extLst>
          </p:cNvPr>
          <p:cNvCxnSpPr>
            <a:cxnSpLocks/>
            <a:stCxn id="18" idx="2"/>
          </p:cNvCxnSpPr>
          <p:nvPr/>
        </p:nvCxnSpPr>
        <p:spPr>
          <a:xfrm>
            <a:off x="9399220" y="3126891"/>
            <a:ext cx="0" cy="6972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C3B96A0-842F-4031-90A0-56E0015CDAC4}"/>
              </a:ext>
            </a:extLst>
          </p:cNvPr>
          <p:cNvSpPr txBox="1"/>
          <p:nvPr/>
        </p:nvSpPr>
        <p:spPr>
          <a:xfrm>
            <a:off x="6757738" y="3904498"/>
            <a:ext cx="5282964" cy="697275"/>
          </a:xfrm>
          <a:prstGeom prst="rect">
            <a:avLst/>
          </a:prstGeom>
          <a:solidFill>
            <a:schemeClr val="bg1">
              <a:lumMod val="75000"/>
            </a:schemeClr>
          </a:solidFill>
          <a:ln>
            <a:solidFill>
              <a:schemeClr val="tx1"/>
            </a:solidFill>
            <a:prstDash val="solid"/>
            <a:miter lim="800000"/>
          </a:ln>
        </p:spPr>
        <p:txBody>
          <a:bodyPr wrap="square" lIns="0" tIns="0" rIns="0" bIns="0" rtlCol="0">
            <a:noAutofit/>
          </a:bodyPr>
          <a:lstStyle/>
          <a:p>
            <a:pPr algn="ctr">
              <a:spcBef>
                <a:spcPts val="600"/>
              </a:spcBef>
              <a:spcAft>
                <a:spcPts val="0"/>
              </a:spcAft>
            </a:pPr>
            <a:r>
              <a:rPr lang="en-US" dirty="0">
                <a:solidFill>
                  <a:schemeClr val="accent1"/>
                </a:solidFill>
              </a:rPr>
              <a:t>Actual Attainment Percentage = Actual Sales Number/Goal</a:t>
            </a:r>
          </a:p>
          <a:p>
            <a:pPr algn="ctr">
              <a:spcBef>
                <a:spcPts val="600"/>
              </a:spcBef>
              <a:spcAft>
                <a:spcPts val="0"/>
              </a:spcAft>
            </a:pPr>
            <a:r>
              <a:rPr lang="en-US" dirty="0">
                <a:solidFill>
                  <a:schemeClr val="accent1"/>
                </a:solidFill>
              </a:rPr>
              <a:t>Actual Attainment Percentage = 115817.65/180000= 64.39</a:t>
            </a:r>
          </a:p>
        </p:txBody>
      </p:sp>
      <p:cxnSp>
        <p:nvCxnSpPr>
          <p:cNvPr id="26" name="Straight Arrow Connector 25">
            <a:extLst>
              <a:ext uri="{FF2B5EF4-FFF2-40B4-BE49-F238E27FC236}">
                <a16:creationId xmlns:a16="http://schemas.microsoft.com/office/drawing/2014/main" id="{1F420085-B55D-40BA-8FCB-DB8103CC599B}"/>
              </a:ext>
            </a:extLst>
          </p:cNvPr>
          <p:cNvCxnSpPr>
            <a:cxnSpLocks/>
            <a:stCxn id="22" idx="2"/>
            <a:endCxn id="27" idx="0"/>
          </p:cNvCxnSpPr>
          <p:nvPr/>
        </p:nvCxnSpPr>
        <p:spPr>
          <a:xfrm>
            <a:off x="9399220" y="4601773"/>
            <a:ext cx="0" cy="6625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35E5268C-D87D-47D5-BE3D-62D4DDD1D164}"/>
              </a:ext>
            </a:extLst>
          </p:cNvPr>
          <p:cNvSpPr txBox="1"/>
          <p:nvPr/>
        </p:nvSpPr>
        <p:spPr>
          <a:xfrm>
            <a:off x="6757738" y="5264320"/>
            <a:ext cx="5282964" cy="896000"/>
          </a:xfrm>
          <a:prstGeom prst="rect">
            <a:avLst/>
          </a:prstGeom>
          <a:solidFill>
            <a:schemeClr val="bg1">
              <a:lumMod val="75000"/>
            </a:schemeClr>
          </a:solidFill>
          <a:ln>
            <a:solidFill>
              <a:schemeClr val="tx1"/>
            </a:solidFill>
            <a:prstDash val="solid"/>
            <a:miter lim="800000"/>
          </a:ln>
        </p:spPr>
        <p:txBody>
          <a:bodyPr wrap="square" lIns="0" tIns="0" rIns="0" bIns="0" rtlCol="0">
            <a:noAutofit/>
          </a:bodyPr>
          <a:lstStyle/>
          <a:p>
            <a:pPr algn="ctr">
              <a:spcBef>
                <a:spcPts val="600"/>
              </a:spcBef>
              <a:spcAft>
                <a:spcPts val="0"/>
              </a:spcAft>
            </a:pPr>
            <a:r>
              <a:rPr lang="en-US" dirty="0">
                <a:solidFill>
                  <a:schemeClr val="accent1"/>
                </a:solidFill>
              </a:rPr>
              <a:t>According to Payout vs Attainment</a:t>
            </a:r>
          </a:p>
          <a:p>
            <a:pPr algn="ctr">
              <a:spcBef>
                <a:spcPts val="600"/>
              </a:spcBef>
              <a:spcAft>
                <a:spcPts val="0"/>
              </a:spcAft>
            </a:pPr>
            <a:r>
              <a:rPr lang="en-US" dirty="0">
                <a:solidFill>
                  <a:schemeClr val="accent1"/>
                </a:solidFill>
              </a:rPr>
              <a:t>64.39% Attainment lies in 50% bracket hence after getting the actual sales number the payout for Amit does not changes. </a:t>
            </a:r>
          </a:p>
        </p:txBody>
      </p:sp>
      <p:pic>
        <p:nvPicPr>
          <p:cNvPr id="34" name="Picture 33">
            <a:extLst>
              <a:ext uri="{FF2B5EF4-FFF2-40B4-BE49-F238E27FC236}">
                <a16:creationId xmlns:a16="http://schemas.microsoft.com/office/drawing/2014/main" id="{A31C3D8E-32FD-44A7-8DC7-C6EE8C441C3B}"/>
              </a:ext>
            </a:extLst>
          </p:cNvPr>
          <p:cNvPicPr>
            <a:picLocks noChangeAspect="1"/>
          </p:cNvPicPr>
          <p:nvPr/>
        </p:nvPicPr>
        <p:blipFill rotWithShape="1">
          <a:blip r:embed="rId12">
            <a:extLst>
              <a:ext uri="{28A0092B-C50C-407E-A947-70E740481C1C}">
                <a14:useLocalDpi xmlns:a14="http://schemas.microsoft.com/office/drawing/2010/main" val="0"/>
              </a:ext>
            </a:extLst>
          </a:blip>
          <a:srcRect l="523" t="12127" r="9767" b="10545"/>
          <a:stretch/>
        </p:blipFill>
        <p:spPr>
          <a:xfrm>
            <a:off x="-30977" y="991082"/>
            <a:ext cx="6470675" cy="2288011"/>
          </a:xfrm>
          <a:prstGeom prst="rect">
            <a:avLst/>
          </a:prstGeom>
        </p:spPr>
      </p:pic>
      <p:sp>
        <p:nvSpPr>
          <p:cNvPr id="35" name="TextBox 34">
            <a:extLst>
              <a:ext uri="{FF2B5EF4-FFF2-40B4-BE49-F238E27FC236}">
                <a16:creationId xmlns:a16="http://schemas.microsoft.com/office/drawing/2014/main" id="{24F331AB-7106-4F9E-942B-90BD60371E94}"/>
              </a:ext>
            </a:extLst>
          </p:cNvPr>
          <p:cNvSpPr txBox="1"/>
          <p:nvPr/>
        </p:nvSpPr>
        <p:spPr>
          <a:xfrm>
            <a:off x="61741" y="3428999"/>
            <a:ext cx="6470679" cy="3314235"/>
          </a:xfrm>
          <a:prstGeom prst="rect">
            <a:avLst/>
          </a:prstGeom>
          <a:noFill/>
          <a:ln>
            <a:solidFill>
              <a:schemeClr val="tx1"/>
            </a:solid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Sales forecast can be calculated from previous years sales data and Sales target can be computed from the national forecast formulated by the company. </a:t>
            </a:r>
          </a:p>
          <a:p>
            <a:pPr marL="285750" indent="-285750" algn="l">
              <a:spcBef>
                <a:spcPts val="600"/>
              </a:spcBef>
              <a:spcAft>
                <a:spcPts val="0"/>
              </a:spcAft>
              <a:buFont typeface="Arial" panose="020B0604020202020204" pitchFamily="34" charset="0"/>
              <a:buChar char="•"/>
            </a:pPr>
            <a:r>
              <a:rPr lang="en-US" dirty="0"/>
              <a:t>While computing the sales forecast one should always leave some margins for special situations like calamity, wars, disease outbreak.</a:t>
            </a:r>
          </a:p>
          <a:p>
            <a:pPr marL="285750" indent="-285750" algn="l">
              <a:spcBef>
                <a:spcPts val="600"/>
              </a:spcBef>
              <a:spcAft>
                <a:spcPts val="0"/>
              </a:spcAft>
              <a:buFont typeface="Arial" panose="020B0604020202020204" pitchFamily="34" charset="0"/>
              <a:buChar char="•"/>
            </a:pPr>
            <a:r>
              <a:rPr lang="en-US" dirty="0"/>
              <a:t>We should also consider the performance the sales manager with respect to target given to them</a:t>
            </a:r>
            <a:r>
              <a:rPr lang="en-US" b="1" dirty="0"/>
              <a:t>, For example we can see from the above plot that only one sales manager and no other sales manager was not able achieve their respective target and we can also see more than half of manager have not even achieved their 50% target given to them</a:t>
            </a:r>
            <a:r>
              <a:rPr lang="en-US" dirty="0"/>
              <a:t>.</a:t>
            </a:r>
          </a:p>
        </p:txBody>
      </p:sp>
      <p:sp>
        <p:nvSpPr>
          <p:cNvPr id="36" name="TextBox 35">
            <a:extLst>
              <a:ext uri="{FF2B5EF4-FFF2-40B4-BE49-F238E27FC236}">
                <a16:creationId xmlns:a16="http://schemas.microsoft.com/office/drawing/2014/main" id="{A24E8CEA-0D5F-4EC8-B013-AF5056A4E5CA}"/>
              </a:ext>
            </a:extLst>
          </p:cNvPr>
          <p:cNvSpPr txBox="1"/>
          <p:nvPr/>
        </p:nvSpPr>
        <p:spPr>
          <a:xfrm>
            <a:off x="2105602" y="710806"/>
            <a:ext cx="2088107" cy="280277"/>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Target V/S Performance</a:t>
            </a:r>
          </a:p>
        </p:txBody>
      </p:sp>
      <p:sp>
        <p:nvSpPr>
          <p:cNvPr id="37" name="TextBox 36">
            <a:extLst>
              <a:ext uri="{FF2B5EF4-FFF2-40B4-BE49-F238E27FC236}">
                <a16:creationId xmlns:a16="http://schemas.microsoft.com/office/drawing/2014/main" id="{2211C8A2-FD1D-46FC-A8A1-66A1BDB458C0}"/>
              </a:ext>
            </a:extLst>
          </p:cNvPr>
          <p:cNvSpPr txBox="1"/>
          <p:nvPr/>
        </p:nvSpPr>
        <p:spPr>
          <a:xfrm>
            <a:off x="5890795" y="3001582"/>
            <a:ext cx="914400" cy="914400"/>
          </a:xfrm>
          <a:prstGeom prst="rect">
            <a:avLst/>
          </a:prstGeom>
          <a:noFill/>
          <a:ln>
            <a:noFill/>
            <a:miter lim="800000"/>
          </a:ln>
        </p:spPr>
        <p:txBody>
          <a:bodyPr wrap="square" lIns="0" tIns="0" rIns="0" bIns="0" rtlCol="0">
            <a:noAutofit/>
          </a:bodyPr>
          <a:lstStyle/>
          <a:p>
            <a:pPr algn="l">
              <a:spcBef>
                <a:spcPts val="600"/>
              </a:spcBef>
              <a:spcAft>
                <a:spcPts val="0"/>
              </a:spcAft>
            </a:pPr>
            <a:endParaRPr lang="en-US" sz="1800" dirty="0" err="1">
              <a:solidFill>
                <a:schemeClr val="accent1"/>
              </a:solidFill>
            </a:endParaRPr>
          </a:p>
        </p:txBody>
      </p:sp>
      <p:sp>
        <p:nvSpPr>
          <p:cNvPr id="38" name="TextBox 37">
            <a:extLst>
              <a:ext uri="{FF2B5EF4-FFF2-40B4-BE49-F238E27FC236}">
                <a16:creationId xmlns:a16="http://schemas.microsoft.com/office/drawing/2014/main" id="{98C14447-AA71-4C9F-ADF1-75A9695EE659}"/>
              </a:ext>
            </a:extLst>
          </p:cNvPr>
          <p:cNvSpPr txBox="1"/>
          <p:nvPr/>
        </p:nvSpPr>
        <p:spPr>
          <a:xfrm>
            <a:off x="693420" y="5547202"/>
            <a:ext cx="2349507" cy="953790"/>
          </a:xfrm>
          <a:prstGeom prst="rect">
            <a:avLst/>
          </a:prstGeom>
          <a:noFill/>
          <a:ln>
            <a:noFill/>
            <a:miter lim="800000"/>
          </a:ln>
        </p:spPr>
        <p:txBody>
          <a:bodyPr wrap="square" lIns="0" tIns="0" rIns="0" bIns="0" rtlCol="0">
            <a:noAutofit/>
          </a:bodyPr>
          <a:lstStyle/>
          <a:p>
            <a:pPr algn="ctr">
              <a:spcBef>
                <a:spcPts val="600"/>
              </a:spcBef>
              <a:spcAft>
                <a:spcPts val="0"/>
              </a:spcAft>
            </a:pPr>
            <a:r>
              <a:rPr lang="en-US" b="1" dirty="0">
                <a:solidFill>
                  <a:schemeClr val="accent1"/>
                </a:solidFill>
              </a:rPr>
              <a:t>Pros of setting Target</a:t>
            </a:r>
          </a:p>
          <a:p>
            <a:pPr marL="342900" indent="-342900" algn="l">
              <a:spcBef>
                <a:spcPts val="600"/>
              </a:spcBef>
              <a:spcAft>
                <a:spcPts val="0"/>
              </a:spcAft>
              <a:buFont typeface="+mj-lt"/>
              <a:buAutoNum type="arabicPeriod"/>
            </a:pPr>
            <a:r>
              <a:rPr lang="en-US" dirty="0"/>
              <a:t>Clarity in job objective</a:t>
            </a:r>
          </a:p>
          <a:p>
            <a:pPr marL="342900" indent="-342900" algn="l">
              <a:spcBef>
                <a:spcPts val="600"/>
              </a:spcBef>
              <a:spcAft>
                <a:spcPts val="0"/>
              </a:spcAft>
              <a:buFont typeface="+mj-lt"/>
              <a:buAutoNum type="arabicPeriod"/>
            </a:pPr>
            <a:r>
              <a:rPr lang="en-US" dirty="0"/>
              <a:t>Win-Win Situation for employee and employer</a:t>
            </a:r>
          </a:p>
          <a:p>
            <a:pPr marL="342900" indent="-342900" algn="l">
              <a:spcBef>
                <a:spcPts val="600"/>
              </a:spcBef>
              <a:spcAft>
                <a:spcPts val="0"/>
              </a:spcAft>
              <a:buFont typeface="+mj-lt"/>
              <a:buAutoNum type="arabicPeriod"/>
            </a:pPr>
            <a:endParaRPr lang="en-US" dirty="0">
              <a:solidFill>
                <a:schemeClr val="accent1"/>
              </a:solidFill>
            </a:endParaRPr>
          </a:p>
        </p:txBody>
      </p:sp>
      <p:cxnSp>
        <p:nvCxnSpPr>
          <p:cNvPr id="40" name="Straight Connector 39">
            <a:extLst>
              <a:ext uri="{FF2B5EF4-FFF2-40B4-BE49-F238E27FC236}">
                <a16:creationId xmlns:a16="http://schemas.microsoft.com/office/drawing/2014/main" id="{79E18E0A-73C4-4CA7-8031-CEEE7A0CAD91}"/>
              </a:ext>
            </a:extLst>
          </p:cNvPr>
          <p:cNvCxnSpPr/>
          <p:nvPr/>
        </p:nvCxnSpPr>
        <p:spPr>
          <a:xfrm>
            <a:off x="3095770" y="5565807"/>
            <a:ext cx="0" cy="910369"/>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D4972E7-44F0-4F1D-9585-69AD652B3DC1}"/>
              </a:ext>
            </a:extLst>
          </p:cNvPr>
          <p:cNvSpPr txBox="1"/>
          <p:nvPr/>
        </p:nvSpPr>
        <p:spPr>
          <a:xfrm>
            <a:off x="3141447" y="5499429"/>
            <a:ext cx="2973917" cy="1243805"/>
          </a:xfrm>
          <a:prstGeom prst="rect">
            <a:avLst/>
          </a:prstGeom>
          <a:noFill/>
          <a:ln>
            <a:noFill/>
            <a:miter lim="800000"/>
          </a:ln>
        </p:spPr>
        <p:txBody>
          <a:bodyPr wrap="square" lIns="0" tIns="0" rIns="0" bIns="0" rtlCol="0">
            <a:noAutofit/>
          </a:bodyPr>
          <a:lstStyle/>
          <a:p>
            <a:pPr algn="ctr">
              <a:spcBef>
                <a:spcPts val="600"/>
              </a:spcBef>
              <a:spcAft>
                <a:spcPts val="0"/>
              </a:spcAft>
            </a:pPr>
            <a:r>
              <a:rPr lang="en-US" b="1" dirty="0">
                <a:solidFill>
                  <a:schemeClr val="accent1"/>
                </a:solidFill>
              </a:rPr>
              <a:t>Cons of Setting Target</a:t>
            </a:r>
          </a:p>
          <a:p>
            <a:pPr marL="342900" indent="-342900" algn="l">
              <a:spcBef>
                <a:spcPts val="600"/>
              </a:spcBef>
              <a:spcAft>
                <a:spcPts val="0"/>
              </a:spcAft>
              <a:buFont typeface="+mj-lt"/>
              <a:buAutoNum type="arabicPeriod"/>
            </a:pPr>
            <a:r>
              <a:rPr lang="en-US" dirty="0"/>
              <a:t>If target are too big then it would lead to demotivation of sales manager which can reduce revenue for the company</a:t>
            </a:r>
          </a:p>
        </p:txBody>
      </p:sp>
    </p:spTree>
    <p:extLst>
      <p:ext uri="{BB962C8B-B14F-4D97-AF65-F5344CB8AC3E}">
        <p14:creationId xmlns:p14="http://schemas.microsoft.com/office/powerpoint/2010/main" val="302919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5A367A5A-5FB7-4A5A-868D-396E7C110384}"/>
              </a:ext>
            </a:extLst>
          </p:cNvPr>
          <p:cNvGraphicFramePr/>
          <p:nvPr/>
        </p:nvGraphicFramePr>
        <p:xfrm>
          <a:off x="-30976" y="0"/>
          <a:ext cx="12211825" cy="35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543D0181-C71B-4116-8550-136F48A906B6}"/>
              </a:ext>
            </a:extLst>
          </p:cNvPr>
          <p:cNvGraphicFramePr/>
          <p:nvPr>
            <p:extLst>
              <p:ext uri="{D42A27DB-BD31-4B8C-83A1-F6EECF244321}">
                <p14:modId xmlns:p14="http://schemas.microsoft.com/office/powerpoint/2010/main" val="1154083967"/>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Arrow: Pentagon 1">
            <a:extLst>
              <a:ext uri="{FF2B5EF4-FFF2-40B4-BE49-F238E27FC236}">
                <a16:creationId xmlns:a16="http://schemas.microsoft.com/office/drawing/2014/main" id="{DDC18833-87C6-4E20-8F54-B58021D7FECC}"/>
              </a:ext>
            </a:extLst>
          </p:cNvPr>
          <p:cNvSpPr/>
          <p:nvPr/>
        </p:nvSpPr>
        <p:spPr>
          <a:xfrm>
            <a:off x="0"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3.1 </a:t>
            </a:r>
          </a:p>
        </p:txBody>
      </p:sp>
      <p:sp>
        <p:nvSpPr>
          <p:cNvPr id="3" name="TextBox 2">
            <a:extLst>
              <a:ext uri="{FF2B5EF4-FFF2-40B4-BE49-F238E27FC236}">
                <a16:creationId xmlns:a16="http://schemas.microsoft.com/office/drawing/2014/main" id="{C2623697-3E15-4E77-B41A-F68CB9F766CB}"/>
              </a:ext>
            </a:extLst>
          </p:cNvPr>
          <p:cNvSpPr txBox="1"/>
          <p:nvPr/>
        </p:nvSpPr>
        <p:spPr>
          <a:xfrm>
            <a:off x="204716" y="1050878"/>
            <a:ext cx="4476466" cy="1501253"/>
          </a:xfrm>
          <a:prstGeom prst="rect">
            <a:avLst/>
          </a:prstGeom>
          <a:noFill/>
          <a:ln>
            <a:noFill/>
            <a:miter lim="800000"/>
          </a:ln>
        </p:spPr>
        <p:txBody>
          <a:bodyPr wrap="square" lIns="0" tIns="0" rIns="0" bIns="0" rtlCol="0">
            <a:noAutofit/>
          </a:bodyPr>
          <a:lstStyle/>
          <a:p>
            <a:pPr algn="l">
              <a:spcBef>
                <a:spcPts val="600"/>
              </a:spcBef>
              <a:spcAft>
                <a:spcPts val="0"/>
              </a:spcAft>
            </a:pPr>
            <a:endParaRPr lang="en-US" sz="1800" dirty="0" err="1">
              <a:solidFill>
                <a:schemeClr val="accent1"/>
              </a:solidFill>
            </a:endParaRPr>
          </a:p>
        </p:txBody>
      </p:sp>
      <p:sp>
        <p:nvSpPr>
          <p:cNvPr id="16" name="TextBox 15">
            <a:extLst>
              <a:ext uri="{FF2B5EF4-FFF2-40B4-BE49-F238E27FC236}">
                <a16:creationId xmlns:a16="http://schemas.microsoft.com/office/drawing/2014/main" id="{6DD69CD7-E7FE-42BA-BCB1-B458040052AC}"/>
              </a:ext>
            </a:extLst>
          </p:cNvPr>
          <p:cNvSpPr txBox="1"/>
          <p:nvPr/>
        </p:nvSpPr>
        <p:spPr>
          <a:xfrm>
            <a:off x="559558" y="1801504"/>
            <a:ext cx="3261815" cy="735740"/>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endParaRPr lang="en-US" sz="1800" dirty="0" err="1">
              <a:solidFill>
                <a:schemeClr val="accent1"/>
              </a:solidFill>
            </a:endParaRPr>
          </a:p>
        </p:txBody>
      </p:sp>
      <p:pic>
        <p:nvPicPr>
          <p:cNvPr id="7" name="Picture 6">
            <a:extLst>
              <a:ext uri="{FF2B5EF4-FFF2-40B4-BE49-F238E27FC236}">
                <a16:creationId xmlns:a16="http://schemas.microsoft.com/office/drawing/2014/main" id="{CBE69AE0-CB7A-4C46-A782-1AB5BD5077C8}"/>
              </a:ext>
            </a:extLst>
          </p:cNvPr>
          <p:cNvPicPr>
            <a:picLocks noChangeAspect="1"/>
          </p:cNvPicPr>
          <p:nvPr/>
        </p:nvPicPr>
        <p:blipFill rotWithShape="1">
          <a:blip r:embed="rId12"/>
          <a:srcRect l="10161" r="11274"/>
          <a:stretch/>
        </p:blipFill>
        <p:spPr>
          <a:xfrm>
            <a:off x="84038" y="824660"/>
            <a:ext cx="6011962" cy="4661741"/>
          </a:xfrm>
          <a:prstGeom prst="rect">
            <a:avLst/>
          </a:prstGeom>
        </p:spPr>
      </p:pic>
      <p:pic>
        <p:nvPicPr>
          <p:cNvPr id="9" name="Picture 8">
            <a:extLst>
              <a:ext uri="{FF2B5EF4-FFF2-40B4-BE49-F238E27FC236}">
                <a16:creationId xmlns:a16="http://schemas.microsoft.com/office/drawing/2014/main" id="{4516C66A-1A95-43F2-A478-F0F761C8A3BB}"/>
              </a:ext>
            </a:extLst>
          </p:cNvPr>
          <p:cNvPicPr>
            <a:picLocks noChangeAspect="1"/>
          </p:cNvPicPr>
          <p:nvPr/>
        </p:nvPicPr>
        <p:blipFill rotWithShape="1">
          <a:blip r:embed="rId13"/>
          <a:srcRect l="8499" r="24921"/>
          <a:stretch/>
        </p:blipFill>
        <p:spPr>
          <a:xfrm>
            <a:off x="6216678" y="824660"/>
            <a:ext cx="5891284" cy="4661741"/>
          </a:xfrm>
          <a:prstGeom prst="rect">
            <a:avLst/>
          </a:prstGeom>
        </p:spPr>
      </p:pic>
      <p:sp>
        <p:nvSpPr>
          <p:cNvPr id="10" name="TextBox 9">
            <a:extLst>
              <a:ext uri="{FF2B5EF4-FFF2-40B4-BE49-F238E27FC236}">
                <a16:creationId xmlns:a16="http://schemas.microsoft.com/office/drawing/2014/main" id="{EAFBE718-3BA2-41BF-9BF6-3A0202BC95E5}"/>
              </a:ext>
            </a:extLst>
          </p:cNvPr>
          <p:cNvSpPr txBox="1"/>
          <p:nvPr/>
        </p:nvSpPr>
        <p:spPr>
          <a:xfrm>
            <a:off x="84038" y="5546726"/>
            <a:ext cx="11903246" cy="1005840"/>
          </a:xfrm>
          <a:prstGeom prst="rect">
            <a:avLst/>
          </a:prstGeom>
          <a:noFill/>
          <a:ln>
            <a:noFill/>
            <a:miter lim="800000"/>
          </a:ln>
        </p:spPr>
        <p:txBody>
          <a:bodyPr wrap="square" lIns="0" tIns="0" rIns="0" bIns="0" rtlCol="0">
            <a:noAutofit/>
          </a:bodyPr>
          <a:lstStyle/>
          <a:p>
            <a:pPr algn="ctr">
              <a:spcBef>
                <a:spcPts val="600"/>
              </a:spcBef>
              <a:spcAft>
                <a:spcPts val="0"/>
              </a:spcAft>
            </a:pPr>
            <a:r>
              <a:rPr lang="en-US" dirty="0">
                <a:solidFill>
                  <a:schemeClr val="accent1"/>
                </a:solidFill>
              </a:rPr>
              <a:t>We have created an operational dashboard on MS Excel to </a:t>
            </a:r>
            <a:r>
              <a:rPr lang="en-US" dirty="0" err="1">
                <a:solidFill>
                  <a:schemeClr val="accent1"/>
                </a:solidFill>
              </a:rPr>
              <a:t>analyse</a:t>
            </a:r>
            <a:r>
              <a:rPr lang="en-US" dirty="0">
                <a:solidFill>
                  <a:schemeClr val="accent1"/>
                </a:solidFill>
              </a:rPr>
              <a:t> the performance of each of the managers. Using the dashboard, company’s management can view the sales made by each of the manager in different areas, for different capacity products. Management can also view the manager’s performance across various dates and months</a:t>
            </a:r>
          </a:p>
          <a:p>
            <a:pPr algn="ctr">
              <a:spcBef>
                <a:spcPts val="600"/>
              </a:spcBef>
              <a:spcAft>
                <a:spcPts val="0"/>
              </a:spcAft>
            </a:pPr>
            <a:endParaRPr lang="en-US" dirty="0">
              <a:solidFill>
                <a:schemeClr val="accent1"/>
              </a:solidFill>
            </a:endParaRPr>
          </a:p>
          <a:p>
            <a:pPr algn="ctr">
              <a:spcBef>
                <a:spcPts val="600"/>
              </a:spcBef>
              <a:spcAft>
                <a:spcPts val="0"/>
              </a:spcAft>
            </a:pPr>
            <a:endParaRPr lang="en-US" dirty="0">
              <a:solidFill>
                <a:schemeClr val="accent1"/>
              </a:solidFill>
            </a:endParaRPr>
          </a:p>
        </p:txBody>
      </p:sp>
      <p:sp>
        <p:nvSpPr>
          <p:cNvPr id="15" name="TextBox 14">
            <a:extLst>
              <a:ext uri="{FF2B5EF4-FFF2-40B4-BE49-F238E27FC236}">
                <a16:creationId xmlns:a16="http://schemas.microsoft.com/office/drawing/2014/main" id="{093F12B2-EECA-466D-A55D-626F1763A129}"/>
              </a:ext>
            </a:extLst>
          </p:cNvPr>
          <p:cNvSpPr txBox="1"/>
          <p:nvPr/>
        </p:nvSpPr>
        <p:spPr>
          <a:xfrm>
            <a:off x="0" y="6607518"/>
            <a:ext cx="7921353" cy="261610"/>
          </a:xfrm>
          <a:prstGeom prst="rect">
            <a:avLst/>
          </a:prstGeom>
          <a:noFill/>
          <a:ln>
            <a:noFill/>
            <a:miter lim="800000"/>
          </a:ln>
        </p:spPr>
        <p:txBody>
          <a:bodyPr wrap="square">
            <a:spAutoFit/>
          </a:bodyPr>
          <a:lstStyle/>
          <a:p>
            <a:pPr algn="l">
              <a:spcBef>
                <a:spcPts val="600"/>
              </a:spcBef>
              <a:spcAft>
                <a:spcPts val="0"/>
              </a:spcAft>
            </a:pPr>
            <a:r>
              <a:rPr lang="en-US" sz="1050" b="1" dirty="0">
                <a:solidFill>
                  <a:schemeClr val="accent1"/>
                </a:solidFill>
              </a:rPr>
              <a:t>* Excel Workbook with operational dashboard is also submitted in the solution</a:t>
            </a:r>
          </a:p>
        </p:txBody>
      </p:sp>
    </p:spTree>
    <p:extLst>
      <p:ext uri="{BB962C8B-B14F-4D97-AF65-F5344CB8AC3E}">
        <p14:creationId xmlns:p14="http://schemas.microsoft.com/office/powerpoint/2010/main" val="170120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5A367A5A-5FB7-4A5A-868D-396E7C110384}"/>
              </a:ext>
            </a:extLst>
          </p:cNvPr>
          <p:cNvGraphicFramePr/>
          <p:nvPr/>
        </p:nvGraphicFramePr>
        <p:xfrm>
          <a:off x="-30976" y="0"/>
          <a:ext cx="12211825" cy="357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543D0181-C71B-4116-8550-136F48A906B6}"/>
              </a:ext>
            </a:extLst>
          </p:cNvPr>
          <p:cNvGraphicFramePr/>
          <p:nvPr>
            <p:extLst>
              <p:ext uri="{D42A27DB-BD31-4B8C-83A1-F6EECF244321}">
                <p14:modId xmlns:p14="http://schemas.microsoft.com/office/powerpoint/2010/main" val="541376088"/>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Arrow: Pentagon 1">
            <a:extLst>
              <a:ext uri="{FF2B5EF4-FFF2-40B4-BE49-F238E27FC236}">
                <a16:creationId xmlns:a16="http://schemas.microsoft.com/office/drawing/2014/main" id="{DDC18833-87C6-4E20-8F54-B58021D7FECC}"/>
              </a:ext>
            </a:extLst>
          </p:cNvPr>
          <p:cNvSpPr/>
          <p:nvPr/>
        </p:nvSpPr>
        <p:spPr>
          <a:xfrm>
            <a:off x="0"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3.2 </a:t>
            </a:r>
          </a:p>
        </p:txBody>
      </p:sp>
      <p:sp>
        <p:nvSpPr>
          <p:cNvPr id="16" name="TextBox 15">
            <a:extLst>
              <a:ext uri="{FF2B5EF4-FFF2-40B4-BE49-F238E27FC236}">
                <a16:creationId xmlns:a16="http://schemas.microsoft.com/office/drawing/2014/main" id="{6DD69CD7-E7FE-42BA-BCB1-B458040052AC}"/>
              </a:ext>
            </a:extLst>
          </p:cNvPr>
          <p:cNvSpPr txBox="1"/>
          <p:nvPr/>
        </p:nvSpPr>
        <p:spPr>
          <a:xfrm>
            <a:off x="559558" y="1801504"/>
            <a:ext cx="3261815" cy="735740"/>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endParaRPr lang="en-US" sz="1800" dirty="0" err="1">
              <a:solidFill>
                <a:schemeClr val="accent1"/>
              </a:solidFill>
            </a:endParaRPr>
          </a:p>
        </p:txBody>
      </p:sp>
      <p:sp>
        <p:nvSpPr>
          <p:cNvPr id="7" name="Arrow: Pentagon 6">
            <a:extLst>
              <a:ext uri="{FF2B5EF4-FFF2-40B4-BE49-F238E27FC236}">
                <a16:creationId xmlns:a16="http://schemas.microsoft.com/office/drawing/2014/main" id="{6A3798A9-CA9F-4DB7-8818-CF78AD37A3D1}"/>
              </a:ext>
            </a:extLst>
          </p:cNvPr>
          <p:cNvSpPr/>
          <p:nvPr/>
        </p:nvSpPr>
        <p:spPr>
          <a:xfrm>
            <a:off x="5885866" y="367250"/>
            <a:ext cx="3961531" cy="357320"/>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3.3 </a:t>
            </a:r>
          </a:p>
        </p:txBody>
      </p:sp>
      <p:cxnSp>
        <p:nvCxnSpPr>
          <p:cNvPr id="5" name="Straight Connector 4">
            <a:extLst>
              <a:ext uri="{FF2B5EF4-FFF2-40B4-BE49-F238E27FC236}">
                <a16:creationId xmlns:a16="http://schemas.microsoft.com/office/drawing/2014/main" id="{A2FD47D3-59CF-46ED-9206-17FB91B54B46}"/>
              </a:ext>
            </a:extLst>
          </p:cNvPr>
          <p:cNvCxnSpPr>
            <a:cxnSpLocks/>
          </p:cNvCxnSpPr>
          <p:nvPr/>
        </p:nvCxnSpPr>
        <p:spPr>
          <a:xfrm>
            <a:off x="5838099" y="217140"/>
            <a:ext cx="47767" cy="65862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6AC5BF0C-76C2-4DEB-AFAB-EEC945681F66}"/>
              </a:ext>
            </a:extLst>
          </p:cNvPr>
          <p:cNvSpPr txBox="1"/>
          <p:nvPr/>
        </p:nvSpPr>
        <p:spPr>
          <a:xfrm>
            <a:off x="6007234" y="792795"/>
            <a:ext cx="6089229" cy="5848065"/>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t>Advantages of Rank Based compensation System:</a:t>
            </a:r>
          </a:p>
          <a:p>
            <a:pPr marL="285750" indent="-285750" algn="l">
              <a:spcBef>
                <a:spcPts val="600"/>
              </a:spcBef>
              <a:spcAft>
                <a:spcPts val="0"/>
              </a:spcAft>
              <a:buFont typeface="Arial" panose="020B0604020202020204" pitchFamily="34" charset="0"/>
              <a:buChar char="•"/>
            </a:pPr>
            <a:r>
              <a:rPr lang="en-US" dirty="0"/>
              <a:t>Since compensation of sales manager is based upon ranking among peers hence this would increase competition among sales managers and hence sales can increase, so we say that </a:t>
            </a:r>
            <a:r>
              <a:rPr lang="en-US" dirty="0">
                <a:latin typeface="+mn-lt"/>
              </a:rPr>
              <a:t>this compensation system should be designed in such a way that it would align the sales person behavior with company's objective.</a:t>
            </a:r>
          </a:p>
          <a:p>
            <a:pPr marL="285750" indent="-285750" algn="l">
              <a:spcBef>
                <a:spcPts val="600"/>
              </a:spcBef>
              <a:spcAft>
                <a:spcPts val="0"/>
              </a:spcAft>
              <a:buFont typeface="Arial" panose="020B0604020202020204" pitchFamily="34" charset="0"/>
              <a:buChar char="•"/>
            </a:pPr>
            <a:r>
              <a:rPr lang="en-US" dirty="0">
                <a:latin typeface="+mn-lt"/>
              </a:rPr>
              <a:t>Sales manager can get rid of unrealistic targets set by the higher authority.</a:t>
            </a:r>
          </a:p>
          <a:p>
            <a:pPr marL="285750" indent="-285750" algn="l">
              <a:spcBef>
                <a:spcPts val="600"/>
              </a:spcBef>
              <a:spcAft>
                <a:spcPts val="0"/>
              </a:spcAft>
              <a:buFont typeface="Arial" panose="020B0604020202020204" pitchFamily="34" charset="0"/>
              <a:buChar char="•"/>
            </a:pPr>
            <a:r>
              <a:rPr lang="en-US" dirty="0">
                <a:latin typeface="+mn-lt"/>
              </a:rPr>
              <a:t>Resources used by the company to forecast sales for the fiscal year and then set target for employees accordingly are saved.</a:t>
            </a:r>
          </a:p>
          <a:p>
            <a:pPr algn="l">
              <a:spcBef>
                <a:spcPts val="600"/>
              </a:spcBef>
              <a:spcAft>
                <a:spcPts val="0"/>
              </a:spcAft>
            </a:pPr>
            <a:r>
              <a:rPr lang="en-US" b="1" u="sng" dirty="0">
                <a:latin typeface="+mn-lt"/>
              </a:rPr>
              <a:t>Problem With Rank Based Compensation system </a:t>
            </a:r>
            <a:r>
              <a:rPr lang="en-US" dirty="0">
                <a:latin typeface="+mn-lt"/>
              </a:rPr>
              <a:t>:</a:t>
            </a:r>
          </a:p>
          <a:p>
            <a:pPr marL="285750" indent="-285750" algn="l">
              <a:spcBef>
                <a:spcPts val="600"/>
              </a:spcBef>
              <a:spcAft>
                <a:spcPts val="0"/>
              </a:spcAft>
              <a:buFont typeface="Arial" panose="020B0604020202020204" pitchFamily="34" charset="0"/>
              <a:buChar char="•"/>
            </a:pPr>
            <a:r>
              <a:rPr lang="en-US" dirty="0">
                <a:latin typeface="+mn-lt"/>
              </a:rPr>
              <a:t>Unhealthy Rivalry between different sales representatives because of competition, and thus leading to an unhealthy work environment.</a:t>
            </a:r>
          </a:p>
          <a:p>
            <a:pPr marL="285750" indent="-285750" algn="l">
              <a:spcBef>
                <a:spcPts val="600"/>
              </a:spcBef>
              <a:spcAft>
                <a:spcPts val="0"/>
              </a:spcAft>
              <a:buFont typeface="Arial" panose="020B0604020202020204" pitchFamily="34" charset="0"/>
              <a:buChar char="•"/>
            </a:pPr>
            <a:r>
              <a:rPr lang="en-US" dirty="0">
                <a:latin typeface="+mn-lt"/>
              </a:rPr>
              <a:t>There can be huge disparity between bonus received by top performing employee and low performing employee and this could lead to demotivation in workforce.</a:t>
            </a:r>
          </a:p>
          <a:p>
            <a:pPr marL="285750" indent="-285750" algn="l">
              <a:spcBef>
                <a:spcPts val="600"/>
              </a:spcBef>
              <a:spcAft>
                <a:spcPts val="0"/>
              </a:spcAft>
              <a:buFont typeface="Arial" panose="020B0604020202020204" pitchFamily="34" charset="0"/>
              <a:buChar char="•"/>
            </a:pPr>
            <a:r>
              <a:rPr lang="en-US" dirty="0">
                <a:latin typeface="+mn-lt"/>
              </a:rPr>
              <a:t>Company can’t forecast the incentives it need to pay beforehand.</a:t>
            </a:r>
          </a:p>
          <a:p>
            <a:pPr algn="l">
              <a:spcBef>
                <a:spcPts val="600"/>
              </a:spcBef>
              <a:spcAft>
                <a:spcPts val="0"/>
              </a:spcAft>
            </a:pPr>
            <a:r>
              <a:rPr lang="en-US" b="1" u="sng" dirty="0">
                <a:latin typeface="+mn-lt"/>
              </a:rPr>
              <a:t>Consideration for Designing Rank Based Compensation system:</a:t>
            </a:r>
          </a:p>
          <a:p>
            <a:pPr marL="285750" indent="-285750" algn="l">
              <a:spcBef>
                <a:spcPts val="600"/>
              </a:spcBef>
              <a:spcAft>
                <a:spcPts val="0"/>
              </a:spcAft>
              <a:buFont typeface="Arial" panose="020B0604020202020204" pitchFamily="34" charset="0"/>
              <a:buChar char="•"/>
            </a:pPr>
            <a:r>
              <a:rPr lang="en-US" dirty="0">
                <a:latin typeface="+mn-lt"/>
              </a:rPr>
              <a:t>The ranking system should be designed such that it can also gauge the hidden action(non-result) efforts made by sales manager so that firm can avoid morale hazard problems</a:t>
            </a:r>
          </a:p>
          <a:p>
            <a:pPr marL="285750" indent="-285750" algn="l">
              <a:spcBef>
                <a:spcPts val="600"/>
              </a:spcBef>
              <a:spcAft>
                <a:spcPts val="0"/>
              </a:spcAft>
              <a:buFont typeface="Arial" panose="020B0604020202020204" pitchFamily="34" charset="0"/>
              <a:buChar char="•"/>
            </a:pPr>
            <a:r>
              <a:rPr lang="en-US" dirty="0">
                <a:latin typeface="+mn-lt"/>
              </a:rPr>
              <a:t>There should be frequent new ranking in a fiscal year so that low performing sales managers can get some motivations.</a:t>
            </a:r>
          </a:p>
        </p:txBody>
      </p:sp>
      <p:sp>
        <p:nvSpPr>
          <p:cNvPr id="10" name="TextBox 9">
            <a:extLst>
              <a:ext uri="{FF2B5EF4-FFF2-40B4-BE49-F238E27FC236}">
                <a16:creationId xmlns:a16="http://schemas.microsoft.com/office/drawing/2014/main" id="{D1AA91CD-FD7A-4A01-93CD-7A542EB81BE0}"/>
              </a:ext>
            </a:extLst>
          </p:cNvPr>
          <p:cNvSpPr txBox="1"/>
          <p:nvPr/>
        </p:nvSpPr>
        <p:spPr>
          <a:xfrm>
            <a:off x="105760" y="1043633"/>
            <a:ext cx="5416481" cy="3554017"/>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solidFill>
                  <a:schemeClr val="accent1"/>
                </a:solidFill>
              </a:rPr>
              <a:t>We can add Filter on Excel for a quick scan for Blanks, Null Values and N.A.</a:t>
            </a:r>
          </a:p>
          <a:p>
            <a:pPr marL="285750" indent="-285750" algn="l">
              <a:spcBef>
                <a:spcPts val="600"/>
              </a:spcBef>
              <a:spcAft>
                <a:spcPts val="0"/>
              </a:spcAft>
              <a:buFont typeface="Arial" panose="020B0604020202020204" pitchFamily="34" charset="0"/>
              <a:buChar char="•"/>
            </a:pPr>
            <a:r>
              <a:rPr lang="en-US" dirty="0">
                <a:solidFill>
                  <a:schemeClr val="accent1"/>
                </a:solidFill>
              </a:rPr>
              <a:t>In the dataset, instead of month there are dates</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algn="l">
              <a:spcBef>
                <a:spcPts val="600"/>
              </a:spcBef>
              <a:spcAft>
                <a:spcPts val="0"/>
              </a:spcAft>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r>
              <a:rPr lang="en-US" dirty="0">
                <a:solidFill>
                  <a:schemeClr val="accent1"/>
                </a:solidFill>
              </a:rPr>
              <a:t>In the dataset, there are valid transactions where quantity purchased is shown as 0</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p:txBody>
      </p:sp>
      <p:pic>
        <p:nvPicPr>
          <p:cNvPr id="23" name="Picture 22">
            <a:extLst>
              <a:ext uri="{FF2B5EF4-FFF2-40B4-BE49-F238E27FC236}">
                <a16:creationId xmlns:a16="http://schemas.microsoft.com/office/drawing/2014/main" id="{55215454-D143-42F5-9D7B-BA7F70B07A85}"/>
              </a:ext>
            </a:extLst>
          </p:cNvPr>
          <p:cNvPicPr>
            <a:picLocks noChangeAspect="1"/>
          </p:cNvPicPr>
          <p:nvPr/>
        </p:nvPicPr>
        <p:blipFill>
          <a:blip r:embed="rId12"/>
          <a:stretch>
            <a:fillRect/>
          </a:stretch>
        </p:blipFill>
        <p:spPr>
          <a:xfrm>
            <a:off x="1421073" y="1804916"/>
            <a:ext cx="2400300" cy="2076450"/>
          </a:xfrm>
          <a:prstGeom prst="rect">
            <a:avLst/>
          </a:prstGeom>
        </p:spPr>
      </p:pic>
      <p:pic>
        <p:nvPicPr>
          <p:cNvPr id="25" name="Picture 24">
            <a:extLst>
              <a:ext uri="{FF2B5EF4-FFF2-40B4-BE49-F238E27FC236}">
                <a16:creationId xmlns:a16="http://schemas.microsoft.com/office/drawing/2014/main" id="{EA68A3FB-90A3-4EE8-8B87-5586E03D5522}"/>
              </a:ext>
            </a:extLst>
          </p:cNvPr>
          <p:cNvPicPr>
            <a:picLocks noChangeAspect="1"/>
          </p:cNvPicPr>
          <p:nvPr/>
        </p:nvPicPr>
        <p:blipFill>
          <a:blip r:embed="rId13"/>
          <a:stretch>
            <a:fillRect/>
          </a:stretch>
        </p:blipFill>
        <p:spPr>
          <a:xfrm>
            <a:off x="197386" y="4750598"/>
            <a:ext cx="5299326" cy="1295360"/>
          </a:xfrm>
          <a:prstGeom prst="rect">
            <a:avLst/>
          </a:prstGeom>
        </p:spPr>
      </p:pic>
      <p:sp>
        <p:nvSpPr>
          <p:cNvPr id="26" name="Rectangle 25">
            <a:extLst>
              <a:ext uri="{FF2B5EF4-FFF2-40B4-BE49-F238E27FC236}">
                <a16:creationId xmlns:a16="http://schemas.microsoft.com/office/drawing/2014/main" id="{6A56E18F-30AA-441E-AFC4-5EC31F8BCF7E}"/>
              </a:ext>
            </a:extLst>
          </p:cNvPr>
          <p:cNvSpPr/>
          <p:nvPr/>
        </p:nvSpPr>
        <p:spPr>
          <a:xfrm>
            <a:off x="4314423" y="4597649"/>
            <a:ext cx="1207818" cy="1448309"/>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err="1"/>
          </a:p>
        </p:txBody>
      </p:sp>
      <p:sp>
        <p:nvSpPr>
          <p:cNvPr id="27" name="Rectangle 26">
            <a:extLst>
              <a:ext uri="{FF2B5EF4-FFF2-40B4-BE49-F238E27FC236}">
                <a16:creationId xmlns:a16="http://schemas.microsoft.com/office/drawing/2014/main" id="{6E5D5C31-DB74-404C-ABF3-DEF94B0BAE38}"/>
              </a:ext>
            </a:extLst>
          </p:cNvPr>
          <p:cNvSpPr/>
          <p:nvPr/>
        </p:nvSpPr>
        <p:spPr>
          <a:xfrm>
            <a:off x="3289110" y="1779895"/>
            <a:ext cx="585392" cy="20764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err="1"/>
          </a:p>
        </p:txBody>
      </p:sp>
      <p:cxnSp>
        <p:nvCxnSpPr>
          <p:cNvPr id="29" name="Straight Arrow Connector 28">
            <a:extLst>
              <a:ext uri="{FF2B5EF4-FFF2-40B4-BE49-F238E27FC236}">
                <a16:creationId xmlns:a16="http://schemas.microsoft.com/office/drawing/2014/main" id="{B840D195-452E-4B4E-933E-E548A566BB88}"/>
              </a:ext>
            </a:extLst>
          </p:cNvPr>
          <p:cNvCxnSpPr/>
          <p:nvPr/>
        </p:nvCxnSpPr>
        <p:spPr>
          <a:xfrm>
            <a:off x="3874502" y="2647666"/>
            <a:ext cx="5883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00601606-92A6-4F79-A4E2-26B1ABF1A6E4}"/>
              </a:ext>
            </a:extLst>
          </p:cNvPr>
          <p:cNvSpPr txBox="1"/>
          <p:nvPr/>
        </p:nvSpPr>
        <p:spPr>
          <a:xfrm>
            <a:off x="4462818" y="2260351"/>
            <a:ext cx="1226592" cy="888990"/>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sz="1200" dirty="0">
                <a:solidFill>
                  <a:schemeClr val="accent1"/>
                </a:solidFill>
              </a:rPr>
              <a:t>Month attribute does not have data in suiteable format</a:t>
            </a:r>
          </a:p>
        </p:txBody>
      </p:sp>
    </p:spTree>
    <p:extLst>
      <p:ext uri="{BB962C8B-B14F-4D97-AF65-F5344CB8AC3E}">
        <p14:creationId xmlns:p14="http://schemas.microsoft.com/office/powerpoint/2010/main" val="404863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0B1BAB-2CBB-46DF-A8C7-E69F3D646185}"/>
              </a:ext>
            </a:extLst>
          </p:cNvPr>
          <p:cNvSpPr txBox="1"/>
          <p:nvPr/>
        </p:nvSpPr>
        <p:spPr>
          <a:xfrm>
            <a:off x="9927635" y="4619839"/>
            <a:ext cx="2129883" cy="1800029"/>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dirty="0">
                <a:solidFill>
                  <a:schemeClr val="accent1"/>
                </a:solidFill>
              </a:rPr>
              <a:t>Submitted By:</a:t>
            </a:r>
          </a:p>
          <a:p>
            <a:pPr algn="l">
              <a:spcBef>
                <a:spcPts val="600"/>
              </a:spcBef>
              <a:spcAft>
                <a:spcPts val="0"/>
              </a:spcAft>
            </a:pPr>
            <a:r>
              <a:rPr lang="en-US" sz="1800" dirty="0" err="1">
                <a:solidFill>
                  <a:schemeClr val="accent1"/>
                </a:solidFill>
              </a:rPr>
              <a:t>Shivank</a:t>
            </a:r>
            <a:r>
              <a:rPr lang="en-US" sz="1800" dirty="0">
                <a:solidFill>
                  <a:schemeClr val="accent1"/>
                </a:solidFill>
              </a:rPr>
              <a:t> Rastogi</a:t>
            </a:r>
          </a:p>
          <a:p>
            <a:pPr algn="l">
              <a:spcBef>
                <a:spcPts val="600"/>
              </a:spcBef>
              <a:spcAft>
                <a:spcPts val="0"/>
              </a:spcAft>
            </a:pPr>
            <a:r>
              <a:rPr lang="en-US" sz="1800" dirty="0">
                <a:solidFill>
                  <a:schemeClr val="accent1"/>
                </a:solidFill>
              </a:rPr>
              <a:t>Abhishek Chand</a:t>
            </a:r>
          </a:p>
          <a:p>
            <a:pPr algn="l">
              <a:spcBef>
                <a:spcPts val="600"/>
              </a:spcBef>
              <a:spcAft>
                <a:spcPts val="0"/>
              </a:spcAft>
            </a:pPr>
            <a:r>
              <a:rPr lang="en-US" sz="1800" dirty="0" err="1">
                <a:solidFill>
                  <a:schemeClr val="accent1"/>
                </a:solidFill>
              </a:rPr>
              <a:t>Areeb</a:t>
            </a:r>
            <a:r>
              <a:rPr lang="en-US" sz="1800" dirty="0">
                <a:solidFill>
                  <a:schemeClr val="accent1"/>
                </a:solidFill>
              </a:rPr>
              <a:t> Bashir Lone</a:t>
            </a:r>
          </a:p>
          <a:p>
            <a:pPr algn="l">
              <a:spcBef>
                <a:spcPts val="600"/>
              </a:spcBef>
              <a:spcAft>
                <a:spcPts val="0"/>
              </a:spcAft>
            </a:pPr>
            <a:r>
              <a:rPr lang="en-US" sz="1800" dirty="0" err="1">
                <a:solidFill>
                  <a:schemeClr val="accent1"/>
                </a:solidFill>
              </a:rPr>
              <a:t>Mohd</a:t>
            </a:r>
            <a:r>
              <a:rPr lang="en-US" sz="1800" dirty="0">
                <a:solidFill>
                  <a:schemeClr val="accent1"/>
                </a:solidFill>
              </a:rPr>
              <a:t>. </a:t>
            </a:r>
            <a:r>
              <a:rPr lang="en-US" sz="1800" dirty="0" err="1">
                <a:solidFill>
                  <a:schemeClr val="accent1"/>
                </a:solidFill>
              </a:rPr>
              <a:t>Asjad</a:t>
            </a:r>
            <a:r>
              <a:rPr lang="en-US" sz="1800" dirty="0">
                <a:solidFill>
                  <a:schemeClr val="accent1"/>
                </a:solidFill>
              </a:rPr>
              <a:t> Kamal</a:t>
            </a:r>
          </a:p>
        </p:txBody>
      </p:sp>
      <p:sp>
        <p:nvSpPr>
          <p:cNvPr id="9" name="Rectangle 8">
            <a:extLst>
              <a:ext uri="{FF2B5EF4-FFF2-40B4-BE49-F238E27FC236}">
                <a16:creationId xmlns:a16="http://schemas.microsoft.com/office/drawing/2014/main" id="{EA700259-8611-42F6-A58C-F9A83EFEEAA3}"/>
              </a:ext>
            </a:extLst>
          </p:cNvPr>
          <p:cNvSpPr/>
          <p:nvPr/>
        </p:nvSpPr>
        <p:spPr>
          <a:xfrm>
            <a:off x="3951664" y="2626141"/>
            <a:ext cx="428867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32259006"/>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3.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ZS PPT 16x9</Template>
  <TotalTime>585</TotalTime>
  <Words>1146</Words>
  <Application>Microsoft Office PowerPoint</Application>
  <PresentationFormat>Widescreen</PresentationFormat>
  <Paragraphs>190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Wingdings</vt:lpstr>
      <vt:lpstr>Wingdings 2</vt:lpstr>
      <vt:lpstr>ZS PPT 16x9</vt:lpstr>
      <vt:lpstr>ZS Campus Beats 2021 Case Challenge</vt:lpstr>
      <vt:lpstr>Team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SHIVANK RASTOGI</cp:lastModifiedBy>
  <cp:revision>74</cp:revision>
  <dcterms:created xsi:type="dcterms:W3CDTF">2021-01-15T14:16:39Z</dcterms:created>
  <dcterms:modified xsi:type="dcterms:W3CDTF">2021-03-21T17:58:11Z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