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Lst>
  <p:notesMasterIdLst>
    <p:notesMasterId r:id="rId14"/>
  </p:notesMasterIdLst>
  <p:handoutMasterIdLst>
    <p:handoutMasterId r:id="rId15"/>
  </p:handoutMasterIdLst>
  <p:sldIdLst>
    <p:sldId id="258" r:id="rId5"/>
    <p:sldId id="2032092732" r:id="rId6"/>
    <p:sldId id="297" r:id="rId7"/>
    <p:sldId id="2032092734" r:id="rId8"/>
    <p:sldId id="2032092743" r:id="rId9"/>
    <p:sldId id="2032092742" r:id="rId10"/>
    <p:sldId id="2032092744" r:id="rId11"/>
    <p:sldId id="2032092746" r:id="rId12"/>
    <p:sldId id="2032092741" r:id="rId13"/>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3A1A8"/>
    <a:srgbClr val="75737D"/>
    <a:srgbClr val="76737E"/>
    <a:srgbClr val="484553"/>
    <a:srgbClr val="F4F3F3"/>
    <a:srgbClr val="1A1628"/>
    <a:srgbClr val="D1D0D4"/>
    <a:srgbClr val="7472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7078" autoAdjust="0"/>
  </p:normalViewPr>
  <p:slideViewPr>
    <p:cSldViewPr snapToGrid="0" snapToObjects="1">
      <p:cViewPr varScale="1">
        <p:scale>
          <a:sx n="70" d="100"/>
          <a:sy n="70" d="100"/>
        </p:scale>
        <p:origin x="648" y="72"/>
      </p:cViewPr>
      <p:guideLst/>
    </p:cSldViewPr>
  </p:slid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E173CA6-C5C4-42B4-89AB-920973BA24E5}">
      <dgm:prSet phldrT="[Text]" custT="1"/>
      <dgm:spPr>
        <a:solidFill>
          <a:schemeClr val="bg2"/>
        </a:solidFill>
        <a:ln>
          <a:noFill/>
        </a:ln>
      </dgm:spPr>
      <dgm:t>
        <a:bodyPr/>
        <a:lstStyle/>
        <a:p>
          <a:r>
            <a:rPr lang="en-US" sz="1400" b="1" dirty="0">
              <a:solidFill>
                <a:schemeClr val="tx1"/>
              </a:solidFill>
            </a:rPr>
            <a:t>Part:1</a:t>
          </a:r>
        </a:p>
      </dgm:t>
    </dgm:pt>
    <dgm:pt modelId="{66D980FA-C6D6-4B7D-929C-EA279822F0F4}" type="parTrans" cxnId="{D787D553-0F67-4778-A845-825FA6968E17}">
      <dgm:prSet/>
      <dgm:spPr/>
      <dgm:t>
        <a:bodyPr/>
        <a:lstStyle/>
        <a:p>
          <a:endParaRPr lang="en-US"/>
        </a:p>
      </dgm:t>
    </dgm:pt>
    <dgm:pt modelId="{312A096C-90E0-4B99-9EAE-A7913E058433}" type="sibTrans" cxnId="{D787D553-0F67-4778-A845-825FA6968E17}">
      <dgm:prSet/>
      <dgm:spPr/>
      <dgm:t>
        <a:bodyPr/>
        <a:lstStyle/>
        <a:p>
          <a:endParaRPr lang="en-US"/>
        </a:p>
      </dgm:t>
    </dgm:pt>
    <dgm:pt modelId="{2F3A96C2-1AC2-4B93-8802-3DA19ED59FC0}">
      <dgm:prSet phldrT="[Text]" custT="1"/>
      <dgm:spPr>
        <a:solidFill>
          <a:schemeClr val="bg1">
            <a:lumMod val="65000"/>
          </a:schemeClr>
        </a:solidFill>
      </dgm:spPr>
      <dgm:t>
        <a:bodyPr/>
        <a:lstStyle/>
        <a:p>
          <a:r>
            <a:rPr lang="en-US" sz="1400" b="1" dirty="0">
              <a:solidFill>
                <a:schemeClr val="tx1"/>
              </a:solidFill>
            </a:rPr>
            <a:t>Part:2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2">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2">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E173CA6-C5C4-42B4-89AB-920973BA24E5}">
      <dgm:prSet phldrT="[Text]" custT="1"/>
      <dgm:spPr>
        <a:solidFill>
          <a:schemeClr val="bg2"/>
        </a:solidFill>
        <a:ln>
          <a:noFill/>
        </a:ln>
      </dgm:spPr>
      <dgm:t>
        <a:bodyPr/>
        <a:lstStyle/>
        <a:p>
          <a:r>
            <a:rPr lang="en-US" sz="1400" b="1" dirty="0">
              <a:solidFill>
                <a:schemeClr val="tx1"/>
              </a:solidFill>
            </a:rPr>
            <a:t>Part:1</a:t>
          </a:r>
        </a:p>
      </dgm:t>
    </dgm:pt>
    <dgm:pt modelId="{66D980FA-C6D6-4B7D-929C-EA279822F0F4}" type="parTrans" cxnId="{D787D553-0F67-4778-A845-825FA6968E17}">
      <dgm:prSet/>
      <dgm:spPr/>
      <dgm:t>
        <a:bodyPr/>
        <a:lstStyle/>
        <a:p>
          <a:endParaRPr lang="en-US"/>
        </a:p>
      </dgm:t>
    </dgm:pt>
    <dgm:pt modelId="{312A096C-90E0-4B99-9EAE-A7913E058433}" type="sibTrans" cxnId="{D787D553-0F67-4778-A845-825FA6968E17}">
      <dgm:prSet/>
      <dgm:spPr/>
      <dgm:t>
        <a:bodyPr/>
        <a:lstStyle/>
        <a:p>
          <a:endParaRPr lang="en-US"/>
        </a:p>
      </dgm:t>
    </dgm:pt>
    <dgm:pt modelId="{2F3A96C2-1AC2-4B93-8802-3DA19ED59FC0}">
      <dgm:prSet phldrT="[Text]" custT="1"/>
      <dgm:spPr>
        <a:solidFill>
          <a:schemeClr val="bg1">
            <a:lumMod val="65000"/>
          </a:schemeClr>
        </a:solidFill>
      </dgm:spPr>
      <dgm:t>
        <a:bodyPr/>
        <a:lstStyle/>
        <a:p>
          <a:r>
            <a:rPr lang="en-US" sz="1400" b="1" dirty="0">
              <a:solidFill>
                <a:schemeClr val="tx1"/>
              </a:solidFill>
            </a:rPr>
            <a:t>Part:2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2">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2">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E173CA6-C5C4-42B4-89AB-920973BA24E5}">
      <dgm:prSet phldrT="[Text]" custT="1"/>
      <dgm:spPr>
        <a:solidFill>
          <a:schemeClr val="bg2"/>
        </a:solidFill>
        <a:ln>
          <a:noFill/>
        </a:ln>
      </dgm:spPr>
      <dgm:t>
        <a:bodyPr/>
        <a:lstStyle/>
        <a:p>
          <a:r>
            <a:rPr lang="en-US" sz="1400" b="1" dirty="0">
              <a:solidFill>
                <a:schemeClr val="tx1"/>
              </a:solidFill>
            </a:rPr>
            <a:t>Part:1</a:t>
          </a:r>
        </a:p>
      </dgm:t>
    </dgm:pt>
    <dgm:pt modelId="{66D980FA-C6D6-4B7D-929C-EA279822F0F4}" type="parTrans" cxnId="{D787D553-0F67-4778-A845-825FA6968E17}">
      <dgm:prSet/>
      <dgm:spPr/>
      <dgm:t>
        <a:bodyPr/>
        <a:lstStyle/>
        <a:p>
          <a:endParaRPr lang="en-US"/>
        </a:p>
      </dgm:t>
    </dgm:pt>
    <dgm:pt modelId="{312A096C-90E0-4B99-9EAE-A7913E058433}" type="sibTrans" cxnId="{D787D553-0F67-4778-A845-825FA6968E17}">
      <dgm:prSet/>
      <dgm:spPr/>
      <dgm:t>
        <a:bodyPr/>
        <a:lstStyle/>
        <a:p>
          <a:endParaRPr lang="en-US"/>
        </a:p>
      </dgm:t>
    </dgm:pt>
    <dgm:pt modelId="{2F3A96C2-1AC2-4B93-8802-3DA19ED59FC0}">
      <dgm:prSet phldrT="[Text]" custT="1"/>
      <dgm:spPr>
        <a:solidFill>
          <a:schemeClr val="bg1">
            <a:lumMod val="65000"/>
          </a:schemeClr>
        </a:solidFill>
      </dgm:spPr>
      <dgm:t>
        <a:bodyPr/>
        <a:lstStyle/>
        <a:p>
          <a:r>
            <a:rPr lang="en-US" sz="1400" b="1" dirty="0">
              <a:solidFill>
                <a:schemeClr val="tx1"/>
              </a:solidFill>
            </a:rPr>
            <a:t>Part:2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2">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2">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E173CA6-C5C4-42B4-89AB-920973BA24E5}">
      <dgm:prSet phldrT="[Text]" custT="1"/>
      <dgm:spPr>
        <a:solidFill>
          <a:schemeClr val="bg2"/>
        </a:solidFill>
        <a:ln>
          <a:noFill/>
        </a:ln>
      </dgm:spPr>
      <dgm:t>
        <a:bodyPr/>
        <a:lstStyle/>
        <a:p>
          <a:r>
            <a:rPr lang="en-US" sz="1400" b="1" dirty="0">
              <a:solidFill>
                <a:schemeClr val="tx1"/>
              </a:solidFill>
            </a:rPr>
            <a:t>Part:1</a:t>
          </a:r>
        </a:p>
      </dgm:t>
    </dgm:pt>
    <dgm:pt modelId="{66D980FA-C6D6-4B7D-929C-EA279822F0F4}" type="parTrans" cxnId="{D787D553-0F67-4778-A845-825FA6968E17}">
      <dgm:prSet/>
      <dgm:spPr/>
      <dgm:t>
        <a:bodyPr/>
        <a:lstStyle/>
        <a:p>
          <a:endParaRPr lang="en-US"/>
        </a:p>
      </dgm:t>
    </dgm:pt>
    <dgm:pt modelId="{312A096C-90E0-4B99-9EAE-A7913E058433}" type="sibTrans" cxnId="{D787D553-0F67-4778-A845-825FA6968E17}">
      <dgm:prSet/>
      <dgm:spPr/>
      <dgm:t>
        <a:bodyPr/>
        <a:lstStyle/>
        <a:p>
          <a:endParaRPr lang="en-US"/>
        </a:p>
      </dgm:t>
    </dgm:pt>
    <dgm:pt modelId="{2F3A96C2-1AC2-4B93-8802-3DA19ED59FC0}">
      <dgm:prSet phldrT="[Text]" custT="1"/>
      <dgm:spPr>
        <a:solidFill>
          <a:schemeClr val="bg1">
            <a:lumMod val="65000"/>
          </a:schemeClr>
        </a:solidFill>
      </dgm:spPr>
      <dgm:t>
        <a:bodyPr/>
        <a:lstStyle/>
        <a:p>
          <a:r>
            <a:rPr lang="en-US" sz="1400" b="1" dirty="0">
              <a:solidFill>
                <a:schemeClr val="tx1"/>
              </a:solidFill>
            </a:rPr>
            <a:t>Part:2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2">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2">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Part:1</a:t>
          </a:r>
        </a:p>
      </dgm:t>
    </dgm:pt>
    <dgm:pt modelId="{66D980FA-C6D6-4B7D-929C-EA279822F0F4}" type="parTrans" cxnId="{D787D553-0F67-4778-A845-825FA6968E17}">
      <dgm:prSet/>
      <dgm:spPr/>
      <dgm:t>
        <a:bodyPr/>
        <a:lstStyle/>
        <a:p>
          <a:endParaRPr lang="en-US"/>
        </a:p>
      </dgm:t>
    </dgm:pt>
    <dgm:pt modelId="{312A096C-90E0-4B99-9EAE-A7913E058433}" type="sibTrans" cxnId="{D787D553-0F67-4778-A845-825FA6968E17}">
      <dgm:prSet/>
      <dgm:spPr/>
      <dgm:t>
        <a:bodyPr/>
        <a:lstStyle/>
        <a:p>
          <a:endParaRPr lang="en-US"/>
        </a:p>
      </dgm:t>
    </dgm:pt>
    <dgm:pt modelId="{2F3A96C2-1AC2-4B93-8802-3DA19ED59FC0}">
      <dgm:prSet phldrT="[Text]" custT="1"/>
      <dgm:spPr>
        <a:solidFill>
          <a:schemeClr val="bg2"/>
        </a:solidFill>
      </dgm:spPr>
      <dgm:t>
        <a:bodyPr/>
        <a:lstStyle/>
        <a:p>
          <a:r>
            <a:rPr lang="en-US" sz="1400" b="1" dirty="0">
              <a:solidFill>
                <a:schemeClr val="tx1"/>
              </a:solidFill>
            </a:rPr>
            <a:t>Part:2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2">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2">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10733" y="0"/>
          <a:ext cx="6415978" cy="270506"/>
        </a:xfrm>
        <a:prstGeom prst="chevron">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Part:1</a:t>
          </a:r>
        </a:p>
      </dsp:txBody>
      <dsp:txXfrm>
        <a:off x="145986" y="0"/>
        <a:ext cx="6145472" cy="270506"/>
      </dsp:txXfrm>
    </dsp:sp>
    <dsp:sp modelId="{55F551EB-E305-4951-8FAF-09E6221A0E28}">
      <dsp:nvSpPr>
        <dsp:cNvPr id="0" name=""/>
        <dsp:cNvSpPr/>
      </dsp:nvSpPr>
      <dsp:spPr>
        <a:xfrm>
          <a:off x="5785113" y="0"/>
          <a:ext cx="6415978"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Part:2</a:t>
          </a:r>
        </a:p>
      </dsp:txBody>
      <dsp:txXfrm>
        <a:off x="5920366" y="0"/>
        <a:ext cx="6145472" cy="270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10733" y="0"/>
          <a:ext cx="6415978" cy="270506"/>
        </a:xfrm>
        <a:prstGeom prst="chevron">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Part:1</a:t>
          </a:r>
        </a:p>
      </dsp:txBody>
      <dsp:txXfrm>
        <a:off x="145986" y="0"/>
        <a:ext cx="6145472" cy="270506"/>
      </dsp:txXfrm>
    </dsp:sp>
    <dsp:sp modelId="{55F551EB-E305-4951-8FAF-09E6221A0E28}">
      <dsp:nvSpPr>
        <dsp:cNvPr id="0" name=""/>
        <dsp:cNvSpPr/>
      </dsp:nvSpPr>
      <dsp:spPr>
        <a:xfrm>
          <a:off x="5785113" y="0"/>
          <a:ext cx="6415978"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Part:2</a:t>
          </a:r>
        </a:p>
      </dsp:txBody>
      <dsp:txXfrm>
        <a:off x="5920366" y="0"/>
        <a:ext cx="6145472" cy="2705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10733" y="0"/>
          <a:ext cx="6415978" cy="270506"/>
        </a:xfrm>
        <a:prstGeom prst="chevron">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Part:1</a:t>
          </a:r>
        </a:p>
      </dsp:txBody>
      <dsp:txXfrm>
        <a:off x="145986" y="0"/>
        <a:ext cx="6145472" cy="270506"/>
      </dsp:txXfrm>
    </dsp:sp>
    <dsp:sp modelId="{55F551EB-E305-4951-8FAF-09E6221A0E28}">
      <dsp:nvSpPr>
        <dsp:cNvPr id="0" name=""/>
        <dsp:cNvSpPr/>
      </dsp:nvSpPr>
      <dsp:spPr>
        <a:xfrm>
          <a:off x="5785113" y="0"/>
          <a:ext cx="6415978"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Part:2</a:t>
          </a:r>
        </a:p>
      </dsp:txBody>
      <dsp:txXfrm>
        <a:off x="5920366" y="0"/>
        <a:ext cx="6145472" cy="2705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10733" y="0"/>
          <a:ext cx="6415978" cy="270506"/>
        </a:xfrm>
        <a:prstGeom prst="chevron">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Part:1</a:t>
          </a:r>
        </a:p>
      </dsp:txBody>
      <dsp:txXfrm>
        <a:off x="145986" y="0"/>
        <a:ext cx="6145472" cy="270506"/>
      </dsp:txXfrm>
    </dsp:sp>
    <dsp:sp modelId="{55F551EB-E305-4951-8FAF-09E6221A0E28}">
      <dsp:nvSpPr>
        <dsp:cNvPr id="0" name=""/>
        <dsp:cNvSpPr/>
      </dsp:nvSpPr>
      <dsp:spPr>
        <a:xfrm>
          <a:off x="5785113" y="0"/>
          <a:ext cx="6415978"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Part:2</a:t>
          </a:r>
        </a:p>
      </dsp:txBody>
      <dsp:txXfrm>
        <a:off x="5920366" y="0"/>
        <a:ext cx="6145472" cy="2705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10733" y="0"/>
          <a:ext cx="6415978"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Part:1</a:t>
          </a:r>
        </a:p>
      </dsp:txBody>
      <dsp:txXfrm>
        <a:off x="145986" y="0"/>
        <a:ext cx="6145472" cy="270506"/>
      </dsp:txXfrm>
    </dsp:sp>
    <dsp:sp modelId="{55F551EB-E305-4951-8FAF-09E6221A0E28}">
      <dsp:nvSpPr>
        <dsp:cNvPr id="0" name=""/>
        <dsp:cNvSpPr/>
      </dsp:nvSpPr>
      <dsp:spPr>
        <a:xfrm>
          <a:off x="5785113" y="0"/>
          <a:ext cx="6415978"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Part:2</a:t>
          </a:r>
        </a:p>
      </dsp:txBody>
      <dsp:txXfrm>
        <a:off x="5920366" y="0"/>
        <a:ext cx="6145472" cy="2705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2021-03-21</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2021-03-21</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706362111"/>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p15:clr>
            <a:srgbClr val="FBAE40"/>
          </p15:clr>
        </p15:guide>
        <p15:guide id="4" pos="54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57651118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7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13696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7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7282079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2679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4003360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2700015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720" r:id="rId6"/>
    <p:sldLayoutId id="2147483721" r:id="rId7"/>
    <p:sldLayoutId id="2147483722" r:id="rId8"/>
    <p:sldLayoutId id="2147483723" r:id="rId9"/>
    <p:sldLayoutId id="2147483694" r:id="rId10"/>
    <p:sldLayoutId id="2147483712" r:id="rId11"/>
    <p:sldLayoutId id="2147483711" r:id="rId12"/>
    <p:sldLayoutId id="2147483718" r:id="rId13"/>
    <p:sldLayoutId id="2147483695" r:id="rId14"/>
    <p:sldLayoutId id="2147483719" r:id="rId15"/>
    <p:sldLayoutId id="2147483701" r:id="rId16"/>
    <p:sldLayoutId id="2147483693" r:id="rId17"/>
    <p:sldLayoutId id="2147483713" r:id="rId18"/>
    <p:sldLayoutId id="2147483714" r:id="rId19"/>
    <p:sldLayoutId id="2147483715"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4.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11" Type="http://schemas.openxmlformats.org/officeDocument/2006/relationships/image" Target="../media/image11.png"/><Relationship Id="rId5" Type="http://schemas.openxmlformats.org/officeDocument/2006/relationships/diagramColors" Target="../diagrams/colors4.xml"/><Relationship Id="rId10" Type="http://schemas.openxmlformats.org/officeDocument/2006/relationships/image" Target="../media/image10.png"/><Relationship Id="rId4" Type="http://schemas.openxmlformats.org/officeDocument/2006/relationships/diagramQuickStyle" Target="../diagrams/quickStyle4.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ZS Campus Beats 2021</a:t>
            </a:r>
            <a:br>
              <a:rPr lang="en-US" dirty="0"/>
            </a:br>
            <a:r>
              <a:rPr lang="en-US" dirty="0"/>
              <a:t>Case Challenge</a:t>
            </a:r>
          </a:p>
        </p:txBody>
      </p:sp>
      <p:sp>
        <p:nvSpPr>
          <p:cNvPr id="5" name="slide_disclaimer">
            <a:extLst>
              <a:ext uri="{FF2B5EF4-FFF2-40B4-BE49-F238E27FC236}">
                <a16:creationId xmlns:a16="http://schemas.microsoft.com/office/drawing/2014/main" id="{B86C1C04-DC3A-4E9A-B551-D700178DD3B3}"/>
              </a:ext>
            </a:extLst>
          </p:cNvPr>
          <p:cNvSpPr>
            <a:spLocks noGrp="1"/>
          </p:cNvSpPr>
          <p:nvPr>
            <p:ph type="body" sz="quarter" idx="11"/>
          </p:nvPr>
        </p:nvSpPr>
        <p:spPr/>
        <p:txBody>
          <a:bodyPr/>
          <a:lstStyle/>
          <a:p>
            <a:r>
              <a:rPr lang="en-US" dirty="0"/>
              <a:t>This document is solely for the use of client personnel. No part of it may be circulated, quoted or reproduced for distribution outside of the client organization without prior written approval of ZS.</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50164" y="429768"/>
            <a:ext cx="11091672" cy="492443"/>
          </a:xfrm>
        </p:spPr>
        <p:txBody>
          <a:bodyPr/>
          <a:lstStyle/>
          <a:p>
            <a:r>
              <a:rPr lang="en-US" dirty="0"/>
              <a:t>Team details</a:t>
            </a:r>
          </a:p>
        </p:txBody>
      </p:sp>
      <p:graphicFrame>
        <p:nvGraphicFramePr>
          <p:cNvPr id="13" name="Table 12">
            <a:extLst>
              <a:ext uri="{FF2B5EF4-FFF2-40B4-BE49-F238E27FC236}">
                <a16:creationId xmlns:a16="http://schemas.microsoft.com/office/drawing/2014/main" id="{38B81C39-9B88-4290-935B-273276D4C997}"/>
              </a:ext>
            </a:extLst>
          </p:cNvPr>
          <p:cNvGraphicFramePr>
            <a:graphicFrameLocks noGrp="1"/>
          </p:cNvGraphicFramePr>
          <p:nvPr>
            <p:extLst>
              <p:ext uri="{D42A27DB-BD31-4B8C-83A1-F6EECF244321}">
                <p14:modId xmlns:p14="http://schemas.microsoft.com/office/powerpoint/2010/main" val="1606665636"/>
              </p:ext>
            </p:extLst>
          </p:nvPr>
        </p:nvGraphicFramePr>
        <p:xfrm>
          <a:off x="550164" y="1395512"/>
          <a:ext cx="11091672" cy="3288000"/>
        </p:xfrm>
        <a:graphic>
          <a:graphicData uri="http://schemas.openxmlformats.org/drawingml/2006/table">
            <a:tbl>
              <a:tblPr firstRow="1" bandRow="1">
                <a:tableStyleId>{3B4B98B0-60AC-42C2-AFA5-B58CD77FA1E5}</a:tableStyleId>
              </a:tblPr>
              <a:tblGrid>
                <a:gridCol w="3114865">
                  <a:extLst>
                    <a:ext uri="{9D8B030D-6E8A-4147-A177-3AD203B41FA5}">
                      <a16:colId xmlns:a16="http://schemas.microsoft.com/office/drawing/2014/main" val="2408219074"/>
                    </a:ext>
                  </a:extLst>
                </a:gridCol>
                <a:gridCol w="7976807">
                  <a:extLst>
                    <a:ext uri="{9D8B030D-6E8A-4147-A177-3AD203B41FA5}">
                      <a16:colId xmlns:a16="http://schemas.microsoft.com/office/drawing/2014/main" val="4088096121"/>
                    </a:ext>
                  </a:extLst>
                </a:gridCol>
              </a:tblGrid>
              <a:tr h="54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chemeClr val="accent2"/>
                          </a:solidFill>
                          <a:effectLst/>
                          <a:uLnTx/>
                          <a:uFillTx/>
                          <a:latin typeface="Arial" panose="020B0604020202020204" pitchFamily="34" charset="0"/>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Golden Arrows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7000967"/>
                  </a:ext>
                </a:extLst>
              </a:tr>
              <a:tr h="548000">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College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Jamia </a:t>
                      </a:r>
                      <a:r>
                        <a:rPr lang="en-US" dirty="0" err="1"/>
                        <a:t>Millia</a:t>
                      </a:r>
                      <a:r>
                        <a:rPr lang="en-US" dirty="0"/>
                        <a:t> Islamia, New Delhi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000395"/>
                  </a:ext>
                </a:extLst>
              </a:tr>
              <a:tr h="548000">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Leader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Shivank</a:t>
                      </a:r>
                      <a:r>
                        <a:rPr lang="en-US" dirty="0"/>
                        <a:t> Rastogi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170474"/>
                  </a:ext>
                </a:extLst>
              </a:tr>
              <a:tr h="548000">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Abhishek Chand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376829"/>
                  </a:ext>
                </a:extLst>
              </a:tr>
              <a:tr h="5480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Areeb</a:t>
                      </a:r>
                      <a:r>
                        <a:rPr lang="en-US"/>
                        <a:t> Bashir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5357728"/>
                  </a:ext>
                </a:extLst>
              </a:tr>
              <a:tr h="5480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Mohd</a:t>
                      </a:r>
                      <a:r>
                        <a:rPr lang="en-US" dirty="0"/>
                        <a:t>. </a:t>
                      </a:r>
                      <a:r>
                        <a:rPr lang="en-US" dirty="0" err="1"/>
                        <a:t>Asjad</a:t>
                      </a:r>
                      <a:r>
                        <a:rPr lang="en-US" dirty="0"/>
                        <a:t> Kamal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7088467"/>
                  </a:ext>
                </a:extLst>
              </a:tr>
            </a:tbl>
          </a:graphicData>
        </a:graphic>
      </p:graphicFrame>
    </p:spTree>
    <p:extLst>
      <p:ext uri="{BB962C8B-B14F-4D97-AF65-F5344CB8AC3E}">
        <p14:creationId xmlns:p14="http://schemas.microsoft.com/office/powerpoint/2010/main" val="257035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B2B2C1-B7AB-4083-81F1-5D3A78D943E6}"/>
              </a:ext>
            </a:extLst>
          </p:cNvPr>
          <p:cNvSpPr>
            <a:spLocks noGrp="1"/>
          </p:cNvSpPr>
          <p:nvPr>
            <p:ph type="body" idx="1"/>
          </p:nvPr>
        </p:nvSpPr>
        <p:spPr/>
        <p:txBody>
          <a:bodyPr/>
          <a:lstStyle/>
          <a:p>
            <a:r>
              <a:rPr lang="en-US" dirty="0"/>
              <a:t>Scenario Three: Business Technology</a:t>
            </a:r>
          </a:p>
        </p:txBody>
      </p:sp>
    </p:spTree>
    <p:extLst>
      <p:ext uri="{BB962C8B-B14F-4D97-AF65-F5344CB8AC3E}">
        <p14:creationId xmlns:p14="http://schemas.microsoft.com/office/powerpoint/2010/main" val="270604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DD6FA89-86C2-432D-B1F3-AF83E8BFE94B}"/>
              </a:ext>
            </a:extLst>
          </p:cNvPr>
          <p:cNvGraphicFramePr/>
          <p:nvPr>
            <p:extLst>
              <p:ext uri="{D42A27DB-BD31-4B8C-83A1-F6EECF244321}">
                <p14:modId xmlns:p14="http://schemas.microsoft.com/office/powerpoint/2010/main" val="2161637328"/>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Pentagon 3">
            <a:extLst>
              <a:ext uri="{FF2B5EF4-FFF2-40B4-BE49-F238E27FC236}">
                <a16:creationId xmlns:a16="http://schemas.microsoft.com/office/drawing/2014/main" id="{34BD643F-753C-42A7-B0B7-B8114E07F0FF}"/>
              </a:ext>
            </a:extLst>
          </p:cNvPr>
          <p:cNvSpPr/>
          <p:nvPr/>
        </p:nvSpPr>
        <p:spPr>
          <a:xfrm>
            <a:off x="-1" y="387594"/>
            <a:ext cx="5898995"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spcBef>
                <a:spcPts val="600"/>
              </a:spcBef>
              <a:spcAft>
                <a:spcPts val="0"/>
              </a:spcAft>
            </a:pPr>
            <a:r>
              <a:rPr lang="en-US" b="1" dirty="0">
                <a:solidFill>
                  <a:schemeClr val="tx1"/>
                </a:solidFill>
              </a:rPr>
              <a:t>Report#1 Marketing Team Report</a:t>
            </a:r>
          </a:p>
        </p:txBody>
      </p:sp>
      <p:pic>
        <p:nvPicPr>
          <p:cNvPr id="24" name="Picture 23">
            <a:extLst>
              <a:ext uri="{FF2B5EF4-FFF2-40B4-BE49-F238E27FC236}">
                <a16:creationId xmlns:a16="http://schemas.microsoft.com/office/drawing/2014/main" id="{99DB4A74-7289-4A12-8F17-007166AC7F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138" y="1384917"/>
            <a:ext cx="9209842" cy="5138582"/>
          </a:xfrm>
          <a:prstGeom prst="rect">
            <a:avLst/>
          </a:prstGeom>
        </p:spPr>
      </p:pic>
      <p:sp>
        <p:nvSpPr>
          <p:cNvPr id="25" name="TextBox 24">
            <a:extLst>
              <a:ext uri="{FF2B5EF4-FFF2-40B4-BE49-F238E27FC236}">
                <a16:creationId xmlns:a16="http://schemas.microsoft.com/office/drawing/2014/main" id="{23BC6DD6-702C-4A85-B7A0-8B214FBA3844}"/>
              </a:ext>
            </a:extLst>
          </p:cNvPr>
          <p:cNvSpPr txBox="1"/>
          <p:nvPr/>
        </p:nvSpPr>
        <p:spPr>
          <a:xfrm>
            <a:off x="9427191" y="363320"/>
            <a:ext cx="2635223" cy="5658100"/>
          </a:xfrm>
          <a:prstGeom prst="rect">
            <a:avLst/>
          </a:prstGeom>
          <a:noFill/>
          <a:ln>
            <a:noFill/>
            <a:prstDash val="dash"/>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dirty="0"/>
              <a:t>Invoice Number attribute is Primary Key for Data Table#1</a:t>
            </a:r>
          </a:p>
          <a:p>
            <a:pPr marL="285750" indent="-285750" algn="l">
              <a:spcBef>
                <a:spcPts val="600"/>
              </a:spcBef>
              <a:spcAft>
                <a:spcPts val="0"/>
              </a:spcAft>
              <a:buFont typeface="Arial" panose="020B0604020202020204" pitchFamily="34" charset="0"/>
              <a:buChar char="•"/>
            </a:pPr>
            <a:r>
              <a:rPr lang="en-US" dirty="0"/>
              <a:t>Date, Time, Invoice Number, Customer Loyalty Card Number will be displayed in Report#1 using Data Table#1.</a:t>
            </a:r>
          </a:p>
          <a:p>
            <a:pPr marL="285750" indent="-285750" algn="l">
              <a:spcBef>
                <a:spcPts val="600"/>
              </a:spcBef>
              <a:spcAft>
                <a:spcPts val="0"/>
              </a:spcAft>
              <a:buFont typeface="Arial" panose="020B0604020202020204" pitchFamily="34" charset="0"/>
              <a:buChar char="•"/>
            </a:pPr>
            <a:r>
              <a:rPr lang="en-US" dirty="0"/>
              <a:t>Item Number attribute is the Primary Key for Data Table#2</a:t>
            </a:r>
          </a:p>
          <a:p>
            <a:pPr marL="285750" indent="-285750" algn="l">
              <a:spcBef>
                <a:spcPts val="600"/>
              </a:spcBef>
              <a:spcAft>
                <a:spcPts val="0"/>
              </a:spcAft>
              <a:buFont typeface="Arial" panose="020B0604020202020204" pitchFamily="34" charset="0"/>
              <a:buChar char="•"/>
            </a:pPr>
            <a:r>
              <a:rPr lang="en-US" dirty="0"/>
              <a:t>Quantity (to calculate Bill Amount) and Item Number (to fetch Item Price from Table#4 for Bill Amount) are extracted from Data Table#2.</a:t>
            </a:r>
          </a:p>
          <a:p>
            <a:pPr marL="285750" indent="-285750" algn="l">
              <a:spcBef>
                <a:spcPts val="600"/>
              </a:spcBef>
              <a:spcAft>
                <a:spcPts val="0"/>
              </a:spcAft>
              <a:buFont typeface="Arial" panose="020B0604020202020204" pitchFamily="34" charset="0"/>
              <a:buChar char="•"/>
            </a:pPr>
            <a:r>
              <a:rPr lang="en-US" dirty="0"/>
              <a:t>Item Number attribute is the Primary Key for Data Table#3</a:t>
            </a:r>
          </a:p>
          <a:p>
            <a:pPr marL="285750" indent="-285750" algn="l">
              <a:spcBef>
                <a:spcPts val="600"/>
              </a:spcBef>
              <a:spcAft>
                <a:spcPts val="0"/>
              </a:spcAft>
              <a:buFont typeface="Arial" panose="020B0604020202020204" pitchFamily="34" charset="0"/>
              <a:buChar char="•"/>
            </a:pPr>
            <a:r>
              <a:rPr lang="en-US" dirty="0"/>
              <a:t>Price Per Unit will be used from Data Table#4 (for Bill Amount calculation)</a:t>
            </a:r>
          </a:p>
          <a:p>
            <a:pPr marL="285750" indent="-285750" algn="l">
              <a:spcBef>
                <a:spcPts val="600"/>
              </a:spcBef>
              <a:spcAft>
                <a:spcPts val="0"/>
              </a:spcAft>
              <a:buFont typeface="Arial" panose="020B0604020202020204" pitchFamily="34" charset="0"/>
              <a:buChar char="•"/>
            </a:pPr>
            <a:r>
              <a:rPr lang="en-US" dirty="0"/>
              <a:t>Discount Percentage is extracted from Data Table#5 for Bill Amount calculation.</a:t>
            </a:r>
          </a:p>
          <a:p>
            <a:pPr marL="285750" indent="-285750" algn="l">
              <a:spcBef>
                <a:spcPts val="600"/>
              </a:spcBef>
              <a:spcAft>
                <a:spcPts val="0"/>
              </a:spcAft>
              <a:buFont typeface="Arial" panose="020B0604020202020204" pitchFamily="34" charset="0"/>
              <a:buChar char="•"/>
            </a:pPr>
            <a:r>
              <a:rPr lang="en-US" dirty="0"/>
              <a:t>In Report#1 Marketing Team Report, Invoice Number attribute will be Primary Key as it will uniquely identifies the records</a:t>
            </a:r>
          </a:p>
        </p:txBody>
      </p:sp>
      <p:sp>
        <p:nvSpPr>
          <p:cNvPr id="26" name="TextBox 25">
            <a:extLst>
              <a:ext uri="{FF2B5EF4-FFF2-40B4-BE49-F238E27FC236}">
                <a16:creationId xmlns:a16="http://schemas.microsoft.com/office/drawing/2014/main" id="{B68953B6-1384-4CBD-BEF3-1E3B00349562}"/>
              </a:ext>
            </a:extLst>
          </p:cNvPr>
          <p:cNvSpPr txBox="1"/>
          <p:nvPr/>
        </p:nvSpPr>
        <p:spPr>
          <a:xfrm>
            <a:off x="0" y="676538"/>
            <a:ext cx="2832410" cy="271767"/>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u="sng" dirty="0">
                <a:solidFill>
                  <a:schemeClr val="accent1"/>
                </a:solidFill>
              </a:rPr>
              <a:t>Database Schema</a:t>
            </a:r>
          </a:p>
        </p:txBody>
      </p:sp>
      <p:sp>
        <p:nvSpPr>
          <p:cNvPr id="52" name="Rectangle 51">
            <a:extLst>
              <a:ext uri="{FF2B5EF4-FFF2-40B4-BE49-F238E27FC236}">
                <a16:creationId xmlns:a16="http://schemas.microsoft.com/office/drawing/2014/main" id="{39F9EE0F-622F-41DA-B0B0-D5AA489B655E}"/>
              </a:ext>
            </a:extLst>
          </p:cNvPr>
          <p:cNvSpPr/>
          <p:nvPr/>
        </p:nvSpPr>
        <p:spPr>
          <a:xfrm>
            <a:off x="206654" y="1197471"/>
            <a:ext cx="2110687" cy="2228984"/>
          </a:xfrm>
          <a:prstGeom prst="rect">
            <a:avLst/>
          </a:pr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err="1"/>
          </a:p>
        </p:txBody>
      </p:sp>
      <p:cxnSp>
        <p:nvCxnSpPr>
          <p:cNvPr id="10" name="Straight Connector 9">
            <a:extLst>
              <a:ext uri="{FF2B5EF4-FFF2-40B4-BE49-F238E27FC236}">
                <a16:creationId xmlns:a16="http://schemas.microsoft.com/office/drawing/2014/main" id="{DABE0D3A-DD59-40FA-AABA-C5309C4C70A4}"/>
              </a:ext>
            </a:extLst>
          </p:cNvPr>
          <p:cNvCxnSpPr>
            <a:cxnSpLocks/>
          </p:cNvCxnSpPr>
          <p:nvPr/>
        </p:nvCxnSpPr>
        <p:spPr>
          <a:xfrm>
            <a:off x="9391980" y="292298"/>
            <a:ext cx="0" cy="65874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800572F6-F5FB-4C41-9C3B-AC4D15E4BB10}"/>
              </a:ext>
            </a:extLst>
          </p:cNvPr>
          <p:cNvCxnSpPr>
            <a:cxnSpLocks/>
          </p:cNvCxnSpPr>
          <p:nvPr/>
        </p:nvCxnSpPr>
        <p:spPr>
          <a:xfrm>
            <a:off x="1782432" y="3354116"/>
            <a:ext cx="0" cy="210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AB85D0B-3A88-4D34-8FBE-09FD1EDF689B}"/>
              </a:ext>
            </a:extLst>
          </p:cNvPr>
          <p:cNvSpPr txBox="1"/>
          <p:nvPr/>
        </p:nvSpPr>
        <p:spPr>
          <a:xfrm>
            <a:off x="612565" y="3586045"/>
            <a:ext cx="2920745" cy="277022"/>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Report#1 Marketing Team Report</a:t>
            </a:r>
          </a:p>
        </p:txBody>
      </p:sp>
    </p:spTree>
    <p:extLst>
      <p:ext uri="{BB962C8B-B14F-4D97-AF65-F5344CB8AC3E}">
        <p14:creationId xmlns:p14="http://schemas.microsoft.com/office/powerpoint/2010/main" val="92776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DD6FA89-86C2-432D-B1F3-AF83E8BFE94B}"/>
              </a:ext>
            </a:extLst>
          </p:cNvPr>
          <p:cNvGraphicFramePr/>
          <p:nvPr>
            <p:extLst>
              <p:ext uri="{D42A27DB-BD31-4B8C-83A1-F6EECF244321}">
                <p14:modId xmlns:p14="http://schemas.microsoft.com/office/powerpoint/2010/main" val="2417883809"/>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D4227946-0CF0-4696-9CA8-478B0E23BCFC}"/>
              </a:ext>
            </a:extLst>
          </p:cNvPr>
          <p:cNvPicPr>
            <a:picLocks noChangeAspect="1"/>
          </p:cNvPicPr>
          <p:nvPr/>
        </p:nvPicPr>
        <p:blipFill rotWithShape="1">
          <a:blip r:embed="rId7"/>
          <a:srcRect b="2490"/>
          <a:stretch/>
        </p:blipFill>
        <p:spPr>
          <a:xfrm>
            <a:off x="562554" y="519914"/>
            <a:ext cx="10561367" cy="5976331"/>
          </a:xfrm>
          <a:prstGeom prst="rect">
            <a:avLst/>
          </a:prstGeom>
        </p:spPr>
      </p:pic>
      <p:cxnSp>
        <p:nvCxnSpPr>
          <p:cNvPr id="17" name="Straight Arrow Connector 16">
            <a:extLst>
              <a:ext uri="{FF2B5EF4-FFF2-40B4-BE49-F238E27FC236}">
                <a16:creationId xmlns:a16="http://schemas.microsoft.com/office/drawing/2014/main" id="{1032831E-9499-401B-B417-B89E06B6E5CB}"/>
              </a:ext>
            </a:extLst>
          </p:cNvPr>
          <p:cNvCxnSpPr>
            <a:cxnSpLocks/>
          </p:cNvCxnSpPr>
          <p:nvPr/>
        </p:nvCxnSpPr>
        <p:spPr>
          <a:xfrm>
            <a:off x="9500839" y="2290439"/>
            <a:ext cx="0" cy="23707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DE781F5-C92F-40CA-B7A7-3640C01DF0EC}"/>
              </a:ext>
            </a:extLst>
          </p:cNvPr>
          <p:cNvCxnSpPr>
            <a:cxnSpLocks/>
          </p:cNvCxnSpPr>
          <p:nvPr/>
        </p:nvCxnSpPr>
        <p:spPr>
          <a:xfrm flipH="1">
            <a:off x="5943601" y="2290439"/>
            <a:ext cx="2830370" cy="3430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0D2CFEE-A9B6-4DC5-8CBE-394DEC49F3B8}"/>
              </a:ext>
            </a:extLst>
          </p:cNvPr>
          <p:cNvCxnSpPr>
            <a:cxnSpLocks/>
          </p:cNvCxnSpPr>
          <p:nvPr/>
        </p:nvCxnSpPr>
        <p:spPr>
          <a:xfrm flipH="1">
            <a:off x="6333893" y="5211041"/>
            <a:ext cx="2403666" cy="9221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90BDA5A-8264-4DBB-BEC4-89FB2D9AD1D2}"/>
              </a:ext>
            </a:extLst>
          </p:cNvPr>
          <p:cNvCxnSpPr>
            <a:cxnSpLocks/>
          </p:cNvCxnSpPr>
          <p:nvPr/>
        </p:nvCxnSpPr>
        <p:spPr>
          <a:xfrm flipH="1">
            <a:off x="3037462" y="1972644"/>
            <a:ext cx="5700098" cy="14880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AD44078-4021-49E2-B6C1-D39C627243DD}"/>
              </a:ext>
            </a:extLst>
          </p:cNvPr>
          <p:cNvCxnSpPr>
            <a:cxnSpLocks/>
          </p:cNvCxnSpPr>
          <p:nvPr/>
        </p:nvCxnSpPr>
        <p:spPr>
          <a:xfrm flipH="1" flipV="1">
            <a:off x="3037462" y="3883157"/>
            <a:ext cx="5700097" cy="1153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F719734-4F69-451E-B22A-1A363DF54B31}"/>
              </a:ext>
            </a:extLst>
          </p:cNvPr>
          <p:cNvCxnSpPr>
            <a:cxnSpLocks/>
          </p:cNvCxnSpPr>
          <p:nvPr/>
        </p:nvCxnSpPr>
        <p:spPr>
          <a:xfrm flipV="1">
            <a:off x="5352585" y="1615736"/>
            <a:ext cx="0" cy="4189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482385C3-0F1E-4CD7-BBC7-CE73BC09508F}"/>
              </a:ext>
            </a:extLst>
          </p:cNvPr>
          <p:cNvCxnSpPr>
            <a:cxnSpLocks/>
          </p:cNvCxnSpPr>
          <p:nvPr/>
        </p:nvCxnSpPr>
        <p:spPr>
          <a:xfrm flipV="1">
            <a:off x="2325950" y="1495972"/>
            <a:ext cx="2134538" cy="1778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7B46EC59-6E15-47FB-B442-458A6EE2AC6F}"/>
              </a:ext>
            </a:extLst>
          </p:cNvPr>
          <p:cNvCxnSpPr>
            <a:cxnSpLocks/>
          </p:cNvCxnSpPr>
          <p:nvPr/>
        </p:nvCxnSpPr>
        <p:spPr>
          <a:xfrm rot="10800000">
            <a:off x="6333895" y="1242874"/>
            <a:ext cx="2403664" cy="50612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0361B0DB-72A9-4E73-8A54-5B604B7CA6A8}"/>
              </a:ext>
            </a:extLst>
          </p:cNvPr>
          <p:cNvSpPr txBox="1"/>
          <p:nvPr/>
        </p:nvSpPr>
        <p:spPr>
          <a:xfrm rot="5400000">
            <a:off x="8788093" y="3225490"/>
            <a:ext cx="1371595" cy="585439"/>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Invoice Number</a:t>
            </a:r>
          </a:p>
        </p:txBody>
      </p:sp>
      <p:sp>
        <p:nvSpPr>
          <p:cNvPr id="39" name="TextBox 38">
            <a:extLst>
              <a:ext uri="{FF2B5EF4-FFF2-40B4-BE49-F238E27FC236}">
                <a16:creationId xmlns:a16="http://schemas.microsoft.com/office/drawing/2014/main" id="{2185703C-61E9-4336-91A9-BB3D13BFA6CC}"/>
              </a:ext>
            </a:extLst>
          </p:cNvPr>
          <p:cNvSpPr txBox="1"/>
          <p:nvPr/>
        </p:nvSpPr>
        <p:spPr>
          <a:xfrm rot="18453678">
            <a:off x="7409987" y="3090744"/>
            <a:ext cx="992458" cy="367988"/>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Date</a:t>
            </a:r>
          </a:p>
        </p:txBody>
      </p:sp>
      <p:sp>
        <p:nvSpPr>
          <p:cNvPr id="40" name="TextBox 39">
            <a:extLst>
              <a:ext uri="{FF2B5EF4-FFF2-40B4-BE49-F238E27FC236}">
                <a16:creationId xmlns:a16="http://schemas.microsoft.com/office/drawing/2014/main" id="{83ED9005-FCB8-4211-853C-03559A0A8A1D}"/>
              </a:ext>
            </a:extLst>
          </p:cNvPr>
          <p:cNvSpPr txBox="1"/>
          <p:nvPr/>
        </p:nvSpPr>
        <p:spPr>
          <a:xfrm rot="20333979">
            <a:off x="6619279" y="5685070"/>
            <a:ext cx="2232798" cy="509535"/>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Item Number, Item Quantity</a:t>
            </a:r>
          </a:p>
        </p:txBody>
      </p:sp>
      <p:sp>
        <p:nvSpPr>
          <p:cNvPr id="41" name="TextBox 40">
            <a:extLst>
              <a:ext uri="{FF2B5EF4-FFF2-40B4-BE49-F238E27FC236}">
                <a16:creationId xmlns:a16="http://schemas.microsoft.com/office/drawing/2014/main" id="{5BD16B5D-06FB-456D-A758-8055D8792A2E}"/>
              </a:ext>
            </a:extLst>
          </p:cNvPr>
          <p:cNvSpPr txBox="1"/>
          <p:nvPr/>
        </p:nvSpPr>
        <p:spPr>
          <a:xfrm rot="20441382">
            <a:off x="6635341" y="2081110"/>
            <a:ext cx="992458" cy="367988"/>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Date</a:t>
            </a:r>
          </a:p>
        </p:txBody>
      </p:sp>
      <p:sp>
        <p:nvSpPr>
          <p:cNvPr id="42" name="TextBox 41">
            <a:extLst>
              <a:ext uri="{FF2B5EF4-FFF2-40B4-BE49-F238E27FC236}">
                <a16:creationId xmlns:a16="http://schemas.microsoft.com/office/drawing/2014/main" id="{01252EC5-833F-4654-81C6-409C8C9B7653}"/>
              </a:ext>
            </a:extLst>
          </p:cNvPr>
          <p:cNvSpPr txBox="1"/>
          <p:nvPr/>
        </p:nvSpPr>
        <p:spPr>
          <a:xfrm rot="735462">
            <a:off x="3498349" y="3971245"/>
            <a:ext cx="2232798" cy="509535"/>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Item Number, Item Quantity</a:t>
            </a:r>
          </a:p>
        </p:txBody>
      </p:sp>
      <p:sp>
        <p:nvSpPr>
          <p:cNvPr id="43" name="TextBox 42">
            <a:extLst>
              <a:ext uri="{FF2B5EF4-FFF2-40B4-BE49-F238E27FC236}">
                <a16:creationId xmlns:a16="http://schemas.microsoft.com/office/drawing/2014/main" id="{9941612E-7C93-465B-801E-25F0EBFEB862}"/>
              </a:ext>
            </a:extLst>
          </p:cNvPr>
          <p:cNvSpPr txBox="1"/>
          <p:nvPr/>
        </p:nvSpPr>
        <p:spPr>
          <a:xfrm rot="19289133">
            <a:off x="3010842" y="2034328"/>
            <a:ext cx="1194861" cy="382785"/>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Discount</a:t>
            </a:r>
          </a:p>
        </p:txBody>
      </p:sp>
      <p:sp>
        <p:nvSpPr>
          <p:cNvPr id="44" name="TextBox 43">
            <a:extLst>
              <a:ext uri="{FF2B5EF4-FFF2-40B4-BE49-F238E27FC236}">
                <a16:creationId xmlns:a16="http://schemas.microsoft.com/office/drawing/2014/main" id="{88E3E3D4-E4C5-4A1C-A7EB-94400585B078}"/>
              </a:ext>
            </a:extLst>
          </p:cNvPr>
          <p:cNvSpPr txBox="1"/>
          <p:nvPr/>
        </p:nvSpPr>
        <p:spPr>
          <a:xfrm rot="5400000">
            <a:off x="4668251" y="3401382"/>
            <a:ext cx="1315329" cy="550491"/>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Bill Amount</a:t>
            </a:r>
          </a:p>
        </p:txBody>
      </p:sp>
      <p:sp>
        <p:nvSpPr>
          <p:cNvPr id="45" name="TextBox 44">
            <a:extLst>
              <a:ext uri="{FF2B5EF4-FFF2-40B4-BE49-F238E27FC236}">
                <a16:creationId xmlns:a16="http://schemas.microsoft.com/office/drawing/2014/main" id="{890ECAD1-E3EB-4416-A7D4-E60706ED881F}"/>
              </a:ext>
            </a:extLst>
          </p:cNvPr>
          <p:cNvSpPr txBox="1"/>
          <p:nvPr/>
        </p:nvSpPr>
        <p:spPr>
          <a:xfrm>
            <a:off x="6557971" y="958382"/>
            <a:ext cx="4047890" cy="518527"/>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Date, Time, Invoice Number, Customer Loyalty</a:t>
            </a:r>
          </a:p>
        </p:txBody>
      </p:sp>
      <p:sp>
        <p:nvSpPr>
          <p:cNvPr id="46" name="TextBox 45">
            <a:extLst>
              <a:ext uri="{FF2B5EF4-FFF2-40B4-BE49-F238E27FC236}">
                <a16:creationId xmlns:a16="http://schemas.microsoft.com/office/drawing/2014/main" id="{8005A5E8-44D4-4E98-AEFA-DC263C64C4C6}"/>
              </a:ext>
            </a:extLst>
          </p:cNvPr>
          <p:cNvSpPr txBox="1"/>
          <p:nvPr/>
        </p:nvSpPr>
        <p:spPr>
          <a:xfrm>
            <a:off x="11151" y="393107"/>
            <a:ext cx="6322742" cy="453605"/>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u="sng" dirty="0">
                <a:solidFill>
                  <a:schemeClr val="accent1"/>
                </a:solidFill>
              </a:rPr>
              <a:t>Dataflow Diagram for Report#1 Marketing Team Report</a:t>
            </a:r>
          </a:p>
        </p:txBody>
      </p:sp>
    </p:spTree>
    <p:extLst>
      <p:ext uri="{BB962C8B-B14F-4D97-AF65-F5344CB8AC3E}">
        <p14:creationId xmlns:p14="http://schemas.microsoft.com/office/powerpoint/2010/main" val="4260861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DD6FA89-86C2-432D-B1F3-AF83E8BFE94B}"/>
              </a:ext>
            </a:extLst>
          </p:cNvPr>
          <p:cNvGraphicFramePr/>
          <p:nvPr>
            <p:extLst>
              <p:ext uri="{D42A27DB-BD31-4B8C-83A1-F6EECF244321}">
                <p14:modId xmlns:p14="http://schemas.microsoft.com/office/powerpoint/2010/main" val="3345336771"/>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Arrow: Pentagon 8">
            <a:extLst>
              <a:ext uri="{FF2B5EF4-FFF2-40B4-BE49-F238E27FC236}">
                <a16:creationId xmlns:a16="http://schemas.microsoft.com/office/drawing/2014/main" id="{FDFC6EFB-E9BC-4043-8406-FD43763AD08A}"/>
              </a:ext>
            </a:extLst>
          </p:cNvPr>
          <p:cNvSpPr/>
          <p:nvPr/>
        </p:nvSpPr>
        <p:spPr>
          <a:xfrm>
            <a:off x="0" y="390293"/>
            <a:ext cx="5887844"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spcBef>
                <a:spcPts val="600"/>
              </a:spcBef>
              <a:spcAft>
                <a:spcPts val="0"/>
              </a:spcAft>
            </a:pPr>
            <a:r>
              <a:rPr lang="en-US" b="1" dirty="0">
                <a:solidFill>
                  <a:schemeClr val="tx1"/>
                </a:solidFill>
              </a:rPr>
              <a:t>Report #2 Sales Inventory Report</a:t>
            </a:r>
          </a:p>
        </p:txBody>
      </p:sp>
      <p:sp>
        <p:nvSpPr>
          <p:cNvPr id="12" name="TextBox 11">
            <a:extLst>
              <a:ext uri="{FF2B5EF4-FFF2-40B4-BE49-F238E27FC236}">
                <a16:creationId xmlns:a16="http://schemas.microsoft.com/office/drawing/2014/main" id="{2A4D3480-DA05-4623-AA66-CE356B455AC2}"/>
              </a:ext>
            </a:extLst>
          </p:cNvPr>
          <p:cNvSpPr txBox="1"/>
          <p:nvPr/>
        </p:nvSpPr>
        <p:spPr>
          <a:xfrm>
            <a:off x="0" y="676943"/>
            <a:ext cx="3735659" cy="270506"/>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u="sng" dirty="0">
                <a:solidFill>
                  <a:schemeClr val="accent1"/>
                </a:solidFill>
              </a:rPr>
              <a:t>Database Schema </a:t>
            </a:r>
          </a:p>
        </p:txBody>
      </p:sp>
      <p:sp>
        <p:nvSpPr>
          <p:cNvPr id="13" name="TextBox 12">
            <a:extLst>
              <a:ext uri="{FF2B5EF4-FFF2-40B4-BE49-F238E27FC236}">
                <a16:creationId xmlns:a16="http://schemas.microsoft.com/office/drawing/2014/main" id="{6B49AA4B-CC2F-4FAB-B737-8BC4B51C9F3A}"/>
              </a:ext>
            </a:extLst>
          </p:cNvPr>
          <p:cNvSpPr txBox="1"/>
          <p:nvPr/>
        </p:nvSpPr>
        <p:spPr>
          <a:xfrm>
            <a:off x="54167" y="1037625"/>
            <a:ext cx="2884342" cy="4098284"/>
          </a:xfrm>
          <a:prstGeom prst="rect">
            <a:avLst/>
          </a:prstGeom>
          <a:noFill/>
          <a:ln>
            <a:noFill/>
            <a:prstDash val="dash"/>
            <a:miter lim="800000"/>
          </a:ln>
        </p:spPr>
        <p:txBody>
          <a:bodyPr wrap="square" lIns="0" tIns="0" rIns="0" bIns="0" rtlCol="0">
            <a:noAutofit/>
          </a:bodyPr>
          <a:lstStyle/>
          <a:p>
            <a:pPr marL="285750" indent="-285750">
              <a:spcBef>
                <a:spcPts val="600"/>
              </a:spcBef>
              <a:spcAft>
                <a:spcPts val="0"/>
              </a:spcAft>
              <a:buFont typeface="Arial" panose="020B0604020202020204" pitchFamily="34" charset="0"/>
              <a:buChar char="•"/>
            </a:pPr>
            <a:r>
              <a:rPr lang="en-US" dirty="0"/>
              <a:t>Invoice Number attribute will be the Primary Key for Data Table#1.</a:t>
            </a:r>
          </a:p>
          <a:p>
            <a:pPr marL="285750" indent="-285750">
              <a:spcBef>
                <a:spcPts val="600"/>
              </a:spcBef>
              <a:spcAft>
                <a:spcPts val="0"/>
              </a:spcAft>
              <a:buFont typeface="Arial" panose="020B0604020202020204" pitchFamily="34" charset="0"/>
              <a:buChar char="•"/>
            </a:pPr>
            <a:r>
              <a:rPr lang="en-US" dirty="0"/>
              <a:t>Date and Number of Invoices will be displayed in the Report#2 using the Data Table#1</a:t>
            </a:r>
          </a:p>
          <a:p>
            <a:pPr marL="285750" indent="-285750">
              <a:spcBef>
                <a:spcPts val="600"/>
              </a:spcBef>
              <a:spcAft>
                <a:spcPts val="0"/>
              </a:spcAft>
              <a:buFont typeface="Arial" panose="020B0604020202020204" pitchFamily="34" charset="0"/>
              <a:buChar char="•"/>
            </a:pPr>
            <a:r>
              <a:rPr lang="en-US" dirty="0"/>
              <a:t>Invoice Number attribute will be the Primary Key for Data Table#2.</a:t>
            </a:r>
          </a:p>
          <a:p>
            <a:pPr marL="285750" indent="-285750">
              <a:spcBef>
                <a:spcPts val="600"/>
              </a:spcBef>
              <a:spcAft>
                <a:spcPts val="0"/>
              </a:spcAft>
              <a:buFont typeface="Arial" panose="020B0604020202020204" pitchFamily="34" charset="0"/>
              <a:buChar char="•"/>
            </a:pPr>
            <a:r>
              <a:rPr lang="en-US" dirty="0"/>
              <a:t>Using the Data Table#2, for each Invoice Number, the Item Quantity will be fetched to display it in the Report#2</a:t>
            </a:r>
          </a:p>
          <a:p>
            <a:pPr marL="285750" indent="-285750">
              <a:spcBef>
                <a:spcPts val="600"/>
              </a:spcBef>
              <a:spcAft>
                <a:spcPts val="0"/>
              </a:spcAft>
              <a:buFont typeface="Arial" panose="020B0604020202020204" pitchFamily="34" charset="0"/>
              <a:buChar char="•"/>
            </a:pPr>
            <a:r>
              <a:rPr lang="en-US" dirty="0"/>
              <a:t>Item Number attribute will be the Primary Key for Data Table#3.</a:t>
            </a:r>
          </a:p>
          <a:p>
            <a:pPr marL="285750" indent="-285750">
              <a:spcBef>
                <a:spcPts val="600"/>
              </a:spcBef>
              <a:spcAft>
                <a:spcPts val="0"/>
              </a:spcAft>
              <a:buFont typeface="Arial" panose="020B0604020202020204" pitchFamily="34" charset="0"/>
              <a:buChar char="•"/>
            </a:pPr>
            <a:r>
              <a:rPr lang="en-US" dirty="0"/>
              <a:t>Discount will be displayed in the Report#2 using Discount Percentage from Data Table# 5</a:t>
            </a:r>
          </a:p>
          <a:p>
            <a:pPr marL="285750" indent="-285750">
              <a:spcBef>
                <a:spcPts val="600"/>
              </a:spcBef>
              <a:spcAft>
                <a:spcPts val="0"/>
              </a:spcAft>
              <a:buFont typeface="Arial" panose="020B0604020202020204" pitchFamily="34" charset="0"/>
              <a:buChar char="•"/>
            </a:pPr>
            <a:r>
              <a:rPr lang="en-US" dirty="0"/>
              <a:t>Date Attribute will be the Primary Key for Report#2 Table as each entry will be uniquely identified based on the Date of transactions.</a:t>
            </a:r>
          </a:p>
          <a:p>
            <a:pPr marL="285750" indent="-285750">
              <a:spcBef>
                <a:spcPts val="600"/>
              </a:spcBef>
              <a:spcAft>
                <a:spcPts val="0"/>
              </a:spcAft>
              <a:buFont typeface="Arial" panose="020B0604020202020204" pitchFamily="34" charset="0"/>
              <a:buChar char="•"/>
            </a:pPr>
            <a:endParaRPr lang="en-US" dirty="0"/>
          </a:p>
          <a:p>
            <a:pPr>
              <a:spcBef>
                <a:spcPts val="600"/>
              </a:spcBef>
              <a:spcAft>
                <a:spcPts val="0"/>
              </a:spcAft>
            </a:pPr>
            <a:endParaRPr lang="en-US" dirty="0"/>
          </a:p>
        </p:txBody>
      </p:sp>
      <p:pic>
        <p:nvPicPr>
          <p:cNvPr id="15" name="Picture 14">
            <a:extLst>
              <a:ext uri="{FF2B5EF4-FFF2-40B4-BE49-F238E27FC236}">
                <a16:creationId xmlns:a16="http://schemas.microsoft.com/office/drawing/2014/main" id="{4E45706F-2C36-4C1B-9D84-49FD873393D9}"/>
              </a:ext>
            </a:extLst>
          </p:cNvPr>
          <p:cNvPicPr>
            <a:picLocks noChangeAspect="1"/>
          </p:cNvPicPr>
          <p:nvPr/>
        </p:nvPicPr>
        <p:blipFill rotWithShape="1">
          <a:blip r:embed="rId7">
            <a:extLst>
              <a:ext uri="{28A0092B-C50C-407E-A947-70E740481C1C}">
                <a14:useLocalDpi xmlns:a14="http://schemas.microsoft.com/office/drawing/2010/main" val="0"/>
              </a:ext>
            </a:extLst>
          </a:blip>
          <a:srcRect r="1342"/>
          <a:stretch/>
        </p:blipFill>
        <p:spPr>
          <a:xfrm>
            <a:off x="3038223" y="756845"/>
            <a:ext cx="9099610" cy="5654365"/>
          </a:xfrm>
          <a:prstGeom prst="rect">
            <a:avLst/>
          </a:prstGeom>
        </p:spPr>
      </p:pic>
      <p:cxnSp>
        <p:nvCxnSpPr>
          <p:cNvPr id="3" name="Straight Connector 2">
            <a:extLst>
              <a:ext uri="{FF2B5EF4-FFF2-40B4-BE49-F238E27FC236}">
                <a16:creationId xmlns:a16="http://schemas.microsoft.com/office/drawing/2014/main" id="{4F764C5C-AA49-404F-8EE2-5316211D91EE}"/>
              </a:ext>
            </a:extLst>
          </p:cNvPr>
          <p:cNvCxnSpPr/>
          <p:nvPr/>
        </p:nvCxnSpPr>
        <p:spPr>
          <a:xfrm>
            <a:off x="3067061" y="660799"/>
            <a:ext cx="0" cy="619720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B8F02ED0-3372-4C42-B5F2-ABE5A0603453}"/>
              </a:ext>
            </a:extLst>
          </p:cNvPr>
          <p:cNvSpPr/>
          <p:nvPr/>
        </p:nvSpPr>
        <p:spPr>
          <a:xfrm>
            <a:off x="3167049" y="2238135"/>
            <a:ext cx="2110687" cy="1448953"/>
          </a:xfrm>
          <a:prstGeom prst="rect">
            <a:avLst/>
          </a:pr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err="1"/>
          </a:p>
        </p:txBody>
      </p:sp>
      <p:sp>
        <p:nvSpPr>
          <p:cNvPr id="11" name="TextBox 10">
            <a:extLst>
              <a:ext uri="{FF2B5EF4-FFF2-40B4-BE49-F238E27FC236}">
                <a16:creationId xmlns:a16="http://schemas.microsoft.com/office/drawing/2014/main" id="{8A080AD7-453C-41A3-A71A-4F7819D37C6B}"/>
              </a:ext>
            </a:extLst>
          </p:cNvPr>
          <p:cNvSpPr txBox="1"/>
          <p:nvPr/>
        </p:nvSpPr>
        <p:spPr>
          <a:xfrm>
            <a:off x="3154191" y="3692257"/>
            <a:ext cx="2920745" cy="277022"/>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Report#2 Sales Inventory Report</a:t>
            </a:r>
          </a:p>
        </p:txBody>
      </p:sp>
    </p:spTree>
    <p:extLst>
      <p:ext uri="{BB962C8B-B14F-4D97-AF65-F5344CB8AC3E}">
        <p14:creationId xmlns:p14="http://schemas.microsoft.com/office/powerpoint/2010/main" val="302460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DD6FA89-86C2-432D-B1F3-AF83E8BFE94B}"/>
              </a:ext>
            </a:extLst>
          </p:cNvPr>
          <p:cNvGraphicFramePr/>
          <p:nvPr>
            <p:extLst>
              <p:ext uri="{D42A27DB-BD31-4B8C-83A1-F6EECF244321}">
                <p14:modId xmlns:p14="http://schemas.microsoft.com/office/powerpoint/2010/main" val="4127548056"/>
              </p:ext>
            </p:extLst>
          </p:nvPr>
        </p:nvGraphicFramePr>
        <p:xfrm>
          <a:off x="-19825" y="-1385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DC329A40-E70F-4CCA-A124-52EB1B1D9A7B}"/>
              </a:ext>
            </a:extLst>
          </p:cNvPr>
          <p:cNvPicPr>
            <a:picLocks noChangeAspect="1"/>
          </p:cNvPicPr>
          <p:nvPr/>
        </p:nvPicPr>
        <p:blipFill rotWithShape="1">
          <a:blip r:embed="rId7"/>
          <a:srcRect l="3713"/>
          <a:stretch/>
        </p:blipFill>
        <p:spPr>
          <a:xfrm>
            <a:off x="133164" y="1051854"/>
            <a:ext cx="6428685" cy="3768722"/>
          </a:xfrm>
          <a:prstGeom prst="rect">
            <a:avLst/>
          </a:prstGeom>
        </p:spPr>
      </p:pic>
      <p:cxnSp>
        <p:nvCxnSpPr>
          <p:cNvPr id="7" name="Straight Arrow Connector 6">
            <a:extLst>
              <a:ext uri="{FF2B5EF4-FFF2-40B4-BE49-F238E27FC236}">
                <a16:creationId xmlns:a16="http://schemas.microsoft.com/office/drawing/2014/main" id="{E57C16DE-7470-4383-91C3-02850145C10E}"/>
              </a:ext>
            </a:extLst>
          </p:cNvPr>
          <p:cNvCxnSpPr>
            <a:cxnSpLocks/>
          </p:cNvCxnSpPr>
          <p:nvPr/>
        </p:nvCxnSpPr>
        <p:spPr>
          <a:xfrm flipH="1" flipV="1">
            <a:off x="3829704" y="1468962"/>
            <a:ext cx="2288548" cy="13931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7F636ED-2479-4AC7-B13E-62F1AB0492D6}"/>
              </a:ext>
            </a:extLst>
          </p:cNvPr>
          <p:cNvSpPr txBox="1"/>
          <p:nvPr/>
        </p:nvSpPr>
        <p:spPr>
          <a:xfrm rot="2009899">
            <a:off x="4088134" y="2016667"/>
            <a:ext cx="2250345" cy="568712"/>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Date, Number of Items</a:t>
            </a:r>
          </a:p>
        </p:txBody>
      </p:sp>
      <p:cxnSp>
        <p:nvCxnSpPr>
          <p:cNvPr id="10" name="Straight Arrow Connector 9">
            <a:extLst>
              <a:ext uri="{FF2B5EF4-FFF2-40B4-BE49-F238E27FC236}">
                <a16:creationId xmlns:a16="http://schemas.microsoft.com/office/drawing/2014/main" id="{0D2C3FAD-C658-4C88-A0C2-7739D8F249A4}"/>
              </a:ext>
            </a:extLst>
          </p:cNvPr>
          <p:cNvCxnSpPr>
            <a:cxnSpLocks/>
          </p:cNvCxnSpPr>
          <p:nvPr/>
        </p:nvCxnSpPr>
        <p:spPr>
          <a:xfrm flipH="1">
            <a:off x="3826989" y="3304253"/>
            <a:ext cx="2275356" cy="12715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58A52B1-FCBD-417B-8AE4-B773E90C1DA3}"/>
              </a:ext>
            </a:extLst>
          </p:cNvPr>
          <p:cNvSpPr txBox="1"/>
          <p:nvPr/>
        </p:nvSpPr>
        <p:spPr>
          <a:xfrm rot="19738131">
            <a:off x="4423390" y="3804022"/>
            <a:ext cx="1731721" cy="446049"/>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Invoice Number</a:t>
            </a:r>
          </a:p>
        </p:txBody>
      </p:sp>
      <p:cxnSp>
        <p:nvCxnSpPr>
          <p:cNvPr id="14" name="Straight Arrow Connector 13">
            <a:extLst>
              <a:ext uri="{FF2B5EF4-FFF2-40B4-BE49-F238E27FC236}">
                <a16:creationId xmlns:a16="http://schemas.microsoft.com/office/drawing/2014/main" id="{CF502212-D7AE-4462-BA2A-A061A271FB23}"/>
              </a:ext>
            </a:extLst>
          </p:cNvPr>
          <p:cNvCxnSpPr>
            <a:cxnSpLocks/>
          </p:cNvCxnSpPr>
          <p:nvPr/>
        </p:nvCxnSpPr>
        <p:spPr>
          <a:xfrm flipH="1" flipV="1">
            <a:off x="956342" y="3314582"/>
            <a:ext cx="1584001" cy="1239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9CF19B4-9581-4263-82FB-8C0991AD3771}"/>
              </a:ext>
            </a:extLst>
          </p:cNvPr>
          <p:cNvSpPr txBox="1"/>
          <p:nvPr/>
        </p:nvSpPr>
        <p:spPr>
          <a:xfrm rot="2459316">
            <a:off x="1161590" y="3903751"/>
            <a:ext cx="1672683" cy="602165"/>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Item Number</a:t>
            </a:r>
          </a:p>
        </p:txBody>
      </p:sp>
      <p:cxnSp>
        <p:nvCxnSpPr>
          <p:cNvPr id="17" name="Straight Arrow Connector 16">
            <a:extLst>
              <a:ext uri="{FF2B5EF4-FFF2-40B4-BE49-F238E27FC236}">
                <a16:creationId xmlns:a16="http://schemas.microsoft.com/office/drawing/2014/main" id="{FD9169D8-6FBA-4FCE-94A2-AF9654462099}"/>
              </a:ext>
            </a:extLst>
          </p:cNvPr>
          <p:cNvCxnSpPr>
            <a:cxnSpLocks/>
          </p:cNvCxnSpPr>
          <p:nvPr/>
        </p:nvCxnSpPr>
        <p:spPr>
          <a:xfrm flipV="1">
            <a:off x="944235" y="1488834"/>
            <a:ext cx="1596108" cy="13582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3247B02-B19E-4187-98D1-36D86236761C}"/>
              </a:ext>
            </a:extLst>
          </p:cNvPr>
          <p:cNvCxnSpPr>
            <a:cxnSpLocks/>
          </p:cNvCxnSpPr>
          <p:nvPr/>
        </p:nvCxnSpPr>
        <p:spPr>
          <a:xfrm flipH="1">
            <a:off x="1520083" y="3077675"/>
            <a:ext cx="3717556" cy="115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649196B-ACD9-457D-9EA9-560BEF99778B}"/>
              </a:ext>
            </a:extLst>
          </p:cNvPr>
          <p:cNvSpPr txBox="1"/>
          <p:nvPr/>
        </p:nvSpPr>
        <p:spPr>
          <a:xfrm>
            <a:off x="3813718" y="2877187"/>
            <a:ext cx="2520175" cy="222178"/>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Date</a:t>
            </a:r>
          </a:p>
        </p:txBody>
      </p:sp>
      <p:sp>
        <p:nvSpPr>
          <p:cNvPr id="29" name="TextBox 28">
            <a:extLst>
              <a:ext uri="{FF2B5EF4-FFF2-40B4-BE49-F238E27FC236}">
                <a16:creationId xmlns:a16="http://schemas.microsoft.com/office/drawing/2014/main" id="{EBD95C36-B441-4607-A167-5375B6522794}"/>
              </a:ext>
            </a:extLst>
          </p:cNvPr>
          <p:cNvSpPr txBox="1"/>
          <p:nvPr/>
        </p:nvSpPr>
        <p:spPr>
          <a:xfrm rot="19507147">
            <a:off x="1313897" y="1850693"/>
            <a:ext cx="1035419" cy="467293"/>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Discount</a:t>
            </a:r>
          </a:p>
        </p:txBody>
      </p:sp>
      <p:cxnSp>
        <p:nvCxnSpPr>
          <p:cNvPr id="30" name="Straight Arrow Connector 29">
            <a:extLst>
              <a:ext uri="{FF2B5EF4-FFF2-40B4-BE49-F238E27FC236}">
                <a16:creationId xmlns:a16="http://schemas.microsoft.com/office/drawing/2014/main" id="{2B386D17-3BCB-4945-96AE-B2D2554BD420}"/>
              </a:ext>
            </a:extLst>
          </p:cNvPr>
          <p:cNvCxnSpPr>
            <a:cxnSpLocks/>
          </p:cNvCxnSpPr>
          <p:nvPr/>
        </p:nvCxnSpPr>
        <p:spPr>
          <a:xfrm flipV="1">
            <a:off x="3248244" y="1797349"/>
            <a:ext cx="0" cy="25199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5869E103-6C1E-4268-BEAD-3BBC95F66660}"/>
              </a:ext>
            </a:extLst>
          </p:cNvPr>
          <p:cNvSpPr txBox="1"/>
          <p:nvPr/>
        </p:nvSpPr>
        <p:spPr>
          <a:xfrm rot="16200000">
            <a:off x="2935169" y="2163854"/>
            <a:ext cx="1141357" cy="504233"/>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Quantity</a:t>
            </a:r>
          </a:p>
        </p:txBody>
      </p:sp>
      <p:cxnSp>
        <p:nvCxnSpPr>
          <p:cNvPr id="36" name="Straight Connector 35">
            <a:extLst>
              <a:ext uri="{FF2B5EF4-FFF2-40B4-BE49-F238E27FC236}">
                <a16:creationId xmlns:a16="http://schemas.microsoft.com/office/drawing/2014/main" id="{F1635426-1B60-4D13-BC9F-4F8DB992E1D9}"/>
              </a:ext>
            </a:extLst>
          </p:cNvPr>
          <p:cNvCxnSpPr>
            <a:cxnSpLocks/>
          </p:cNvCxnSpPr>
          <p:nvPr/>
        </p:nvCxnSpPr>
        <p:spPr>
          <a:xfrm>
            <a:off x="6615651" y="256656"/>
            <a:ext cx="0" cy="6601344"/>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8" name="Arrow: Pentagon 37">
            <a:extLst>
              <a:ext uri="{FF2B5EF4-FFF2-40B4-BE49-F238E27FC236}">
                <a16:creationId xmlns:a16="http://schemas.microsoft.com/office/drawing/2014/main" id="{590D181E-FF6C-4D33-A121-724DB28E9993}"/>
              </a:ext>
            </a:extLst>
          </p:cNvPr>
          <p:cNvSpPr/>
          <p:nvPr/>
        </p:nvSpPr>
        <p:spPr>
          <a:xfrm>
            <a:off x="6615651" y="309909"/>
            <a:ext cx="3795127"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b="1" dirty="0">
                <a:solidFill>
                  <a:schemeClr val="tx1"/>
                </a:solidFill>
              </a:rPr>
              <a:t>Part-2, Question1</a:t>
            </a:r>
          </a:p>
        </p:txBody>
      </p:sp>
      <p:sp>
        <p:nvSpPr>
          <p:cNvPr id="41" name="TextBox 40">
            <a:extLst>
              <a:ext uri="{FF2B5EF4-FFF2-40B4-BE49-F238E27FC236}">
                <a16:creationId xmlns:a16="http://schemas.microsoft.com/office/drawing/2014/main" id="{A372E6AC-9B6C-4426-922A-136B54947102}"/>
              </a:ext>
            </a:extLst>
          </p:cNvPr>
          <p:cNvSpPr txBox="1"/>
          <p:nvPr/>
        </p:nvSpPr>
        <p:spPr>
          <a:xfrm>
            <a:off x="6701775" y="588262"/>
            <a:ext cx="5239281" cy="222435"/>
          </a:xfrm>
          <a:prstGeom prst="rect">
            <a:avLst/>
          </a:prstGeom>
          <a:noFill/>
          <a:ln>
            <a:noFill/>
            <a:prstDash val="lgDashDot"/>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b="1" dirty="0"/>
              <a:t>Data Integrity</a:t>
            </a:r>
            <a:r>
              <a:rPr lang="en-US" dirty="0"/>
              <a:t>: </a:t>
            </a:r>
          </a:p>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endParaRPr lang="en-US" dirty="0">
              <a:solidFill>
                <a:schemeClr val="accent1"/>
              </a:solidFill>
            </a:endParaRPr>
          </a:p>
        </p:txBody>
      </p:sp>
      <p:sp>
        <p:nvSpPr>
          <p:cNvPr id="22" name="TextBox 21">
            <a:extLst>
              <a:ext uri="{FF2B5EF4-FFF2-40B4-BE49-F238E27FC236}">
                <a16:creationId xmlns:a16="http://schemas.microsoft.com/office/drawing/2014/main" id="{D542FC62-0A30-4B86-BD22-DDE17E25322B}"/>
              </a:ext>
            </a:extLst>
          </p:cNvPr>
          <p:cNvSpPr txBox="1"/>
          <p:nvPr/>
        </p:nvSpPr>
        <p:spPr>
          <a:xfrm>
            <a:off x="11151" y="393107"/>
            <a:ext cx="6322742" cy="453605"/>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u="sng" dirty="0">
                <a:solidFill>
                  <a:schemeClr val="accent1"/>
                </a:solidFill>
              </a:rPr>
              <a:t>Dataflow Diagram for Report#2 Sales Inventory Report</a:t>
            </a:r>
          </a:p>
        </p:txBody>
      </p:sp>
      <p:pic>
        <p:nvPicPr>
          <p:cNvPr id="25" name="Picture 24">
            <a:extLst>
              <a:ext uri="{FF2B5EF4-FFF2-40B4-BE49-F238E27FC236}">
                <a16:creationId xmlns:a16="http://schemas.microsoft.com/office/drawing/2014/main" id="{E57EEDD0-8283-4290-A711-C8BAD62F4064}"/>
              </a:ext>
            </a:extLst>
          </p:cNvPr>
          <p:cNvPicPr>
            <a:picLocks noChangeAspect="1"/>
          </p:cNvPicPr>
          <p:nvPr/>
        </p:nvPicPr>
        <p:blipFill>
          <a:blip r:embed="rId8"/>
          <a:stretch>
            <a:fillRect/>
          </a:stretch>
        </p:blipFill>
        <p:spPr>
          <a:xfrm>
            <a:off x="6684832" y="793493"/>
            <a:ext cx="5464490" cy="705564"/>
          </a:xfrm>
          <a:prstGeom prst="rect">
            <a:avLst/>
          </a:prstGeom>
        </p:spPr>
      </p:pic>
      <p:sp>
        <p:nvSpPr>
          <p:cNvPr id="35" name="Rectangle 34">
            <a:extLst>
              <a:ext uri="{FF2B5EF4-FFF2-40B4-BE49-F238E27FC236}">
                <a16:creationId xmlns:a16="http://schemas.microsoft.com/office/drawing/2014/main" id="{B4F458F3-32D5-45BF-A7E2-6FF1A1607816}"/>
              </a:ext>
            </a:extLst>
          </p:cNvPr>
          <p:cNvSpPr/>
          <p:nvPr/>
        </p:nvSpPr>
        <p:spPr>
          <a:xfrm>
            <a:off x="7752510" y="1304558"/>
            <a:ext cx="787765" cy="2007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43" name="TextBox 42">
            <a:extLst>
              <a:ext uri="{FF2B5EF4-FFF2-40B4-BE49-F238E27FC236}">
                <a16:creationId xmlns:a16="http://schemas.microsoft.com/office/drawing/2014/main" id="{654EB12D-15C8-4072-87DD-27240B0BC2A6}"/>
              </a:ext>
            </a:extLst>
          </p:cNvPr>
          <p:cNvSpPr txBox="1"/>
          <p:nvPr/>
        </p:nvSpPr>
        <p:spPr>
          <a:xfrm>
            <a:off x="6600873" y="3756329"/>
            <a:ext cx="6232124" cy="307777"/>
          </a:xfrm>
          <a:prstGeom prst="rect">
            <a:avLst/>
          </a:prstGeom>
          <a:noFill/>
          <a:ln>
            <a:noFill/>
            <a:miter lim="800000"/>
          </a:ln>
        </p:spPr>
        <p:txBody>
          <a:bodyPr wrap="square">
            <a:spAutoFit/>
          </a:bodyPr>
          <a:lstStyle/>
          <a:p>
            <a:pPr marL="285750" indent="-285750" algn="l">
              <a:spcBef>
                <a:spcPts val="600"/>
              </a:spcBef>
              <a:spcAft>
                <a:spcPts val="0"/>
              </a:spcAft>
              <a:buFont typeface="Arial" panose="020B0604020202020204" pitchFamily="34" charset="0"/>
              <a:buChar char="•"/>
            </a:pPr>
            <a:r>
              <a:rPr lang="en-US" b="1" dirty="0"/>
              <a:t>Data Validation</a:t>
            </a:r>
            <a:r>
              <a:rPr lang="en-US" dirty="0"/>
              <a:t>:</a:t>
            </a:r>
            <a:endParaRPr lang="en-US" b="1" dirty="0"/>
          </a:p>
        </p:txBody>
      </p:sp>
      <p:sp>
        <p:nvSpPr>
          <p:cNvPr id="44" name="TextBox 43">
            <a:extLst>
              <a:ext uri="{FF2B5EF4-FFF2-40B4-BE49-F238E27FC236}">
                <a16:creationId xmlns:a16="http://schemas.microsoft.com/office/drawing/2014/main" id="{04D7E935-03D6-41A0-9473-939B85082C71}"/>
              </a:ext>
            </a:extLst>
          </p:cNvPr>
          <p:cNvSpPr txBox="1"/>
          <p:nvPr/>
        </p:nvSpPr>
        <p:spPr>
          <a:xfrm>
            <a:off x="6561848" y="5427329"/>
            <a:ext cx="5698205" cy="954107"/>
          </a:xfrm>
          <a:prstGeom prst="rect">
            <a:avLst/>
          </a:prstGeom>
          <a:noFill/>
          <a:ln>
            <a:noFill/>
            <a:miter lim="800000"/>
          </a:ln>
        </p:spPr>
        <p:txBody>
          <a:bodyPr wrap="square">
            <a:spAutoFit/>
          </a:bodyPr>
          <a:lstStyle/>
          <a:p>
            <a:pPr marL="285750" indent="-285750" algn="l">
              <a:spcBef>
                <a:spcPts val="600"/>
              </a:spcBef>
              <a:spcAft>
                <a:spcPts val="0"/>
              </a:spcAft>
              <a:buFont typeface="Arial" panose="020B0604020202020204" pitchFamily="34" charset="0"/>
              <a:buChar char="•"/>
            </a:pPr>
            <a:r>
              <a:rPr lang="en-US" b="1" dirty="0"/>
              <a:t>Data Consistency: </a:t>
            </a:r>
            <a:r>
              <a:rPr lang="en-US" dirty="0"/>
              <a:t>We can see our database is not normalized and hence this could lead to anomalies in the database. We can include another table like Product Id table to reduce Data Inconsistency (explained in next slide)</a:t>
            </a:r>
          </a:p>
        </p:txBody>
      </p:sp>
      <p:pic>
        <p:nvPicPr>
          <p:cNvPr id="45" name="Picture 44">
            <a:extLst>
              <a:ext uri="{FF2B5EF4-FFF2-40B4-BE49-F238E27FC236}">
                <a16:creationId xmlns:a16="http://schemas.microsoft.com/office/drawing/2014/main" id="{29457C03-FC31-4762-AD17-3AF49E1CA3C3}"/>
              </a:ext>
            </a:extLst>
          </p:cNvPr>
          <p:cNvPicPr>
            <a:picLocks noChangeAspect="1"/>
          </p:cNvPicPr>
          <p:nvPr/>
        </p:nvPicPr>
        <p:blipFill rotWithShape="1">
          <a:blip r:embed="rId9"/>
          <a:srcRect r="65070"/>
          <a:stretch/>
        </p:blipFill>
        <p:spPr>
          <a:xfrm>
            <a:off x="6674487" y="1560041"/>
            <a:ext cx="2061095" cy="2170496"/>
          </a:xfrm>
          <a:prstGeom prst="rect">
            <a:avLst/>
          </a:prstGeom>
        </p:spPr>
      </p:pic>
      <p:pic>
        <p:nvPicPr>
          <p:cNvPr id="47" name="Picture 46">
            <a:extLst>
              <a:ext uri="{FF2B5EF4-FFF2-40B4-BE49-F238E27FC236}">
                <a16:creationId xmlns:a16="http://schemas.microsoft.com/office/drawing/2014/main" id="{CC07FA4A-61FA-44CA-BC8C-4AB1D931C6C8}"/>
              </a:ext>
            </a:extLst>
          </p:cNvPr>
          <p:cNvPicPr>
            <a:picLocks noChangeAspect="1"/>
          </p:cNvPicPr>
          <p:nvPr/>
        </p:nvPicPr>
        <p:blipFill>
          <a:blip r:embed="rId10"/>
          <a:stretch>
            <a:fillRect/>
          </a:stretch>
        </p:blipFill>
        <p:spPr>
          <a:xfrm>
            <a:off x="6694143" y="4182330"/>
            <a:ext cx="5483774" cy="211469"/>
          </a:xfrm>
          <a:prstGeom prst="rect">
            <a:avLst/>
          </a:prstGeom>
        </p:spPr>
      </p:pic>
      <p:pic>
        <p:nvPicPr>
          <p:cNvPr id="49" name="Picture 48">
            <a:extLst>
              <a:ext uri="{FF2B5EF4-FFF2-40B4-BE49-F238E27FC236}">
                <a16:creationId xmlns:a16="http://schemas.microsoft.com/office/drawing/2014/main" id="{B68F4554-FB15-46B2-88CB-F2FE530E2695}"/>
              </a:ext>
            </a:extLst>
          </p:cNvPr>
          <p:cNvPicPr>
            <a:picLocks noChangeAspect="1"/>
          </p:cNvPicPr>
          <p:nvPr/>
        </p:nvPicPr>
        <p:blipFill>
          <a:blip r:embed="rId11"/>
          <a:stretch>
            <a:fillRect/>
          </a:stretch>
        </p:blipFill>
        <p:spPr>
          <a:xfrm>
            <a:off x="6701775" y="4386487"/>
            <a:ext cx="5490224" cy="231168"/>
          </a:xfrm>
          <a:prstGeom prst="rect">
            <a:avLst/>
          </a:prstGeom>
        </p:spPr>
      </p:pic>
      <p:sp>
        <p:nvSpPr>
          <p:cNvPr id="50" name="Rectangle 49">
            <a:extLst>
              <a:ext uri="{FF2B5EF4-FFF2-40B4-BE49-F238E27FC236}">
                <a16:creationId xmlns:a16="http://schemas.microsoft.com/office/drawing/2014/main" id="{0968741F-7988-4274-8E6B-56BDB87B5C84}"/>
              </a:ext>
            </a:extLst>
          </p:cNvPr>
          <p:cNvSpPr/>
          <p:nvPr/>
        </p:nvSpPr>
        <p:spPr>
          <a:xfrm>
            <a:off x="10211048" y="4214254"/>
            <a:ext cx="1947163" cy="3582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54" name="Rectangle 53">
            <a:extLst>
              <a:ext uri="{FF2B5EF4-FFF2-40B4-BE49-F238E27FC236}">
                <a16:creationId xmlns:a16="http://schemas.microsoft.com/office/drawing/2014/main" id="{DA5A9662-D992-437C-BCDE-7728C147C7AF}"/>
              </a:ext>
            </a:extLst>
          </p:cNvPr>
          <p:cNvSpPr/>
          <p:nvPr/>
        </p:nvSpPr>
        <p:spPr>
          <a:xfrm>
            <a:off x="7938337" y="1754008"/>
            <a:ext cx="787765" cy="2007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55" name="Rectangle 54">
            <a:extLst>
              <a:ext uri="{FF2B5EF4-FFF2-40B4-BE49-F238E27FC236}">
                <a16:creationId xmlns:a16="http://schemas.microsoft.com/office/drawing/2014/main" id="{169FD2A0-073D-4626-9C9B-C944C4858956}"/>
              </a:ext>
            </a:extLst>
          </p:cNvPr>
          <p:cNvSpPr/>
          <p:nvPr/>
        </p:nvSpPr>
        <p:spPr>
          <a:xfrm>
            <a:off x="7938337" y="2556678"/>
            <a:ext cx="787765" cy="2007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56" name="Rectangle 55">
            <a:extLst>
              <a:ext uri="{FF2B5EF4-FFF2-40B4-BE49-F238E27FC236}">
                <a16:creationId xmlns:a16="http://schemas.microsoft.com/office/drawing/2014/main" id="{24DE40B5-EA7B-4FA6-B680-DE23BE65E369}"/>
              </a:ext>
            </a:extLst>
          </p:cNvPr>
          <p:cNvSpPr/>
          <p:nvPr/>
        </p:nvSpPr>
        <p:spPr>
          <a:xfrm>
            <a:off x="7938337" y="3175896"/>
            <a:ext cx="787765" cy="2007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cxnSp>
        <p:nvCxnSpPr>
          <p:cNvPr id="58" name="Straight Arrow Connector 57">
            <a:extLst>
              <a:ext uri="{FF2B5EF4-FFF2-40B4-BE49-F238E27FC236}">
                <a16:creationId xmlns:a16="http://schemas.microsoft.com/office/drawing/2014/main" id="{DB987E0D-C306-48A4-9178-0610409A69A8}"/>
              </a:ext>
            </a:extLst>
          </p:cNvPr>
          <p:cNvCxnSpPr>
            <a:cxnSpLocks/>
          </p:cNvCxnSpPr>
          <p:nvPr/>
        </p:nvCxnSpPr>
        <p:spPr>
          <a:xfrm>
            <a:off x="8540275" y="1430907"/>
            <a:ext cx="1176660" cy="2007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60ABB168-E94A-4518-9E9E-D67E6E26AEEF}"/>
              </a:ext>
            </a:extLst>
          </p:cNvPr>
          <p:cNvSpPr txBox="1"/>
          <p:nvPr/>
        </p:nvSpPr>
        <p:spPr>
          <a:xfrm>
            <a:off x="9775770" y="1544660"/>
            <a:ext cx="1299737" cy="307777"/>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Null Values</a:t>
            </a:r>
            <a:endParaRPr lang="en-IN" dirty="0" err="1">
              <a:solidFill>
                <a:schemeClr val="accent1"/>
              </a:solidFill>
            </a:endParaRPr>
          </a:p>
        </p:txBody>
      </p:sp>
      <p:sp>
        <p:nvSpPr>
          <p:cNvPr id="61" name="TextBox 60">
            <a:extLst>
              <a:ext uri="{FF2B5EF4-FFF2-40B4-BE49-F238E27FC236}">
                <a16:creationId xmlns:a16="http://schemas.microsoft.com/office/drawing/2014/main" id="{42114C89-E89D-4323-BBC1-F245F3931C92}"/>
              </a:ext>
            </a:extLst>
          </p:cNvPr>
          <p:cNvSpPr txBox="1"/>
          <p:nvPr/>
        </p:nvSpPr>
        <p:spPr>
          <a:xfrm>
            <a:off x="9271247" y="2447211"/>
            <a:ext cx="1692699" cy="307777"/>
          </a:xfrm>
          <a:prstGeom prst="rect">
            <a:avLst/>
          </a:prstGeom>
          <a:noFill/>
          <a:ln>
            <a:noFill/>
            <a:miter lim="800000"/>
          </a:ln>
        </p:spPr>
        <p:txBody>
          <a:bodyPr wrap="square" lIns="0" tIns="0" rIns="0" bIns="0" rtlCol="0">
            <a:noAutofit/>
          </a:bodyPr>
          <a:lstStyle/>
          <a:p>
            <a:pPr algn="ctr">
              <a:spcBef>
                <a:spcPts val="600"/>
              </a:spcBef>
              <a:spcAft>
                <a:spcPts val="0"/>
              </a:spcAft>
            </a:pPr>
            <a:r>
              <a:rPr lang="en-US" dirty="0">
                <a:solidFill>
                  <a:schemeClr val="accent1"/>
                </a:solidFill>
              </a:rPr>
              <a:t>Repetition of data Invoice Number ABC001</a:t>
            </a:r>
            <a:endParaRPr lang="en-IN" dirty="0" err="1">
              <a:solidFill>
                <a:schemeClr val="accent1"/>
              </a:solidFill>
            </a:endParaRPr>
          </a:p>
        </p:txBody>
      </p:sp>
      <p:sp>
        <p:nvSpPr>
          <p:cNvPr id="67" name="Right Brace 66">
            <a:extLst>
              <a:ext uri="{FF2B5EF4-FFF2-40B4-BE49-F238E27FC236}">
                <a16:creationId xmlns:a16="http://schemas.microsoft.com/office/drawing/2014/main" id="{34D65C26-0E11-419F-AECD-40CF20B6C255}"/>
              </a:ext>
            </a:extLst>
          </p:cNvPr>
          <p:cNvSpPr/>
          <p:nvPr/>
        </p:nvSpPr>
        <p:spPr>
          <a:xfrm>
            <a:off x="8794417" y="1784638"/>
            <a:ext cx="460549" cy="1538485"/>
          </a:xfrm>
          <a:prstGeom prst="rightBrace">
            <a:avLst>
              <a:gd name="adj1" fmla="val 8333"/>
              <a:gd name="adj2" fmla="val 5493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69" name="Picture 68">
            <a:extLst>
              <a:ext uri="{FF2B5EF4-FFF2-40B4-BE49-F238E27FC236}">
                <a16:creationId xmlns:a16="http://schemas.microsoft.com/office/drawing/2014/main" id="{B3D5C15A-A334-4383-B2F2-6B210C07EB11}"/>
              </a:ext>
            </a:extLst>
          </p:cNvPr>
          <p:cNvPicPr>
            <a:picLocks noChangeAspect="1"/>
          </p:cNvPicPr>
          <p:nvPr/>
        </p:nvPicPr>
        <p:blipFill>
          <a:blip r:embed="rId12"/>
          <a:stretch>
            <a:fillRect/>
          </a:stretch>
        </p:blipFill>
        <p:spPr>
          <a:xfrm>
            <a:off x="6728722" y="4037781"/>
            <a:ext cx="5420596" cy="158722"/>
          </a:xfrm>
          <a:prstGeom prst="rect">
            <a:avLst/>
          </a:prstGeom>
        </p:spPr>
      </p:pic>
      <p:sp>
        <p:nvSpPr>
          <p:cNvPr id="71" name="TextBox 70">
            <a:extLst>
              <a:ext uri="{FF2B5EF4-FFF2-40B4-BE49-F238E27FC236}">
                <a16:creationId xmlns:a16="http://schemas.microsoft.com/office/drawing/2014/main" id="{702B7818-7DB1-4ECD-9263-A3D13BEE8058}"/>
              </a:ext>
            </a:extLst>
          </p:cNvPr>
          <p:cNvSpPr txBox="1"/>
          <p:nvPr/>
        </p:nvSpPr>
        <p:spPr>
          <a:xfrm>
            <a:off x="8851780" y="4735777"/>
            <a:ext cx="3297542" cy="497297"/>
          </a:xfrm>
          <a:prstGeom prst="rect">
            <a:avLst/>
          </a:prstGeom>
          <a:noFill/>
          <a:ln>
            <a:noFill/>
            <a:miter lim="800000"/>
          </a:ln>
        </p:spPr>
        <p:txBody>
          <a:bodyPr wrap="square" lIns="0" tIns="0" rIns="0" bIns="0" rtlCol="0">
            <a:noAutofit/>
          </a:bodyPr>
          <a:lstStyle/>
          <a:p>
            <a:pPr algn="ctr">
              <a:spcBef>
                <a:spcPts val="600"/>
              </a:spcBef>
              <a:spcAft>
                <a:spcPts val="0"/>
              </a:spcAft>
            </a:pPr>
            <a:r>
              <a:rPr lang="en-US" dirty="0">
                <a:solidFill>
                  <a:schemeClr val="accent1"/>
                </a:solidFill>
              </a:rPr>
              <a:t>Here, Selling Price is not equal to  </a:t>
            </a:r>
            <a:r>
              <a:rPr lang="en-US" b="1" dirty="0">
                <a:solidFill>
                  <a:schemeClr val="accent1"/>
                </a:solidFill>
              </a:rPr>
              <a:t>Original Price - Discounted Price</a:t>
            </a:r>
            <a:endParaRPr lang="en-IN" b="1" dirty="0" err="1">
              <a:solidFill>
                <a:schemeClr val="accent1"/>
              </a:solidFill>
            </a:endParaRPr>
          </a:p>
        </p:txBody>
      </p:sp>
      <p:cxnSp>
        <p:nvCxnSpPr>
          <p:cNvPr id="73" name="Straight Arrow Connector 72">
            <a:extLst>
              <a:ext uri="{FF2B5EF4-FFF2-40B4-BE49-F238E27FC236}">
                <a16:creationId xmlns:a16="http://schemas.microsoft.com/office/drawing/2014/main" id="{6601FC97-65E6-4F54-A6AB-E988C95B0E8F}"/>
              </a:ext>
            </a:extLst>
          </p:cNvPr>
          <p:cNvCxnSpPr>
            <a:cxnSpLocks/>
          </p:cNvCxnSpPr>
          <p:nvPr/>
        </p:nvCxnSpPr>
        <p:spPr>
          <a:xfrm flipH="1">
            <a:off x="10795247" y="4451749"/>
            <a:ext cx="168700" cy="290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37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575A23A-F4FF-465D-A658-B16193CB1B46}"/>
              </a:ext>
            </a:extLst>
          </p:cNvPr>
          <p:cNvPicPr>
            <a:picLocks noChangeAspect="1"/>
          </p:cNvPicPr>
          <p:nvPr/>
        </p:nvPicPr>
        <p:blipFill rotWithShape="1">
          <a:blip r:embed="rId2">
            <a:extLst>
              <a:ext uri="{28A0092B-C50C-407E-A947-70E740481C1C}">
                <a14:useLocalDpi xmlns:a14="http://schemas.microsoft.com/office/drawing/2010/main" val="0"/>
              </a:ext>
            </a:extLst>
          </a:blip>
          <a:srcRect l="1045"/>
          <a:stretch/>
        </p:blipFill>
        <p:spPr>
          <a:xfrm>
            <a:off x="45272" y="1050870"/>
            <a:ext cx="8158570" cy="3434760"/>
          </a:xfrm>
          <a:prstGeom prst="rect">
            <a:avLst/>
          </a:prstGeom>
        </p:spPr>
      </p:pic>
      <p:graphicFrame>
        <p:nvGraphicFramePr>
          <p:cNvPr id="6" name="Diagram 5">
            <a:extLst>
              <a:ext uri="{FF2B5EF4-FFF2-40B4-BE49-F238E27FC236}">
                <a16:creationId xmlns:a16="http://schemas.microsoft.com/office/drawing/2014/main" id="{5DD6FA89-86C2-432D-B1F3-AF83E8BFE94B}"/>
              </a:ext>
            </a:extLst>
          </p:cNvPr>
          <p:cNvGraphicFramePr/>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57FF3E0-0F66-4724-85E1-B9213DD61EB8}"/>
              </a:ext>
            </a:extLst>
          </p:cNvPr>
          <p:cNvSpPr txBox="1"/>
          <p:nvPr/>
        </p:nvSpPr>
        <p:spPr>
          <a:xfrm>
            <a:off x="45272" y="4583019"/>
            <a:ext cx="8158570" cy="1793134"/>
          </a:xfrm>
          <a:prstGeom prst="rect">
            <a:avLst/>
          </a:prstGeom>
          <a:noFill/>
          <a:ln>
            <a:noFill/>
            <a:prstDash val="dash"/>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dirty="0"/>
              <a:t>To avoid anomalies in the database it is advisable to have normalized form of Database, denormalized database can have anomalies like Update Anomalies , Deletion Anomalies, Insert Anomalies.</a:t>
            </a:r>
          </a:p>
          <a:p>
            <a:pPr marL="285750" indent="-285750" algn="l">
              <a:spcBef>
                <a:spcPts val="600"/>
              </a:spcBef>
              <a:spcAft>
                <a:spcPts val="0"/>
              </a:spcAft>
              <a:buFont typeface="Arial" panose="020B0604020202020204" pitchFamily="34" charset="0"/>
              <a:buChar char="•"/>
            </a:pPr>
            <a:r>
              <a:rPr lang="en-US" dirty="0"/>
              <a:t>We have made a new additional attributes: </a:t>
            </a:r>
            <a:r>
              <a:rPr lang="en-US" dirty="0" err="1"/>
              <a:t>Product_ID</a:t>
            </a:r>
            <a:r>
              <a:rPr lang="en-US" dirty="0"/>
              <a:t> for building relations between tables.</a:t>
            </a:r>
          </a:p>
          <a:p>
            <a:pPr marL="285750" indent="-285750" algn="l">
              <a:spcBef>
                <a:spcPts val="600"/>
              </a:spcBef>
              <a:spcAft>
                <a:spcPts val="0"/>
              </a:spcAft>
              <a:buFont typeface="Arial" panose="020B0604020202020204" pitchFamily="34" charset="0"/>
              <a:buChar char="•"/>
            </a:pPr>
            <a:r>
              <a:rPr lang="en-US" b="1" dirty="0" err="1"/>
              <a:t>Product_ID</a:t>
            </a:r>
            <a:r>
              <a:rPr lang="en-US" b="1" dirty="0"/>
              <a:t> </a:t>
            </a:r>
            <a:r>
              <a:rPr lang="en-US" dirty="0"/>
              <a:t>: This is a attribute which uniquely identified each flavor and size of Juice. This attribute acts as foreign key in Main Table and It is primary key in Product Table.</a:t>
            </a:r>
          </a:p>
          <a:p>
            <a:pPr algn="l">
              <a:spcBef>
                <a:spcPts val="600"/>
              </a:spcBef>
              <a:spcAft>
                <a:spcPts val="0"/>
              </a:spcAft>
            </a:pPr>
            <a:r>
              <a:rPr lang="en-US" dirty="0"/>
              <a:t>. </a:t>
            </a:r>
          </a:p>
        </p:txBody>
      </p:sp>
      <p:sp>
        <p:nvSpPr>
          <p:cNvPr id="5" name="Arrow: Pentagon 4">
            <a:extLst>
              <a:ext uri="{FF2B5EF4-FFF2-40B4-BE49-F238E27FC236}">
                <a16:creationId xmlns:a16="http://schemas.microsoft.com/office/drawing/2014/main" id="{AE316A68-7F49-42F6-A28B-E90D2C7CB66F}"/>
              </a:ext>
            </a:extLst>
          </p:cNvPr>
          <p:cNvSpPr/>
          <p:nvPr/>
        </p:nvSpPr>
        <p:spPr>
          <a:xfrm>
            <a:off x="0" y="366726"/>
            <a:ext cx="2871982" cy="285750"/>
          </a:xfrm>
          <a:prstGeom prst="homePlate">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b="1" dirty="0">
                <a:solidFill>
                  <a:schemeClr val="tx1"/>
                </a:solidFill>
              </a:rPr>
              <a:t>Question:2</a:t>
            </a:r>
          </a:p>
        </p:txBody>
      </p:sp>
      <p:sp>
        <p:nvSpPr>
          <p:cNvPr id="7" name="TextBox 6">
            <a:extLst>
              <a:ext uri="{FF2B5EF4-FFF2-40B4-BE49-F238E27FC236}">
                <a16:creationId xmlns:a16="http://schemas.microsoft.com/office/drawing/2014/main" id="{119DE8DF-1C13-4815-8311-94C4EF8957FB}"/>
              </a:ext>
            </a:extLst>
          </p:cNvPr>
          <p:cNvSpPr txBox="1"/>
          <p:nvPr/>
        </p:nvSpPr>
        <p:spPr>
          <a:xfrm>
            <a:off x="115910" y="641987"/>
            <a:ext cx="4237149" cy="270506"/>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u="sng" dirty="0"/>
              <a:t>Suggested Database Schema</a:t>
            </a:r>
          </a:p>
        </p:txBody>
      </p:sp>
      <p:cxnSp>
        <p:nvCxnSpPr>
          <p:cNvPr id="9" name="Straight Connector 8">
            <a:extLst>
              <a:ext uri="{FF2B5EF4-FFF2-40B4-BE49-F238E27FC236}">
                <a16:creationId xmlns:a16="http://schemas.microsoft.com/office/drawing/2014/main" id="{3A389889-F646-40B7-8F1D-BE895E4E8F1C}"/>
              </a:ext>
            </a:extLst>
          </p:cNvPr>
          <p:cNvCxnSpPr/>
          <p:nvPr/>
        </p:nvCxnSpPr>
        <p:spPr>
          <a:xfrm>
            <a:off x="8203842" y="340993"/>
            <a:ext cx="0" cy="65170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Arrow: Pentagon 9">
            <a:extLst>
              <a:ext uri="{FF2B5EF4-FFF2-40B4-BE49-F238E27FC236}">
                <a16:creationId xmlns:a16="http://schemas.microsoft.com/office/drawing/2014/main" id="{3A618F29-D865-4A47-AFA1-F31CC440E81F}"/>
              </a:ext>
            </a:extLst>
          </p:cNvPr>
          <p:cNvSpPr/>
          <p:nvPr/>
        </p:nvSpPr>
        <p:spPr>
          <a:xfrm>
            <a:off x="8244786" y="381970"/>
            <a:ext cx="2859105"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b="1" dirty="0">
                <a:solidFill>
                  <a:schemeClr val="tx1"/>
                </a:solidFill>
              </a:rPr>
              <a:t>Question:3</a:t>
            </a:r>
          </a:p>
        </p:txBody>
      </p:sp>
      <p:sp>
        <p:nvSpPr>
          <p:cNvPr id="11" name="TextBox 10">
            <a:extLst>
              <a:ext uri="{FF2B5EF4-FFF2-40B4-BE49-F238E27FC236}">
                <a16:creationId xmlns:a16="http://schemas.microsoft.com/office/drawing/2014/main" id="{91CEA8C6-C5CD-4467-8615-B85E1176C00C}"/>
              </a:ext>
            </a:extLst>
          </p:cNvPr>
          <p:cNvSpPr txBox="1"/>
          <p:nvPr/>
        </p:nvSpPr>
        <p:spPr>
          <a:xfrm>
            <a:off x="8306874" y="652476"/>
            <a:ext cx="3873975" cy="386935"/>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u="sng" dirty="0"/>
              <a:t>Additional data for better Analytics</a:t>
            </a:r>
          </a:p>
        </p:txBody>
      </p:sp>
      <p:sp>
        <p:nvSpPr>
          <p:cNvPr id="12" name="TextBox 11">
            <a:extLst>
              <a:ext uri="{FF2B5EF4-FFF2-40B4-BE49-F238E27FC236}">
                <a16:creationId xmlns:a16="http://schemas.microsoft.com/office/drawing/2014/main" id="{841C9477-1928-4198-8872-DEF30DF19D1B}"/>
              </a:ext>
            </a:extLst>
          </p:cNvPr>
          <p:cNvSpPr txBox="1"/>
          <p:nvPr/>
        </p:nvSpPr>
        <p:spPr>
          <a:xfrm>
            <a:off x="8306874" y="1269242"/>
            <a:ext cx="3747741" cy="5206788"/>
          </a:xfrm>
          <a:prstGeom prst="rect">
            <a:avLst/>
          </a:prstGeom>
          <a:noFill/>
          <a:ln>
            <a:noFill/>
            <a:prstDash val="lgDash"/>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b="1" dirty="0">
                <a:solidFill>
                  <a:schemeClr val="accent1"/>
                </a:solidFill>
              </a:rPr>
              <a:t>Age Data</a:t>
            </a:r>
            <a:r>
              <a:rPr lang="en-US" dirty="0">
                <a:solidFill>
                  <a:schemeClr val="accent1"/>
                </a:solidFill>
              </a:rPr>
              <a:t>: Age data would help us to analyze which age group purchases Aqua’s Products most frequently and help us to streamline marketing strategy accordingly.</a:t>
            </a:r>
          </a:p>
          <a:p>
            <a:pPr marL="285750" indent="-285750" algn="l">
              <a:spcBef>
                <a:spcPts val="600"/>
              </a:spcBef>
              <a:spcAft>
                <a:spcPts val="0"/>
              </a:spcAft>
              <a:buFont typeface="Arial" panose="020B0604020202020204" pitchFamily="34" charset="0"/>
              <a:buChar char="•"/>
            </a:pPr>
            <a:r>
              <a:rPr lang="en-US" b="1" dirty="0"/>
              <a:t>Geographical Data</a:t>
            </a:r>
            <a:r>
              <a:rPr lang="en-US" dirty="0"/>
              <a:t>: Geographical data would be instrumental for computing the locations where Aqua’s products tends to have greater sales.</a:t>
            </a:r>
          </a:p>
          <a:p>
            <a:pPr marL="285750" indent="-285750" algn="l">
              <a:spcBef>
                <a:spcPts val="600"/>
              </a:spcBef>
              <a:spcAft>
                <a:spcPts val="0"/>
              </a:spcAft>
              <a:buFont typeface="Arial" panose="020B0604020202020204" pitchFamily="34" charset="0"/>
              <a:buChar char="•"/>
            </a:pPr>
            <a:r>
              <a:rPr lang="en-US" b="1" dirty="0"/>
              <a:t>Demographic Profile Data</a:t>
            </a:r>
            <a:r>
              <a:rPr lang="en-US" dirty="0"/>
              <a:t>: Demographic profile includes gender, marital status, religion etc. This data would help to analyze Aqua’s consumer base more properly and this would be beneficial for designing marketing campaign.</a:t>
            </a:r>
          </a:p>
          <a:p>
            <a:pPr marL="285750" indent="-285750" algn="l">
              <a:spcBef>
                <a:spcPts val="600"/>
              </a:spcBef>
              <a:spcAft>
                <a:spcPts val="0"/>
              </a:spcAft>
              <a:buFont typeface="Arial" panose="020B0604020202020204" pitchFamily="34" charset="0"/>
              <a:buChar char="•"/>
            </a:pPr>
            <a:r>
              <a:rPr lang="en-US" b="1" dirty="0"/>
              <a:t>Behavioral Data</a:t>
            </a:r>
            <a:r>
              <a:rPr lang="en-US" dirty="0"/>
              <a:t>: This dataset includes factor like intensity of product use, Brand Loyalty, User behavior, this data would help us to analyze customer behavior.</a:t>
            </a:r>
          </a:p>
          <a:p>
            <a:pPr marL="285750" indent="-285750" algn="l">
              <a:spcBef>
                <a:spcPts val="600"/>
              </a:spcBef>
              <a:spcAft>
                <a:spcPts val="0"/>
              </a:spcAft>
              <a:buFont typeface="Arial" panose="020B0604020202020204" pitchFamily="34" charset="0"/>
              <a:buChar char="•"/>
            </a:pPr>
            <a:r>
              <a:rPr lang="en-US" dirty="0"/>
              <a:t>All the above data will  enormously help us to understand customer behavior and market dynamics and if we incorporate these into our strategies it will greatly increase Aqua’s revenue.   </a:t>
            </a:r>
          </a:p>
        </p:txBody>
      </p:sp>
    </p:spTree>
    <p:extLst>
      <p:ext uri="{BB962C8B-B14F-4D97-AF65-F5344CB8AC3E}">
        <p14:creationId xmlns:p14="http://schemas.microsoft.com/office/powerpoint/2010/main" val="234480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013328-485B-42FB-8B98-AB89F1223657}"/>
              </a:ext>
            </a:extLst>
          </p:cNvPr>
          <p:cNvSpPr txBox="1"/>
          <p:nvPr/>
        </p:nvSpPr>
        <p:spPr>
          <a:xfrm>
            <a:off x="9927635" y="4619839"/>
            <a:ext cx="2129883" cy="1800029"/>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dirty="0">
                <a:solidFill>
                  <a:schemeClr val="accent1"/>
                </a:solidFill>
              </a:rPr>
              <a:t>Submitted By:</a:t>
            </a:r>
          </a:p>
          <a:p>
            <a:pPr algn="l">
              <a:spcBef>
                <a:spcPts val="600"/>
              </a:spcBef>
              <a:spcAft>
                <a:spcPts val="0"/>
              </a:spcAft>
            </a:pPr>
            <a:r>
              <a:rPr lang="en-US" sz="1800" dirty="0" err="1">
                <a:solidFill>
                  <a:schemeClr val="accent1"/>
                </a:solidFill>
              </a:rPr>
              <a:t>Shivank</a:t>
            </a:r>
            <a:r>
              <a:rPr lang="en-US" sz="1800" dirty="0">
                <a:solidFill>
                  <a:schemeClr val="accent1"/>
                </a:solidFill>
              </a:rPr>
              <a:t> Rastogi</a:t>
            </a:r>
          </a:p>
          <a:p>
            <a:pPr algn="l">
              <a:spcBef>
                <a:spcPts val="600"/>
              </a:spcBef>
              <a:spcAft>
                <a:spcPts val="0"/>
              </a:spcAft>
            </a:pPr>
            <a:r>
              <a:rPr lang="en-US" sz="1800" dirty="0">
                <a:solidFill>
                  <a:schemeClr val="accent1"/>
                </a:solidFill>
              </a:rPr>
              <a:t>Abhishek Chand</a:t>
            </a:r>
          </a:p>
          <a:p>
            <a:pPr algn="l">
              <a:spcBef>
                <a:spcPts val="600"/>
              </a:spcBef>
              <a:spcAft>
                <a:spcPts val="0"/>
              </a:spcAft>
            </a:pPr>
            <a:r>
              <a:rPr lang="en-US" sz="1800" dirty="0" err="1">
                <a:solidFill>
                  <a:schemeClr val="accent1"/>
                </a:solidFill>
              </a:rPr>
              <a:t>Areeb</a:t>
            </a:r>
            <a:r>
              <a:rPr lang="en-US" sz="1800" dirty="0">
                <a:solidFill>
                  <a:schemeClr val="accent1"/>
                </a:solidFill>
              </a:rPr>
              <a:t> Bashir Lone</a:t>
            </a:r>
          </a:p>
          <a:p>
            <a:pPr algn="l">
              <a:spcBef>
                <a:spcPts val="600"/>
              </a:spcBef>
              <a:spcAft>
                <a:spcPts val="0"/>
              </a:spcAft>
            </a:pPr>
            <a:r>
              <a:rPr lang="en-US" sz="1800" dirty="0" err="1">
                <a:solidFill>
                  <a:schemeClr val="accent1"/>
                </a:solidFill>
              </a:rPr>
              <a:t>Mohd</a:t>
            </a:r>
            <a:r>
              <a:rPr lang="en-US" sz="1800" dirty="0">
                <a:solidFill>
                  <a:schemeClr val="accent1"/>
                </a:solidFill>
              </a:rPr>
              <a:t>. </a:t>
            </a:r>
            <a:r>
              <a:rPr lang="en-US" sz="1800" dirty="0" err="1">
                <a:solidFill>
                  <a:schemeClr val="accent1"/>
                </a:solidFill>
              </a:rPr>
              <a:t>Asjad</a:t>
            </a:r>
            <a:r>
              <a:rPr lang="en-US" sz="1800" dirty="0">
                <a:solidFill>
                  <a:schemeClr val="accent1"/>
                </a:solidFill>
              </a:rPr>
              <a:t> Kamal</a:t>
            </a:r>
          </a:p>
        </p:txBody>
      </p:sp>
      <p:sp>
        <p:nvSpPr>
          <p:cNvPr id="3" name="Rectangle 2">
            <a:extLst>
              <a:ext uri="{FF2B5EF4-FFF2-40B4-BE49-F238E27FC236}">
                <a16:creationId xmlns:a16="http://schemas.microsoft.com/office/drawing/2014/main" id="{6CB92F86-9FFA-4C14-8C55-D1ACF5648D38}"/>
              </a:ext>
            </a:extLst>
          </p:cNvPr>
          <p:cNvSpPr/>
          <p:nvPr/>
        </p:nvSpPr>
        <p:spPr>
          <a:xfrm>
            <a:off x="3951662" y="2594473"/>
            <a:ext cx="428867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832259006"/>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2.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Document_x0020_Type xmlns="62399b39-8d8a-4c46-9135-fcfb64bda7ef" xsi:nil="true"/>
    <LikedBy xmlns="http://schemas.microsoft.com/sharepoint/v3">
      <UserInfo>
        <DisplayName/>
        <AccountId xsi:nil="true"/>
        <AccountType/>
      </UserInfo>
    </LikedBy>
    <TaxCatchAll xmlns="05764114-edfb-4a5c-940b-544059dd1a8c">
      <Value>407</Value>
    </TaxCatchAll>
    <TaxKeywordTaxHTField xmlns="05764114-edfb-4a5c-940b-544059dd1a8c">
      <Terms xmlns="http://schemas.microsoft.com/office/infopath/2007/PartnerControls">
        <TermInfo xmlns="http://schemas.microsoft.com/office/infopath/2007/PartnerControls">
          <TermName xmlns="http://schemas.microsoft.com/office/infopath/2007/PartnerControls">ZS</TermName>
          <TermId xmlns="http://schemas.microsoft.com/office/infopath/2007/PartnerControls">356bc6a6-127e-4b03-84ea-e42b6b38275e</TermId>
        </TermInfo>
      </Terms>
    </TaxKeywordTaxHTField>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26F01D07DE404194905F04085D6DB8" ma:contentTypeVersion="24" ma:contentTypeDescription="Create a new document." ma:contentTypeScope="" ma:versionID="262de94efe0d5d8f75d887ec8d0ccccd">
  <xsd:schema xmlns:xsd="http://www.w3.org/2001/XMLSchema" xmlns:xs="http://www.w3.org/2001/XMLSchema" xmlns:p="http://schemas.microsoft.com/office/2006/metadata/properties" xmlns:ns1="http://schemas.microsoft.com/sharepoint/v3" xmlns:ns2="05764114-edfb-4a5c-940b-544059dd1a8c" xmlns:ns3="62399b39-8d8a-4c46-9135-fcfb64bda7ef" targetNamespace="http://schemas.microsoft.com/office/2006/metadata/properties" ma:root="true" ma:fieldsID="7def3168fb2f276c732952fe8a55d735" ns1:_="" ns2:_="" ns3:_="">
    <xsd:import namespace="http://schemas.microsoft.com/sharepoint/v3"/>
    <xsd:import namespace="05764114-edfb-4a5c-940b-544059dd1a8c"/>
    <xsd:import namespace="62399b39-8d8a-4c46-9135-fcfb64bda7ef"/>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Document_x0020_Typ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Location" minOccurs="0"/>
                <xsd:element ref="ns2:SharedWithUsers" minOccurs="0"/>
                <xsd:element ref="ns2:SharedWithDetail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7" nillable="true" ma:displayName="Rating (0-5)" ma:decimals="2" ma:description="Average value of all the ratings that have been submitted" ma:internalName="AverageRating" ma:readOnly="true">
      <xsd:simpleType>
        <xsd:restriction base="dms:Number"/>
      </xsd:simpleType>
    </xsd:element>
    <xsd:element name="RatingCount" ma:index="8" nillable="true" ma:displayName="Number of Ratings" ma:decimals="0" ma:description="Number of ratings submitted" ma:internalName="RatingCount" ma:readOnly="true">
      <xsd:simpleType>
        <xsd:restriction base="dms:Number"/>
      </xsd:simpleType>
    </xsd:element>
    <xsd:element name="RatedBy" ma:index="9"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0" nillable="true" ma:displayName="User ratings" ma:description="User ratings for the item" ma:hidden="true" ma:internalName="Ratings">
      <xsd:simpleType>
        <xsd:restriction base="dms:Note"/>
      </xsd:simpleType>
    </xsd:element>
    <xsd:element name="LikesCount" ma:index="11" nillable="true" ma:displayName="Number of Likes" ma:internalName="LikesCount">
      <xsd:simpleType>
        <xsd:restriction base="dms:Unknown"/>
      </xsd:simpleType>
    </xsd:element>
    <xsd:element name="LikedBy" ma:index="1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5764114-edfb-4a5c-940b-544059dd1a8c" elementFormDefault="qualified">
    <xsd:import namespace="http://schemas.microsoft.com/office/2006/documentManagement/types"/>
    <xsd:import namespace="http://schemas.microsoft.com/office/infopath/2007/PartnerControls"/>
    <xsd:element name="TaxKeywordTaxHTField" ma:index="5" nillable="true" ma:taxonomy="true" ma:internalName="TaxKeywordTaxHTField" ma:taxonomyFieldName="TaxKeyword" ma:displayName="Enterprise Keywords" ma:fieldId="{23f27201-bee3-471e-b2e7-b64fd8b7ca38}" ma:taxonomyMulti="true" ma:sspId="003f1f4f-fe90-473e-a893-ee8dfa259cdb" ma:termSetId="00000000-0000-0000-0000-000000000000" ma:anchorId="00000000-0000-0000-0000-000000000000" ma:open="true" ma:isKeyword="true">
      <xsd:complexType>
        <xsd:sequence>
          <xsd:element ref="pc:Terms" minOccurs="0" maxOccurs="1"/>
        </xsd:sequence>
      </xsd:complexType>
    </xsd:element>
    <xsd:element name="TaxCatchAll" ma:index="6" nillable="true" ma:displayName="Taxonomy Catch All Column" ma:hidden="true" ma:list="{3a39d1d7-d191-4f5e-96e3-ef1e6a3c14a0}" ma:internalName="TaxCatchAll" ma:showField="CatchAllData" ma:web="05764114-edfb-4a5c-940b-544059dd1a8c">
      <xsd:complexType>
        <xsd:complexContent>
          <xsd:extension base="dms:MultiChoiceLookup">
            <xsd:sequence>
              <xsd:element name="Value" type="dms:Lookup" maxOccurs="unbounded" minOccurs="0" nillable="true"/>
            </xsd:sequence>
          </xsd:extension>
        </xsd:complexContent>
      </xsd:complexType>
    </xsd:element>
    <xsd:element name="SharedWithUsers" ma:index="2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399b39-8d8a-4c46-9135-fcfb64bda7ef" elementFormDefault="qualified">
    <xsd:import namespace="http://schemas.microsoft.com/office/2006/documentManagement/types"/>
    <xsd:import namespace="http://schemas.microsoft.com/office/infopath/2007/PartnerControls"/>
    <xsd:element name="Document_x0020_Type" ma:index="13" nillable="true" ma:displayName="Document Type" ma:internalName="Document_x0020_Type" ma:readOnly="false">
      <xsd:simpleType>
        <xsd:restriction base="dms:Text">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Location" ma:index="25" nillable="true" ma:displayName="Location" ma:internalName="MediaServiceLocation" ma:readOnly="true">
      <xsd:simpleType>
        <xsd:restriction base="dms:Text"/>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584C74-4BE8-47B3-9AD1-94A85EB28CAC}">
  <ds:schemaRefs>
    <ds:schemaRef ds:uri="http://schemas.microsoft.com/office/2006/metadata/properties"/>
    <ds:schemaRef ds:uri="05764114-edfb-4a5c-940b-544059dd1a8c"/>
    <ds:schemaRef ds:uri="62399b39-8d8a-4c46-9135-fcfb64bda7ef"/>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F2C91502-CFC7-4411-BA10-31F74D837B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764114-edfb-4a5c-940b-544059dd1a8c"/>
    <ds:schemaRef ds:uri="62399b39-8d8a-4c46-9135-fcfb64bda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BE04F6-7BCF-41BB-BFDE-2B07D5EA92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ZS PPT 16x9</Template>
  <TotalTime>794</TotalTime>
  <Words>799</Words>
  <Application>Microsoft Office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Wingdings</vt:lpstr>
      <vt:lpstr>Wingdings 2</vt:lpstr>
      <vt:lpstr>ZS PPT 16x9</vt:lpstr>
      <vt:lpstr>ZS Campus Beats 2021 Case Challenge</vt:lpstr>
      <vt:lpstr>Team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Warner</dc:creator>
  <cp:keywords>ZS</cp:keywords>
  <cp:lastModifiedBy>SHIVANK RASTOGI</cp:lastModifiedBy>
  <cp:revision>85</cp:revision>
  <dcterms:created xsi:type="dcterms:W3CDTF">2021-01-15T14:16:39Z</dcterms:created>
  <dcterms:modified xsi:type="dcterms:W3CDTF">2021-03-21T15:48:53Z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false</vt:bool>
  </property>
  <property fmtid="{D5CDD505-2E9C-101B-9397-08002B2CF9AE}" pid="3" name="UsePageNumber">
    <vt:bool>true</vt:bool>
  </property>
  <property fmtid="{D5CDD505-2E9C-101B-9397-08002B2CF9AE}" pid="4" name="ContentTypeId">
    <vt:lpwstr>0x0101001326F01D07DE404194905F04085D6DB8</vt:lpwstr>
  </property>
  <property fmtid="{D5CDD505-2E9C-101B-9397-08002B2CF9AE}" pid="5" name="TaxKeyword">
    <vt:lpwstr>407;#ZS|356bc6a6-127e-4b03-84ea-e42b6b38275e</vt:lpwstr>
  </property>
</Properties>
</file>