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9" r:id="rId4"/>
    <p:sldId id="258" r:id="rId5"/>
    <p:sldId id="264" r:id="rId6"/>
    <p:sldId id="260" r:id="rId7"/>
    <p:sldId id="265" r:id="rId8"/>
    <p:sldId id="261" r:id="rId9"/>
    <p:sldId id="262" r:id="rId10"/>
    <p:sldId id="263" r:id="rId11"/>
    <p:sldId id="266" r:id="rId12"/>
    <p:sldId id="267" r:id="rId13"/>
    <p:sldId id="274" r:id="rId14"/>
    <p:sldId id="269" r:id="rId15"/>
    <p:sldId id="270" r:id="rId16"/>
    <p:sldId id="273" r:id="rId17"/>
    <p:sldId id="272"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706" autoAdjust="0"/>
  </p:normalViewPr>
  <p:slideViewPr>
    <p:cSldViewPr snapToGrid="0">
      <p:cViewPr>
        <p:scale>
          <a:sx n="75" d="100"/>
          <a:sy n="75" d="100"/>
        </p:scale>
        <p:origin x="854" y="432"/>
      </p:cViewPr>
      <p:guideLst/>
    </p:cSldViewPr>
  </p:slideViewPr>
  <p:notesTextViewPr>
    <p:cViewPr>
      <p:scale>
        <a:sx n="1" d="1"/>
        <a:sy n="1" d="1"/>
      </p:scale>
      <p:origin x="0" y="0"/>
    </p:cViewPr>
  </p:notesTextViewPr>
  <p:notesViewPr>
    <p:cSldViewPr snapToGrid="0">
      <p:cViewPr varScale="1">
        <p:scale>
          <a:sx n="70" d="100"/>
          <a:sy n="70" d="100"/>
        </p:scale>
        <p:origin x="2971"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D9E456-13B9-4FEC-9F4D-1902599D2E01}" type="datetimeFigureOut">
              <a:rPr lang="en-IN" smtClean="0"/>
              <a:t>22-03-2025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E37B8A-D9BA-40A5-8BC9-E435977C68C3}" type="slidenum">
              <a:rPr lang="en-IN" smtClean="0"/>
              <a:t>‹#›</a:t>
            </a:fld>
            <a:endParaRPr lang="en-IN"/>
          </a:p>
        </p:txBody>
      </p:sp>
    </p:spTree>
    <p:extLst>
      <p:ext uri="{BB962C8B-B14F-4D97-AF65-F5344CB8AC3E}">
        <p14:creationId xmlns:p14="http://schemas.microsoft.com/office/powerpoint/2010/main" val="2928142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US" dirty="0" err="1"/>
              <a:t>MediBuddy</a:t>
            </a:r>
            <a:r>
              <a:rPr lang="en-US" dirty="0"/>
              <a:t> is a digital healthcare platform for an inpatient hospitalization, outpatient services, and corporate wellness benefits.</a:t>
            </a:r>
          </a:p>
          <a:p>
            <a:pPr>
              <a:lnSpc>
                <a:spcPct val="150000"/>
              </a:lnSpc>
            </a:pPr>
            <a:r>
              <a:rPr lang="en-US" dirty="0" err="1"/>
              <a:t>MediBuddy</a:t>
            </a:r>
            <a:r>
              <a:rPr lang="en-US" dirty="0"/>
              <a:t> is the award-winning technology platform from Medi Assist that transforms the health insurance industry at the very core. </a:t>
            </a:r>
            <a:r>
              <a:rPr lang="en-US" dirty="0" err="1"/>
              <a:t>MediBuddy</a:t>
            </a:r>
            <a:r>
              <a:rPr lang="en-US" dirty="0"/>
              <a:t>, with its diverse offerings for various stakeholders of the health benefits industry, makes the process of discovering, accessing, utilizing, and monitoring health benefits seamless, real-time, and virtually</a:t>
            </a:r>
          </a:p>
          <a:p>
            <a:pPr>
              <a:lnSpc>
                <a:spcPct val="150000"/>
              </a:lnSpc>
            </a:pPr>
            <a:r>
              <a:rPr lang="en-US" dirty="0"/>
              <a:t>paperless.</a:t>
            </a:r>
          </a:p>
          <a:p>
            <a:pPr>
              <a:lnSpc>
                <a:spcPct val="150000"/>
              </a:lnSpc>
            </a:pPr>
            <a:endParaRPr lang="en-US" dirty="0"/>
          </a:p>
          <a:p>
            <a:endParaRPr lang="en-IN" dirty="0"/>
          </a:p>
        </p:txBody>
      </p:sp>
      <p:sp>
        <p:nvSpPr>
          <p:cNvPr id="4" name="Slide Number Placeholder 3"/>
          <p:cNvSpPr>
            <a:spLocks noGrp="1"/>
          </p:cNvSpPr>
          <p:nvPr>
            <p:ph type="sldNum" sz="quarter" idx="5"/>
          </p:nvPr>
        </p:nvSpPr>
        <p:spPr/>
        <p:txBody>
          <a:bodyPr/>
          <a:lstStyle/>
          <a:p>
            <a:fld id="{4AE37B8A-D9BA-40A5-8BC9-E435977C68C3}" type="slidenum">
              <a:rPr lang="en-IN" smtClean="0"/>
              <a:t>1</a:t>
            </a:fld>
            <a:endParaRPr lang="en-IN"/>
          </a:p>
        </p:txBody>
      </p:sp>
    </p:spTree>
    <p:extLst>
      <p:ext uri="{BB962C8B-B14F-4D97-AF65-F5344CB8AC3E}">
        <p14:creationId xmlns:p14="http://schemas.microsoft.com/office/powerpoint/2010/main" val="17451622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The normal range for a healthy BMI is considered to be 18.5 to 25. This range is applicable for adults 20 years old or older. The boxplot reveals that company can extend certain discounts to individuals with BMI lower than 25 as they tend to have lower claims. Offering discounts to healthier people will be a good approach. </a:t>
            </a:r>
          </a:p>
          <a:p>
            <a:pPr>
              <a:buNone/>
            </a:pPr>
            <a:r>
              <a:rPr lang="en-US" b="1" dirty="0"/>
              <a:t>Should discounts be extended based on BMI?</a:t>
            </a:r>
            <a:endParaRPr lang="en-US" dirty="0"/>
          </a:p>
          <a:p>
            <a:pPr>
              <a:buFont typeface="Arial" panose="020B0604020202020204" pitchFamily="34" charset="0"/>
              <a:buChar char="•"/>
            </a:pPr>
            <a:r>
              <a:rPr lang="en-US" dirty="0"/>
              <a:t>Individuals with </a:t>
            </a:r>
            <a:r>
              <a:rPr lang="en-US" b="1" dirty="0"/>
              <a:t>lower BMI (below 25)</a:t>
            </a:r>
            <a:r>
              <a:rPr lang="en-US" dirty="0"/>
              <a:t> tend to have lower claims. Offering discounts for healthier individuals could be a viable strategy.</a:t>
            </a:r>
          </a:p>
          <a:p>
            <a:endParaRPr lang="en-IN" dirty="0"/>
          </a:p>
        </p:txBody>
      </p:sp>
      <p:sp>
        <p:nvSpPr>
          <p:cNvPr id="4" name="Slide Number Placeholder 3"/>
          <p:cNvSpPr>
            <a:spLocks noGrp="1"/>
          </p:cNvSpPr>
          <p:nvPr>
            <p:ph type="sldNum" sz="quarter" idx="5"/>
          </p:nvPr>
        </p:nvSpPr>
        <p:spPr/>
        <p:txBody>
          <a:bodyPr/>
          <a:lstStyle/>
          <a:p>
            <a:fld id="{4AE37B8A-D9BA-40A5-8BC9-E435977C68C3}" type="slidenum">
              <a:rPr lang="en-IN" smtClean="0"/>
              <a:t>15</a:t>
            </a:fld>
            <a:endParaRPr lang="en-IN"/>
          </a:p>
        </p:txBody>
      </p:sp>
    </p:spTree>
    <p:extLst>
      <p:ext uri="{BB962C8B-B14F-4D97-AF65-F5344CB8AC3E}">
        <p14:creationId xmlns:p14="http://schemas.microsoft.com/office/powerpoint/2010/main" val="8635673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AE37B8A-D9BA-40A5-8BC9-E435977C68C3}" type="slidenum">
              <a:rPr lang="en-IN" smtClean="0"/>
              <a:t>17</a:t>
            </a:fld>
            <a:endParaRPr lang="en-IN"/>
          </a:p>
        </p:txBody>
      </p:sp>
    </p:spTree>
    <p:extLst>
      <p:ext uri="{BB962C8B-B14F-4D97-AF65-F5344CB8AC3E}">
        <p14:creationId xmlns:p14="http://schemas.microsoft.com/office/powerpoint/2010/main" val="3113145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AE37B8A-D9BA-40A5-8BC9-E435977C68C3}" type="slidenum">
              <a:rPr lang="en-IN" smtClean="0"/>
              <a:t>2</a:t>
            </a:fld>
            <a:endParaRPr lang="en-IN"/>
          </a:p>
        </p:txBody>
      </p:sp>
    </p:spTree>
    <p:extLst>
      <p:ext uri="{BB962C8B-B14F-4D97-AF65-F5344CB8AC3E}">
        <p14:creationId xmlns:p14="http://schemas.microsoft.com/office/powerpoint/2010/main" val="3538252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US" dirty="0" err="1"/>
              <a:t>MediBuddy</a:t>
            </a:r>
            <a:r>
              <a:rPr lang="en-US" dirty="0"/>
              <a:t> is a digital healthcare platform for an inpatient hospitalization, outpatient services, and corporate wellness benefits.</a:t>
            </a:r>
          </a:p>
          <a:p>
            <a:pPr>
              <a:lnSpc>
                <a:spcPct val="150000"/>
              </a:lnSpc>
            </a:pPr>
            <a:r>
              <a:rPr lang="en-US" dirty="0" err="1"/>
              <a:t>MediBuddy</a:t>
            </a:r>
            <a:r>
              <a:rPr lang="en-US" dirty="0"/>
              <a:t> is the award-winning technology platform from Medi Assist that transforms the health insurance industry at the very core. </a:t>
            </a:r>
            <a:r>
              <a:rPr lang="en-US" dirty="0" err="1"/>
              <a:t>MediBuddy</a:t>
            </a:r>
            <a:r>
              <a:rPr lang="en-US" dirty="0"/>
              <a:t>, with its diverse offerings for various stakeholders of the health benefits industry, makes the process of discovering, accessing, utilizing, and monitoring health benefits seamless, real-time, and virtually</a:t>
            </a:r>
          </a:p>
          <a:p>
            <a:pPr>
              <a:lnSpc>
                <a:spcPct val="150000"/>
              </a:lnSpc>
            </a:pPr>
            <a:r>
              <a:rPr lang="en-US" dirty="0"/>
              <a:t>paperless.</a:t>
            </a:r>
          </a:p>
          <a:p>
            <a:pPr>
              <a:lnSpc>
                <a:spcPct val="150000"/>
              </a:lnSpc>
            </a:pPr>
            <a:endParaRPr lang="en-US" dirty="0"/>
          </a:p>
          <a:p>
            <a:pPr>
              <a:lnSpc>
                <a:spcPct val="150000"/>
              </a:lnSpc>
            </a:pPr>
            <a:r>
              <a:rPr lang="en-US" dirty="0"/>
              <a:t>The company was founded in 2000 and based in Bangalore, Karnataka, India. </a:t>
            </a:r>
            <a:endParaRPr lang="en-IN" dirty="0"/>
          </a:p>
        </p:txBody>
      </p:sp>
      <p:sp>
        <p:nvSpPr>
          <p:cNvPr id="4" name="Slide Number Placeholder 3"/>
          <p:cNvSpPr>
            <a:spLocks noGrp="1"/>
          </p:cNvSpPr>
          <p:nvPr>
            <p:ph type="sldNum" sz="quarter" idx="5"/>
          </p:nvPr>
        </p:nvSpPr>
        <p:spPr/>
        <p:txBody>
          <a:bodyPr/>
          <a:lstStyle/>
          <a:p>
            <a:fld id="{4AE37B8A-D9BA-40A5-8BC9-E435977C68C3}" type="slidenum">
              <a:rPr lang="en-IN" smtClean="0"/>
              <a:t>4</a:t>
            </a:fld>
            <a:endParaRPr lang="en-IN"/>
          </a:p>
        </p:txBody>
      </p:sp>
    </p:spTree>
    <p:extLst>
      <p:ext uri="{BB962C8B-B14F-4D97-AF65-F5344CB8AC3E}">
        <p14:creationId xmlns:p14="http://schemas.microsoft.com/office/powerpoint/2010/main" val="2181778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AE37B8A-D9BA-40A5-8BC9-E435977C68C3}" type="slidenum">
              <a:rPr lang="en-IN" smtClean="0"/>
              <a:t>6</a:t>
            </a:fld>
            <a:endParaRPr lang="en-IN"/>
          </a:p>
        </p:txBody>
      </p:sp>
    </p:spTree>
    <p:extLst>
      <p:ext uri="{BB962C8B-B14F-4D97-AF65-F5344CB8AC3E}">
        <p14:creationId xmlns:p14="http://schemas.microsoft.com/office/powerpoint/2010/main" val="1556999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Does gender matter for policy extension?</a:t>
            </a:r>
            <a:endParaRPr lang="en-US" dirty="0"/>
          </a:p>
          <a:p>
            <a:pPr>
              <a:buFont typeface="Arial" panose="020B0604020202020204" pitchFamily="34" charset="0"/>
              <a:buChar char="•"/>
            </a:pPr>
            <a:r>
              <a:rPr lang="en-US" dirty="0"/>
              <a:t>The boxplot shows that gender does not significantly affect the insurance claim amounts. Males and females have similar distributions, suggesting that gender should not be a constraint.</a:t>
            </a:r>
          </a:p>
        </p:txBody>
      </p:sp>
      <p:sp>
        <p:nvSpPr>
          <p:cNvPr id="4" name="Slide Number Placeholder 3"/>
          <p:cNvSpPr>
            <a:spLocks noGrp="1"/>
          </p:cNvSpPr>
          <p:nvPr>
            <p:ph type="sldNum" sz="quarter" idx="5"/>
          </p:nvPr>
        </p:nvSpPr>
        <p:spPr/>
        <p:txBody>
          <a:bodyPr/>
          <a:lstStyle/>
          <a:p>
            <a:fld id="{4AE37B8A-D9BA-40A5-8BC9-E435977C68C3}" type="slidenum">
              <a:rPr lang="en-IN" smtClean="0"/>
              <a:t>8</a:t>
            </a:fld>
            <a:endParaRPr lang="en-IN"/>
          </a:p>
        </p:txBody>
      </p:sp>
    </p:spTree>
    <p:extLst>
      <p:ext uri="{BB962C8B-B14F-4D97-AF65-F5344CB8AC3E}">
        <p14:creationId xmlns:p14="http://schemas.microsoft.com/office/powerpoint/2010/main" val="4164527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Average amount spent per policy cover:</a:t>
            </a:r>
            <a:endParaRPr lang="en-US" dirty="0"/>
          </a:p>
          <a:p>
            <a:pPr>
              <a:buFont typeface="Arial" panose="020B0604020202020204" pitchFamily="34" charset="0"/>
              <a:buChar char="•"/>
            </a:pPr>
            <a:r>
              <a:rPr lang="en-US" dirty="0"/>
              <a:t>The company spends an </a:t>
            </a:r>
            <a:r>
              <a:rPr lang="en-US" b="1" dirty="0"/>
              <a:t>average of ₹13,270.42</a:t>
            </a:r>
            <a:r>
              <a:rPr lang="en-US" dirty="0"/>
              <a:t> per policy.</a:t>
            </a:r>
          </a:p>
          <a:p>
            <a:endParaRPr lang="en-IN" dirty="0"/>
          </a:p>
        </p:txBody>
      </p:sp>
      <p:sp>
        <p:nvSpPr>
          <p:cNvPr id="4" name="Slide Number Placeholder 3"/>
          <p:cNvSpPr>
            <a:spLocks noGrp="1"/>
          </p:cNvSpPr>
          <p:nvPr>
            <p:ph type="sldNum" sz="quarter" idx="5"/>
          </p:nvPr>
        </p:nvSpPr>
        <p:spPr/>
        <p:txBody>
          <a:bodyPr/>
          <a:lstStyle/>
          <a:p>
            <a:fld id="{4AE37B8A-D9BA-40A5-8BC9-E435977C68C3}" type="slidenum">
              <a:rPr lang="en-IN" smtClean="0"/>
              <a:t>9</a:t>
            </a:fld>
            <a:endParaRPr lang="en-IN"/>
          </a:p>
        </p:txBody>
      </p:sp>
    </p:spTree>
    <p:extLst>
      <p:ext uri="{BB962C8B-B14F-4D97-AF65-F5344CB8AC3E}">
        <p14:creationId xmlns:p14="http://schemas.microsoft.com/office/powerpoint/2010/main" val="1698721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Your box plot shows the distribution of insurance charges across different geographic regions (</a:t>
            </a:r>
            <a:r>
              <a:rPr lang="en-US" b="1" dirty="0"/>
              <a:t>Southwest, Southeast, Northwest, and Northeast</a:t>
            </a:r>
            <a:r>
              <a:rPr lang="en-US" dirty="0"/>
              <a:t>).</a:t>
            </a:r>
          </a:p>
          <a:p>
            <a:pPr>
              <a:buNone/>
            </a:pPr>
            <a:r>
              <a:rPr lang="en-US" b="1" dirty="0"/>
              <a:t>Insights from the Box Plot:</a:t>
            </a:r>
          </a:p>
          <a:p>
            <a:pPr>
              <a:buFont typeface="+mj-lt"/>
              <a:buAutoNum type="arabicPeriod"/>
            </a:pPr>
            <a:r>
              <a:rPr lang="en-US" b="1" dirty="0"/>
              <a:t>Median Charges:</a:t>
            </a:r>
            <a:r>
              <a:rPr lang="en-US" dirty="0"/>
              <a:t> The median insurance charges appear to be similar across all four regions.</a:t>
            </a:r>
          </a:p>
          <a:p>
            <a:pPr>
              <a:buFont typeface="+mj-lt"/>
              <a:buAutoNum type="arabicPeriod"/>
            </a:pPr>
            <a:r>
              <a:rPr lang="en-US" b="1" dirty="0"/>
              <a:t>Interquartile Range (IQR):</a:t>
            </a:r>
            <a:r>
              <a:rPr lang="en-US" dirty="0"/>
              <a:t> The spread of charges within the middle 50% of data is also comparable.</a:t>
            </a:r>
          </a:p>
          <a:p>
            <a:pPr>
              <a:buFont typeface="+mj-lt"/>
              <a:buAutoNum type="arabicPeriod"/>
            </a:pPr>
            <a:r>
              <a:rPr lang="en-US" b="1" dirty="0"/>
              <a:t>Outliers:</a:t>
            </a:r>
            <a:r>
              <a:rPr lang="en-US" dirty="0"/>
              <a:t> Each region has a significant number of high-value outliers, likely from high-risk individuals (e.g., smokers or those with high BMI).</a:t>
            </a:r>
          </a:p>
          <a:p>
            <a:pPr>
              <a:buFont typeface="+mj-lt"/>
              <a:buAutoNum type="arabicPeriod"/>
            </a:pPr>
            <a:r>
              <a:rPr lang="en-US" b="1" dirty="0"/>
              <a:t>Overall Trend:</a:t>
            </a:r>
            <a:r>
              <a:rPr lang="en-US" dirty="0"/>
              <a:t> Since the distributions look quite similar across regions, </a:t>
            </a:r>
            <a:r>
              <a:rPr lang="en-US" b="1" dirty="0"/>
              <a:t>geographic location might not have a strong impact on insurance charges.</a:t>
            </a:r>
            <a:endParaRPr lang="en-US" dirty="0"/>
          </a:p>
        </p:txBody>
      </p:sp>
      <p:sp>
        <p:nvSpPr>
          <p:cNvPr id="4" name="Slide Number Placeholder 3"/>
          <p:cNvSpPr>
            <a:spLocks noGrp="1"/>
          </p:cNvSpPr>
          <p:nvPr>
            <p:ph type="sldNum" sz="quarter" idx="5"/>
          </p:nvPr>
        </p:nvSpPr>
        <p:spPr/>
        <p:txBody>
          <a:bodyPr/>
          <a:lstStyle/>
          <a:p>
            <a:fld id="{4AE37B8A-D9BA-40A5-8BC9-E435977C68C3}" type="slidenum">
              <a:rPr lang="en-IN" smtClean="0"/>
              <a:t>10</a:t>
            </a:fld>
            <a:endParaRPr lang="en-IN"/>
          </a:p>
        </p:txBody>
      </p:sp>
    </p:spTree>
    <p:extLst>
      <p:ext uri="{BB962C8B-B14F-4D97-AF65-F5344CB8AC3E}">
        <p14:creationId xmlns:p14="http://schemas.microsoft.com/office/powerpoint/2010/main" val="2667427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The boxplot reveals that the number of dependents/ children alone does not make a difference in the amount claimed as there is no clear increasing or decreasing trend in charges based on the number of dependents. </a:t>
            </a:r>
          </a:p>
          <a:p>
            <a:pPr>
              <a:buNone/>
            </a:pPr>
            <a:r>
              <a:rPr lang="en-US" b="1" dirty="0"/>
              <a:t>Conclusion</a:t>
            </a:r>
          </a:p>
          <a:p>
            <a:pPr>
              <a:buFont typeface="Arial" panose="020B0604020202020204" pitchFamily="34" charset="0"/>
              <a:buChar char="•"/>
            </a:pPr>
            <a:r>
              <a:rPr lang="en-US" dirty="0"/>
              <a:t>The number of dependents alone does not seem to have a strong impact on insurance charges.</a:t>
            </a:r>
          </a:p>
          <a:p>
            <a:pPr>
              <a:buFont typeface="Arial" panose="020B0604020202020204" pitchFamily="34" charset="0"/>
              <a:buChar char="•"/>
            </a:pPr>
            <a:r>
              <a:rPr lang="en-US" dirty="0"/>
              <a:t>Other factors like smoking status, BMI, age, and region may play a more significant role.</a:t>
            </a:r>
          </a:p>
          <a:p>
            <a:pPr>
              <a:buFont typeface="Arial" panose="020B0604020202020204" pitchFamily="34" charset="0"/>
              <a:buChar char="•"/>
            </a:pPr>
            <a:r>
              <a:rPr lang="en-US" dirty="0"/>
              <a:t>Further analysis (e.g., regression analysis) would be helpful to confirm if dependents have any statistical significance in predicting insurance costs.</a:t>
            </a:r>
          </a:p>
          <a:p>
            <a:endParaRPr lang="en-IN" dirty="0"/>
          </a:p>
        </p:txBody>
      </p:sp>
      <p:sp>
        <p:nvSpPr>
          <p:cNvPr id="4" name="Slide Number Placeholder 3"/>
          <p:cNvSpPr>
            <a:spLocks noGrp="1"/>
          </p:cNvSpPr>
          <p:nvPr>
            <p:ph type="sldNum" sz="quarter" idx="5"/>
          </p:nvPr>
        </p:nvSpPr>
        <p:spPr/>
        <p:txBody>
          <a:bodyPr/>
          <a:lstStyle/>
          <a:p>
            <a:fld id="{4AE37B8A-D9BA-40A5-8BC9-E435977C68C3}" type="slidenum">
              <a:rPr lang="en-IN" smtClean="0"/>
              <a:t>11</a:t>
            </a:fld>
            <a:endParaRPr lang="en-IN"/>
          </a:p>
        </p:txBody>
      </p:sp>
    </p:spTree>
    <p:extLst>
      <p:ext uri="{BB962C8B-B14F-4D97-AF65-F5344CB8AC3E}">
        <p14:creationId xmlns:p14="http://schemas.microsoft.com/office/powerpoint/2010/main" val="1819549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increasing age we can see there are high outliers </a:t>
            </a:r>
          </a:p>
          <a:p>
            <a:r>
              <a:rPr lang="en-US" dirty="0"/>
              <a:t>Older individuals, especially smokers, tend to have higher claims. This suggests that age should be factored into policy decisions</a:t>
            </a:r>
            <a:endParaRPr lang="en-IN" dirty="0"/>
          </a:p>
        </p:txBody>
      </p:sp>
      <p:sp>
        <p:nvSpPr>
          <p:cNvPr id="4" name="Slide Number Placeholder 3"/>
          <p:cNvSpPr>
            <a:spLocks noGrp="1"/>
          </p:cNvSpPr>
          <p:nvPr>
            <p:ph type="sldNum" sz="quarter" idx="5"/>
          </p:nvPr>
        </p:nvSpPr>
        <p:spPr/>
        <p:txBody>
          <a:bodyPr/>
          <a:lstStyle/>
          <a:p>
            <a:fld id="{4AE37B8A-D9BA-40A5-8BC9-E435977C68C3}" type="slidenum">
              <a:rPr lang="en-IN" smtClean="0"/>
              <a:t>14</a:t>
            </a:fld>
            <a:endParaRPr lang="en-IN"/>
          </a:p>
        </p:txBody>
      </p:sp>
    </p:spTree>
    <p:extLst>
      <p:ext uri="{BB962C8B-B14F-4D97-AF65-F5344CB8AC3E}">
        <p14:creationId xmlns:p14="http://schemas.microsoft.com/office/powerpoint/2010/main" val="1694632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FA03C-5A41-9F1F-D7E8-05E0914463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EDB3B46-A8F4-E422-71C5-D8AD562506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34F5DAD-5100-5E09-D1C5-EDAB1F4E764D}"/>
              </a:ext>
            </a:extLst>
          </p:cNvPr>
          <p:cNvSpPr>
            <a:spLocks noGrp="1"/>
          </p:cNvSpPr>
          <p:nvPr>
            <p:ph type="dt" sz="half" idx="10"/>
          </p:nvPr>
        </p:nvSpPr>
        <p:spPr/>
        <p:txBody>
          <a:bodyPr/>
          <a:lstStyle/>
          <a:p>
            <a:fld id="{5D76BD76-AF07-4CA0-B1B3-19307632A3AF}" type="datetimeFigureOut">
              <a:rPr lang="en-IN" smtClean="0"/>
              <a:t>22-03-2025</a:t>
            </a:fld>
            <a:endParaRPr lang="en-IN"/>
          </a:p>
        </p:txBody>
      </p:sp>
      <p:sp>
        <p:nvSpPr>
          <p:cNvPr id="5" name="Footer Placeholder 4">
            <a:extLst>
              <a:ext uri="{FF2B5EF4-FFF2-40B4-BE49-F238E27FC236}">
                <a16:creationId xmlns:a16="http://schemas.microsoft.com/office/drawing/2014/main" id="{8C1020B2-E1BE-8A81-33D3-D5E3FA50F2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3E6831-9663-FB6C-29E2-8BB907893FC7}"/>
              </a:ext>
            </a:extLst>
          </p:cNvPr>
          <p:cNvSpPr>
            <a:spLocks noGrp="1"/>
          </p:cNvSpPr>
          <p:nvPr>
            <p:ph type="sldNum" sz="quarter" idx="12"/>
          </p:nvPr>
        </p:nvSpPr>
        <p:spPr/>
        <p:txBody>
          <a:bodyPr/>
          <a:lstStyle/>
          <a:p>
            <a:fld id="{1A2DE85B-A293-4A17-B332-F9FC51FCD85F}" type="slidenum">
              <a:rPr lang="en-IN" smtClean="0"/>
              <a:t>‹#›</a:t>
            </a:fld>
            <a:endParaRPr lang="en-IN"/>
          </a:p>
        </p:txBody>
      </p:sp>
    </p:spTree>
    <p:extLst>
      <p:ext uri="{BB962C8B-B14F-4D97-AF65-F5344CB8AC3E}">
        <p14:creationId xmlns:p14="http://schemas.microsoft.com/office/powerpoint/2010/main" val="2461336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B4A43-CFAE-0FF5-4898-DC51B513ABC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6E9CB6-0427-76A3-2F37-46FF7E6106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C115DB-C8CB-914C-AC30-8A540028DD53}"/>
              </a:ext>
            </a:extLst>
          </p:cNvPr>
          <p:cNvSpPr>
            <a:spLocks noGrp="1"/>
          </p:cNvSpPr>
          <p:nvPr>
            <p:ph type="dt" sz="half" idx="10"/>
          </p:nvPr>
        </p:nvSpPr>
        <p:spPr/>
        <p:txBody>
          <a:bodyPr/>
          <a:lstStyle/>
          <a:p>
            <a:fld id="{5D76BD76-AF07-4CA0-B1B3-19307632A3AF}" type="datetimeFigureOut">
              <a:rPr lang="en-IN" smtClean="0"/>
              <a:t>22-03-2025</a:t>
            </a:fld>
            <a:endParaRPr lang="en-IN"/>
          </a:p>
        </p:txBody>
      </p:sp>
      <p:sp>
        <p:nvSpPr>
          <p:cNvPr id="5" name="Footer Placeholder 4">
            <a:extLst>
              <a:ext uri="{FF2B5EF4-FFF2-40B4-BE49-F238E27FC236}">
                <a16:creationId xmlns:a16="http://schemas.microsoft.com/office/drawing/2014/main" id="{D62BAC4A-1C97-D3DA-A762-2EEB7A4EC1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361507-240C-C47F-52C2-4AA353C29EA9}"/>
              </a:ext>
            </a:extLst>
          </p:cNvPr>
          <p:cNvSpPr>
            <a:spLocks noGrp="1"/>
          </p:cNvSpPr>
          <p:nvPr>
            <p:ph type="sldNum" sz="quarter" idx="12"/>
          </p:nvPr>
        </p:nvSpPr>
        <p:spPr/>
        <p:txBody>
          <a:bodyPr/>
          <a:lstStyle/>
          <a:p>
            <a:fld id="{1A2DE85B-A293-4A17-B332-F9FC51FCD85F}" type="slidenum">
              <a:rPr lang="en-IN" smtClean="0"/>
              <a:t>‹#›</a:t>
            </a:fld>
            <a:endParaRPr lang="en-IN"/>
          </a:p>
        </p:txBody>
      </p:sp>
    </p:spTree>
    <p:extLst>
      <p:ext uri="{BB962C8B-B14F-4D97-AF65-F5344CB8AC3E}">
        <p14:creationId xmlns:p14="http://schemas.microsoft.com/office/powerpoint/2010/main" val="3809543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1F2839-F5C5-B6F7-6C87-B9C66C99E53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A414A1-2DE9-78B7-C284-E32727052F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85A99F-DAA5-1E43-0A6B-2F92E461AD1C}"/>
              </a:ext>
            </a:extLst>
          </p:cNvPr>
          <p:cNvSpPr>
            <a:spLocks noGrp="1"/>
          </p:cNvSpPr>
          <p:nvPr>
            <p:ph type="dt" sz="half" idx="10"/>
          </p:nvPr>
        </p:nvSpPr>
        <p:spPr/>
        <p:txBody>
          <a:bodyPr/>
          <a:lstStyle/>
          <a:p>
            <a:fld id="{5D76BD76-AF07-4CA0-B1B3-19307632A3AF}" type="datetimeFigureOut">
              <a:rPr lang="en-IN" smtClean="0"/>
              <a:t>22-03-2025</a:t>
            </a:fld>
            <a:endParaRPr lang="en-IN"/>
          </a:p>
        </p:txBody>
      </p:sp>
      <p:sp>
        <p:nvSpPr>
          <p:cNvPr id="5" name="Footer Placeholder 4">
            <a:extLst>
              <a:ext uri="{FF2B5EF4-FFF2-40B4-BE49-F238E27FC236}">
                <a16:creationId xmlns:a16="http://schemas.microsoft.com/office/drawing/2014/main" id="{D5E5FC9B-8290-343E-5089-A18A1773AB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AF9642-6992-08F0-8CEF-71E1B504F09B}"/>
              </a:ext>
            </a:extLst>
          </p:cNvPr>
          <p:cNvSpPr>
            <a:spLocks noGrp="1"/>
          </p:cNvSpPr>
          <p:nvPr>
            <p:ph type="sldNum" sz="quarter" idx="12"/>
          </p:nvPr>
        </p:nvSpPr>
        <p:spPr/>
        <p:txBody>
          <a:bodyPr/>
          <a:lstStyle/>
          <a:p>
            <a:fld id="{1A2DE85B-A293-4A17-B332-F9FC51FCD85F}" type="slidenum">
              <a:rPr lang="en-IN" smtClean="0"/>
              <a:t>‹#›</a:t>
            </a:fld>
            <a:endParaRPr lang="en-IN"/>
          </a:p>
        </p:txBody>
      </p:sp>
    </p:spTree>
    <p:extLst>
      <p:ext uri="{BB962C8B-B14F-4D97-AF65-F5344CB8AC3E}">
        <p14:creationId xmlns:p14="http://schemas.microsoft.com/office/powerpoint/2010/main" val="239157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E1385-58D0-BA2A-A8F6-E3A7EDE8F3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8A546C-725B-9A9B-6524-789E60718E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0D58E5-CDA3-58D7-FFD3-E882BEB0DC5F}"/>
              </a:ext>
            </a:extLst>
          </p:cNvPr>
          <p:cNvSpPr>
            <a:spLocks noGrp="1"/>
          </p:cNvSpPr>
          <p:nvPr>
            <p:ph type="dt" sz="half" idx="10"/>
          </p:nvPr>
        </p:nvSpPr>
        <p:spPr/>
        <p:txBody>
          <a:bodyPr/>
          <a:lstStyle/>
          <a:p>
            <a:fld id="{5D76BD76-AF07-4CA0-B1B3-19307632A3AF}" type="datetimeFigureOut">
              <a:rPr lang="en-IN" smtClean="0"/>
              <a:t>22-03-2025</a:t>
            </a:fld>
            <a:endParaRPr lang="en-IN"/>
          </a:p>
        </p:txBody>
      </p:sp>
      <p:sp>
        <p:nvSpPr>
          <p:cNvPr id="5" name="Footer Placeholder 4">
            <a:extLst>
              <a:ext uri="{FF2B5EF4-FFF2-40B4-BE49-F238E27FC236}">
                <a16:creationId xmlns:a16="http://schemas.microsoft.com/office/drawing/2014/main" id="{9B86F515-5769-E123-886D-D615D32E89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98FBC3-A6D2-8F41-CC8C-F004234EFF36}"/>
              </a:ext>
            </a:extLst>
          </p:cNvPr>
          <p:cNvSpPr>
            <a:spLocks noGrp="1"/>
          </p:cNvSpPr>
          <p:nvPr>
            <p:ph type="sldNum" sz="quarter" idx="12"/>
          </p:nvPr>
        </p:nvSpPr>
        <p:spPr/>
        <p:txBody>
          <a:bodyPr/>
          <a:lstStyle/>
          <a:p>
            <a:fld id="{1A2DE85B-A293-4A17-B332-F9FC51FCD85F}" type="slidenum">
              <a:rPr lang="en-IN" smtClean="0"/>
              <a:t>‹#›</a:t>
            </a:fld>
            <a:endParaRPr lang="en-IN"/>
          </a:p>
        </p:txBody>
      </p:sp>
    </p:spTree>
    <p:extLst>
      <p:ext uri="{BB962C8B-B14F-4D97-AF65-F5344CB8AC3E}">
        <p14:creationId xmlns:p14="http://schemas.microsoft.com/office/powerpoint/2010/main" val="2907981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6F430-FBFA-1D98-191E-DAF4D27020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82BB375-2DE9-89F9-57CE-073FE5E407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BB5760-D24E-44B4-206B-091B5484B99A}"/>
              </a:ext>
            </a:extLst>
          </p:cNvPr>
          <p:cNvSpPr>
            <a:spLocks noGrp="1"/>
          </p:cNvSpPr>
          <p:nvPr>
            <p:ph type="dt" sz="half" idx="10"/>
          </p:nvPr>
        </p:nvSpPr>
        <p:spPr/>
        <p:txBody>
          <a:bodyPr/>
          <a:lstStyle/>
          <a:p>
            <a:fld id="{5D76BD76-AF07-4CA0-B1B3-19307632A3AF}" type="datetimeFigureOut">
              <a:rPr lang="en-IN" smtClean="0"/>
              <a:t>22-03-2025</a:t>
            </a:fld>
            <a:endParaRPr lang="en-IN"/>
          </a:p>
        </p:txBody>
      </p:sp>
      <p:sp>
        <p:nvSpPr>
          <p:cNvPr id="5" name="Footer Placeholder 4">
            <a:extLst>
              <a:ext uri="{FF2B5EF4-FFF2-40B4-BE49-F238E27FC236}">
                <a16:creationId xmlns:a16="http://schemas.microsoft.com/office/drawing/2014/main" id="{83B1A154-D35D-999B-7779-6E927ECA3A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B37B73-C0B8-05AF-8833-C351604F1539}"/>
              </a:ext>
            </a:extLst>
          </p:cNvPr>
          <p:cNvSpPr>
            <a:spLocks noGrp="1"/>
          </p:cNvSpPr>
          <p:nvPr>
            <p:ph type="sldNum" sz="quarter" idx="12"/>
          </p:nvPr>
        </p:nvSpPr>
        <p:spPr/>
        <p:txBody>
          <a:bodyPr/>
          <a:lstStyle/>
          <a:p>
            <a:fld id="{1A2DE85B-A293-4A17-B332-F9FC51FCD85F}" type="slidenum">
              <a:rPr lang="en-IN" smtClean="0"/>
              <a:t>‹#›</a:t>
            </a:fld>
            <a:endParaRPr lang="en-IN"/>
          </a:p>
        </p:txBody>
      </p:sp>
    </p:spTree>
    <p:extLst>
      <p:ext uri="{BB962C8B-B14F-4D97-AF65-F5344CB8AC3E}">
        <p14:creationId xmlns:p14="http://schemas.microsoft.com/office/powerpoint/2010/main" val="3267792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CD864-A9A5-ADBF-AEA5-2005B190ED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E8B981-AB70-08D5-C139-1C34FB8A09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BD88BD8-01EB-BD54-6185-99C7D8B789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3DB1C8-FD60-4239-765C-4F6DC05FCA3B}"/>
              </a:ext>
            </a:extLst>
          </p:cNvPr>
          <p:cNvSpPr>
            <a:spLocks noGrp="1"/>
          </p:cNvSpPr>
          <p:nvPr>
            <p:ph type="dt" sz="half" idx="10"/>
          </p:nvPr>
        </p:nvSpPr>
        <p:spPr/>
        <p:txBody>
          <a:bodyPr/>
          <a:lstStyle/>
          <a:p>
            <a:fld id="{5D76BD76-AF07-4CA0-B1B3-19307632A3AF}" type="datetimeFigureOut">
              <a:rPr lang="en-IN" smtClean="0"/>
              <a:t>22-03-2025</a:t>
            </a:fld>
            <a:endParaRPr lang="en-IN"/>
          </a:p>
        </p:txBody>
      </p:sp>
      <p:sp>
        <p:nvSpPr>
          <p:cNvPr id="6" name="Footer Placeholder 5">
            <a:extLst>
              <a:ext uri="{FF2B5EF4-FFF2-40B4-BE49-F238E27FC236}">
                <a16:creationId xmlns:a16="http://schemas.microsoft.com/office/drawing/2014/main" id="{9943C4B8-E194-11F7-D901-CB99D55E76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FE9616-3B7D-938B-943D-06E13CB611E3}"/>
              </a:ext>
            </a:extLst>
          </p:cNvPr>
          <p:cNvSpPr>
            <a:spLocks noGrp="1"/>
          </p:cNvSpPr>
          <p:nvPr>
            <p:ph type="sldNum" sz="quarter" idx="12"/>
          </p:nvPr>
        </p:nvSpPr>
        <p:spPr/>
        <p:txBody>
          <a:bodyPr/>
          <a:lstStyle/>
          <a:p>
            <a:fld id="{1A2DE85B-A293-4A17-B332-F9FC51FCD85F}" type="slidenum">
              <a:rPr lang="en-IN" smtClean="0"/>
              <a:t>‹#›</a:t>
            </a:fld>
            <a:endParaRPr lang="en-IN"/>
          </a:p>
        </p:txBody>
      </p:sp>
    </p:spTree>
    <p:extLst>
      <p:ext uri="{BB962C8B-B14F-4D97-AF65-F5344CB8AC3E}">
        <p14:creationId xmlns:p14="http://schemas.microsoft.com/office/powerpoint/2010/main" val="4144176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95F36-555C-09FA-37CA-7A1544A4098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F98E42-782C-00DA-B904-DB510D7999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368FC2-173F-C709-19A8-9F0411D677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9F1B2F8-7821-37F5-F569-B8240DC65C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E16DAD-27BB-DDEE-71C2-1B844216FB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170A77D-5FC9-FC2D-7D42-CD9300766EA3}"/>
              </a:ext>
            </a:extLst>
          </p:cNvPr>
          <p:cNvSpPr>
            <a:spLocks noGrp="1"/>
          </p:cNvSpPr>
          <p:nvPr>
            <p:ph type="dt" sz="half" idx="10"/>
          </p:nvPr>
        </p:nvSpPr>
        <p:spPr/>
        <p:txBody>
          <a:bodyPr/>
          <a:lstStyle/>
          <a:p>
            <a:fld id="{5D76BD76-AF07-4CA0-B1B3-19307632A3AF}" type="datetimeFigureOut">
              <a:rPr lang="en-IN" smtClean="0"/>
              <a:t>22-03-2025</a:t>
            </a:fld>
            <a:endParaRPr lang="en-IN"/>
          </a:p>
        </p:txBody>
      </p:sp>
      <p:sp>
        <p:nvSpPr>
          <p:cNvPr id="8" name="Footer Placeholder 7">
            <a:extLst>
              <a:ext uri="{FF2B5EF4-FFF2-40B4-BE49-F238E27FC236}">
                <a16:creationId xmlns:a16="http://schemas.microsoft.com/office/drawing/2014/main" id="{AAF0E647-3A9F-4BCD-4DE7-275E311A028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BBC48B9-1C70-FBD3-913A-C3BA5AA766DD}"/>
              </a:ext>
            </a:extLst>
          </p:cNvPr>
          <p:cNvSpPr>
            <a:spLocks noGrp="1"/>
          </p:cNvSpPr>
          <p:nvPr>
            <p:ph type="sldNum" sz="quarter" idx="12"/>
          </p:nvPr>
        </p:nvSpPr>
        <p:spPr/>
        <p:txBody>
          <a:bodyPr/>
          <a:lstStyle/>
          <a:p>
            <a:fld id="{1A2DE85B-A293-4A17-B332-F9FC51FCD85F}" type="slidenum">
              <a:rPr lang="en-IN" smtClean="0"/>
              <a:t>‹#›</a:t>
            </a:fld>
            <a:endParaRPr lang="en-IN"/>
          </a:p>
        </p:txBody>
      </p:sp>
    </p:spTree>
    <p:extLst>
      <p:ext uri="{BB962C8B-B14F-4D97-AF65-F5344CB8AC3E}">
        <p14:creationId xmlns:p14="http://schemas.microsoft.com/office/powerpoint/2010/main" val="475644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2C7EE-49B2-F3AA-4A4B-BB69C466631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B39CC25-8D90-8288-5995-67818CD9D3DA}"/>
              </a:ext>
            </a:extLst>
          </p:cNvPr>
          <p:cNvSpPr>
            <a:spLocks noGrp="1"/>
          </p:cNvSpPr>
          <p:nvPr>
            <p:ph type="dt" sz="half" idx="10"/>
          </p:nvPr>
        </p:nvSpPr>
        <p:spPr/>
        <p:txBody>
          <a:bodyPr/>
          <a:lstStyle/>
          <a:p>
            <a:fld id="{5D76BD76-AF07-4CA0-B1B3-19307632A3AF}" type="datetimeFigureOut">
              <a:rPr lang="en-IN" smtClean="0"/>
              <a:t>22-03-2025</a:t>
            </a:fld>
            <a:endParaRPr lang="en-IN"/>
          </a:p>
        </p:txBody>
      </p:sp>
      <p:sp>
        <p:nvSpPr>
          <p:cNvPr id="4" name="Footer Placeholder 3">
            <a:extLst>
              <a:ext uri="{FF2B5EF4-FFF2-40B4-BE49-F238E27FC236}">
                <a16:creationId xmlns:a16="http://schemas.microsoft.com/office/drawing/2014/main" id="{419A33BE-3F7F-FD99-0703-3E17FD49C10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F4C4C77-3BBB-93C7-B3B3-589E5DFA16BE}"/>
              </a:ext>
            </a:extLst>
          </p:cNvPr>
          <p:cNvSpPr>
            <a:spLocks noGrp="1"/>
          </p:cNvSpPr>
          <p:nvPr>
            <p:ph type="sldNum" sz="quarter" idx="12"/>
          </p:nvPr>
        </p:nvSpPr>
        <p:spPr/>
        <p:txBody>
          <a:bodyPr/>
          <a:lstStyle/>
          <a:p>
            <a:fld id="{1A2DE85B-A293-4A17-B332-F9FC51FCD85F}" type="slidenum">
              <a:rPr lang="en-IN" smtClean="0"/>
              <a:t>‹#›</a:t>
            </a:fld>
            <a:endParaRPr lang="en-IN"/>
          </a:p>
        </p:txBody>
      </p:sp>
    </p:spTree>
    <p:extLst>
      <p:ext uri="{BB962C8B-B14F-4D97-AF65-F5344CB8AC3E}">
        <p14:creationId xmlns:p14="http://schemas.microsoft.com/office/powerpoint/2010/main" val="1275968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5621F8-EF8C-48D3-E5CB-DFA1BAC9BCAE}"/>
              </a:ext>
            </a:extLst>
          </p:cNvPr>
          <p:cNvSpPr>
            <a:spLocks noGrp="1"/>
          </p:cNvSpPr>
          <p:nvPr>
            <p:ph type="dt" sz="half" idx="10"/>
          </p:nvPr>
        </p:nvSpPr>
        <p:spPr/>
        <p:txBody>
          <a:bodyPr/>
          <a:lstStyle/>
          <a:p>
            <a:fld id="{5D76BD76-AF07-4CA0-B1B3-19307632A3AF}" type="datetimeFigureOut">
              <a:rPr lang="en-IN" smtClean="0"/>
              <a:t>22-03-2025</a:t>
            </a:fld>
            <a:endParaRPr lang="en-IN"/>
          </a:p>
        </p:txBody>
      </p:sp>
      <p:sp>
        <p:nvSpPr>
          <p:cNvPr id="3" name="Footer Placeholder 2">
            <a:extLst>
              <a:ext uri="{FF2B5EF4-FFF2-40B4-BE49-F238E27FC236}">
                <a16:creationId xmlns:a16="http://schemas.microsoft.com/office/drawing/2014/main" id="{0F9EA029-222B-F7EE-4D83-4E61AEE6D4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4EE06EE-5FB0-B88A-5F60-A5522F66FE91}"/>
              </a:ext>
            </a:extLst>
          </p:cNvPr>
          <p:cNvSpPr>
            <a:spLocks noGrp="1"/>
          </p:cNvSpPr>
          <p:nvPr>
            <p:ph type="sldNum" sz="quarter" idx="12"/>
          </p:nvPr>
        </p:nvSpPr>
        <p:spPr/>
        <p:txBody>
          <a:bodyPr/>
          <a:lstStyle/>
          <a:p>
            <a:fld id="{1A2DE85B-A293-4A17-B332-F9FC51FCD85F}" type="slidenum">
              <a:rPr lang="en-IN" smtClean="0"/>
              <a:t>‹#›</a:t>
            </a:fld>
            <a:endParaRPr lang="en-IN"/>
          </a:p>
        </p:txBody>
      </p:sp>
    </p:spTree>
    <p:extLst>
      <p:ext uri="{BB962C8B-B14F-4D97-AF65-F5344CB8AC3E}">
        <p14:creationId xmlns:p14="http://schemas.microsoft.com/office/powerpoint/2010/main" val="3372735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AD8B3-ED39-7188-1F21-E92381E3E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B5E72D4-72D3-955E-15C7-52354F4374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AF4B310-0DE2-0CCC-34D3-264264DAAE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F7C922-22E4-10FD-5FDD-A86A3592C43F}"/>
              </a:ext>
            </a:extLst>
          </p:cNvPr>
          <p:cNvSpPr>
            <a:spLocks noGrp="1"/>
          </p:cNvSpPr>
          <p:nvPr>
            <p:ph type="dt" sz="half" idx="10"/>
          </p:nvPr>
        </p:nvSpPr>
        <p:spPr/>
        <p:txBody>
          <a:bodyPr/>
          <a:lstStyle/>
          <a:p>
            <a:fld id="{5D76BD76-AF07-4CA0-B1B3-19307632A3AF}" type="datetimeFigureOut">
              <a:rPr lang="en-IN" smtClean="0"/>
              <a:t>22-03-2025</a:t>
            </a:fld>
            <a:endParaRPr lang="en-IN"/>
          </a:p>
        </p:txBody>
      </p:sp>
      <p:sp>
        <p:nvSpPr>
          <p:cNvPr id="6" name="Footer Placeholder 5">
            <a:extLst>
              <a:ext uri="{FF2B5EF4-FFF2-40B4-BE49-F238E27FC236}">
                <a16:creationId xmlns:a16="http://schemas.microsoft.com/office/drawing/2014/main" id="{3A9D71B5-EDD0-BA20-5160-E245C53EC7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D76CCA-D945-C9D0-9B44-496A6562261B}"/>
              </a:ext>
            </a:extLst>
          </p:cNvPr>
          <p:cNvSpPr>
            <a:spLocks noGrp="1"/>
          </p:cNvSpPr>
          <p:nvPr>
            <p:ph type="sldNum" sz="quarter" idx="12"/>
          </p:nvPr>
        </p:nvSpPr>
        <p:spPr/>
        <p:txBody>
          <a:bodyPr/>
          <a:lstStyle/>
          <a:p>
            <a:fld id="{1A2DE85B-A293-4A17-B332-F9FC51FCD85F}" type="slidenum">
              <a:rPr lang="en-IN" smtClean="0"/>
              <a:t>‹#›</a:t>
            </a:fld>
            <a:endParaRPr lang="en-IN"/>
          </a:p>
        </p:txBody>
      </p:sp>
    </p:spTree>
    <p:extLst>
      <p:ext uri="{BB962C8B-B14F-4D97-AF65-F5344CB8AC3E}">
        <p14:creationId xmlns:p14="http://schemas.microsoft.com/office/powerpoint/2010/main" val="2758598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2C2FC-DA45-CFBE-2786-79BC13271E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907E8D-F106-6C38-89A0-235647F9AB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A49C373-052B-B822-66AF-FC7222FBD6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0BD5F6-6AC1-5233-257B-C6D6DA4980D3}"/>
              </a:ext>
            </a:extLst>
          </p:cNvPr>
          <p:cNvSpPr>
            <a:spLocks noGrp="1"/>
          </p:cNvSpPr>
          <p:nvPr>
            <p:ph type="dt" sz="half" idx="10"/>
          </p:nvPr>
        </p:nvSpPr>
        <p:spPr/>
        <p:txBody>
          <a:bodyPr/>
          <a:lstStyle/>
          <a:p>
            <a:fld id="{5D76BD76-AF07-4CA0-B1B3-19307632A3AF}" type="datetimeFigureOut">
              <a:rPr lang="en-IN" smtClean="0"/>
              <a:t>22-03-2025</a:t>
            </a:fld>
            <a:endParaRPr lang="en-IN"/>
          </a:p>
        </p:txBody>
      </p:sp>
      <p:sp>
        <p:nvSpPr>
          <p:cNvPr id="6" name="Footer Placeholder 5">
            <a:extLst>
              <a:ext uri="{FF2B5EF4-FFF2-40B4-BE49-F238E27FC236}">
                <a16:creationId xmlns:a16="http://schemas.microsoft.com/office/drawing/2014/main" id="{EB1F4FBC-5B97-74DC-34B2-A7B14A62B6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FA68A9-C6E1-E6AE-AF05-F4DABA33861C}"/>
              </a:ext>
            </a:extLst>
          </p:cNvPr>
          <p:cNvSpPr>
            <a:spLocks noGrp="1"/>
          </p:cNvSpPr>
          <p:nvPr>
            <p:ph type="sldNum" sz="quarter" idx="12"/>
          </p:nvPr>
        </p:nvSpPr>
        <p:spPr/>
        <p:txBody>
          <a:bodyPr/>
          <a:lstStyle/>
          <a:p>
            <a:fld id="{1A2DE85B-A293-4A17-B332-F9FC51FCD85F}" type="slidenum">
              <a:rPr lang="en-IN" smtClean="0"/>
              <a:t>‹#›</a:t>
            </a:fld>
            <a:endParaRPr lang="en-IN"/>
          </a:p>
        </p:txBody>
      </p:sp>
    </p:spTree>
    <p:extLst>
      <p:ext uri="{BB962C8B-B14F-4D97-AF65-F5344CB8AC3E}">
        <p14:creationId xmlns:p14="http://schemas.microsoft.com/office/powerpoint/2010/main" val="3514840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DB2A5F-7F53-D368-3D95-0EF36E3A98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CD15D9-7D5F-E025-A247-D2F2F0B3ED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8413C5-D17F-3CD0-8D16-26FDA96A16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76BD76-AF07-4CA0-B1B3-19307632A3AF}" type="datetimeFigureOut">
              <a:rPr lang="en-IN" smtClean="0"/>
              <a:t>22-03-2025</a:t>
            </a:fld>
            <a:endParaRPr lang="en-IN"/>
          </a:p>
        </p:txBody>
      </p:sp>
      <p:sp>
        <p:nvSpPr>
          <p:cNvPr id="5" name="Footer Placeholder 4">
            <a:extLst>
              <a:ext uri="{FF2B5EF4-FFF2-40B4-BE49-F238E27FC236}">
                <a16:creationId xmlns:a16="http://schemas.microsoft.com/office/drawing/2014/main" id="{D72D1FCF-2386-6025-3199-5E2526EC04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7E25887-2901-D87A-EA3D-7310789EC5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2DE85B-A293-4A17-B332-F9FC51FCD85F}" type="slidenum">
              <a:rPr lang="en-IN" smtClean="0"/>
              <a:t>‹#›</a:t>
            </a:fld>
            <a:endParaRPr lang="en-IN"/>
          </a:p>
        </p:txBody>
      </p:sp>
    </p:spTree>
    <p:extLst>
      <p:ext uri="{BB962C8B-B14F-4D97-AF65-F5344CB8AC3E}">
        <p14:creationId xmlns:p14="http://schemas.microsoft.com/office/powerpoint/2010/main" val="4144544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2.xml"/><Relationship Id="rId5" Type="http://schemas.openxmlformats.org/officeDocument/2006/relationships/image" Target="../media/image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3.xml"/><Relationship Id="rId5" Type="http://schemas.openxmlformats.org/officeDocument/2006/relationships/image" Target="../media/image5.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ags" Target="../tags/tag4.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6.xml"/><Relationship Id="rId5" Type="http://schemas.openxmlformats.org/officeDocument/2006/relationships/image" Target="../media/image10.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1.xm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990EA0A-C5A4-9B39-96E6-8C9D568860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725" y="1378195"/>
            <a:ext cx="5629275" cy="2114550"/>
          </a:xfrm>
          <a:prstGeom prst="rect">
            <a:avLst/>
          </a:prstGeom>
        </p:spPr>
      </p:pic>
      <p:sp>
        <p:nvSpPr>
          <p:cNvPr id="8" name="TextBox 7">
            <a:extLst>
              <a:ext uri="{FF2B5EF4-FFF2-40B4-BE49-F238E27FC236}">
                <a16:creationId xmlns:a16="http://schemas.microsoft.com/office/drawing/2014/main" id="{262B7E93-6810-486E-0A5F-D77ED82F0706}"/>
              </a:ext>
            </a:extLst>
          </p:cNvPr>
          <p:cNvSpPr txBox="1"/>
          <p:nvPr/>
        </p:nvSpPr>
        <p:spPr>
          <a:xfrm>
            <a:off x="466725" y="4035670"/>
            <a:ext cx="4158029" cy="461665"/>
          </a:xfrm>
          <a:prstGeom prst="rect">
            <a:avLst/>
          </a:prstGeom>
          <a:noFill/>
        </p:spPr>
        <p:txBody>
          <a:bodyPr wrap="square" rtlCol="0">
            <a:spAutoFit/>
          </a:bodyPr>
          <a:lstStyle/>
          <a:p>
            <a:r>
              <a:rPr lang="en-IN" sz="2400" b="1" dirty="0"/>
              <a:t>Presented by: </a:t>
            </a:r>
            <a:r>
              <a:rPr lang="en-IN" sz="2400" dirty="0"/>
              <a:t>Shivangi Gupta</a:t>
            </a:r>
            <a:endParaRPr lang="en-IN" dirty="0"/>
          </a:p>
        </p:txBody>
      </p:sp>
      <p:sp>
        <p:nvSpPr>
          <p:cNvPr id="10" name="Rectangle 9">
            <a:extLst>
              <a:ext uri="{FF2B5EF4-FFF2-40B4-BE49-F238E27FC236}">
                <a16:creationId xmlns:a16="http://schemas.microsoft.com/office/drawing/2014/main" id="{90BE2979-8F20-2D06-15F9-841FCD1D1067}"/>
              </a:ext>
            </a:extLst>
          </p:cNvPr>
          <p:cNvSpPr/>
          <p:nvPr/>
        </p:nvSpPr>
        <p:spPr>
          <a:xfrm>
            <a:off x="0" y="1378195"/>
            <a:ext cx="96715" cy="389719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51322248"/>
      </p:ext>
    </p:extLst>
  </p:cSld>
  <p:clrMapOvr>
    <a:masterClrMapping/>
  </p:clrMapOvr>
  <mc:AlternateContent xmlns:mc="http://schemas.openxmlformats.org/markup-compatibility/2006">
    <mc:Choice xmlns:p14="http://schemas.microsoft.com/office/powerpoint/2010/main" Requires="p14">
      <p:transition spd="slow" p14:dur="2000" advTm="27071"/>
    </mc:Choice>
    <mc:Fallback>
      <p:transition spd="slow" advTm="2707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668B9E-56F6-A1D3-38A4-6226CC32D51B}"/>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7190766B-4EAF-4CCD-D25D-C854FDA30A16}"/>
              </a:ext>
            </a:extLst>
          </p:cNvPr>
          <p:cNvSpPr/>
          <p:nvPr/>
        </p:nvSpPr>
        <p:spPr>
          <a:xfrm rot="10800000">
            <a:off x="0" y="1331374"/>
            <a:ext cx="96715" cy="389719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918FCC91-20E5-7C50-1EE8-98B1B035FB85}"/>
              </a:ext>
            </a:extLst>
          </p:cNvPr>
          <p:cNvSpPr txBox="1"/>
          <p:nvPr/>
        </p:nvSpPr>
        <p:spPr>
          <a:xfrm>
            <a:off x="378068" y="407827"/>
            <a:ext cx="10511938" cy="1077218"/>
          </a:xfrm>
          <a:prstGeom prst="rect">
            <a:avLst/>
          </a:prstGeom>
          <a:noFill/>
        </p:spPr>
        <p:txBody>
          <a:bodyPr wrap="square" rtlCol="0">
            <a:spAutoFit/>
          </a:bodyPr>
          <a:lstStyle/>
          <a:p>
            <a:r>
              <a:rPr lang="en-US" sz="3200" dirty="0"/>
              <a:t>Should the company need to offer separate policies based upon the geographic location of the person?</a:t>
            </a:r>
            <a:endParaRPr lang="en-IN" sz="3200" dirty="0"/>
          </a:p>
        </p:txBody>
      </p:sp>
      <p:pic>
        <p:nvPicPr>
          <p:cNvPr id="7" name="Picture 6">
            <a:extLst>
              <a:ext uri="{FF2B5EF4-FFF2-40B4-BE49-F238E27FC236}">
                <a16:creationId xmlns:a16="http://schemas.microsoft.com/office/drawing/2014/main" id="{E2A475B7-0C28-A4BB-A4A2-FD44CF7CBF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70273" y="0"/>
            <a:ext cx="921727" cy="815655"/>
          </a:xfrm>
          <a:prstGeom prst="rect">
            <a:avLst/>
          </a:prstGeom>
        </p:spPr>
      </p:pic>
      <p:pic>
        <p:nvPicPr>
          <p:cNvPr id="4" name="Picture 3">
            <a:extLst>
              <a:ext uri="{FF2B5EF4-FFF2-40B4-BE49-F238E27FC236}">
                <a16:creationId xmlns:a16="http://schemas.microsoft.com/office/drawing/2014/main" id="{298399B6-87C1-E8B4-5A4B-19FA077B3CFC}"/>
              </a:ext>
            </a:extLst>
          </p:cNvPr>
          <p:cNvPicPr>
            <a:picLocks noChangeAspect="1"/>
          </p:cNvPicPr>
          <p:nvPr/>
        </p:nvPicPr>
        <p:blipFill>
          <a:blip r:embed="rId5"/>
          <a:stretch>
            <a:fillRect/>
          </a:stretch>
        </p:blipFill>
        <p:spPr>
          <a:xfrm>
            <a:off x="5677066" y="1915886"/>
            <a:ext cx="6289892" cy="3897190"/>
          </a:xfrm>
          <a:prstGeom prst="rect">
            <a:avLst/>
          </a:prstGeom>
        </p:spPr>
      </p:pic>
      <p:sp>
        <p:nvSpPr>
          <p:cNvPr id="6" name="TextBox 5">
            <a:extLst>
              <a:ext uri="{FF2B5EF4-FFF2-40B4-BE49-F238E27FC236}">
                <a16:creationId xmlns:a16="http://schemas.microsoft.com/office/drawing/2014/main" id="{4A11B5ED-1E4B-8646-ED46-76C7461F8B12}"/>
              </a:ext>
            </a:extLst>
          </p:cNvPr>
          <p:cNvSpPr txBox="1"/>
          <p:nvPr/>
        </p:nvSpPr>
        <p:spPr>
          <a:xfrm>
            <a:off x="661851" y="2325189"/>
            <a:ext cx="4450080" cy="646331"/>
          </a:xfrm>
          <a:prstGeom prst="rect">
            <a:avLst/>
          </a:prstGeom>
          <a:noFill/>
        </p:spPr>
        <p:txBody>
          <a:bodyPr wrap="square" rtlCol="0">
            <a:spAutoFit/>
          </a:bodyPr>
          <a:lstStyle/>
          <a:p>
            <a:pPr marL="285750" indent="-285750">
              <a:buFont typeface="Wingdings" panose="05000000000000000000" pitchFamily="2" charset="2"/>
              <a:buChar char="§"/>
            </a:pPr>
            <a:r>
              <a:rPr lang="en-IN" dirty="0"/>
              <a:t>The Median Insurance Charges appear to be similar across all four regions.</a:t>
            </a:r>
          </a:p>
        </p:txBody>
      </p:sp>
      <p:sp>
        <p:nvSpPr>
          <p:cNvPr id="8" name="TextBox 7">
            <a:extLst>
              <a:ext uri="{FF2B5EF4-FFF2-40B4-BE49-F238E27FC236}">
                <a16:creationId xmlns:a16="http://schemas.microsoft.com/office/drawing/2014/main" id="{350A7960-CC5D-73F0-FFCE-BDCF7E86163A}"/>
              </a:ext>
            </a:extLst>
          </p:cNvPr>
          <p:cNvSpPr txBox="1"/>
          <p:nvPr/>
        </p:nvSpPr>
        <p:spPr>
          <a:xfrm>
            <a:off x="661851" y="3279969"/>
            <a:ext cx="4450080" cy="1200329"/>
          </a:xfrm>
          <a:prstGeom prst="rect">
            <a:avLst/>
          </a:prstGeom>
          <a:noFill/>
        </p:spPr>
        <p:txBody>
          <a:bodyPr wrap="square" rtlCol="0">
            <a:spAutoFit/>
          </a:bodyPr>
          <a:lstStyle/>
          <a:p>
            <a:pPr marL="285750" indent="-285750">
              <a:buFont typeface="Wingdings" panose="05000000000000000000" pitchFamily="2" charset="2"/>
              <a:buChar char="§"/>
            </a:pPr>
            <a:r>
              <a:rPr lang="en-US" dirty="0"/>
              <a:t>Each region has a significant number of high-value outliers, likely from high-risk individuals (e.g., smokers or those with high BMI).</a:t>
            </a:r>
            <a:endParaRPr lang="en-IN" dirty="0"/>
          </a:p>
        </p:txBody>
      </p:sp>
      <p:sp>
        <p:nvSpPr>
          <p:cNvPr id="9" name="TextBox 8">
            <a:extLst>
              <a:ext uri="{FF2B5EF4-FFF2-40B4-BE49-F238E27FC236}">
                <a16:creationId xmlns:a16="http://schemas.microsoft.com/office/drawing/2014/main" id="{744ABCA9-C556-EA5F-6023-E216070F804F}"/>
              </a:ext>
            </a:extLst>
          </p:cNvPr>
          <p:cNvSpPr txBox="1"/>
          <p:nvPr/>
        </p:nvSpPr>
        <p:spPr>
          <a:xfrm>
            <a:off x="661851" y="4788747"/>
            <a:ext cx="4450080" cy="646331"/>
          </a:xfrm>
          <a:prstGeom prst="rect">
            <a:avLst/>
          </a:prstGeom>
          <a:noFill/>
        </p:spPr>
        <p:txBody>
          <a:bodyPr wrap="square" rtlCol="0">
            <a:spAutoFit/>
          </a:bodyPr>
          <a:lstStyle/>
          <a:p>
            <a:pPr marL="285750" indent="-285750">
              <a:buFont typeface="Wingdings" panose="05000000000000000000" pitchFamily="2" charset="2"/>
              <a:buChar char="§"/>
            </a:pPr>
            <a:r>
              <a:rPr lang="en-US" b="1" dirty="0">
                <a:solidFill>
                  <a:schemeClr val="accent5">
                    <a:lumMod val="75000"/>
                  </a:schemeClr>
                </a:solidFill>
              </a:rPr>
              <a:t>Geographic location might not have a strong impact on insurance charges.</a:t>
            </a:r>
            <a:endParaRPr lang="en-IN" dirty="0">
              <a:solidFill>
                <a:schemeClr val="accent5">
                  <a:lumMod val="75000"/>
                </a:schemeClr>
              </a:solidFill>
            </a:endParaRPr>
          </a:p>
        </p:txBody>
      </p:sp>
      <p:sp>
        <p:nvSpPr>
          <p:cNvPr id="13" name="TextBox 12">
            <a:extLst>
              <a:ext uri="{FF2B5EF4-FFF2-40B4-BE49-F238E27FC236}">
                <a16:creationId xmlns:a16="http://schemas.microsoft.com/office/drawing/2014/main" id="{7156990C-3664-DA90-B54F-86DFA9A8FB1D}"/>
              </a:ext>
            </a:extLst>
          </p:cNvPr>
          <p:cNvSpPr txBox="1"/>
          <p:nvPr/>
        </p:nvSpPr>
        <p:spPr>
          <a:xfrm>
            <a:off x="9867900" y="6593614"/>
            <a:ext cx="2324100" cy="261610"/>
          </a:xfrm>
          <a:prstGeom prst="rect">
            <a:avLst/>
          </a:prstGeom>
          <a:noFill/>
        </p:spPr>
        <p:txBody>
          <a:bodyPr wrap="square" rtlCol="0">
            <a:spAutoFit/>
          </a:bodyPr>
          <a:lstStyle/>
          <a:p>
            <a:pPr algn="ctr"/>
            <a:r>
              <a:rPr lang="en-IN" sz="1100" dirty="0"/>
              <a:t>BMI: Body Mass Index</a:t>
            </a:r>
          </a:p>
        </p:txBody>
      </p:sp>
    </p:spTree>
    <p:custDataLst>
      <p:tags r:id="rId1"/>
    </p:custDataLst>
    <p:extLst>
      <p:ext uri="{BB962C8B-B14F-4D97-AF65-F5344CB8AC3E}">
        <p14:creationId xmlns:p14="http://schemas.microsoft.com/office/powerpoint/2010/main" val="3064188541"/>
      </p:ext>
    </p:extLst>
  </p:cSld>
  <p:clrMapOvr>
    <a:masterClrMapping/>
  </p:clrMapOvr>
  <mc:AlternateContent xmlns:mc="http://schemas.openxmlformats.org/markup-compatibility/2006">
    <mc:Choice xmlns:p14="http://schemas.microsoft.com/office/powerpoint/2010/main" Requires="p14">
      <p:transition spd="slow" p14:dur="2000" advTm="65201"/>
    </mc:Choice>
    <mc:Fallback>
      <p:transition spd="slow" advTm="6520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341635-E4E0-8D36-DCF2-111F0A03AB64}"/>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4AE651C2-5559-43D5-53BF-3DA5C1C2CF10}"/>
              </a:ext>
            </a:extLst>
          </p:cNvPr>
          <p:cNvSpPr/>
          <p:nvPr/>
        </p:nvSpPr>
        <p:spPr>
          <a:xfrm rot="10800000">
            <a:off x="0" y="1331374"/>
            <a:ext cx="96715" cy="389719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62E917FE-BD13-F676-C6AF-50B407F8E1D5}"/>
              </a:ext>
            </a:extLst>
          </p:cNvPr>
          <p:cNvSpPr txBox="1"/>
          <p:nvPr/>
        </p:nvSpPr>
        <p:spPr>
          <a:xfrm>
            <a:off x="378068" y="407827"/>
            <a:ext cx="10511938" cy="1077218"/>
          </a:xfrm>
          <a:prstGeom prst="rect">
            <a:avLst/>
          </a:prstGeom>
          <a:noFill/>
        </p:spPr>
        <p:txBody>
          <a:bodyPr wrap="square" rtlCol="0">
            <a:spAutoFit/>
          </a:bodyPr>
          <a:lstStyle/>
          <a:p>
            <a:r>
              <a:rPr lang="en-US" sz="3200" dirty="0"/>
              <a:t>Does the no. of dependents make a difference in the amount claimed?</a:t>
            </a:r>
            <a:endParaRPr lang="en-IN" sz="3200" dirty="0"/>
          </a:p>
        </p:txBody>
      </p:sp>
      <p:pic>
        <p:nvPicPr>
          <p:cNvPr id="7" name="Picture 6">
            <a:extLst>
              <a:ext uri="{FF2B5EF4-FFF2-40B4-BE49-F238E27FC236}">
                <a16:creationId xmlns:a16="http://schemas.microsoft.com/office/drawing/2014/main" id="{DB1FA54B-841E-BC3A-6B5D-D1DAF798DD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70273" y="0"/>
            <a:ext cx="921727" cy="815655"/>
          </a:xfrm>
          <a:prstGeom prst="rect">
            <a:avLst/>
          </a:prstGeom>
        </p:spPr>
      </p:pic>
      <p:pic>
        <p:nvPicPr>
          <p:cNvPr id="4" name="Picture 3">
            <a:extLst>
              <a:ext uri="{FF2B5EF4-FFF2-40B4-BE49-F238E27FC236}">
                <a16:creationId xmlns:a16="http://schemas.microsoft.com/office/drawing/2014/main" id="{0059A61B-CA2F-E923-4B9C-99C798D96F34}"/>
              </a:ext>
            </a:extLst>
          </p:cNvPr>
          <p:cNvPicPr>
            <a:picLocks noChangeAspect="1"/>
          </p:cNvPicPr>
          <p:nvPr/>
        </p:nvPicPr>
        <p:blipFill>
          <a:blip r:embed="rId5"/>
          <a:stretch>
            <a:fillRect/>
          </a:stretch>
        </p:blipFill>
        <p:spPr>
          <a:xfrm>
            <a:off x="6004560" y="1915886"/>
            <a:ext cx="5962397" cy="3897190"/>
          </a:xfrm>
          <a:prstGeom prst="rect">
            <a:avLst/>
          </a:prstGeom>
        </p:spPr>
      </p:pic>
      <p:sp>
        <p:nvSpPr>
          <p:cNvPr id="9" name="TextBox 8">
            <a:extLst>
              <a:ext uri="{FF2B5EF4-FFF2-40B4-BE49-F238E27FC236}">
                <a16:creationId xmlns:a16="http://schemas.microsoft.com/office/drawing/2014/main" id="{AF65A4BA-E27C-6D66-C234-95B4EEE43076}"/>
              </a:ext>
            </a:extLst>
          </p:cNvPr>
          <p:cNvSpPr txBox="1"/>
          <p:nvPr/>
        </p:nvSpPr>
        <p:spPr>
          <a:xfrm>
            <a:off x="661851" y="4554385"/>
            <a:ext cx="4450080" cy="923330"/>
          </a:xfrm>
          <a:prstGeom prst="rect">
            <a:avLst/>
          </a:prstGeom>
          <a:noFill/>
        </p:spPr>
        <p:txBody>
          <a:bodyPr wrap="square" rtlCol="0">
            <a:spAutoFit/>
          </a:bodyPr>
          <a:lstStyle/>
          <a:p>
            <a:pPr marL="285750" indent="-285750">
              <a:buFont typeface="Wingdings" panose="05000000000000000000" pitchFamily="2" charset="2"/>
              <a:buChar char="§"/>
            </a:pPr>
            <a:r>
              <a:rPr lang="en-US" b="1" dirty="0">
                <a:solidFill>
                  <a:schemeClr val="accent5">
                    <a:lumMod val="75000"/>
                  </a:schemeClr>
                </a:solidFill>
              </a:rPr>
              <a:t>Number of dependents/ children alone does not make a difference in the amount claimed.</a:t>
            </a:r>
            <a:endParaRPr lang="en-IN" b="1" dirty="0">
              <a:solidFill>
                <a:schemeClr val="accent5">
                  <a:lumMod val="75000"/>
                </a:schemeClr>
              </a:solidFill>
            </a:endParaRPr>
          </a:p>
        </p:txBody>
      </p:sp>
      <p:sp>
        <p:nvSpPr>
          <p:cNvPr id="13" name="TextBox 12">
            <a:extLst>
              <a:ext uri="{FF2B5EF4-FFF2-40B4-BE49-F238E27FC236}">
                <a16:creationId xmlns:a16="http://schemas.microsoft.com/office/drawing/2014/main" id="{7A08AD0B-5C51-4727-D320-9F0EE406571C}"/>
              </a:ext>
            </a:extLst>
          </p:cNvPr>
          <p:cNvSpPr txBox="1"/>
          <p:nvPr/>
        </p:nvSpPr>
        <p:spPr>
          <a:xfrm>
            <a:off x="661851" y="2345986"/>
            <a:ext cx="4450080" cy="923330"/>
          </a:xfrm>
          <a:prstGeom prst="rect">
            <a:avLst/>
          </a:prstGeom>
          <a:noFill/>
        </p:spPr>
        <p:txBody>
          <a:bodyPr wrap="square" rtlCol="0">
            <a:spAutoFit/>
          </a:bodyPr>
          <a:lstStyle/>
          <a:p>
            <a:pPr marL="285750" indent="-285750">
              <a:buFont typeface="Wingdings" panose="05000000000000000000" pitchFamily="2" charset="2"/>
              <a:buChar char="§"/>
            </a:pPr>
            <a:r>
              <a:rPr lang="en-IN" dirty="0"/>
              <a:t>The Median Insurance charges remain fairly consistent across different number of dependents.</a:t>
            </a:r>
          </a:p>
        </p:txBody>
      </p:sp>
      <p:sp>
        <p:nvSpPr>
          <p:cNvPr id="15" name="TextBox 14">
            <a:extLst>
              <a:ext uri="{FF2B5EF4-FFF2-40B4-BE49-F238E27FC236}">
                <a16:creationId xmlns:a16="http://schemas.microsoft.com/office/drawing/2014/main" id="{59BEF90D-55AE-BFA2-E677-F1A29068B3E5}"/>
              </a:ext>
            </a:extLst>
          </p:cNvPr>
          <p:cNvSpPr txBox="1"/>
          <p:nvPr/>
        </p:nvSpPr>
        <p:spPr>
          <a:xfrm>
            <a:off x="661850" y="3293116"/>
            <a:ext cx="4672150" cy="1200329"/>
          </a:xfrm>
          <a:prstGeom prst="rect">
            <a:avLst/>
          </a:prstGeom>
          <a:noFill/>
        </p:spPr>
        <p:txBody>
          <a:bodyPr wrap="square" rtlCol="0">
            <a:spAutoFit/>
          </a:bodyPr>
          <a:lstStyle/>
          <a:p>
            <a:pPr marL="285750" indent="-285750">
              <a:buFont typeface="Wingdings" panose="05000000000000000000" pitchFamily="2" charset="2"/>
              <a:buChar char="§"/>
            </a:pPr>
            <a:r>
              <a:rPr lang="en-US" dirty="0"/>
              <a:t>Multiple outliers at higher charge amounts across all groups. This suggests that some individuals have significantly higher insurance costs</a:t>
            </a:r>
            <a:endParaRPr lang="en-IN" dirty="0"/>
          </a:p>
        </p:txBody>
      </p:sp>
    </p:spTree>
    <p:custDataLst>
      <p:tags r:id="rId1"/>
    </p:custDataLst>
    <p:extLst>
      <p:ext uri="{BB962C8B-B14F-4D97-AF65-F5344CB8AC3E}">
        <p14:creationId xmlns:p14="http://schemas.microsoft.com/office/powerpoint/2010/main" val="1089947492"/>
      </p:ext>
    </p:extLst>
  </p:cSld>
  <p:clrMapOvr>
    <a:masterClrMapping/>
  </p:clrMapOvr>
  <mc:AlternateContent xmlns:mc="http://schemas.openxmlformats.org/markup-compatibility/2006">
    <mc:Choice xmlns:p14="http://schemas.microsoft.com/office/powerpoint/2010/main" Requires="p14">
      <p:transition spd="slow" p14:dur="2000" advTm="48177"/>
    </mc:Choice>
    <mc:Fallback>
      <p:transition spd="slow" advTm="4817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B06C90-A97F-6600-8F16-13BE947C6FBF}"/>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814960F7-1115-3BB9-0A1E-5576FCE743F2}"/>
              </a:ext>
            </a:extLst>
          </p:cNvPr>
          <p:cNvSpPr/>
          <p:nvPr/>
        </p:nvSpPr>
        <p:spPr>
          <a:xfrm rot="10800000">
            <a:off x="0" y="1331374"/>
            <a:ext cx="96715" cy="389719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E89B084D-4191-E928-D39D-AC31181E46B0}"/>
              </a:ext>
            </a:extLst>
          </p:cNvPr>
          <p:cNvSpPr txBox="1"/>
          <p:nvPr/>
        </p:nvSpPr>
        <p:spPr>
          <a:xfrm>
            <a:off x="378068" y="407827"/>
            <a:ext cx="10511938" cy="1077218"/>
          </a:xfrm>
          <a:prstGeom prst="rect">
            <a:avLst/>
          </a:prstGeom>
          <a:noFill/>
        </p:spPr>
        <p:txBody>
          <a:bodyPr wrap="square" rtlCol="0">
            <a:spAutoFit/>
          </a:bodyPr>
          <a:lstStyle/>
          <a:p>
            <a:r>
              <a:rPr lang="en-US" sz="3200" dirty="0"/>
              <a:t>Does a study of persons BMI get the company any idea for the insurance claim that it would extend?</a:t>
            </a:r>
            <a:endParaRPr lang="en-IN" sz="3200" dirty="0"/>
          </a:p>
        </p:txBody>
      </p:sp>
      <p:pic>
        <p:nvPicPr>
          <p:cNvPr id="7" name="Picture 6">
            <a:extLst>
              <a:ext uri="{FF2B5EF4-FFF2-40B4-BE49-F238E27FC236}">
                <a16:creationId xmlns:a16="http://schemas.microsoft.com/office/drawing/2014/main" id="{5C376905-4BE8-0022-1743-D851382B46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0273" y="0"/>
            <a:ext cx="921727" cy="815655"/>
          </a:xfrm>
          <a:prstGeom prst="rect">
            <a:avLst/>
          </a:prstGeom>
        </p:spPr>
      </p:pic>
      <p:pic>
        <p:nvPicPr>
          <p:cNvPr id="4" name="Picture 3">
            <a:extLst>
              <a:ext uri="{FF2B5EF4-FFF2-40B4-BE49-F238E27FC236}">
                <a16:creationId xmlns:a16="http://schemas.microsoft.com/office/drawing/2014/main" id="{AC41B7E7-0A56-2024-A5F8-1B62ED46DCCB}"/>
              </a:ext>
            </a:extLst>
          </p:cNvPr>
          <p:cNvPicPr>
            <a:picLocks noChangeAspect="1"/>
          </p:cNvPicPr>
          <p:nvPr/>
        </p:nvPicPr>
        <p:blipFill>
          <a:blip r:embed="rId4"/>
          <a:stretch>
            <a:fillRect/>
          </a:stretch>
        </p:blipFill>
        <p:spPr>
          <a:xfrm>
            <a:off x="6096000" y="1915886"/>
            <a:ext cx="5870958" cy="3897190"/>
          </a:xfrm>
          <a:prstGeom prst="rect">
            <a:avLst/>
          </a:prstGeom>
        </p:spPr>
      </p:pic>
      <p:sp>
        <p:nvSpPr>
          <p:cNvPr id="6" name="TextBox 5">
            <a:extLst>
              <a:ext uri="{FF2B5EF4-FFF2-40B4-BE49-F238E27FC236}">
                <a16:creationId xmlns:a16="http://schemas.microsoft.com/office/drawing/2014/main" id="{5CD138BF-25EF-02DA-2601-4B227B21EDB9}"/>
              </a:ext>
            </a:extLst>
          </p:cNvPr>
          <p:cNvSpPr txBox="1"/>
          <p:nvPr/>
        </p:nvSpPr>
        <p:spPr>
          <a:xfrm>
            <a:off x="9867900" y="6585301"/>
            <a:ext cx="2324100" cy="261610"/>
          </a:xfrm>
          <a:prstGeom prst="rect">
            <a:avLst/>
          </a:prstGeom>
          <a:noFill/>
        </p:spPr>
        <p:txBody>
          <a:bodyPr wrap="square" rtlCol="0">
            <a:spAutoFit/>
          </a:bodyPr>
          <a:lstStyle/>
          <a:p>
            <a:pPr algn="ctr"/>
            <a:r>
              <a:rPr lang="en-IN" sz="1100" dirty="0"/>
              <a:t>BMI: Body Mass Index</a:t>
            </a:r>
          </a:p>
        </p:txBody>
      </p:sp>
      <p:sp>
        <p:nvSpPr>
          <p:cNvPr id="10" name="TextBox 9">
            <a:extLst>
              <a:ext uri="{FF2B5EF4-FFF2-40B4-BE49-F238E27FC236}">
                <a16:creationId xmlns:a16="http://schemas.microsoft.com/office/drawing/2014/main" id="{62EBDFB9-B184-5D35-CB99-84F50206C91E}"/>
              </a:ext>
            </a:extLst>
          </p:cNvPr>
          <p:cNvSpPr txBox="1"/>
          <p:nvPr/>
        </p:nvSpPr>
        <p:spPr>
          <a:xfrm>
            <a:off x="813414" y="3099831"/>
            <a:ext cx="4450080" cy="923330"/>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en-US" dirty="0"/>
              <a:t>A </a:t>
            </a:r>
            <a:r>
              <a:rPr lang="en-US" b="1" dirty="0">
                <a:solidFill>
                  <a:srgbClr val="0070C0"/>
                </a:solidFill>
              </a:rPr>
              <a:t>positive trend</a:t>
            </a:r>
            <a:r>
              <a:rPr lang="en-US" dirty="0">
                <a:solidFill>
                  <a:srgbClr val="0070C0"/>
                </a:solidFill>
              </a:rPr>
              <a:t> </a:t>
            </a:r>
            <a:r>
              <a:rPr lang="en-US" dirty="0"/>
              <a:t>is observed, indicating that </a:t>
            </a:r>
            <a:r>
              <a:rPr lang="en-US" b="1" dirty="0">
                <a:solidFill>
                  <a:srgbClr val="0070C0"/>
                </a:solidFill>
              </a:rPr>
              <a:t>higher BMI is generally associated with higher insurance costs</a:t>
            </a:r>
            <a:r>
              <a:rPr lang="en-US" dirty="0">
                <a:solidFill>
                  <a:srgbClr val="0070C0"/>
                </a:solidFill>
              </a:rPr>
              <a:t>.</a:t>
            </a:r>
            <a:endParaRPr lang="en-IN" dirty="0">
              <a:solidFill>
                <a:srgbClr val="0070C0"/>
              </a:solidFill>
            </a:endParaRPr>
          </a:p>
        </p:txBody>
      </p:sp>
      <p:cxnSp>
        <p:nvCxnSpPr>
          <p:cNvPr id="13" name="Straight Arrow Connector 12">
            <a:extLst>
              <a:ext uri="{FF2B5EF4-FFF2-40B4-BE49-F238E27FC236}">
                <a16:creationId xmlns:a16="http://schemas.microsoft.com/office/drawing/2014/main" id="{C57DA288-6F6E-13B1-17DC-31590D70887E}"/>
              </a:ext>
            </a:extLst>
          </p:cNvPr>
          <p:cNvCxnSpPr/>
          <p:nvPr/>
        </p:nvCxnSpPr>
        <p:spPr>
          <a:xfrm flipH="1">
            <a:off x="10630939" y="3798916"/>
            <a:ext cx="399011" cy="615142"/>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0FB5DFB-D957-3E2B-4AA8-718F136AD652}"/>
              </a:ext>
            </a:extLst>
          </p:cNvPr>
          <p:cNvSpPr txBox="1"/>
          <p:nvPr/>
        </p:nvSpPr>
        <p:spPr>
          <a:xfrm>
            <a:off x="10678090" y="3366247"/>
            <a:ext cx="1184366" cy="523220"/>
          </a:xfrm>
          <a:prstGeom prst="rect">
            <a:avLst/>
          </a:prstGeom>
          <a:noFill/>
        </p:spPr>
        <p:txBody>
          <a:bodyPr wrap="square" rtlCol="0">
            <a:spAutoFit/>
          </a:bodyPr>
          <a:lstStyle/>
          <a:p>
            <a:pPr algn="ctr"/>
            <a:r>
              <a:rPr lang="en-IN" sz="1400" b="1" dirty="0">
                <a:solidFill>
                  <a:schemeClr val="accent6">
                    <a:lumMod val="75000"/>
                  </a:schemeClr>
                </a:solidFill>
              </a:rPr>
              <a:t>Positive Trendline</a:t>
            </a:r>
          </a:p>
        </p:txBody>
      </p:sp>
    </p:spTree>
    <p:custDataLst>
      <p:tags r:id="rId1"/>
    </p:custDataLst>
    <p:extLst>
      <p:ext uri="{BB962C8B-B14F-4D97-AF65-F5344CB8AC3E}">
        <p14:creationId xmlns:p14="http://schemas.microsoft.com/office/powerpoint/2010/main" val="257472893"/>
      </p:ext>
    </p:extLst>
  </p:cSld>
  <p:clrMapOvr>
    <a:masterClrMapping/>
  </p:clrMapOvr>
  <mc:AlternateContent xmlns:mc="http://schemas.openxmlformats.org/markup-compatibility/2006">
    <mc:Choice xmlns:p14="http://schemas.microsoft.com/office/powerpoint/2010/main" Requires="p14">
      <p:transition spd="slow" p14:dur="2000" advTm="44069"/>
    </mc:Choice>
    <mc:Fallback>
      <p:transition spd="slow" advTm="4406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5E81D8-EFBB-56BD-48CE-B051E0BAB97A}"/>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8D1E96FA-59F1-0ACC-F47C-DEA68317E054}"/>
              </a:ext>
            </a:extLst>
          </p:cNvPr>
          <p:cNvSpPr/>
          <p:nvPr/>
        </p:nvSpPr>
        <p:spPr>
          <a:xfrm rot="10800000">
            <a:off x="0" y="1331374"/>
            <a:ext cx="96715" cy="389719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BBBE9E6E-F1E5-CD80-6003-D4A2DDAA9E94}"/>
              </a:ext>
            </a:extLst>
          </p:cNvPr>
          <p:cNvSpPr txBox="1"/>
          <p:nvPr/>
        </p:nvSpPr>
        <p:spPr>
          <a:xfrm>
            <a:off x="378068" y="407827"/>
            <a:ext cx="10511938" cy="1077218"/>
          </a:xfrm>
          <a:prstGeom prst="rect">
            <a:avLst/>
          </a:prstGeom>
          <a:noFill/>
        </p:spPr>
        <p:txBody>
          <a:bodyPr wrap="square" rtlCol="0">
            <a:spAutoFit/>
          </a:bodyPr>
          <a:lstStyle/>
          <a:p>
            <a:r>
              <a:rPr lang="en-US" sz="3200" dirty="0"/>
              <a:t>Is it needed for the company to understand whether the person covered is a smoker or a non-smoker?</a:t>
            </a:r>
            <a:endParaRPr lang="en-IN" sz="3200" dirty="0"/>
          </a:p>
        </p:txBody>
      </p:sp>
      <p:pic>
        <p:nvPicPr>
          <p:cNvPr id="7" name="Picture 6">
            <a:extLst>
              <a:ext uri="{FF2B5EF4-FFF2-40B4-BE49-F238E27FC236}">
                <a16:creationId xmlns:a16="http://schemas.microsoft.com/office/drawing/2014/main" id="{DF7ABA24-92D1-DDF6-78ED-CDAF980CC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0273" y="0"/>
            <a:ext cx="921727" cy="815655"/>
          </a:xfrm>
          <a:prstGeom prst="rect">
            <a:avLst/>
          </a:prstGeom>
        </p:spPr>
      </p:pic>
      <p:sp>
        <p:nvSpPr>
          <p:cNvPr id="6" name="TextBox 5">
            <a:extLst>
              <a:ext uri="{FF2B5EF4-FFF2-40B4-BE49-F238E27FC236}">
                <a16:creationId xmlns:a16="http://schemas.microsoft.com/office/drawing/2014/main" id="{8A5FAE40-D311-E64F-DB46-BE9FC122B660}"/>
              </a:ext>
            </a:extLst>
          </p:cNvPr>
          <p:cNvSpPr txBox="1"/>
          <p:nvPr/>
        </p:nvSpPr>
        <p:spPr>
          <a:xfrm>
            <a:off x="9867900" y="6585301"/>
            <a:ext cx="2324100" cy="261610"/>
          </a:xfrm>
          <a:prstGeom prst="rect">
            <a:avLst/>
          </a:prstGeom>
          <a:noFill/>
        </p:spPr>
        <p:txBody>
          <a:bodyPr wrap="square" rtlCol="0">
            <a:spAutoFit/>
          </a:bodyPr>
          <a:lstStyle/>
          <a:p>
            <a:pPr algn="ctr"/>
            <a:r>
              <a:rPr lang="en-IN" sz="1100" dirty="0"/>
              <a:t>BMI: Body Mass Index</a:t>
            </a:r>
          </a:p>
        </p:txBody>
      </p:sp>
      <p:sp>
        <p:nvSpPr>
          <p:cNvPr id="10" name="TextBox 9">
            <a:extLst>
              <a:ext uri="{FF2B5EF4-FFF2-40B4-BE49-F238E27FC236}">
                <a16:creationId xmlns:a16="http://schemas.microsoft.com/office/drawing/2014/main" id="{63FD6C2E-A0F6-3D1B-71E1-143C69EB6449}"/>
              </a:ext>
            </a:extLst>
          </p:cNvPr>
          <p:cNvSpPr txBox="1"/>
          <p:nvPr/>
        </p:nvSpPr>
        <p:spPr>
          <a:xfrm>
            <a:off x="813414" y="2134631"/>
            <a:ext cx="4450080" cy="646331"/>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en-US" b="1" dirty="0">
                <a:solidFill>
                  <a:srgbClr val="0070C0"/>
                </a:solidFill>
              </a:rPr>
              <a:t>Smokers</a:t>
            </a:r>
            <a:r>
              <a:rPr lang="en-US" dirty="0"/>
              <a:t> have considerably </a:t>
            </a:r>
            <a:r>
              <a:rPr lang="en-US" b="1" dirty="0">
                <a:solidFill>
                  <a:srgbClr val="0070C0"/>
                </a:solidFill>
              </a:rPr>
              <a:t>higher median charges</a:t>
            </a:r>
            <a:r>
              <a:rPr lang="en-US" dirty="0"/>
              <a:t> compared to </a:t>
            </a:r>
            <a:r>
              <a:rPr lang="en-US" b="1" dirty="0">
                <a:solidFill>
                  <a:srgbClr val="0070C0"/>
                </a:solidFill>
              </a:rPr>
              <a:t>non-smokers</a:t>
            </a:r>
            <a:r>
              <a:rPr lang="en-US" dirty="0">
                <a:solidFill>
                  <a:srgbClr val="0070C0"/>
                </a:solidFill>
              </a:rPr>
              <a:t>.</a:t>
            </a:r>
            <a:endParaRPr lang="en-IN" dirty="0">
              <a:solidFill>
                <a:srgbClr val="0070C0"/>
              </a:solidFill>
            </a:endParaRPr>
          </a:p>
        </p:txBody>
      </p:sp>
      <p:pic>
        <p:nvPicPr>
          <p:cNvPr id="9" name="Picture 8">
            <a:extLst>
              <a:ext uri="{FF2B5EF4-FFF2-40B4-BE49-F238E27FC236}">
                <a16:creationId xmlns:a16="http://schemas.microsoft.com/office/drawing/2014/main" id="{1F1ADE57-6C93-592F-9D5C-AB747D78DEE7}"/>
              </a:ext>
            </a:extLst>
          </p:cNvPr>
          <p:cNvPicPr>
            <a:picLocks noChangeAspect="1"/>
          </p:cNvPicPr>
          <p:nvPr/>
        </p:nvPicPr>
        <p:blipFill>
          <a:blip r:embed="rId4"/>
          <a:stretch>
            <a:fillRect/>
          </a:stretch>
        </p:blipFill>
        <p:spPr>
          <a:xfrm>
            <a:off x="6096000" y="1915886"/>
            <a:ext cx="5870958" cy="3897190"/>
          </a:xfrm>
          <a:prstGeom prst="rect">
            <a:avLst/>
          </a:prstGeom>
        </p:spPr>
      </p:pic>
      <p:sp>
        <p:nvSpPr>
          <p:cNvPr id="15" name="TextBox 14">
            <a:extLst>
              <a:ext uri="{FF2B5EF4-FFF2-40B4-BE49-F238E27FC236}">
                <a16:creationId xmlns:a16="http://schemas.microsoft.com/office/drawing/2014/main" id="{62808005-2453-292A-CAE9-736C7F8A42EA}"/>
              </a:ext>
            </a:extLst>
          </p:cNvPr>
          <p:cNvSpPr txBox="1"/>
          <p:nvPr/>
        </p:nvSpPr>
        <p:spPr>
          <a:xfrm>
            <a:off x="813414" y="3133461"/>
            <a:ext cx="4450080" cy="1200329"/>
          </a:xfrm>
          <a:prstGeom prst="rect">
            <a:avLst/>
          </a:prstGeom>
          <a:noFill/>
        </p:spPr>
        <p:txBody>
          <a:bodyPr wrap="square">
            <a:spAutoFit/>
          </a:bodyPr>
          <a:lstStyle/>
          <a:p>
            <a:pPr marL="285750" indent="-285750">
              <a:buClr>
                <a:schemeClr val="tx1"/>
              </a:buClr>
              <a:buFont typeface="Wingdings" panose="05000000000000000000" pitchFamily="2" charset="2"/>
              <a:buChar char="§"/>
            </a:pPr>
            <a:r>
              <a:rPr lang="en-US" b="1" dirty="0">
                <a:solidFill>
                  <a:srgbClr val="0070C0"/>
                </a:solidFill>
              </a:rPr>
              <a:t>Non-smokers</a:t>
            </a:r>
            <a:r>
              <a:rPr lang="en-US" dirty="0"/>
              <a:t> generally have </a:t>
            </a:r>
            <a:r>
              <a:rPr lang="en-US" b="1" dirty="0">
                <a:solidFill>
                  <a:srgbClr val="0070C0"/>
                </a:solidFill>
              </a:rPr>
              <a:t>lower insurance charges</a:t>
            </a:r>
            <a:r>
              <a:rPr lang="en-US" dirty="0"/>
              <a:t>, but a few outliers indicate that some non-smokers still incur high charges.</a:t>
            </a:r>
            <a:endParaRPr lang="en-IN" dirty="0"/>
          </a:p>
        </p:txBody>
      </p:sp>
      <p:sp>
        <p:nvSpPr>
          <p:cNvPr id="17" name="TextBox 16">
            <a:extLst>
              <a:ext uri="{FF2B5EF4-FFF2-40B4-BE49-F238E27FC236}">
                <a16:creationId xmlns:a16="http://schemas.microsoft.com/office/drawing/2014/main" id="{8B5AD71D-B821-20CB-C633-9A1433BB6C2B}"/>
              </a:ext>
            </a:extLst>
          </p:cNvPr>
          <p:cNvSpPr txBox="1"/>
          <p:nvPr/>
        </p:nvSpPr>
        <p:spPr>
          <a:xfrm>
            <a:off x="813414" y="4686289"/>
            <a:ext cx="4450080" cy="1200329"/>
          </a:xfrm>
          <a:prstGeom prst="rect">
            <a:avLst/>
          </a:prstGeom>
          <a:noFill/>
        </p:spPr>
        <p:txBody>
          <a:bodyPr wrap="square">
            <a:spAutoFit/>
          </a:bodyPr>
          <a:lstStyle/>
          <a:p>
            <a:pPr marL="285750" indent="-285750">
              <a:buFont typeface="Wingdings" panose="05000000000000000000" pitchFamily="2" charset="2"/>
              <a:buChar char="§"/>
            </a:pPr>
            <a:r>
              <a:rPr lang="en-US" dirty="0"/>
              <a:t>Smoking dramatically increases insurance charges. This suggests that </a:t>
            </a:r>
            <a:r>
              <a:rPr lang="en-US" b="1" dirty="0">
                <a:solidFill>
                  <a:srgbClr val="0070C0"/>
                </a:solidFill>
              </a:rPr>
              <a:t>smoking is a major risk factor influencing insurance premiums.</a:t>
            </a:r>
            <a:endParaRPr lang="en-IN" b="1" dirty="0">
              <a:solidFill>
                <a:srgbClr val="0070C0"/>
              </a:solidFill>
            </a:endParaRPr>
          </a:p>
        </p:txBody>
      </p:sp>
    </p:spTree>
    <p:custDataLst>
      <p:tags r:id="rId1"/>
    </p:custDataLst>
    <p:extLst>
      <p:ext uri="{BB962C8B-B14F-4D97-AF65-F5344CB8AC3E}">
        <p14:creationId xmlns:p14="http://schemas.microsoft.com/office/powerpoint/2010/main" val="187137900"/>
      </p:ext>
    </p:extLst>
  </p:cSld>
  <p:clrMapOvr>
    <a:masterClrMapping/>
  </p:clrMapOvr>
  <mc:AlternateContent xmlns:mc="http://schemas.openxmlformats.org/markup-compatibility/2006">
    <mc:Choice xmlns:p14="http://schemas.microsoft.com/office/powerpoint/2010/main" Requires="p14">
      <p:transition spd="slow" p14:dur="2000" advTm="44069"/>
    </mc:Choice>
    <mc:Fallback>
      <p:transition spd="slow" advTm="4406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F4F48B-8EDB-7C23-F55F-8AFE369D7082}"/>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565E8CEF-FFFB-FA5C-9DF7-E051CED5897A}"/>
              </a:ext>
            </a:extLst>
          </p:cNvPr>
          <p:cNvSpPr/>
          <p:nvPr/>
        </p:nvSpPr>
        <p:spPr>
          <a:xfrm rot="10800000">
            <a:off x="0" y="1331374"/>
            <a:ext cx="96715" cy="389719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7FDBE822-115E-0491-5E16-BB8396668BF2}"/>
              </a:ext>
            </a:extLst>
          </p:cNvPr>
          <p:cNvSpPr txBox="1"/>
          <p:nvPr/>
        </p:nvSpPr>
        <p:spPr>
          <a:xfrm>
            <a:off x="378068" y="407827"/>
            <a:ext cx="10511938" cy="584775"/>
          </a:xfrm>
          <a:prstGeom prst="rect">
            <a:avLst/>
          </a:prstGeom>
          <a:noFill/>
        </p:spPr>
        <p:txBody>
          <a:bodyPr wrap="square" rtlCol="0">
            <a:spAutoFit/>
          </a:bodyPr>
          <a:lstStyle/>
          <a:p>
            <a:r>
              <a:rPr lang="en-US" sz="3200" dirty="0"/>
              <a:t>Does age have any barrier on the insurance claimed?</a:t>
            </a:r>
            <a:endParaRPr lang="en-IN" sz="3200" dirty="0"/>
          </a:p>
        </p:txBody>
      </p:sp>
      <p:pic>
        <p:nvPicPr>
          <p:cNvPr id="7" name="Picture 6">
            <a:extLst>
              <a:ext uri="{FF2B5EF4-FFF2-40B4-BE49-F238E27FC236}">
                <a16:creationId xmlns:a16="http://schemas.microsoft.com/office/drawing/2014/main" id="{C37518D8-D05B-A584-896F-9D6793BFAA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0273" y="0"/>
            <a:ext cx="921727" cy="815655"/>
          </a:xfrm>
          <a:prstGeom prst="rect">
            <a:avLst/>
          </a:prstGeom>
        </p:spPr>
      </p:pic>
      <p:pic>
        <p:nvPicPr>
          <p:cNvPr id="4" name="Picture 3">
            <a:extLst>
              <a:ext uri="{FF2B5EF4-FFF2-40B4-BE49-F238E27FC236}">
                <a16:creationId xmlns:a16="http://schemas.microsoft.com/office/drawing/2014/main" id="{28F32EA1-7952-D1ED-0B38-8FDE052DCFDA}"/>
              </a:ext>
            </a:extLst>
          </p:cNvPr>
          <p:cNvPicPr>
            <a:picLocks noChangeAspect="1"/>
          </p:cNvPicPr>
          <p:nvPr/>
        </p:nvPicPr>
        <p:blipFill>
          <a:blip r:embed="rId4"/>
          <a:stretch>
            <a:fillRect/>
          </a:stretch>
        </p:blipFill>
        <p:spPr>
          <a:xfrm>
            <a:off x="678696" y="1435026"/>
            <a:ext cx="5067922" cy="2792119"/>
          </a:xfrm>
          <a:prstGeom prst="rect">
            <a:avLst/>
          </a:prstGeom>
          <a:ln>
            <a:noFill/>
          </a:ln>
        </p:spPr>
      </p:pic>
      <p:pic>
        <p:nvPicPr>
          <p:cNvPr id="5" name="Picture 4">
            <a:extLst>
              <a:ext uri="{FF2B5EF4-FFF2-40B4-BE49-F238E27FC236}">
                <a16:creationId xmlns:a16="http://schemas.microsoft.com/office/drawing/2014/main" id="{32AB6A78-1070-8AF2-7B66-1B1A78618ECB}"/>
              </a:ext>
            </a:extLst>
          </p:cNvPr>
          <p:cNvPicPr>
            <a:picLocks noChangeAspect="1"/>
          </p:cNvPicPr>
          <p:nvPr/>
        </p:nvPicPr>
        <p:blipFill>
          <a:blip r:embed="rId5"/>
          <a:stretch>
            <a:fillRect/>
          </a:stretch>
        </p:blipFill>
        <p:spPr>
          <a:xfrm>
            <a:off x="6445382" y="1435026"/>
            <a:ext cx="5067922" cy="2792119"/>
          </a:xfrm>
          <a:prstGeom prst="rect">
            <a:avLst/>
          </a:prstGeom>
          <a:ln>
            <a:noFill/>
          </a:ln>
        </p:spPr>
      </p:pic>
      <p:sp>
        <p:nvSpPr>
          <p:cNvPr id="6" name="TextBox 5">
            <a:extLst>
              <a:ext uri="{FF2B5EF4-FFF2-40B4-BE49-F238E27FC236}">
                <a16:creationId xmlns:a16="http://schemas.microsoft.com/office/drawing/2014/main" id="{B0AC7762-BF1A-FCDC-4699-D4521D2449FD}"/>
              </a:ext>
            </a:extLst>
          </p:cNvPr>
          <p:cNvSpPr txBox="1"/>
          <p:nvPr/>
        </p:nvSpPr>
        <p:spPr>
          <a:xfrm>
            <a:off x="678696" y="4669569"/>
            <a:ext cx="5067921" cy="923330"/>
          </a:xfrm>
          <a:prstGeom prst="rect">
            <a:avLst/>
          </a:prstGeom>
          <a:noFill/>
        </p:spPr>
        <p:txBody>
          <a:bodyPr wrap="square" rtlCol="0">
            <a:spAutoFit/>
          </a:bodyPr>
          <a:lstStyle/>
          <a:p>
            <a:pPr marL="285750" indent="-285750">
              <a:buFont typeface="Wingdings" panose="05000000000000000000" pitchFamily="2" charset="2"/>
              <a:buChar char="§"/>
            </a:pPr>
            <a:r>
              <a:rPr lang="en-US" dirty="0"/>
              <a:t>Older individuals, especially those over 40, tend to have higher insurance claims, making age a key factor in policy pricing.</a:t>
            </a:r>
          </a:p>
        </p:txBody>
      </p:sp>
      <p:sp>
        <p:nvSpPr>
          <p:cNvPr id="9" name="TextBox 8">
            <a:extLst>
              <a:ext uri="{FF2B5EF4-FFF2-40B4-BE49-F238E27FC236}">
                <a16:creationId xmlns:a16="http://schemas.microsoft.com/office/drawing/2014/main" id="{5BDC0DF0-331C-1C51-7C99-5140268A14B6}"/>
              </a:ext>
            </a:extLst>
          </p:cNvPr>
          <p:cNvSpPr txBox="1"/>
          <p:nvPr/>
        </p:nvSpPr>
        <p:spPr>
          <a:xfrm>
            <a:off x="6445382" y="4669569"/>
            <a:ext cx="5067921" cy="646331"/>
          </a:xfrm>
          <a:prstGeom prst="rect">
            <a:avLst/>
          </a:prstGeom>
          <a:noFill/>
        </p:spPr>
        <p:txBody>
          <a:bodyPr wrap="square" rtlCol="0">
            <a:spAutoFit/>
          </a:bodyPr>
          <a:lstStyle/>
          <a:p>
            <a:pPr marL="285750" indent="-285750">
              <a:buFont typeface="Wingdings" panose="05000000000000000000" pitchFamily="2" charset="2"/>
              <a:buChar char="§"/>
            </a:pPr>
            <a:r>
              <a:rPr lang="en-US" dirty="0"/>
              <a:t> Additionally, older smokers face even higher charges due to increased health risks</a:t>
            </a:r>
            <a:r>
              <a:rPr lang="en-IN" dirty="0"/>
              <a:t>.</a:t>
            </a:r>
          </a:p>
        </p:txBody>
      </p:sp>
    </p:spTree>
    <p:extLst>
      <p:ext uri="{BB962C8B-B14F-4D97-AF65-F5344CB8AC3E}">
        <p14:creationId xmlns:p14="http://schemas.microsoft.com/office/powerpoint/2010/main" val="1380001797"/>
      </p:ext>
    </p:extLst>
  </p:cSld>
  <p:clrMapOvr>
    <a:masterClrMapping/>
  </p:clrMapOvr>
  <mc:AlternateContent xmlns:mc="http://schemas.openxmlformats.org/markup-compatibility/2006">
    <mc:Choice xmlns:p14="http://schemas.microsoft.com/office/powerpoint/2010/main" Requires="p14">
      <p:transition spd="slow" p14:dur="2000" advTm="68878"/>
    </mc:Choice>
    <mc:Fallback>
      <p:transition spd="slow" advTm="68878"/>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6B8E15-726C-59EC-A95D-8D6FDA152B85}"/>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25F21648-F548-A9E1-9E6B-D0F95B90F433}"/>
              </a:ext>
            </a:extLst>
          </p:cNvPr>
          <p:cNvSpPr/>
          <p:nvPr/>
        </p:nvSpPr>
        <p:spPr>
          <a:xfrm rot="10800000">
            <a:off x="0" y="1331374"/>
            <a:ext cx="96715" cy="389719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372888F7-3613-CB42-9774-7D704C887522}"/>
              </a:ext>
            </a:extLst>
          </p:cNvPr>
          <p:cNvSpPr txBox="1"/>
          <p:nvPr/>
        </p:nvSpPr>
        <p:spPr>
          <a:xfrm>
            <a:off x="378068" y="407827"/>
            <a:ext cx="10511938" cy="1077218"/>
          </a:xfrm>
          <a:prstGeom prst="rect">
            <a:avLst/>
          </a:prstGeom>
          <a:noFill/>
        </p:spPr>
        <p:txBody>
          <a:bodyPr wrap="square" rtlCol="0">
            <a:spAutoFit/>
          </a:bodyPr>
          <a:lstStyle/>
          <a:p>
            <a:r>
              <a:rPr lang="en-US" sz="3200" dirty="0"/>
              <a:t>Can the company extend certain discounts after checking the health status (BMI) in this case?</a:t>
            </a:r>
            <a:endParaRPr lang="en-IN" sz="3200" dirty="0"/>
          </a:p>
        </p:txBody>
      </p:sp>
      <p:pic>
        <p:nvPicPr>
          <p:cNvPr id="7" name="Picture 6">
            <a:extLst>
              <a:ext uri="{FF2B5EF4-FFF2-40B4-BE49-F238E27FC236}">
                <a16:creationId xmlns:a16="http://schemas.microsoft.com/office/drawing/2014/main" id="{4ED9DB61-C93C-586B-AA42-A62F49435B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70273" y="0"/>
            <a:ext cx="921727" cy="815655"/>
          </a:xfrm>
          <a:prstGeom prst="rect">
            <a:avLst/>
          </a:prstGeom>
        </p:spPr>
      </p:pic>
      <p:pic>
        <p:nvPicPr>
          <p:cNvPr id="4" name="Picture 3">
            <a:extLst>
              <a:ext uri="{FF2B5EF4-FFF2-40B4-BE49-F238E27FC236}">
                <a16:creationId xmlns:a16="http://schemas.microsoft.com/office/drawing/2014/main" id="{3E8332B1-D445-2DA9-59EA-C7FD8E763CC3}"/>
              </a:ext>
            </a:extLst>
          </p:cNvPr>
          <p:cNvPicPr>
            <a:picLocks noChangeAspect="1"/>
          </p:cNvPicPr>
          <p:nvPr/>
        </p:nvPicPr>
        <p:blipFill>
          <a:blip r:embed="rId5"/>
          <a:stretch>
            <a:fillRect/>
          </a:stretch>
        </p:blipFill>
        <p:spPr>
          <a:xfrm>
            <a:off x="5677989" y="1926045"/>
            <a:ext cx="6288969" cy="3897189"/>
          </a:xfrm>
          <a:prstGeom prst="rect">
            <a:avLst/>
          </a:prstGeom>
        </p:spPr>
      </p:pic>
      <p:sp>
        <p:nvSpPr>
          <p:cNvPr id="5" name="TextBox 4">
            <a:extLst>
              <a:ext uri="{FF2B5EF4-FFF2-40B4-BE49-F238E27FC236}">
                <a16:creationId xmlns:a16="http://schemas.microsoft.com/office/drawing/2014/main" id="{777D40CB-5118-E471-4561-D48FA4FFFBD7}"/>
              </a:ext>
            </a:extLst>
          </p:cNvPr>
          <p:cNvSpPr txBox="1"/>
          <p:nvPr/>
        </p:nvSpPr>
        <p:spPr>
          <a:xfrm>
            <a:off x="9867900" y="6585301"/>
            <a:ext cx="2324100" cy="261610"/>
          </a:xfrm>
          <a:prstGeom prst="rect">
            <a:avLst/>
          </a:prstGeom>
          <a:noFill/>
        </p:spPr>
        <p:txBody>
          <a:bodyPr wrap="square" rtlCol="0">
            <a:spAutoFit/>
          </a:bodyPr>
          <a:lstStyle/>
          <a:p>
            <a:pPr algn="ctr"/>
            <a:r>
              <a:rPr lang="en-IN" sz="1100" dirty="0"/>
              <a:t>BMI: Body Mass Index</a:t>
            </a:r>
          </a:p>
        </p:txBody>
      </p:sp>
      <p:sp>
        <p:nvSpPr>
          <p:cNvPr id="8" name="TextBox 7">
            <a:extLst>
              <a:ext uri="{FF2B5EF4-FFF2-40B4-BE49-F238E27FC236}">
                <a16:creationId xmlns:a16="http://schemas.microsoft.com/office/drawing/2014/main" id="{96F54D4B-8A2E-1924-B724-8358F75B46D7}"/>
              </a:ext>
            </a:extLst>
          </p:cNvPr>
          <p:cNvSpPr txBox="1"/>
          <p:nvPr/>
        </p:nvSpPr>
        <p:spPr>
          <a:xfrm>
            <a:off x="616098" y="4713328"/>
            <a:ext cx="4542503" cy="1200329"/>
          </a:xfrm>
          <a:prstGeom prst="rect">
            <a:avLst/>
          </a:prstGeom>
          <a:noFill/>
        </p:spPr>
        <p:txBody>
          <a:bodyPr wrap="square" rtlCol="0">
            <a:spAutoFit/>
          </a:bodyPr>
          <a:lstStyle/>
          <a:p>
            <a:pPr marL="285750" indent="-285750">
              <a:buFont typeface="Wingdings" panose="05000000000000000000" pitchFamily="2" charset="2"/>
              <a:buChar char="§"/>
            </a:pPr>
            <a:r>
              <a:rPr lang="en-US" dirty="0"/>
              <a:t>Individuals with </a:t>
            </a:r>
            <a:r>
              <a:rPr lang="en-US" b="1" dirty="0">
                <a:solidFill>
                  <a:schemeClr val="accent5">
                    <a:lumMod val="75000"/>
                  </a:schemeClr>
                </a:solidFill>
              </a:rPr>
              <a:t>lower BMI (below 25)</a:t>
            </a:r>
            <a:r>
              <a:rPr lang="en-US" dirty="0">
                <a:solidFill>
                  <a:schemeClr val="accent5">
                    <a:lumMod val="75000"/>
                  </a:schemeClr>
                </a:solidFill>
              </a:rPr>
              <a:t> </a:t>
            </a:r>
            <a:r>
              <a:rPr lang="en-US" dirty="0"/>
              <a:t>tend to have lower claims. Offering discounts for healthier individuals could be a viable strategy.</a:t>
            </a:r>
          </a:p>
        </p:txBody>
      </p:sp>
      <p:sp>
        <p:nvSpPr>
          <p:cNvPr id="10" name="TextBox 9">
            <a:extLst>
              <a:ext uri="{FF2B5EF4-FFF2-40B4-BE49-F238E27FC236}">
                <a16:creationId xmlns:a16="http://schemas.microsoft.com/office/drawing/2014/main" id="{3AC37AA1-EBE3-72B5-DC88-0AB373A009F6}"/>
              </a:ext>
            </a:extLst>
          </p:cNvPr>
          <p:cNvSpPr txBox="1"/>
          <p:nvPr/>
        </p:nvSpPr>
        <p:spPr>
          <a:xfrm>
            <a:off x="616101" y="2400608"/>
            <a:ext cx="4542503" cy="646331"/>
          </a:xfrm>
          <a:prstGeom prst="rect">
            <a:avLst/>
          </a:prstGeom>
          <a:noFill/>
        </p:spPr>
        <p:txBody>
          <a:bodyPr wrap="square">
            <a:spAutoFit/>
          </a:bodyPr>
          <a:lstStyle/>
          <a:p>
            <a:pPr marL="285750" indent="-285750">
              <a:buClr>
                <a:schemeClr val="tx1">
                  <a:lumMod val="95000"/>
                  <a:lumOff val="5000"/>
                </a:schemeClr>
              </a:buClr>
              <a:buFont typeface="Wingdings" panose="05000000000000000000" pitchFamily="2" charset="2"/>
              <a:buChar char="§"/>
            </a:pPr>
            <a:r>
              <a:rPr lang="en-US" b="1" dirty="0">
                <a:solidFill>
                  <a:srgbClr val="0070C0"/>
                </a:solidFill>
              </a:rPr>
              <a:t>Higher BMI is associated with increased insurance charges</a:t>
            </a:r>
            <a:r>
              <a:rPr lang="en-US" dirty="0"/>
              <a:t>.</a:t>
            </a:r>
            <a:endParaRPr lang="en-IN" dirty="0"/>
          </a:p>
        </p:txBody>
      </p:sp>
      <p:sp>
        <p:nvSpPr>
          <p:cNvPr id="11" name="TextBox 10">
            <a:extLst>
              <a:ext uri="{FF2B5EF4-FFF2-40B4-BE49-F238E27FC236}">
                <a16:creationId xmlns:a16="http://schemas.microsoft.com/office/drawing/2014/main" id="{514CBB7B-4F83-86EA-50B8-A393B99F9C9C}"/>
              </a:ext>
            </a:extLst>
          </p:cNvPr>
          <p:cNvSpPr txBox="1"/>
          <p:nvPr/>
        </p:nvSpPr>
        <p:spPr>
          <a:xfrm>
            <a:off x="616098" y="3402814"/>
            <a:ext cx="4542503" cy="923330"/>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en-US" b="1" dirty="0">
                <a:solidFill>
                  <a:srgbClr val="0070C0"/>
                </a:solidFill>
              </a:rPr>
              <a:t>Insurance charges </a:t>
            </a:r>
            <a:r>
              <a:rPr lang="en-US" dirty="0"/>
              <a:t>tend to </a:t>
            </a:r>
            <a:r>
              <a:rPr lang="en-US" b="1" dirty="0">
                <a:solidFill>
                  <a:srgbClr val="0070C0"/>
                </a:solidFill>
              </a:rPr>
              <a:t>rise with increasing BMI, </a:t>
            </a:r>
            <a:r>
              <a:rPr lang="en-US" dirty="0"/>
              <a:t>reflecting</a:t>
            </a:r>
            <a:r>
              <a:rPr lang="en-US" b="1" dirty="0">
                <a:solidFill>
                  <a:srgbClr val="0070C0"/>
                </a:solidFill>
              </a:rPr>
              <a:t> higher associated health risks.</a:t>
            </a:r>
            <a:endParaRPr lang="en-IN" b="1" dirty="0">
              <a:solidFill>
                <a:srgbClr val="0070C0"/>
              </a:solidFill>
            </a:endParaRPr>
          </a:p>
        </p:txBody>
      </p:sp>
    </p:spTree>
    <p:custDataLst>
      <p:tags r:id="rId1"/>
    </p:custDataLst>
    <p:extLst>
      <p:ext uri="{BB962C8B-B14F-4D97-AF65-F5344CB8AC3E}">
        <p14:creationId xmlns:p14="http://schemas.microsoft.com/office/powerpoint/2010/main" val="3480347577"/>
      </p:ext>
    </p:extLst>
  </p:cSld>
  <p:clrMapOvr>
    <a:masterClrMapping/>
  </p:clrMapOvr>
  <mc:AlternateContent xmlns:mc="http://schemas.openxmlformats.org/markup-compatibility/2006">
    <mc:Choice xmlns:p14="http://schemas.microsoft.com/office/powerpoint/2010/main" Requires="p14">
      <p:transition spd="slow" p14:dur="2000" advTm="77439"/>
    </mc:Choice>
    <mc:Fallback>
      <p:transition spd="slow" advTm="7743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F8AEC0-BA7A-715E-5D06-C2603AF5C797}"/>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DC3F0CF7-8DD7-091E-BA4F-6F1ACAB96973}"/>
              </a:ext>
            </a:extLst>
          </p:cNvPr>
          <p:cNvSpPr/>
          <p:nvPr/>
        </p:nvSpPr>
        <p:spPr>
          <a:xfrm rot="10800000">
            <a:off x="0" y="1331374"/>
            <a:ext cx="96715" cy="389719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9E0135C9-B767-A13B-42F1-08FF371FF7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0273" y="0"/>
            <a:ext cx="921727" cy="815655"/>
          </a:xfrm>
          <a:prstGeom prst="rect">
            <a:avLst/>
          </a:prstGeom>
        </p:spPr>
      </p:pic>
      <p:sp>
        <p:nvSpPr>
          <p:cNvPr id="8" name="TextBox 7">
            <a:extLst>
              <a:ext uri="{FF2B5EF4-FFF2-40B4-BE49-F238E27FC236}">
                <a16:creationId xmlns:a16="http://schemas.microsoft.com/office/drawing/2014/main" id="{B38CE168-3FF2-61B2-C4F5-13F4081967DC}"/>
              </a:ext>
            </a:extLst>
          </p:cNvPr>
          <p:cNvSpPr txBox="1"/>
          <p:nvPr/>
        </p:nvSpPr>
        <p:spPr>
          <a:xfrm>
            <a:off x="856515" y="1609868"/>
            <a:ext cx="9166715" cy="1458413"/>
          </a:xfrm>
          <a:prstGeom prst="rect">
            <a:avLst/>
          </a:prstGeom>
          <a:noFill/>
        </p:spPr>
        <p:txBody>
          <a:bodyPr wrap="square" rtlCol="0">
            <a:spAutoFit/>
          </a:bodyPr>
          <a:lstStyle/>
          <a:p>
            <a:pPr>
              <a:lnSpc>
                <a:spcPct val="150000"/>
              </a:lnSpc>
            </a:pPr>
            <a:r>
              <a:rPr lang="en-US" sz="6600" dirty="0"/>
              <a:t>Conclusions</a:t>
            </a:r>
          </a:p>
        </p:txBody>
      </p:sp>
    </p:spTree>
    <p:extLst>
      <p:ext uri="{BB962C8B-B14F-4D97-AF65-F5344CB8AC3E}">
        <p14:creationId xmlns:p14="http://schemas.microsoft.com/office/powerpoint/2010/main" val="4294104785"/>
      </p:ext>
    </p:extLst>
  </p:cSld>
  <p:clrMapOvr>
    <a:masterClrMapping/>
  </p:clrMapOvr>
  <mc:AlternateContent xmlns:mc="http://schemas.openxmlformats.org/markup-compatibility/2006">
    <mc:Choice xmlns:p14="http://schemas.microsoft.com/office/powerpoint/2010/main" Requires="p14">
      <p:transition spd="slow" p14:dur="2000" advTm="3451"/>
    </mc:Choice>
    <mc:Fallback>
      <p:transition spd="slow" advTm="3451"/>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44119C-2AC8-383D-B9B7-6DD798687E40}"/>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DA9678C7-9065-C0AF-557C-F68A4D5ED4E0}"/>
              </a:ext>
            </a:extLst>
          </p:cNvPr>
          <p:cNvSpPr/>
          <p:nvPr/>
        </p:nvSpPr>
        <p:spPr>
          <a:xfrm rot="5400000">
            <a:off x="5585680" y="-1900238"/>
            <a:ext cx="96715" cy="389719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2928A279-637F-74AB-62F6-743DAC988FE5}"/>
              </a:ext>
            </a:extLst>
          </p:cNvPr>
          <p:cNvSpPr txBox="1"/>
          <p:nvPr/>
        </p:nvSpPr>
        <p:spPr>
          <a:xfrm>
            <a:off x="4420698" y="230880"/>
            <a:ext cx="2426678" cy="584775"/>
          </a:xfrm>
          <a:prstGeom prst="rect">
            <a:avLst/>
          </a:prstGeom>
          <a:noFill/>
        </p:spPr>
        <p:txBody>
          <a:bodyPr wrap="square" rtlCol="0">
            <a:spAutoFit/>
          </a:bodyPr>
          <a:lstStyle/>
          <a:p>
            <a:r>
              <a:rPr lang="en-US" sz="3200" dirty="0"/>
              <a:t>Conclusions</a:t>
            </a:r>
            <a:endParaRPr lang="en-IN" sz="3200" dirty="0"/>
          </a:p>
        </p:txBody>
      </p:sp>
      <p:pic>
        <p:nvPicPr>
          <p:cNvPr id="7" name="Picture 6">
            <a:extLst>
              <a:ext uri="{FF2B5EF4-FFF2-40B4-BE49-F238E27FC236}">
                <a16:creationId xmlns:a16="http://schemas.microsoft.com/office/drawing/2014/main" id="{1EDBB1BB-885E-BF4A-BF3A-C8A03A6399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0273" y="0"/>
            <a:ext cx="921727" cy="815655"/>
          </a:xfrm>
          <a:prstGeom prst="rect">
            <a:avLst/>
          </a:prstGeom>
        </p:spPr>
      </p:pic>
      <p:grpSp>
        <p:nvGrpSpPr>
          <p:cNvPr id="12" name="Group 11">
            <a:extLst>
              <a:ext uri="{FF2B5EF4-FFF2-40B4-BE49-F238E27FC236}">
                <a16:creationId xmlns:a16="http://schemas.microsoft.com/office/drawing/2014/main" id="{570DB940-8184-E27A-7524-5F8CEB4A7A54}"/>
              </a:ext>
            </a:extLst>
          </p:cNvPr>
          <p:cNvGrpSpPr/>
          <p:nvPr/>
        </p:nvGrpSpPr>
        <p:grpSpPr>
          <a:xfrm>
            <a:off x="1809550" y="1272361"/>
            <a:ext cx="967154" cy="914400"/>
            <a:chOff x="1116623" y="2514600"/>
            <a:chExt cx="967154" cy="914400"/>
          </a:xfrm>
        </p:grpSpPr>
        <p:sp>
          <p:nvSpPr>
            <p:cNvPr id="4" name="Oval 3">
              <a:extLst>
                <a:ext uri="{FF2B5EF4-FFF2-40B4-BE49-F238E27FC236}">
                  <a16:creationId xmlns:a16="http://schemas.microsoft.com/office/drawing/2014/main" id="{C7CC45B6-1627-D272-78D4-184B7830635B}"/>
                </a:ext>
              </a:extLst>
            </p:cNvPr>
            <p:cNvSpPr/>
            <p:nvPr/>
          </p:nvSpPr>
          <p:spPr>
            <a:xfrm>
              <a:off x="1116623" y="2514600"/>
              <a:ext cx="967154" cy="914400"/>
            </a:xfrm>
            <a:prstGeom prst="ellipse">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BB191104-5E35-D6FF-4D34-B0CE4E76A57E}"/>
                </a:ext>
              </a:extLst>
            </p:cNvPr>
            <p:cNvSpPr txBox="1"/>
            <p:nvPr/>
          </p:nvSpPr>
          <p:spPr>
            <a:xfrm>
              <a:off x="1406768" y="2778373"/>
              <a:ext cx="395654" cy="400110"/>
            </a:xfrm>
            <a:prstGeom prst="rect">
              <a:avLst/>
            </a:prstGeom>
            <a:noFill/>
          </p:spPr>
          <p:txBody>
            <a:bodyPr wrap="square" rtlCol="0">
              <a:spAutoFit/>
            </a:bodyPr>
            <a:lstStyle/>
            <a:p>
              <a:r>
                <a:rPr lang="en-IN" sz="2000" dirty="0">
                  <a:solidFill>
                    <a:srgbClr val="0070C0"/>
                  </a:solidFill>
                </a:rPr>
                <a:t> 1</a:t>
              </a:r>
            </a:p>
          </p:txBody>
        </p:sp>
      </p:grpSp>
      <p:sp>
        <p:nvSpPr>
          <p:cNvPr id="6" name="Oval 5">
            <a:extLst>
              <a:ext uri="{FF2B5EF4-FFF2-40B4-BE49-F238E27FC236}">
                <a16:creationId xmlns:a16="http://schemas.microsoft.com/office/drawing/2014/main" id="{48775942-607D-89F7-F670-7C522A30661F}"/>
              </a:ext>
            </a:extLst>
          </p:cNvPr>
          <p:cNvSpPr/>
          <p:nvPr/>
        </p:nvSpPr>
        <p:spPr>
          <a:xfrm>
            <a:off x="4129348" y="3547424"/>
            <a:ext cx="967154" cy="91440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B69A252D-D4EB-E584-B0D2-025A01624D07}"/>
              </a:ext>
            </a:extLst>
          </p:cNvPr>
          <p:cNvSpPr txBox="1"/>
          <p:nvPr/>
        </p:nvSpPr>
        <p:spPr>
          <a:xfrm>
            <a:off x="4419493" y="3811197"/>
            <a:ext cx="395654" cy="400110"/>
          </a:xfrm>
          <a:prstGeom prst="rect">
            <a:avLst/>
          </a:prstGeom>
          <a:noFill/>
          <a:ln>
            <a:noFill/>
          </a:ln>
        </p:spPr>
        <p:txBody>
          <a:bodyPr wrap="square" rtlCol="0">
            <a:spAutoFit/>
          </a:bodyPr>
          <a:lstStyle/>
          <a:p>
            <a:r>
              <a:rPr lang="en-IN" sz="2000" dirty="0">
                <a:solidFill>
                  <a:srgbClr val="0070C0"/>
                </a:solidFill>
              </a:rPr>
              <a:t> </a:t>
            </a:r>
            <a:r>
              <a:rPr lang="en-IN" sz="2000" dirty="0">
                <a:ln>
                  <a:solidFill>
                    <a:srgbClr val="00B050"/>
                  </a:solidFill>
                </a:ln>
                <a:solidFill>
                  <a:srgbClr val="0070C0"/>
                </a:solidFill>
              </a:rPr>
              <a:t>2</a:t>
            </a:r>
          </a:p>
        </p:txBody>
      </p:sp>
      <p:grpSp>
        <p:nvGrpSpPr>
          <p:cNvPr id="14" name="Group 13">
            <a:extLst>
              <a:ext uri="{FF2B5EF4-FFF2-40B4-BE49-F238E27FC236}">
                <a16:creationId xmlns:a16="http://schemas.microsoft.com/office/drawing/2014/main" id="{0B808EB4-5046-536A-FCB1-7308E3A91221}"/>
              </a:ext>
            </a:extLst>
          </p:cNvPr>
          <p:cNvGrpSpPr/>
          <p:nvPr/>
        </p:nvGrpSpPr>
        <p:grpSpPr>
          <a:xfrm>
            <a:off x="6807565" y="1271116"/>
            <a:ext cx="967154" cy="914400"/>
            <a:chOff x="8707315" y="2514600"/>
            <a:chExt cx="967154" cy="914400"/>
          </a:xfrm>
        </p:grpSpPr>
        <p:sp>
          <p:nvSpPr>
            <p:cNvPr id="9" name="Oval 8">
              <a:extLst>
                <a:ext uri="{FF2B5EF4-FFF2-40B4-BE49-F238E27FC236}">
                  <a16:creationId xmlns:a16="http://schemas.microsoft.com/office/drawing/2014/main" id="{E46B2A63-62EB-3E2B-D75B-B25C30444DCB}"/>
                </a:ext>
              </a:extLst>
            </p:cNvPr>
            <p:cNvSpPr/>
            <p:nvPr/>
          </p:nvSpPr>
          <p:spPr>
            <a:xfrm>
              <a:off x="8707315" y="2514600"/>
              <a:ext cx="967154" cy="914400"/>
            </a:xfrm>
            <a:prstGeom prst="ellipse">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6412116A-BF48-7863-303C-235FC93572DA}"/>
                </a:ext>
              </a:extLst>
            </p:cNvPr>
            <p:cNvSpPr txBox="1"/>
            <p:nvPr/>
          </p:nvSpPr>
          <p:spPr>
            <a:xfrm>
              <a:off x="8997460" y="2778373"/>
              <a:ext cx="395654" cy="400110"/>
            </a:xfrm>
            <a:prstGeom prst="rect">
              <a:avLst/>
            </a:prstGeom>
            <a:noFill/>
          </p:spPr>
          <p:txBody>
            <a:bodyPr wrap="square" rtlCol="0">
              <a:spAutoFit/>
            </a:bodyPr>
            <a:lstStyle/>
            <a:p>
              <a:r>
                <a:rPr lang="en-IN" sz="2000" dirty="0">
                  <a:solidFill>
                    <a:srgbClr val="0070C0"/>
                  </a:solidFill>
                </a:rPr>
                <a:t> 3</a:t>
              </a:r>
            </a:p>
          </p:txBody>
        </p:sp>
      </p:grpSp>
      <p:sp>
        <p:nvSpPr>
          <p:cNvPr id="11" name="TextBox 10">
            <a:extLst>
              <a:ext uri="{FF2B5EF4-FFF2-40B4-BE49-F238E27FC236}">
                <a16:creationId xmlns:a16="http://schemas.microsoft.com/office/drawing/2014/main" id="{05F684BA-4427-B357-BB93-4FDB0EFF2962}"/>
              </a:ext>
            </a:extLst>
          </p:cNvPr>
          <p:cNvSpPr txBox="1"/>
          <p:nvPr/>
        </p:nvSpPr>
        <p:spPr>
          <a:xfrm>
            <a:off x="683217" y="2185516"/>
            <a:ext cx="3219819" cy="1477328"/>
          </a:xfrm>
          <a:prstGeom prst="rect">
            <a:avLst/>
          </a:prstGeom>
          <a:noFill/>
        </p:spPr>
        <p:txBody>
          <a:bodyPr wrap="square" rtlCol="0">
            <a:spAutoFit/>
          </a:bodyPr>
          <a:lstStyle/>
          <a:p>
            <a:pPr algn="ctr">
              <a:buClr>
                <a:schemeClr val="tx1"/>
              </a:buClr>
            </a:pPr>
            <a:r>
              <a:rPr lang="en-IN" b="1" dirty="0">
                <a:solidFill>
                  <a:schemeClr val="accent5">
                    <a:lumMod val="75000"/>
                  </a:schemeClr>
                </a:solidFill>
              </a:rPr>
              <a:t>Higher BMI values (above 30) tend to have higher insurance charges.</a:t>
            </a:r>
            <a:r>
              <a:rPr lang="en-IN" dirty="0"/>
              <a:t> This suggests that BMI can be used as a risk factor for policy pricing. </a:t>
            </a:r>
          </a:p>
        </p:txBody>
      </p:sp>
      <p:sp>
        <p:nvSpPr>
          <p:cNvPr id="16" name="TextBox 15">
            <a:extLst>
              <a:ext uri="{FF2B5EF4-FFF2-40B4-BE49-F238E27FC236}">
                <a16:creationId xmlns:a16="http://schemas.microsoft.com/office/drawing/2014/main" id="{1678E74A-CC27-5102-5230-D17AC827BC70}"/>
              </a:ext>
            </a:extLst>
          </p:cNvPr>
          <p:cNvSpPr txBox="1"/>
          <p:nvPr/>
        </p:nvSpPr>
        <p:spPr>
          <a:xfrm>
            <a:off x="3003015" y="4461824"/>
            <a:ext cx="3219819" cy="1754326"/>
          </a:xfrm>
          <a:prstGeom prst="rect">
            <a:avLst/>
          </a:prstGeom>
          <a:noFill/>
        </p:spPr>
        <p:txBody>
          <a:bodyPr wrap="square" rtlCol="0">
            <a:spAutoFit/>
          </a:bodyPr>
          <a:lstStyle>
            <a:defPPr>
              <a:defRPr lang="en-US"/>
            </a:defPPr>
            <a:lvl1pPr algn="ctr">
              <a:buClr>
                <a:schemeClr val="tx1"/>
              </a:buClr>
              <a:defRPr b="1">
                <a:solidFill>
                  <a:schemeClr val="accent5">
                    <a:lumMod val="75000"/>
                  </a:schemeClr>
                </a:solidFill>
              </a:defRPr>
            </a:lvl1pPr>
          </a:lstStyle>
          <a:p>
            <a:r>
              <a:rPr lang="en-US" dirty="0"/>
              <a:t>Smokers have significantly higher insurance claims compared to non-smokers. </a:t>
            </a:r>
            <a:r>
              <a:rPr lang="en-US" b="0" dirty="0">
                <a:solidFill>
                  <a:schemeClr val="tx1"/>
                </a:solidFill>
              </a:rPr>
              <a:t>The company should definitely consider this when setting policy prices.</a:t>
            </a:r>
          </a:p>
        </p:txBody>
      </p:sp>
      <p:sp>
        <p:nvSpPr>
          <p:cNvPr id="18" name="Oval 17">
            <a:extLst>
              <a:ext uri="{FF2B5EF4-FFF2-40B4-BE49-F238E27FC236}">
                <a16:creationId xmlns:a16="http://schemas.microsoft.com/office/drawing/2014/main" id="{0C7240A3-DCED-8BF2-E836-D1E419214A38}"/>
              </a:ext>
            </a:extLst>
          </p:cNvPr>
          <p:cNvSpPr/>
          <p:nvPr/>
        </p:nvSpPr>
        <p:spPr>
          <a:xfrm>
            <a:off x="9416006" y="3547424"/>
            <a:ext cx="967154" cy="91440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0C4CA81B-0BAD-9A73-C455-CCB2745D2391}"/>
              </a:ext>
            </a:extLst>
          </p:cNvPr>
          <p:cNvSpPr txBox="1"/>
          <p:nvPr/>
        </p:nvSpPr>
        <p:spPr>
          <a:xfrm>
            <a:off x="9706151" y="3811197"/>
            <a:ext cx="395654" cy="400110"/>
          </a:xfrm>
          <a:prstGeom prst="rect">
            <a:avLst/>
          </a:prstGeom>
          <a:noFill/>
        </p:spPr>
        <p:txBody>
          <a:bodyPr wrap="square" rtlCol="0">
            <a:spAutoFit/>
          </a:bodyPr>
          <a:lstStyle/>
          <a:p>
            <a:r>
              <a:rPr lang="en-IN" sz="2000" dirty="0">
                <a:ln>
                  <a:solidFill>
                    <a:srgbClr val="00B050"/>
                  </a:solidFill>
                </a:ln>
                <a:solidFill>
                  <a:srgbClr val="0070C0"/>
                </a:solidFill>
              </a:rPr>
              <a:t> 4</a:t>
            </a:r>
          </a:p>
        </p:txBody>
      </p:sp>
      <p:sp>
        <p:nvSpPr>
          <p:cNvPr id="21" name="TextBox 20">
            <a:extLst>
              <a:ext uri="{FF2B5EF4-FFF2-40B4-BE49-F238E27FC236}">
                <a16:creationId xmlns:a16="http://schemas.microsoft.com/office/drawing/2014/main" id="{DA05C74A-15F5-1AA1-4563-0FCC308D30B2}"/>
              </a:ext>
            </a:extLst>
          </p:cNvPr>
          <p:cNvSpPr txBox="1"/>
          <p:nvPr/>
        </p:nvSpPr>
        <p:spPr>
          <a:xfrm>
            <a:off x="5681232" y="2185516"/>
            <a:ext cx="3219819" cy="1200329"/>
          </a:xfrm>
          <a:prstGeom prst="rect">
            <a:avLst/>
          </a:prstGeom>
          <a:noFill/>
        </p:spPr>
        <p:txBody>
          <a:bodyPr wrap="square">
            <a:spAutoFit/>
          </a:bodyPr>
          <a:lstStyle/>
          <a:p>
            <a:pPr algn="ctr"/>
            <a:r>
              <a:rPr lang="en-US" b="1" dirty="0">
                <a:solidFill>
                  <a:schemeClr val="accent5">
                    <a:lumMod val="75000"/>
                  </a:schemeClr>
                </a:solidFill>
              </a:rPr>
              <a:t>Older smokers, especially those over 40,</a:t>
            </a:r>
            <a:r>
              <a:rPr lang="en-US" dirty="0"/>
              <a:t> tend to have higher insurance claims, making age a key factor in policy pricing.</a:t>
            </a:r>
          </a:p>
        </p:txBody>
      </p:sp>
      <p:sp>
        <p:nvSpPr>
          <p:cNvPr id="23" name="TextBox 22">
            <a:extLst>
              <a:ext uri="{FF2B5EF4-FFF2-40B4-BE49-F238E27FC236}">
                <a16:creationId xmlns:a16="http://schemas.microsoft.com/office/drawing/2014/main" id="{2F73E33D-6BF6-CC11-A429-20DEC701F537}"/>
              </a:ext>
            </a:extLst>
          </p:cNvPr>
          <p:cNvSpPr txBox="1"/>
          <p:nvPr/>
        </p:nvSpPr>
        <p:spPr>
          <a:xfrm>
            <a:off x="8290384" y="4461824"/>
            <a:ext cx="3218398" cy="1477328"/>
          </a:xfrm>
          <a:prstGeom prst="rect">
            <a:avLst/>
          </a:prstGeom>
          <a:noFill/>
        </p:spPr>
        <p:txBody>
          <a:bodyPr wrap="square">
            <a:spAutoFit/>
          </a:bodyPr>
          <a:lstStyle/>
          <a:p>
            <a:pPr algn="ctr"/>
            <a:r>
              <a:rPr lang="en-US" dirty="0"/>
              <a:t>Individuals with </a:t>
            </a:r>
            <a:r>
              <a:rPr lang="en-US" b="1" dirty="0">
                <a:solidFill>
                  <a:schemeClr val="accent5">
                    <a:lumMod val="75000"/>
                  </a:schemeClr>
                </a:solidFill>
              </a:rPr>
              <a:t>lower BMI (below 25)</a:t>
            </a:r>
            <a:r>
              <a:rPr lang="en-US" dirty="0">
                <a:solidFill>
                  <a:schemeClr val="accent5">
                    <a:lumMod val="75000"/>
                  </a:schemeClr>
                </a:solidFill>
              </a:rPr>
              <a:t> </a:t>
            </a:r>
            <a:r>
              <a:rPr lang="en-US" dirty="0"/>
              <a:t>tend to have lower claims. Offering discounts for healthier individuals could be a viable strategy.</a:t>
            </a:r>
          </a:p>
        </p:txBody>
      </p:sp>
    </p:spTree>
    <p:extLst>
      <p:ext uri="{BB962C8B-B14F-4D97-AF65-F5344CB8AC3E}">
        <p14:creationId xmlns:p14="http://schemas.microsoft.com/office/powerpoint/2010/main" val="1233198493"/>
      </p:ext>
    </p:extLst>
  </p:cSld>
  <p:clrMapOvr>
    <a:masterClrMapping/>
  </p:clrMapOvr>
  <mc:AlternateContent xmlns:mc="http://schemas.openxmlformats.org/markup-compatibility/2006">
    <mc:Choice xmlns:p14="http://schemas.microsoft.com/office/powerpoint/2010/main" Requires="p14">
      <p:transition spd="slow" p14:dur="2000" advTm="35006"/>
    </mc:Choice>
    <mc:Fallback>
      <p:transition spd="slow" advTm="35006"/>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1E869F-232B-87F9-2BE6-5FD34B6887A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3C938C6-58EA-CDC9-6BCF-96157AE4D01F}"/>
              </a:ext>
            </a:extLst>
          </p:cNvPr>
          <p:cNvSpPr txBox="1"/>
          <p:nvPr/>
        </p:nvSpPr>
        <p:spPr>
          <a:xfrm>
            <a:off x="3906714" y="2641072"/>
            <a:ext cx="4378571" cy="1200329"/>
          </a:xfrm>
          <a:prstGeom prst="rect">
            <a:avLst/>
          </a:prstGeom>
          <a:noFill/>
        </p:spPr>
        <p:txBody>
          <a:bodyPr wrap="square" rtlCol="0">
            <a:spAutoFit/>
          </a:bodyPr>
          <a:lstStyle/>
          <a:p>
            <a:pPr algn="ctr"/>
            <a:r>
              <a:rPr lang="en-US" sz="7200" dirty="0"/>
              <a:t>Thank You</a:t>
            </a:r>
            <a:endParaRPr lang="en-IN" sz="7200" dirty="0"/>
          </a:p>
        </p:txBody>
      </p:sp>
      <p:pic>
        <p:nvPicPr>
          <p:cNvPr id="7" name="Picture 6">
            <a:extLst>
              <a:ext uri="{FF2B5EF4-FFF2-40B4-BE49-F238E27FC236}">
                <a16:creationId xmlns:a16="http://schemas.microsoft.com/office/drawing/2014/main" id="{AED55769-F21A-FB08-C980-6FE7AA1252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0273" y="0"/>
            <a:ext cx="921727" cy="815655"/>
          </a:xfrm>
          <a:prstGeom prst="rect">
            <a:avLst/>
          </a:prstGeom>
        </p:spPr>
      </p:pic>
    </p:spTree>
    <p:extLst>
      <p:ext uri="{BB962C8B-B14F-4D97-AF65-F5344CB8AC3E}">
        <p14:creationId xmlns:p14="http://schemas.microsoft.com/office/powerpoint/2010/main" val="3909355944"/>
      </p:ext>
    </p:extLst>
  </p:cSld>
  <p:clrMapOvr>
    <a:masterClrMapping/>
  </p:clrMapOvr>
  <mc:AlternateContent xmlns:mc="http://schemas.openxmlformats.org/markup-compatibility/2006">
    <mc:Choice xmlns:p14="http://schemas.microsoft.com/office/powerpoint/2010/main" Requires="p14">
      <p:transition spd="slow" p14:dur="2000" advTm="2547"/>
    </mc:Choice>
    <mc:Fallback>
      <p:transition spd="slow" advTm="254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C588714-AC42-12DA-C8C2-EF3B2710FC38}"/>
              </a:ext>
            </a:extLst>
          </p:cNvPr>
          <p:cNvSpPr/>
          <p:nvPr/>
        </p:nvSpPr>
        <p:spPr>
          <a:xfrm rot="16200000">
            <a:off x="5841023" y="-1900237"/>
            <a:ext cx="96715" cy="389719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CD8B8FC2-3E37-49EF-7E75-8A79DDFCF88A}"/>
              </a:ext>
            </a:extLst>
          </p:cNvPr>
          <p:cNvSpPr txBox="1"/>
          <p:nvPr/>
        </p:nvSpPr>
        <p:spPr>
          <a:xfrm>
            <a:off x="4083293" y="230880"/>
            <a:ext cx="3420208" cy="584775"/>
          </a:xfrm>
          <a:prstGeom prst="rect">
            <a:avLst/>
          </a:prstGeom>
          <a:noFill/>
        </p:spPr>
        <p:txBody>
          <a:bodyPr wrap="square" rtlCol="0">
            <a:spAutoFit/>
          </a:bodyPr>
          <a:lstStyle/>
          <a:p>
            <a:pPr algn="ctr"/>
            <a:r>
              <a:rPr lang="en-IN" sz="3200" dirty="0"/>
              <a:t>Table of Contents</a:t>
            </a:r>
          </a:p>
        </p:txBody>
      </p:sp>
      <p:pic>
        <p:nvPicPr>
          <p:cNvPr id="7" name="Picture 6">
            <a:extLst>
              <a:ext uri="{FF2B5EF4-FFF2-40B4-BE49-F238E27FC236}">
                <a16:creationId xmlns:a16="http://schemas.microsoft.com/office/drawing/2014/main" id="{3BE479E4-59EB-6847-EDEB-F173B882E6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0273" y="0"/>
            <a:ext cx="921727" cy="815655"/>
          </a:xfrm>
          <a:prstGeom prst="rect">
            <a:avLst/>
          </a:prstGeom>
        </p:spPr>
      </p:pic>
      <p:sp>
        <p:nvSpPr>
          <p:cNvPr id="8" name="TextBox 7">
            <a:extLst>
              <a:ext uri="{FF2B5EF4-FFF2-40B4-BE49-F238E27FC236}">
                <a16:creationId xmlns:a16="http://schemas.microsoft.com/office/drawing/2014/main" id="{ACA2AFAA-3FDF-6551-462E-B52D40FD0C06}"/>
              </a:ext>
            </a:extLst>
          </p:cNvPr>
          <p:cNvSpPr txBox="1"/>
          <p:nvPr/>
        </p:nvSpPr>
        <p:spPr>
          <a:xfrm>
            <a:off x="856516" y="2216537"/>
            <a:ext cx="5284177" cy="1711366"/>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IN" dirty="0"/>
              <a:t>Purpose Statement (What are we talking about?)</a:t>
            </a:r>
          </a:p>
          <a:p>
            <a:pPr marL="285750" indent="-285750">
              <a:lnSpc>
                <a:spcPct val="150000"/>
              </a:lnSpc>
              <a:buFont typeface="Wingdings" panose="05000000000000000000" pitchFamily="2" charset="2"/>
              <a:buChar char="§"/>
            </a:pPr>
            <a:r>
              <a:rPr lang="en-IN" dirty="0"/>
              <a:t>Exploratory Data Analysis (EDA)</a:t>
            </a:r>
          </a:p>
          <a:p>
            <a:pPr marL="285750" indent="-285750">
              <a:lnSpc>
                <a:spcPct val="150000"/>
              </a:lnSpc>
              <a:buFont typeface="Wingdings" panose="05000000000000000000" pitchFamily="2" charset="2"/>
              <a:buChar char="§"/>
            </a:pPr>
            <a:r>
              <a:rPr lang="en-IN" dirty="0"/>
              <a:t>Key Business Questions &amp; Insights</a:t>
            </a:r>
          </a:p>
          <a:p>
            <a:pPr marL="285750" indent="-285750">
              <a:lnSpc>
                <a:spcPct val="150000"/>
              </a:lnSpc>
              <a:buFont typeface="Wingdings" panose="05000000000000000000" pitchFamily="2" charset="2"/>
              <a:buChar char="§"/>
            </a:pPr>
            <a:r>
              <a:rPr lang="en-US" dirty="0"/>
              <a:t>Conclusion</a:t>
            </a:r>
          </a:p>
        </p:txBody>
      </p:sp>
    </p:spTree>
    <p:extLst>
      <p:ext uri="{BB962C8B-B14F-4D97-AF65-F5344CB8AC3E}">
        <p14:creationId xmlns:p14="http://schemas.microsoft.com/office/powerpoint/2010/main" val="1906363487"/>
      </p:ext>
    </p:extLst>
  </p:cSld>
  <p:clrMapOvr>
    <a:masterClrMapping/>
  </p:clrMapOvr>
  <mc:AlternateContent xmlns:mc="http://schemas.openxmlformats.org/markup-compatibility/2006">
    <mc:Choice xmlns:p14="http://schemas.microsoft.com/office/powerpoint/2010/main" Requires="p14">
      <p:transition spd="slow" p14:dur="2000" advTm="19824"/>
    </mc:Choice>
    <mc:Fallback>
      <p:transition spd="slow" advTm="1982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E23C77-1CBF-B45F-1B1C-5C29327355A6}"/>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2C6C34BA-807F-8457-B6DF-F3315DE02C14}"/>
              </a:ext>
            </a:extLst>
          </p:cNvPr>
          <p:cNvSpPr/>
          <p:nvPr/>
        </p:nvSpPr>
        <p:spPr>
          <a:xfrm rot="10800000">
            <a:off x="0" y="1331374"/>
            <a:ext cx="96715" cy="389719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31C816FC-B03E-1C1C-3BCB-C11E8C903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0273" y="0"/>
            <a:ext cx="921727" cy="815655"/>
          </a:xfrm>
          <a:prstGeom prst="rect">
            <a:avLst/>
          </a:prstGeom>
        </p:spPr>
      </p:pic>
      <p:sp>
        <p:nvSpPr>
          <p:cNvPr id="8" name="TextBox 7">
            <a:extLst>
              <a:ext uri="{FF2B5EF4-FFF2-40B4-BE49-F238E27FC236}">
                <a16:creationId xmlns:a16="http://schemas.microsoft.com/office/drawing/2014/main" id="{1FF2FBB1-AAFA-B3B8-D9FD-C26C67016A4E}"/>
              </a:ext>
            </a:extLst>
          </p:cNvPr>
          <p:cNvSpPr txBox="1"/>
          <p:nvPr/>
        </p:nvSpPr>
        <p:spPr>
          <a:xfrm>
            <a:off x="856516" y="1609868"/>
            <a:ext cx="7302746" cy="2981907"/>
          </a:xfrm>
          <a:prstGeom prst="rect">
            <a:avLst/>
          </a:prstGeom>
          <a:noFill/>
        </p:spPr>
        <p:txBody>
          <a:bodyPr wrap="square" rtlCol="0">
            <a:spAutoFit/>
          </a:bodyPr>
          <a:lstStyle/>
          <a:p>
            <a:pPr>
              <a:lnSpc>
                <a:spcPct val="150000"/>
              </a:lnSpc>
            </a:pPr>
            <a:r>
              <a:rPr lang="en-US" sz="6600" dirty="0"/>
              <a:t>What are we talking about?</a:t>
            </a:r>
          </a:p>
        </p:txBody>
      </p:sp>
    </p:spTree>
    <p:extLst>
      <p:ext uri="{BB962C8B-B14F-4D97-AF65-F5344CB8AC3E}">
        <p14:creationId xmlns:p14="http://schemas.microsoft.com/office/powerpoint/2010/main" val="4145233940"/>
      </p:ext>
    </p:extLst>
  </p:cSld>
  <p:clrMapOvr>
    <a:masterClrMapping/>
  </p:clrMapOvr>
  <mc:AlternateContent xmlns:mc="http://schemas.openxmlformats.org/markup-compatibility/2006">
    <mc:Choice xmlns:p14="http://schemas.microsoft.com/office/powerpoint/2010/main" Requires="p14">
      <p:transition spd="slow" p14:dur="2000" advTm="6115"/>
    </mc:Choice>
    <mc:Fallback>
      <p:transition spd="slow" advTm="611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BBCD71-8A42-C422-0AAB-D83180EE1476}"/>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C09E8BD8-37A0-CE77-F0C2-7111EF80FC90}"/>
              </a:ext>
            </a:extLst>
          </p:cNvPr>
          <p:cNvSpPr/>
          <p:nvPr/>
        </p:nvSpPr>
        <p:spPr>
          <a:xfrm rot="10800000">
            <a:off x="0" y="1480405"/>
            <a:ext cx="96715" cy="389719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E8C83F02-979B-5BDE-EE67-F688A5A9CB3D}"/>
              </a:ext>
            </a:extLst>
          </p:cNvPr>
          <p:cNvSpPr txBox="1"/>
          <p:nvPr/>
        </p:nvSpPr>
        <p:spPr>
          <a:xfrm>
            <a:off x="663399" y="1655795"/>
            <a:ext cx="3420208" cy="584775"/>
          </a:xfrm>
          <a:prstGeom prst="rect">
            <a:avLst/>
          </a:prstGeom>
          <a:noFill/>
        </p:spPr>
        <p:txBody>
          <a:bodyPr wrap="square" rtlCol="0">
            <a:spAutoFit/>
          </a:bodyPr>
          <a:lstStyle/>
          <a:p>
            <a:pPr algn="ctr"/>
            <a:r>
              <a:rPr lang="en-IN" sz="3200" dirty="0"/>
              <a:t>Purpose Statement</a:t>
            </a:r>
          </a:p>
        </p:txBody>
      </p:sp>
      <p:pic>
        <p:nvPicPr>
          <p:cNvPr id="7" name="Picture 6">
            <a:extLst>
              <a:ext uri="{FF2B5EF4-FFF2-40B4-BE49-F238E27FC236}">
                <a16:creationId xmlns:a16="http://schemas.microsoft.com/office/drawing/2014/main" id="{4BF7A1DA-FF44-6386-8958-100265D236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0273" y="0"/>
            <a:ext cx="921727" cy="815655"/>
          </a:xfrm>
          <a:prstGeom prst="rect">
            <a:avLst/>
          </a:prstGeom>
        </p:spPr>
      </p:pic>
      <p:sp>
        <p:nvSpPr>
          <p:cNvPr id="8" name="TextBox 7">
            <a:extLst>
              <a:ext uri="{FF2B5EF4-FFF2-40B4-BE49-F238E27FC236}">
                <a16:creationId xmlns:a16="http://schemas.microsoft.com/office/drawing/2014/main" id="{61126802-A7D5-0EF4-9E99-FAB789738352}"/>
              </a:ext>
            </a:extLst>
          </p:cNvPr>
          <p:cNvSpPr txBox="1"/>
          <p:nvPr/>
        </p:nvSpPr>
        <p:spPr>
          <a:xfrm>
            <a:off x="663399" y="3105834"/>
            <a:ext cx="10865201" cy="967957"/>
          </a:xfrm>
          <a:prstGeom prst="rect">
            <a:avLst/>
          </a:prstGeom>
          <a:noFill/>
        </p:spPr>
        <p:txBody>
          <a:bodyPr wrap="square" rtlCol="0">
            <a:spAutoFit/>
          </a:bodyPr>
          <a:lstStyle/>
          <a:p>
            <a:pPr>
              <a:lnSpc>
                <a:spcPct val="150000"/>
              </a:lnSpc>
            </a:pPr>
            <a:r>
              <a:rPr lang="en-US" sz="2000" dirty="0"/>
              <a:t>Identify if the key factors like </a:t>
            </a:r>
            <a:r>
              <a:rPr lang="en-US" sz="2000" b="1" dirty="0">
                <a:solidFill>
                  <a:srgbClr val="0070C0"/>
                </a:solidFill>
              </a:rPr>
              <a:t>gender, BMI, age, smoking status, geographic  location, and number of dependents</a:t>
            </a:r>
            <a:r>
              <a:rPr lang="en-US" sz="2000" dirty="0"/>
              <a:t> influences insurance claims and policy costs</a:t>
            </a:r>
            <a:r>
              <a:rPr lang="en-US" sz="2000" b="1" dirty="0">
                <a:solidFill>
                  <a:schemeClr val="accent5">
                    <a:lumMod val="75000"/>
                  </a:schemeClr>
                </a:solidFill>
              </a:rPr>
              <a:t>.</a:t>
            </a:r>
            <a:endParaRPr lang="en-US" sz="2000" dirty="0"/>
          </a:p>
        </p:txBody>
      </p:sp>
      <p:sp>
        <p:nvSpPr>
          <p:cNvPr id="6" name="TextBox 5">
            <a:extLst>
              <a:ext uri="{FF2B5EF4-FFF2-40B4-BE49-F238E27FC236}">
                <a16:creationId xmlns:a16="http://schemas.microsoft.com/office/drawing/2014/main" id="{4AB4770B-7998-D850-2271-645BCBEE4C2C}"/>
              </a:ext>
            </a:extLst>
          </p:cNvPr>
          <p:cNvSpPr txBox="1"/>
          <p:nvPr/>
        </p:nvSpPr>
        <p:spPr>
          <a:xfrm>
            <a:off x="9867900" y="6585301"/>
            <a:ext cx="2324100" cy="261610"/>
          </a:xfrm>
          <a:prstGeom prst="rect">
            <a:avLst/>
          </a:prstGeom>
          <a:noFill/>
        </p:spPr>
        <p:txBody>
          <a:bodyPr wrap="square" rtlCol="0">
            <a:spAutoFit/>
          </a:bodyPr>
          <a:lstStyle/>
          <a:p>
            <a:pPr algn="ctr"/>
            <a:r>
              <a:rPr lang="en-IN" sz="1100" dirty="0"/>
              <a:t>BMI: Body Mass Index</a:t>
            </a:r>
          </a:p>
        </p:txBody>
      </p:sp>
    </p:spTree>
    <p:extLst>
      <p:ext uri="{BB962C8B-B14F-4D97-AF65-F5344CB8AC3E}">
        <p14:creationId xmlns:p14="http://schemas.microsoft.com/office/powerpoint/2010/main" val="4116972430"/>
      </p:ext>
    </p:extLst>
  </p:cSld>
  <p:clrMapOvr>
    <a:masterClrMapping/>
  </p:clrMapOvr>
  <mc:AlternateContent xmlns:mc="http://schemas.openxmlformats.org/markup-compatibility/2006">
    <mc:Choice xmlns:p14="http://schemas.microsoft.com/office/powerpoint/2010/main" Requires="p14">
      <p:transition spd="slow" p14:dur="2000" advTm="25790"/>
    </mc:Choice>
    <mc:Fallback>
      <p:transition spd="slow" advTm="2579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DA042B-EFEA-89BB-123F-79C746F6D732}"/>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F99BC1CA-94EE-34D8-4411-4AE8DB12E438}"/>
              </a:ext>
            </a:extLst>
          </p:cNvPr>
          <p:cNvSpPr/>
          <p:nvPr/>
        </p:nvSpPr>
        <p:spPr>
          <a:xfrm rot="10800000">
            <a:off x="0" y="1331374"/>
            <a:ext cx="96715" cy="389719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C52226F4-9D5E-F3A9-D588-DCA7211AEB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0273" y="0"/>
            <a:ext cx="921727" cy="815655"/>
          </a:xfrm>
          <a:prstGeom prst="rect">
            <a:avLst/>
          </a:prstGeom>
        </p:spPr>
      </p:pic>
      <p:sp>
        <p:nvSpPr>
          <p:cNvPr id="8" name="TextBox 7">
            <a:extLst>
              <a:ext uri="{FF2B5EF4-FFF2-40B4-BE49-F238E27FC236}">
                <a16:creationId xmlns:a16="http://schemas.microsoft.com/office/drawing/2014/main" id="{04D968A7-E7C1-A611-5273-36B4E81602C9}"/>
              </a:ext>
            </a:extLst>
          </p:cNvPr>
          <p:cNvSpPr txBox="1"/>
          <p:nvPr/>
        </p:nvSpPr>
        <p:spPr>
          <a:xfrm>
            <a:off x="856515" y="1609868"/>
            <a:ext cx="9166715" cy="2981907"/>
          </a:xfrm>
          <a:prstGeom prst="rect">
            <a:avLst/>
          </a:prstGeom>
          <a:noFill/>
        </p:spPr>
        <p:txBody>
          <a:bodyPr wrap="square" rtlCol="0">
            <a:spAutoFit/>
          </a:bodyPr>
          <a:lstStyle/>
          <a:p>
            <a:pPr>
              <a:lnSpc>
                <a:spcPct val="150000"/>
              </a:lnSpc>
            </a:pPr>
            <a:r>
              <a:rPr lang="en-US" sz="6600" dirty="0"/>
              <a:t>Exploratory Data Analysis (EDA)</a:t>
            </a:r>
          </a:p>
        </p:txBody>
      </p:sp>
    </p:spTree>
    <p:extLst>
      <p:ext uri="{BB962C8B-B14F-4D97-AF65-F5344CB8AC3E}">
        <p14:creationId xmlns:p14="http://schemas.microsoft.com/office/powerpoint/2010/main" val="701491964"/>
      </p:ext>
    </p:extLst>
  </p:cSld>
  <p:clrMapOvr>
    <a:masterClrMapping/>
  </p:clrMapOvr>
  <mc:AlternateContent xmlns:mc="http://schemas.openxmlformats.org/markup-compatibility/2006">
    <mc:Choice xmlns:p14="http://schemas.microsoft.com/office/powerpoint/2010/main" Requires="p14">
      <p:transition spd="slow" p14:dur="2000" advTm="12598"/>
    </mc:Choice>
    <mc:Fallback>
      <p:transition spd="slow" advTm="1259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FB9C3E-282F-7B69-3210-03EE5E046966}"/>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E53B29D5-F742-4A01-D192-3D312EDCFF62}"/>
              </a:ext>
            </a:extLst>
          </p:cNvPr>
          <p:cNvSpPr/>
          <p:nvPr/>
        </p:nvSpPr>
        <p:spPr>
          <a:xfrm rot="5400000">
            <a:off x="5836887" y="-1900237"/>
            <a:ext cx="96715" cy="389719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C6452308-3DDE-BC11-2FFE-80AF884B9F8F}"/>
              </a:ext>
            </a:extLst>
          </p:cNvPr>
          <p:cNvSpPr txBox="1"/>
          <p:nvPr/>
        </p:nvSpPr>
        <p:spPr>
          <a:xfrm>
            <a:off x="3784357" y="255227"/>
            <a:ext cx="4374908" cy="584775"/>
          </a:xfrm>
          <a:prstGeom prst="rect">
            <a:avLst/>
          </a:prstGeom>
          <a:noFill/>
        </p:spPr>
        <p:txBody>
          <a:bodyPr wrap="square" rtlCol="0">
            <a:spAutoFit/>
          </a:bodyPr>
          <a:lstStyle/>
          <a:p>
            <a:pPr algn="ctr"/>
            <a:r>
              <a:rPr lang="en-IN" sz="3200" dirty="0"/>
              <a:t>Exploratory Data Analysis </a:t>
            </a:r>
          </a:p>
        </p:txBody>
      </p:sp>
      <p:pic>
        <p:nvPicPr>
          <p:cNvPr id="7" name="Picture 6">
            <a:extLst>
              <a:ext uri="{FF2B5EF4-FFF2-40B4-BE49-F238E27FC236}">
                <a16:creationId xmlns:a16="http://schemas.microsoft.com/office/drawing/2014/main" id="{177ADD2A-288C-49D7-08E5-EB9AE094E4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0273" y="0"/>
            <a:ext cx="921727" cy="815655"/>
          </a:xfrm>
          <a:prstGeom prst="rect">
            <a:avLst/>
          </a:prstGeom>
        </p:spPr>
      </p:pic>
      <p:grpSp>
        <p:nvGrpSpPr>
          <p:cNvPr id="20" name="Group 19">
            <a:extLst>
              <a:ext uri="{FF2B5EF4-FFF2-40B4-BE49-F238E27FC236}">
                <a16:creationId xmlns:a16="http://schemas.microsoft.com/office/drawing/2014/main" id="{60386D34-30C5-22E7-0B89-E191AE3941B9}"/>
              </a:ext>
            </a:extLst>
          </p:cNvPr>
          <p:cNvGrpSpPr/>
          <p:nvPr/>
        </p:nvGrpSpPr>
        <p:grpSpPr>
          <a:xfrm>
            <a:off x="679098" y="3258382"/>
            <a:ext cx="10953125" cy="2683794"/>
            <a:chOff x="679098" y="3258382"/>
            <a:chExt cx="10953125" cy="2683794"/>
          </a:xfrm>
        </p:grpSpPr>
        <p:sp>
          <p:nvSpPr>
            <p:cNvPr id="10" name="TextBox 9">
              <a:extLst>
                <a:ext uri="{FF2B5EF4-FFF2-40B4-BE49-F238E27FC236}">
                  <a16:creationId xmlns:a16="http://schemas.microsoft.com/office/drawing/2014/main" id="{BEA0D709-B3AB-62CE-03DA-3B3C95C7D81E}"/>
                </a:ext>
              </a:extLst>
            </p:cNvPr>
            <p:cNvSpPr txBox="1"/>
            <p:nvPr/>
          </p:nvSpPr>
          <p:spPr>
            <a:xfrm>
              <a:off x="679099" y="3258382"/>
              <a:ext cx="8535240" cy="464871"/>
            </a:xfrm>
            <a:prstGeom prst="rect">
              <a:avLst/>
            </a:prstGeom>
            <a:noFill/>
          </p:spPr>
          <p:txBody>
            <a:bodyPr wrap="square" rtlCol="0">
              <a:spAutoFit/>
            </a:bodyPr>
            <a:lstStyle/>
            <a:p>
              <a:pPr>
                <a:lnSpc>
                  <a:spcPct val="150000"/>
                </a:lnSpc>
              </a:pPr>
              <a:r>
                <a:rPr lang="en-IN" b="1" dirty="0"/>
                <a:t>Gender Distribution:</a:t>
              </a:r>
              <a:r>
                <a:rPr lang="en-IN" dirty="0"/>
                <a:t> There are </a:t>
              </a:r>
              <a:r>
                <a:rPr lang="en-IN" dirty="0">
                  <a:solidFill>
                    <a:schemeClr val="accent5">
                      <a:lumMod val="75000"/>
                    </a:schemeClr>
                  </a:solidFill>
                </a:rPr>
                <a:t>676</a:t>
              </a:r>
              <a:r>
                <a:rPr lang="en-IN" dirty="0"/>
                <a:t> males and </a:t>
              </a:r>
              <a:r>
                <a:rPr lang="en-IN" dirty="0">
                  <a:solidFill>
                    <a:schemeClr val="accent5">
                      <a:lumMod val="75000"/>
                    </a:schemeClr>
                  </a:solidFill>
                </a:rPr>
                <a:t>662</a:t>
              </a:r>
              <a:r>
                <a:rPr lang="en-IN" dirty="0"/>
                <a:t> females.</a:t>
              </a:r>
            </a:p>
          </p:txBody>
        </p:sp>
        <p:sp>
          <p:nvSpPr>
            <p:cNvPr id="11" name="TextBox 10">
              <a:extLst>
                <a:ext uri="{FF2B5EF4-FFF2-40B4-BE49-F238E27FC236}">
                  <a16:creationId xmlns:a16="http://schemas.microsoft.com/office/drawing/2014/main" id="{B6647A5F-FA44-6736-8E9A-4E0D5CC6D961}"/>
                </a:ext>
              </a:extLst>
            </p:cNvPr>
            <p:cNvSpPr txBox="1"/>
            <p:nvPr/>
          </p:nvSpPr>
          <p:spPr>
            <a:xfrm>
              <a:off x="679099" y="3630645"/>
              <a:ext cx="8535240" cy="464871"/>
            </a:xfrm>
            <a:prstGeom prst="rect">
              <a:avLst/>
            </a:prstGeom>
            <a:noFill/>
          </p:spPr>
          <p:txBody>
            <a:bodyPr wrap="square" rtlCol="0">
              <a:spAutoFit/>
            </a:bodyPr>
            <a:lstStyle/>
            <a:p>
              <a:pPr>
                <a:lnSpc>
                  <a:spcPct val="150000"/>
                </a:lnSpc>
              </a:pPr>
              <a:r>
                <a:rPr lang="en-IN" b="1" dirty="0"/>
                <a:t>Age Range:</a:t>
              </a:r>
              <a:r>
                <a:rPr lang="en-IN" dirty="0"/>
                <a:t> 18 to 64 years, with an average of </a:t>
              </a:r>
              <a:r>
                <a:rPr lang="en-IN" dirty="0">
                  <a:solidFill>
                    <a:schemeClr val="accent5">
                      <a:lumMod val="75000"/>
                    </a:schemeClr>
                  </a:solidFill>
                </a:rPr>
                <a:t>~39 years</a:t>
              </a:r>
              <a:r>
                <a:rPr lang="en-IN" dirty="0"/>
                <a:t>.</a:t>
              </a:r>
            </a:p>
          </p:txBody>
        </p:sp>
        <p:sp>
          <p:nvSpPr>
            <p:cNvPr id="12" name="TextBox 11">
              <a:extLst>
                <a:ext uri="{FF2B5EF4-FFF2-40B4-BE49-F238E27FC236}">
                  <a16:creationId xmlns:a16="http://schemas.microsoft.com/office/drawing/2014/main" id="{E2436320-CC8E-CE57-AFA2-EF68340B54B2}"/>
                </a:ext>
              </a:extLst>
            </p:cNvPr>
            <p:cNvSpPr txBox="1"/>
            <p:nvPr/>
          </p:nvSpPr>
          <p:spPr>
            <a:xfrm>
              <a:off x="679099" y="3999977"/>
              <a:ext cx="8535240" cy="464871"/>
            </a:xfrm>
            <a:prstGeom prst="rect">
              <a:avLst/>
            </a:prstGeom>
            <a:noFill/>
          </p:spPr>
          <p:txBody>
            <a:bodyPr wrap="square" rtlCol="0">
              <a:spAutoFit/>
            </a:bodyPr>
            <a:lstStyle/>
            <a:p>
              <a:pPr>
                <a:lnSpc>
                  <a:spcPct val="150000"/>
                </a:lnSpc>
              </a:pPr>
              <a:r>
                <a:rPr lang="en-IN" b="1" dirty="0"/>
                <a:t>BMI Range: </a:t>
              </a:r>
              <a:r>
                <a:rPr lang="en-IN" dirty="0"/>
                <a:t>15.96 to 53.13, with an average of </a:t>
              </a:r>
              <a:r>
                <a:rPr lang="en-IN" dirty="0">
                  <a:solidFill>
                    <a:schemeClr val="accent5">
                      <a:lumMod val="75000"/>
                    </a:schemeClr>
                  </a:solidFill>
                </a:rPr>
                <a:t>~30.66.</a:t>
              </a:r>
            </a:p>
          </p:txBody>
        </p:sp>
        <p:sp>
          <p:nvSpPr>
            <p:cNvPr id="13" name="TextBox 12">
              <a:extLst>
                <a:ext uri="{FF2B5EF4-FFF2-40B4-BE49-F238E27FC236}">
                  <a16:creationId xmlns:a16="http://schemas.microsoft.com/office/drawing/2014/main" id="{DE495E44-BF79-45A0-83A6-E3B4EC02F64A}"/>
                </a:ext>
              </a:extLst>
            </p:cNvPr>
            <p:cNvSpPr txBox="1"/>
            <p:nvPr/>
          </p:nvSpPr>
          <p:spPr>
            <a:xfrm>
              <a:off x="679099" y="4369309"/>
              <a:ext cx="8535240" cy="464871"/>
            </a:xfrm>
            <a:prstGeom prst="rect">
              <a:avLst/>
            </a:prstGeom>
            <a:noFill/>
          </p:spPr>
          <p:txBody>
            <a:bodyPr wrap="square" rtlCol="0">
              <a:spAutoFit/>
            </a:bodyPr>
            <a:lstStyle/>
            <a:p>
              <a:pPr>
                <a:lnSpc>
                  <a:spcPct val="150000"/>
                </a:lnSpc>
              </a:pPr>
              <a:r>
                <a:rPr lang="en-IN" b="1" dirty="0"/>
                <a:t>Insurance Charges: </a:t>
              </a:r>
              <a:r>
                <a:rPr lang="en-IN" dirty="0"/>
                <a:t>Highly Variable, ranging from </a:t>
              </a:r>
              <a:r>
                <a:rPr lang="en-US" altLang="en-US" dirty="0">
                  <a:solidFill>
                    <a:schemeClr val="accent5">
                      <a:lumMod val="75000"/>
                    </a:schemeClr>
                  </a:solidFill>
                </a:rPr>
                <a:t>₹1,121.87 to ₹63,770.42</a:t>
              </a:r>
              <a:r>
                <a:rPr lang="en-IN" dirty="0">
                  <a:solidFill>
                    <a:schemeClr val="accent5">
                      <a:lumMod val="75000"/>
                    </a:schemeClr>
                  </a:solidFill>
                </a:rPr>
                <a:t> </a:t>
              </a:r>
              <a:r>
                <a:rPr lang="en-IN" dirty="0"/>
                <a:t>.</a:t>
              </a:r>
            </a:p>
          </p:txBody>
        </p:sp>
        <p:sp>
          <p:nvSpPr>
            <p:cNvPr id="14" name="TextBox 13">
              <a:extLst>
                <a:ext uri="{FF2B5EF4-FFF2-40B4-BE49-F238E27FC236}">
                  <a16:creationId xmlns:a16="http://schemas.microsoft.com/office/drawing/2014/main" id="{9315DC98-A567-659F-34FD-AB299EBE8250}"/>
                </a:ext>
              </a:extLst>
            </p:cNvPr>
            <p:cNvSpPr txBox="1"/>
            <p:nvPr/>
          </p:nvSpPr>
          <p:spPr>
            <a:xfrm>
              <a:off x="679099" y="4738641"/>
              <a:ext cx="8535240" cy="464871"/>
            </a:xfrm>
            <a:prstGeom prst="rect">
              <a:avLst/>
            </a:prstGeom>
            <a:noFill/>
          </p:spPr>
          <p:txBody>
            <a:bodyPr wrap="square" rtlCol="0">
              <a:spAutoFit/>
            </a:bodyPr>
            <a:lstStyle/>
            <a:p>
              <a:pPr>
                <a:lnSpc>
                  <a:spcPct val="150000"/>
                </a:lnSpc>
              </a:pPr>
              <a:r>
                <a:rPr lang="en-IN" b="1" dirty="0"/>
                <a:t>Children (Dependents): </a:t>
              </a:r>
              <a:r>
                <a:rPr lang="en-IN" dirty="0"/>
                <a:t>0 to 5 dependents, with </a:t>
              </a:r>
              <a:r>
                <a:rPr lang="en-IN" dirty="0">
                  <a:solidFill>
                    <a:schemeClr val="accent5">
                      <a:lumMod val="75000"/>
                    </a:schemeClr>
                  </a:solidFill>
                </a:rPr>
                <a:t>most people having 0 - 2.</a:t>
              </a:r>
            </a:p>
          </p:txBody>
        </p:sp>
        <p:sp>
          <p:nvSpPr>
            <p:cNvPr id="15" name="TextBox 14">
              <a:extLst>
                <a:ext uri="{FF2B5EF4-FFF2-40B4-BE49-F238E27FC236}">
                  <a16:creationId xmlns:a16="http://schemas.microsoft.com/office/drawing/2014/main" id="{A9A4B79E-F076-47C5-323D-AAE2D988838B}"/>
                </a:ext>
              </a:extLst>
            </p:cNvPr>
            <p:cNvSpPr txBox="1"/>
            <p:nvPr/>
          </p:nvSpPr>
          <p:spPr>
            <a:xfrm>
              <a:off x="679099" y="5107973"/>
              <a:ext cx="8535240" cy="464871"/>
            </a:xfrm>
            <a:prstGeom prst="rect">
              <a:avLst/>
            </a:prstGeom>
            <a:noFill/>
          </p:spPr>
          <p:txBody>
            <a:bodyPr wrap="square" rtlCol="0">
              <a:spAutoFit/>
            </a:bodyPr>
            <a:lstStyle/>
            <a:p>
              <a:pPr>
                <a:lnSpc>
                  <a:spcPct val="150000"/>
                </a:lnSpc>
              </a:pPr>
              <a:r>
                <a:rPr lang="en-IN" b="1" dirty="0"/>
                <a:t>Smokers vs. Non-Smokers: </a:t>
              </a:r>
              <a:r>
                <a:rPr lang="en-US" altLang="en-US" dirty="0">
                  <a:solidFill>
                    <a:schemeClr val="accent5">
                      <a:lumMod val="75000"/>
                    </a:schemeClr>
                  </a:solidFill>
                </a:rPr>
                <a:t>1,064</a:t>
              </a:r>
              <a:r>
                <a:rPr lang="en-US" altLang="en-US" dirty="0"/>
                <a:t> are non-smokers, and </a:t>
              </a:r>
              <a:r>
                <a:rPr lang="en-US" altLang="en-US" dirty="0">
                  <a:solidFill>
                    <a:schemeClr val="accent5">
                      <a:lumMod val="75000"/>
                    </a:schemeClr>
                  </a:solidFill>
                </a:rPr>
                <a:t>274</a:t>
              </a:r>
              <a:r>
                <a:rPr lang="en-US" altLang="en-US" dirty="0"/>
                <a:t> are smokers.</a:t>
              </a:r>
            </a:p>
          </p:txBody>
        </p:sp>
        <p:sp>
          <p:nvSpPr>
            <p:cNvPr id="16" name="TextBox 15">
              <a:extLst>
                <a:ext uri="{FF2B5EF4-FFF2-40B4-BE49-F238E27FC236}">
                  <a16:creationId xmlns:a16="http://schemas.microsoft.com/office/drawing/2014/main" id="{F19D27BF-2156-151C-79F6-632AE16992F7}"/>
                </a:ext>
              </a:extLst>
            </p:cNvPr>
            <p:cNvSpPr txBox="1"/>
            <p:nvPr/>
          </p:nvSpPr>
          <p:spPr>
            <a:xfrm>
              <a:off x="679098" y="5477305"/>
              <a:ext cx="10953125" cy="464871"/>
            </a:xfrm>
            <a:prstGeom prst="rect">
              <a:avLst/>
            </a:prstGeom>
            <a:noFill/>
          </p:spPr>
          <p:txBody>
            <a:bodyPr wrap="square" rtlCol="0">
              <a:spAutoFit/>
            </a:bodyPr>
            <a:lstStyle/>
            <a:p>
              <a:pPr>
                <a:lnSpc>
                  <a:spcPct val="150000"/>
                </a:lnSpc>
              </a:pPr>
              <a:r>
                <a:rPr lang="en-IN" b="1" dirty="0"/>
                <a:t>Region Distribution:</a:t>
              </a:r>
              <a:r>
                <a:rPr lang="en-IN" dirty="0"/>
                <a:t> </a:t>
              </a:r>
              <a:r>
                <a:rPr lang="en-US" altLang="en-US" dirty="0">
                  <a:solidFill>
                    <a:schemeClr val="accent5">
                      <a:lumMod val="75000"/>
                    </a:schemeClr>
                  </a:solidFill>
                </a:rPr>
                <a:t>Southeast</a:t>
              </a:r>
              <a:r>
                <a:rPr lang="en-US" altLang="en-US" dirty="0"/>
                <a:t> has the highest count (364), followed by Southwest, Northwest, and Northeast</a:t>
              </a:r>
              <a:r>
                <a:rPr lang="en-IN" dirty="0"/>
                <a:t>.</a:t>
              </a:r>
            </a:p>
          </p:txBody>
        </p:sp>
      </p:grpSp>
      <p:sp>
        <p:nvSpPr>
          <p:cNvPr id="18" name="TextBox 17">
            <a:extLst>
              <a:ext uri="{FF2B5EF4-FFF2-40B4-BE49-F238E27FC236}">
                <a16:creationId xmlns:a16="http://schemas.microsoft.com/office/drawing/2014/main" id="{29078685-585A-B945-BA8D-AB620D84A2D2}"/>
              </a:ext>
            </a:extLst>
          </p:cNvPr>
          <p:cNvSpPr txBox="1"/>
          <p:nvPr/>
        </p:nvSpPr>
        <p:spPr>
          <a:xfrm>
            <a:off x="383006" y="2733286"/>
            <a:ext cx="2760785" cy="400110"/>
          </a:xfrm>
          <a:prstGeom prst="rect">
            <a:avLst/>
          </a:prstGeom>
          <a:noFill/>
        </p:spPr>
        <p:txBody>
          <a:bodyPr wrap="square" rtlCol="0">
            <a:spAutoFit/>
          </a:bodyPr>
          <a:lstStyle/>
          <a:p>
            <a:pPr algn="ctr"/>
            <a:r>
              <a:rPr lang="en-IN" sz="2000" b="1" dirty="0"/>
              <a:t>Summary Statistics</a:t>
            </a:r>
          </a:p>
        </p:txBody>
      </p:sp>
      <p:sp>
        <p:nvSpPr>
          <p:cNvPr id="19" name="TextBox 18">
            <a:extLst>
              <a:ext uri="{FF2B5EF4-FFF2-40B4-BE49-F238E27FC236}">
                <a16:creationId xmlns:a16="http://schemas.microsoft.com/office/drawing/2014/main" id="{A1E1C718-AF17-172C-3A9C-EB15B3759545}"/>
              </a:ext>
            </a:extLst>
          </p:cNvPr>
          <p:cNvSpPr txBox="1"/>
          <p:nvPr/>
        </p:nvSpPr>
        <p:spPr>
          <a:xfrm>
            <a:off x="9867900" y="6585301"/>
            <a:ext cx="2324100" cy="261610"/>
          </a:xfrm>
          <a:prstGeom prst="rect">
            <a:avLst/>
          </a:prstGeom>
          <a:noFill/>
        </p:spPr>
        <p:txBody>
          <a:bodyPr wrap="square" rtlCol="0">
            <a:spAutoFit/>
          </a:bodyPr>
          <a:lstStyle/>
          <a:p>
            <a:pPr algn="ctr"/>
            <a:r>
              <a:rPr lang="en-IN" sz="1100" dirty="0"/>
              <a:t>BMI: Body Mass Index</a:t>
            </a:r>
          </a:p>
        </p:txBody>
      </p:sp>
      <p:sp>
        <p:nvSpPr>
          <p:cNvPr id="21" name="TextBox 20">
            <a:extLst>
              <a:ext uri="{FF2B5EF4-FFF2-40B4-BE49-F238E27FC236}">
                <a16:creationId xmlns:a16="http://schemas.microsoft.com/office/drawing/2014/main" id="{0996CC98-08D4-24F8-43C9-F5447E1387C4}"/>
              </a:ext>
            </a:extLst>
          </p:cNvPr>
          <p:cNvSpPr txBox="1"/>
          <p:nvPr/>
        </p:nvSpPr>
        <p:spPr>
          <a:xfrm>
            <a:off x="679098" y="1172697"/>
            <a:ext cx="10865201" cy="1477328"/>
          </a:xfrm>
          <a:prstGeom prst="rect">
            <a:avLst/>
          </a:prstGeom>
          <a:noFill/>
        </p:spPr>
        <p:txBody>
          <a:bodyPr wrap="square" rtlCol="0">
            <a:spAutoFit/>
          </a:bodyPr>
          <a:lstStyle/>
          <a:p>
            <a:r>
              <a:rPr lang="en-US" dirty="0"/>
              <a:t>There are two datasets we merged:</a:t>
            </a:r>
          </a:p>
          <a:p>
            <a:pPr marL="285750" indent="-285750">
              <a:buFont typeface="Wingdings" panose="05000000000000000000" pitchFamily="2" charset="2"/>
              <a:buChar char="§"/>
            </a:pPr>
            <a:r>
              <a:rPr lang="en-US" dirty="0"/>
              <a:t>One having the age and BMI(Body Mass Index) that is received from a pre health checkup before the policy cover. </a:t>
            </a:r>
          </a:p>
          <a:p>
            <a:pPr marL="285750" indent="-285750">
              <a:buFont typeface="Wingdings" panose="05000000000000000000" pitchFamily="2" charset="2"/>
              <a:buChar char="§"/>
            </a:pPr>
            <a:r>
              <a:rPr lang="en-US" dirty="0"/>
              <a:t>Other dataset includes some personal details such as the no. of children, whether the person smokes or not, the location where the person is from.</a:t>
            </a:r>
            <a:endParaRPr lang="en-IN" dirty="0"/>
          </a:p>
        </p:txBody>
      </p:sp>
    </p:spTree>
    <p:extLst>
      <p:ext uri="{BB962C8B-B14F-4D97-AF65-F5344CB8AC3E}">
        <p14:creationId xmlns:p14="http://schemas.microsoft.com/office/powerpoint/2010/main" val="1867875458"/>
      </p:ext>
    </p:extLst>
  </p:cSld>
  <p:clrMapOvr>
    <a:masterClrMapping/>
  </p:clrMapOvr>
  <mc:AlternateContent xmlns:mc="http://schemas.openxmlformats.org/markup-compatibility/2006">
    <mc:Choice xmlns:p14="http://schemas.microsoft.com/office/powerpoint/2010/main" Requires="p14">
      <p:transition spd="slow" p14:dur="2000" advTm="41334"/>
    </mc:Choice>
    <mc:Fallback>
      <p:transition spd="slow" advTm="4133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5E99A2-19FE-E737-42C9-0D078F844744}"/>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0264A11E-D9F0-9075-F264-FEF4E6B96839}"/>
              </a:ext>
            </a:extLst>
          </p:cNvPr>
          <p:cNvSpPr/>
          <p:nvPr/>
        </p:nvSpPr>
        <p:spPr>
          <a:xfrm rot="10800000">
            <a:off x="0" y="1331374"/>
            <a:ext cx="96715" cy="389719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6F18240B-7F51-FECE-4E9A-068F630B85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0273" y="0"/>
            <a:ext cx="921727" cy="815655"/>
          </a:xfrm>
          <a:prstGeom prst="rect">
            <a:avLst/>
          </a:prstGeom>
        </p:spPr>
      </p:pic>
      <p:sp>
        <p:nvSpPr>
          <p:cNvPr id="8" name="TextBox 7">
            <a:extLst>
              <a:ext uri="{FF2B5EF4-FFF2-40B4-BE49-F238E27FC236}">
                <a16:creationId xmlns:a16="http://schemas.microsoft.com/office/drawing/2014/main" id="{40DC36C3-6246-E35E-4115-4A7D81B92937}"/>
              </a:ext>
            </a:extLst>
          </p:cNvPr>
          <p:cNvSpPr txBox="1"/>
          <p:nvPr/>
        </p:nvSpPr>
        <p:spPr>
          <a:xfrm>
            <a:off x="856515" y="1609868"/>
            <a:ext cx="9166715" cy="2981907"/>
          </a:xfrm>
          <a:prstGeom prst="rect">
            <a:avLst/>
          </a:prstGeom>
          <a:noFill/>
        </p:spPr>
        <p:txBody>
          <a:bodyPr wrap="square" rtlCol="0">
            <a:spAutoFit/>
          </a:bodyPr>
          <a:lstStyle/>
          <a:p>
            <a:pPr>
              <a:lnSpc>
                <a:spcPct val="150000"/>
              </a:lnSpc>
            </a:pPr>
            <a:r>
              <a:rPr lang="en-US" sz="6600" dirty="0"/>
              <a:t>Business Questions and</a:t>
            </a:r>
          </a:p>
          <a:p>
            <a:pPr>
              <a:lnSpc>
                <a:spcPct val="150000"/>
              </a:lnSpc>
            </a:pPr>
            <a:r>
              <a:rPr lang="en-US" sz="6600" dirty="0"/>
              <a:t>Insights</a:t>
            </a:r>
          </a:p>
        </p:txBody>
      </p:sp>
    </p:spTree>
    <p:extLst>
      <p:ext uri="{BB962C8B-B14F-4D97-AF65-F5344CB8AC3E}">
        <p14:creationId xmlns:p14="http://schemas.microsoft.com/office/powerpoint/2010/main" val="243559060"/>
      </p:ext>
    </p:extLst>
  </p:cSld>
  <p:clrMapOvr>
    <a:masterClrMapping/>
  </p:clrMapOvr>
  <mc:AlternateContent xmlns:mc="http://schemas.openxmlformats.org/markup-compatibility/2006">
    <mc:Choice xmlns:p14="http://schemas.microsoft.com/office/powerpoint/2010/main" Requires="p14">
      <p:transition spd="slow" p14:dur="2000" advTm="8403"/>
    </mc:Choice>
    <mc:Fallback>
      <p:transition spd="slow" advTm="840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CC46E2-7A47-DF81-D8D7-644E3D53B344}"/>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881D81F2-3469-B513-81DD-58424CFE4A59}"/>
              </a:ext>
            </a:extLst>
          </p:cNvPr>
          <p:cNvSpPr/>
          <p:nvPr/>
        </p:nvSpPr>
        <p:spPr>
          <a:xfrm rot="10800000">
            <a:off x="0" y="1366210"/>
            <a:ext cx="96715" cy="389719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44443B55-9498-9A02-ACC3-6A614FB07C78}"/>
              </a:ext>
            </a:extLst>
          </p:cNvPr>
          <p:cNvSpPr txBox="1"/>
          <p:nvPr/>
        </p:nvSpPr>
        <p:spPr>
          <a:xfrm>
            <a:off x="378068" y="407827"/>
            <a:ext cx="10511938" cy="1077218"/>
          </a:xfrm>
          <a:prstGeom prst="rect">
            <a:avLst/>
          </a:prstGeom>
          <a:noFill/>
        </p:spPr>
        <p:txBody>
          <a:bodyPr wrap="square" rtlCol="0">
            <a:spAutoFit/>
          </a:bodyPr>
          <a:lstStyle/>
          <a:p>
            <a:r>
              <a:rPr lang="en-US" sz="3200" dirty="0"/>
              <a:t>Does the gender of the person matter for the company as a constraint for extending policies?</a:t>
            </a:r>
            <a:endParaRPr lang="en-IN" sz="3200" dirty="0"/>
          </a:p>
        </p:txBody>
      </p:sp>
      <p:pic>
        <p:nvPicPr>
          <p:cNvPr id="7" name="Picture 6">
            <a:extLst>
              <a:ext uri="{FF2B5EF4-FFF2-40B4-BE49-F238E27FC236}">
                <a16:creationId xmlns:a16="http://schemas.microsoft.com/office/drawing/2014/main" id="{1384B7CF-5B25-B91C-9B2B-4BD1CBCD43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70273" y="0"/>
            <a:ext cx="921727" cy="815655"/>
          </a:xfrm>
          <a:prstGeom prst="rect">
            <a:avLst/>
          </a:prstGeom>
        </p:spPr>
      </p:pic>
      <p:pic>
        <p:nvPicPr>
          <p:cNvPr id="4" name="Picture 3">
            <a:extLst>
              <a:ext uri="{FF2B5EF4-FFF2-40B4-BE49-F238E27FC236}">
                <a16:creationId xmlns:a16="http://schemas.microsoft.com/office/drawing/2014/main" id="{5770F30F-48C9-987E-8072-C1E1066BD548}"/>
              </a:ext>
            </a:extLst>
          </p:cNvPr>
          <p:cNvPicPr>
            <a:picLocks noChangeAspect="1"/>
          </p:cNvPicPr>
          <p:nvPr/>
        </p:nvPicPr>
        <p:blipFill>
          <a:blip r:embed="rId5"/>
          <a:stretch>
            <a:fillRect/>
          </a:stretch>
        </p:blipFill>
        <p:spPr>
          <a:xfrm>
            <a:off x="6096000" y="1915886"/>
            <a:ext cx="5870957" cy="3897190"/>
          </a:xfrm>
          <a:prstGeom prst="rect">
            <a:avLst/>
          </a:prstGeom>
        </p:spPr>
      </p:pic>
      <p:sp>
        <p:nvSpPr>
          <p:cNvPr id="5" name="TextBox 4">
            <a:extLst>
              <a:ext uri="{FF2B5EF4-FFF2-40B4-BE49-F238E27FC236}">
                <a16:creationId xmlns:a16="http://schemas.microsoft.com/office/drawing/2014/main" id="{84BD0F4A-034A-6CE2-0028-D11B98E93161}"/>
              </a:ext>
            </a:extLst>
          </p:cNvPr>
          <p:cNvSpPr txBox="1"/>
          <p:nvPr/>
        </p:nvSpPr>
        <p:spPr>
          <a:xfrm>
            <a:off x="661851" y="2325189"/>
            <a:ext cx="4450080" cy="923330"/>
          </a:xfrm>
          <a:prstGeom prst="rect">
            <a:avLst/>
          </a:prstGeom>
          <a:noFill/>
        </p:spPr>
        <p:txBody>
          <a:bodyPr wrap="square" rtlCol="0">
            <a:spAutoFit/>
          </a:bodyPr>
          <a:lstStyle/>
          <a:p>
            <a:pPr marL="285750" indent="-285750">
              <a:buFont typeface="Wingdings" panose="05000000000000000000" pitchFamily="2" charset="2"/>
              <a:buChar char="§"/>
            </a:pPr>
            <a:r>
              <a:rPr lang="en-IN" dirty="0"/>
              <a:t>The Median Insurance charges of both </a:t>
            </a:r>
            <a:r>
              <a:rPr lang="en-IN" dirty="0">
                <a:solidFill>
                  <a:srgbClr val="0070C0"/>
                </a:solidFill>
              </a:rPr>
              <a:t>genders appear to be similar</a:t>
            </a:r>
            <a:r>
              <a:rPr lang="en-IN" dirty="0"/>
              <a:t>, but distribution differs.</a:t>
            </a:r>
          </a:p>
        </p:txBody>
      </p:sp>
      <p:cxnSp>
        <p:nvCxnSpPr>
          <p:cNvPr id="8" name="Straight Arrow Connector 7">
            <a:extLst>
              <a:ext uri="{FF2B5EF4-FFF2-40B4-BE49-F238E27FC236}">
                <a16:creationId xmlns:a16="http://schemas.microsoft.com/office/drawing/2014/main" id="{3A33BC07-1DD7-4806-21CF-BCC64700CE80}"/>
              </a:ext>
            </a:extLst>
          </p:cNvPr>
          <p:cNvCxnSpPr/>
          <p:nvPr/>
        </p:nvCxnSpPr>
        <p:spPr>
          <a:xfrm flipH="1">
            <a:off x="8577943" y="4032069"/>
            <a:ext cx="574766" cy="775062"/>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129D41D-9E7E-4570-09F4-85DF47F6DB2E}"/>
              </a:ext>
            </a:extLst>
          </p:cNvPr>
          <p:cNvCxnSpPr>
            <a:cxnSpLocks/>
          </p:cNvCxnSpPr>
          <p:nvPr/>
        </p:nvCxnSpPr>
        <p:spPr>
          <a:xfrm>
            <a:off x="9152709" y="4032069"/>
            <a:ext cx="766354" cy="775062"/>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EAFEBE3-C529-EDB4-E8FE-9F261D49B78D}"/>
              </a:ext>
            </a:extLst>
          </p:cNvPr>
          <p:cNvSpPr txBox="1"/>
          <p:nvPr/>
        </p:nvSpPr>
        <p:spPr>
          <a:xfrm>
            <a:off x="8560526" y="3770812"/>
            <a:ext cx="1184366" cy="307777"/>
          </a:xfrm>
          <a:prstGeom prst="rect">
            <a:avLst/>
          </a:prstGeom>
          <a:noFill/>
        </p:spPr>
        <p:txBody>
          <a:bodyPr wrap="square" rtlCol="0">
            <a:spAutoFit/>
          </a:bodyPr>
          <a:lstStyle/>
          <a:p>
            <a:pPr algn="ctr"/>
            <a:r>
              <a:rPr lang="en-IN" sz="1400" b="1" dirty="0">
                <a:solidFill>
                  <a:srgbClr val="FFC000"/>
                </a:solidFill>
              </a:rPr>
              <a:t>Median</a:t>
            </a:r>
          </a:p>
        </p:txBody>
      </p:sp>
      <p:sp>
        <p:nvSpPr>
          <p:cNvPr id="13" name="TextBox 12">
            <a:extLst>
              <a:ext uri="{FF2B5EF4-FFF2-40B4-BE49-F238E27FC236}">
                <a16:creationId xmlns:a16="http://schemas.microsoft.com/office/drawing/2014/main" id="{FF19B8E7-9DA8-EFB6-582F-5CFCB3DF67C7}"/>
              </a:ext>
            </a:extLst>
          </p:cNvPr>
          <p:cNvSpPr txBox="1"/>
          <p:nvPr/>
        </p:nvSpPr>
        <p:spPr>
          <a:xfrm>
            <a:off x="661850" y="4252184"/>
            <a:ext cx="4450079" cy="646331"/>
          </a:xfrm>
          <a:prstGeom prst="rect">
            <a:avLst/>
          </a:prstGeom>
          <a:noFill/>
        </p:spPr>
        <p:txBody>
          <a:bodyPr wrap="square" rtlCol="0">
            <a:spAutoFit/>
          </a:bodyPr>
          <a:lstStyle/>
          <a:p>
            <a:pPr marL="285750" indent="-285750">
              <a:buClr>
                <a:schemeClr val="tx1">
                  <a:lumMod val="95000"/>
                  <a:lumOff val="5000"/>
                </a:schemeClr>
              </a:buClr>
              <a:buFont typeface="Wingdings" panose="05000000000000000000" pitchFamily="2" charset="2"/>
              <a:buChar char="§"/>
            </a:pPr>
            <a:r>
              <a:rPr lang="en-US" b="1" dirty="0">
                <a:solidFill>
                  <a:srgbClr val="0070C0"/>
                </a:solidFill>
              </a:rPr>
              <a:t>Gender does not appear to have a significant impact on insurance charges</a:t>
            </a:r>
            <a:r>
              <a:rPr lang="en-US" b="1" dirty="0"/>
              <a:t>.</a:t>
            </a:r>
            <a:endParaRPr lang="en-IN" b="1" dirty="0"/>
          </a:p>
        </p:txBody>
      </p:sp>
      <p:sp>
        <p:nvSpPr>
          <p:cNvPr id="14" name="TextBox 13">
            <a:extLst>
              <a:ext uri="{FF2B5EF4-FFF2-40B4-BE49-F238E27FC236}">
                <a16:creationId xmlns:a16="http://schemas.microsoft.com/office/drawing/2014/main" id="{B1CE23DD-16DD-CF20-293B-BA1408108547}"/>
              </a:ext>
            </a:extLst>
          </p:cNvPr>
          <p:cNvSpPr txBox="1"/>
          <p:nvPr/>
        </p:nvSpPr>
        <p:spPr>
          <a:xfrm>
            <a:off x="653143" y="3432258"/>
            <a:ext cx="4450080" cy="646331"/>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en-IN" dirty="0">
                <a:solidFill>
                  <a:srgbClr val="0070C0"/>
                </a:solidFill>
              </a:rPr>
              <a:t>Highest Outliers </a:t>
            </a:r>
            <a:r>
              <a:rPr lang="en-IN" dirty="0"/>
              <a:t>are frequent among </a:t>
            </a:r>
            <a:r>
              <a:rPr lang="en-IN" dirty="0">
                <a:solidFill>
                  <a:srgbClr val="0070C0"/>
                </a:solidFill>
              </a:rPr>
              <a:t>males</a:t>
            </a:r>
            <a:r>
              <a:rPr lang="en-IN" dirty="0"/>
              <a:t> than females.</a:t>
            </a:r>
          </a:p>
        </p:txBody>
      </p:sp>
      <p:cxnSp>
        <p:nvCxnSpPr>
          <p:cNvPr id="15" name="Straight Arrow Connector 14">
            <a:extLst>
              <a:ext uri="{FF2B5EF4-FFF2-40B4-BE49-F238E27FC236}">
                <a16:creationId xmlns:a16="http://schemas.microsoft.com/office/drawing/2014/main" id="{55CB7799-21E8-BDBC-A5EE-659FD6D4A667}"/>
              </a:ext>
            </a:extLst>
          </p:cNvPr>
          <p:cNvCxnSpPr>
            <a:cxnSpLocks/>
          </p:cNvCxnSpPr>
          <p:nvPr/>
        </p:nvCxnSpPr>
        <p:spPr>
          <a:xfrm flipH="1">
            <a:off x="10719329" y="2274101"/>
            <a:ext cx="391886" cy="396342"/>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557AF95-CBCE-DE6D-4210-08EBBB2F9DE8}"/>
              </a:ext>
            </a:extLst>
          </p:cNvPr>
          <p:cNvSpPr txBox="1"/>
          <p:nvPr/>
        </p:nvSpPr>
        <p:spPr>
          <a:xfrm>
            <a:off x="10809406" y="1996986"/>
            <a:ext cx="1184366" cy="307777"/>
          </a:xfrm>
          <a:prstGeom prst="rect">
            <a:avLst/>
          </a:prstGeom>
          <a:noFill/>
        </p:spPr>
        <p:txBody>
          <a:bodyPr wrap="square" rtlCol="0">
            <a:spAutoFit/>
          </a:bodyPr>
          <a:lstStyle/>
          <a:p>
            <a:pPr algn="ctr"/>
            <a:r>
              <a:rPr lang="en-IN" sz="1400" b="1" dirty="0">
                <a:solidFill>
                  <a:schemeClr val="accent6">
                    <a:lumMod val="75000"/>
                  </a:schemeClr>
                </a:solidFill>
              </a:rPr>
              <a:t>Outliers</a:t>
            </a:r>
          </a:p>
        </p:txBody>
      </p:sp>
    </p:spTree>
    <p:custDataLst>
      <p:tags r:id="rId1"/>
    </p:custDataLst>
    <p:extLst>
      <p:ext uri="{BB962C8B-B14F-4D97-AF65-F5344CB8AC3E}">
        <p14:creationId xmlns:p14="http://schemas.microsoft.com/office/powerpoint/2010/main" val="1411393025"/>
      </p:ext>
    </p:extLst>
  </p:cSld>
  <p:clrMapOvr>
    <a:masterClrMapping/>
  </p:clrMapOvr>
  <mc:AlternateContent xmlns:mc="http://schemas.openxmlformats.org/markup-compatibility/2006">
    <mc:Choice xmlns:p14="http://schemas.microsoft.com/office/powerpoint/2010/main" Requires="p14">
      <p:transition spd="slow" p14:dur="2000" advTm="46773"/>
    </mc:Choice>
    <mc:Fallback>
      <p:transition spd="slow" advTm="4677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8D6B72-D3E9-C881-F060-85FCAEA1FE05}"/>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7F2D8D50-AD2F-05D9-FF43-713FE07D244F}"/>
              </a:ext>
            </a:extLst>
          </p:cNvPr>
          <p:cNvSpPr/>
          <p:nvPr/>
        </p:nvSpPr>
        <p:spPr>
          <a:xfrm rot="10800000">
            <a:off x="0" y="1331374"/>
            <a:ext cx="96715" cy="389719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C42F4918-5E6F-3FA3-2C97-9A64545F2966}"/>
              </a:ext>
            </a:extLst>
          </p:cNvPr>
          <p:cNvSpPr txBox="1"/>
          <p:nvPr/>
        </p:nvSpPr>
        <p:spPr>
          <a:xfrm>
            <a:off x="378068" y="407827"/>
            <a:ext cx="10511938" cy="1077218"/>
          </a:xfrm>
          <a:prstGeom prst="rect">
            <a:avLst/>
          </a:prstGeom>
          <a:noFill/>
        </p:spPr>
        <p:txBody>
          <a:bodyPr wrap="square" rtlCol="0">
            <a:spAutoFit/>
          </a:bodyPr>
          <a:lstStyle/>
          <a:p>
            <a:r>
              <a:rPr lang="en-US" sz="3200" dirty="0"/>
              <a:t>What is the average amount of money the company spent over each policy cover?</a:t>
            </a:r>
            <a:endParaRPr lang="en-IN" sz="3200" dirty="0"/>
          </a:p>
        </p:txBody>
      </p:sp>
      <p:pic>
        <p:nvPicPr>
          <p:cNvPr id="7" name="Picture 6">
            <a:extLst>
              <a:ext uri="{FF2B5EF4-FFF2-40B4-BE49-F238E27FC236}">
                <a16:creationId xmlns:a16="http://schemas.microsoft.com/office/drawing/2014/main" id="{6CE8BDC2-5C96-A407-C413-B7A428281C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0273" y="0"/>
            <a:ext cx="921727" cy="815655"/>
          </a:xfrm>
          <a:prstGeom prst="rect">
            <a:avLst/>
          </a:prstGeom>
        </p:spPr>
      </p:pic>
      <p:sp>
        <p:nvSpPr>
          <p:cNvPr id="4" name="TextBox 3">
            <a:extLst>
              <a:ext uri="{FF2B5EF4-FFF2-40B4-BE49-F238E27FC236}">
                <a16:creationId xmlns:a16="http://schemas.microsoft.com/office/drawing/2014/main" id="{5D268E04-462C-2016-DB68-68412243189C}"/>
              </a:ext>
            </a:extLst>
          </p:cNvPr>
          <p:cNvSpPr txBox="1"/>
          <p:nvPr/>
        </p:nvSpPr>
        <p:spPr>
          <a:xfrm>
            <a:off x="300190" y="2177259"/>
            <a:ext cx="7881256" cy="369332"/>
          </a:xfrm>
          <a:prstGeom prst="rect">
            <a:avLst/>
          </a:prstGeom>
          <a:noFill/>
        </p:spPr>
        <p:txBody>
          <a:bodyPr wrap="square" rtlCol="0">
            <a:spAutoFit/>
          </a:bodyPr>
          <a:lstStyle/>
          <a:p>
            <a:r>
              <a:rPr lang="en-IN" dirty="0"/>
              <a:t>Average amount of money the company spent over each policy cover:</a:t>
            </a:r>
          </a:p>
        </p:txBody>
      </p:sp>
      <p:sp>
        <p:nvSpPr>
          <p:cNvPr id="6" name="Oval 5">
            <a:extLst>
              <a:ext uri="{FF2B5EF4-FFF2-40B4-BE49-F238E27FC236}">
                <a16:creationId xmlns:a16="http://schemas.microsoft.com/office/drawing/2014/main" id="{3860434E-CF19-BFE9-94C3-C64C95D15EF5}"/>
              </a:ext>
            </a:extLst>
          </p:cNvPr>
          <p:cNvSpPr/>
          <p:nvPr/>
        </p:nvSpPr>
        <p:spPr>
          <a:xfrm>
            <a:off x="4336457" y="3279969"/>
            <a:ext cx="2595155" cy="1367246"/>
          </a:xfrm>
          <a:prstGeom prst="ellipse">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73AF3563-63B7-A9C6-6EB9-7A28497E06A9}"/>
              </a:ext>
            </a:extLst>
          </p:cNvPr>
          <p:cNvSpPr txBox="1"/>
          <p:nvPr/>
        </p:nvSpPr>
        <p:spPr>
          <a:xfrm>
            <a:off x="4427665" y="3763537"/>
            <a:ext cx="2412737" cy="400110"/>
          </a:xfrm>
          <a:prstGeom prst="rect">
            <a:avLst/>
          </a:prstGeom>
          <a:noFill/>
        </p:spPr>
        <p:txBody>
          <a:bodyPr wrap="square" rtlCol="0">
            <a:spAutoFit/>
          </a:bodyPr>
          <a:lstStyle/>
          <a:p>
            <a:pPr algn="ctr"/>
            <a:r>
              <a:rPr lang="en-IN" sz="2000" b="1" dirty="0">
                <a:solidFill>
                  <a:srgbClr val="0070C0"/>
                </a:solidFill>
              </a:rPr>
              <a:t>₹ 13,270.4223</a:t>
            </a:r>
          </a:p>
        </p:txBody>
      </p:sp>
    </p:spTree>
    <p:extLst>
      <p:ext uri="{BB962C8B-B14F-4D97-AF65-F5344CB8AC3E}">
        <p14:creationId xmlns:p14="http://schemas.microsoft.com/office/powerpoint/2010/main" val="2747858099"/>
      </p:ext>
    </p:extLst>
  </p:cSld>
  <p:clrMapOvr>
    <a:masterClrMapping/>
  </p:clrMapOvr>
  <mc:AlternateContent xmlns:mc="http://schemas.openxmlformats.org/markup-compatibility/2006">
    <mc:Choice xmlns:p14="http://schemas.microsoft.com/office/powerpoint/2010/main" Requires="p14">
      <p:transition spd="slow" p14:dur="2000" advTm="39611"/>
    </mc:Choice>
    <mc:Fallback>
      <p:transition spd="slow" advTm="39611"/>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7.6|11.5|10.9"/>
</p:tagLst>
</file>

<file path=ppt/tags/tag2.xml><?xml version="1.0" encoding="utf-8"?>
<p:tagLst xmlns:a="http://schemas.openxmlformats.org/drawingml/2006/main" xmlns:r="http://schemas.openxmlformats.org/officeDocument/2006/relationships" xmlns:p="http://schemas.openxmlformats.org/presentationml/2006/main">
  <p:tag name="TIMING" val="|23.1|8.7|23.7"/>
</p:tagLst>
</file>

<file path=ppt/tags/tag3.xml><?xml version="1.0" encoding="utf-8"?>
<p:tagLst xmlns:a="http://schemas.openxmlformats.org/drawingml/2006/main" xmlns:r="http://schemas.openxmlformats.org/officeDocument/2006/relationships" xmlns:p="http://schemas.openxmlformats.org/presentationml/2006/main">
  <p:tag name="TIMING" val="|12.7|8|16.8"/>
</p:tagLst>
</file>

<file path=ppt/tags/tag4.xml><?xml version="1.0" encoding="utf-8"?>
<p:tagLst xmlns:a="http://schemas.openxmlformats.org/drawingml/2006/main" xmlns:r="http://schemas.openxmlformats.org/officeDocument/2006/relationships" xmlns:p="http://schemas.openxmlformats.org/presentationml/2006/main">
  <p:tag name="TIMING" val="|38.6"/>
</p:tagLst>
</file>

<file path=ppt/tags/tag5.xml><?xml version="1.0" encoding="utf-8"?>
<p:tagLst xmlns:a="http://schemas.openxmlformats.org/drawingml/2006/main" xmlns:r="http://schemas.openxmlformats.org/officeDocument/2006/relationships" xmlns:p="http://schemas.openxmlformats.org/presentationml/2006/main">
  <p:tag name="TIMING" val="|38.6"/>
</p:tagLst>
</file>

<file path=ppt/tags/tag6.xml><?xml version="1.0" encoding="utf-8"?>
<p:tagLst xmlns:a="http://schemas.openxmlformats.org/drawingml/2006/main" xmlns:r="http://schemas.openxmlformats.org/officeDocument/2006/relationships" xmlns:p="http://schemas.openxmlformats.org/presentationml/2006/main">
  <p:tag name="TIMING" val="|17.5|4.3|10.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657</TotalTime>
  <Words>1407</Words>
  <Application>Microsoft Office PowerPoint</Application>
  <PresentationFormat>Widescreen</PresentationFormat>
  <Paragraphs>111</Paragraphs>
  <Slides>18</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Shivangi Gupta</dc:creator>
  <cp:lastModifiedBy>Shivangi Gupta</cp:lastModifiedBy>
  <cp:revision>7</cp:revision>
  <dcterms:created xsi:type="dcterms:W3CDTF">2025-03-21T17:21:18Z</dcterms:created>
  <dcterms:modified xsi:type="dcterms:W3CDTF">2025-03-22T17:03:50Z</dcterms:modified>
</cp:coreProperties>
</file>