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53B"/>
    <a:srgbClr val="334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CCDE2B-F66C-42F9-8B65-A45896076F6D}" v="512" dt="2024-07-05T10:13:26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CB8B-9DDF-D795-FC39-2222EB442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C7786-FEFD-C097-A42A-0B04BC8A9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E2747-5EC5-4C90-7F77-74AB3AB4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7124-16BE-4AF9-A667-BD6F9316B15C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02B1C-1293-415F-B09E-087E0432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ED041-4C79-3723-B907-6E7CC52E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8879-FB14-45C5-B255-12EE5D905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73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DCD9-EB3D-C1E5-15C5-D20E5241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5B6BF-660D-9BF2-AA11-70DA61D43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3E482-C1BE-5CC9-EE47-E6E0C7AF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7124-16BE-4AF9-A667-BD6F9316B15C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438EA-522C-0DF4-888F-DE381816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6C132-93EC-8F2F-B3D0-74BE2722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8879-FB14-45C5-B255-12EE5D905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8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707BB-173B-09B0-DED2-3BED44805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03DD9-A8C5-94C0-6331-A063C7EA2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3277C-06CE-F3CF-D6E4-8E60F958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7124-16BE-4AF9-A667-BD6F9316B15C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5A288-115C-DBCA-93C1-8F0CD090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84E84-9A2D-A191-A220-E932EACF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8879-FB14-45C5-B255-12EE5D905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94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7F71-CB21-3608-1906-055D45D9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91B7-B41E-FB56-71D6-DEF1F8EB3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E9AC6-E174-5AD1-BF36-02E67DCD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7124-16BE-4AF9-A667-BD6F9316B15C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27B14-EF7B-FAA3-84B4-0206DD41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3A79-3520-F2CF-B53E-81A6F12C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8879-FB14-45C5-B255-12EE5D905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31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2DB0-B588-2C8E-7166-FCD1EB16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669EE-48CF-2074-2A0D-A936FBAF9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D30CF-7DE3-4E45-E0A4-6A84E59C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7124-16BE-4AF9-A667-BD6F9316B15C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C4208-56F4-AD33-D466-6D9887BA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A4024-7F2B-46A9-DE97-DF8CD413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8879-FB14-45C5-B255-12EE5D905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66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60DF-6D0D-F3C7-A5B5-94E13D7A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09A47-4514-41B5-8D2E-7D3F2CD7C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6F074-3997-92BA-BE77-85F3F6FE0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28096-CA0F-90AC-2DFC-2E374FDB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7124-16BE-4AF9-A667-BD6F9316B15C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760CC-6686-4C15-C4E1-6368C8C2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8B499-FB85-056E-5FDC-28BE69E1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8879-FB14-45C5-B255-12EE5D905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86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6779-C23B-E6F9-3720-DFC2B133E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7E68A-E85F-6DE6-9AD9-8EB88EDF5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0A42A-2DEF-3541-41E1-B42DD825C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72C6B-F057-2952-6D63-2AD992AD2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56B61-B716-2E2B-F31A-648CB53A8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59914-3C40-C133-7DB6-4C79161F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7124-16BE-4AF9-A667-BD6F9316B15C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4B077-CBDA-D4CE-CA5C-AAB93C12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ADE91-C8AA-5A1D-8FED-AB379592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8879-FB14-45C5-B255-12EE5D905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3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4834-9283-4688-7FBC-0D89E8888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D7930-9851-2F37-246B-4B523B4B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7124-16BE-4AF9-A667-BD6F9316B15C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3FBB7-BDA6-B49D-158C-08353357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2DA1F-8A77-CF56-C1D7-D3877C03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8879-FB14-45C5-B255-12EE5D905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41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0E621-5413-F71F-F806-9A1A3B35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7124-16BE-4AF9-A667-BD6F9316B15C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8F9B7-7C9D-1385-9AF8-BE97F73F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EB5B5-F16E-7901-B1F7-5C948DF5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8879-FB14-45C5-B255-12EE5D905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47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A362-2A50-8433-23DD-D5FE5D84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BCFFB-E55F-386E-8B37-A3F42E502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51B49-5912-1126-3EE4-A54FE6BDB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7016C-FBA6-7BC4-6030-FDD333FD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7124-16BE-4AF9-A667-BD6F9316B15C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D3962-FBDA-EC54-0830-98963E6E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E279A-C968-CBED-A49E-A79E4A7D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8879-FB14-45C5-B255-12EE5D905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45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00B0-302D-ABCF-DEEB-BD5BB9D8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7AE75-2E92-70EA-E67C-F9F61B415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58858-A3F9-95FD-D8BD-BCB1C640B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99935-1FD8-80A9-F063-F44E8421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7124-16BE-4AF9-A667-BD6F9316B15C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82C26-39D8-DB18-1178-6A1D31E3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00BEB-1B23-7BBB-9569-29FF0F54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8879-FB14-45C5-B255-12EE5D905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79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1676B7-DB1B-26EB-BB31-D1F29AA7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B0E9B-9473-32E4-9BBB-1870035EC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84CCD-6385-3897-52A7-390B797B6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27124-16BE-4AF9-A667-BD6F9316B15C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4A14B-5774-5341-ABEA-0DBBE55A6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B389F-F609-5091-70B3-C10D0D148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78879-FB14-45C5-B255-12EE5D905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6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EDBADC-DA22-EA48-1A44-67D7B493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4"/>
            <a:ext cx="21336000" cy="120015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7D97B6-6A44-48A2-15D1-088135B3F3F1}"/>
              </a:ext>
            </a:extLst>
          </p:cNvPr>
          <p:cNvSpPr txBox="1"/>
          <p:nvPr/>
        </p:nvSpPr>
        <p:spPr>
          <a:xfrm>
            <a:off x="787940" y="546319"/>
            <a:ext cx="879380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r>
              <a:rPr lang="en-IN" dirty="0">
                <a:solidFill>
                  <a:schemeClr val="bg1"/>
                </a:solidFill>
                <a:latin typeface="Bebas neue" panose="020B0606020202050201" pitchFamily="34" charset="0"/>
                <a:ea typeface="Verdana" panose="020B0604030504040204" pitchFamily="34" charset="0"/>
              </a:rPr>
              <a:t>CORONA VIRUS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771012-F23D-BA00-6564-5E6A6670FE27}"/>
              </a:ext>
            </a:extLst>
          </p:cNvPr>
          <p:cNvSpPr txBox="1"/>
          <p:nvPr/>
        </p:nvSpPr>
        <p:spPr>
          <a:xfrm>
            <a:off x="3156765" y="1724574"/>
            <a:ext cx="69405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Lato" panose="020F0502020204030203" pitchFamily="34" charset="0"/>
              </a:rPr>
              <a:t>SQL and Data Analysis Insights</a:t>
            </a:r>
            <a:endParaRPr lang="en-IN" sz="30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92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EDBADC-DA22-EA48-1A44-67D7B493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9000"/>
                    </a14:imgEffect>
                    <a14:imgEffect>
                      <a14:colorTemperature colorTemp="8216"/>
                    </a14:imgEffect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4123" y="-5374975"/>
            <a:ext cx="19976123" cy="12232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DD0B71-9F20-42DD-8765-47C492D574FE}"/>
              </a:ext>
            </a:extLst>
          </p:cNvPr>
          <p:cNvSpPr txBox="1"/>
          <p:nvPr/>
        </p:nvSpPr>
        <p:spPr>
          <a:xfrm>
            <a:off x="787400" y="494892"/>
            <a:ext cx="1061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bg1"/>
                </a:solidFill>
                <a:latin typeface="Montserrat" panose="020F0502020204030204" pitchFamily="2" charset="0"/>
              </a:defRPr>
            </a:lvl1pPr>
          </a:lstStyle>
          <a:p>
            <a:r>
              <a:rPr lang="en-IN" dirty="0"/>
              <a:t>Date Range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EC3704-AF42-B6D4-44E6-FE1140CD7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32" y="2881418"/>
            <a:ext cx="4879768" cy="23402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91C831-1138-CCAC-5BD8-3D68118D3D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84" r="61643"/>
          <a:stretch/>
        </p:blipFill>
        <p:spPr>
          <a:xfrm>
            <a:off x="7007101" y="2881418"/>
            <a:ext cx="4879768" cy="10951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183A34-EE00-18D4-C42D-7FC8A1B002FA}"/>
              </a:ext>
            </a:extLst>
          </p:cNvPr>
          <p:cNvSpPr txBox="1"/>
          <p:nvPr/>
        </p:nvSpPr>
        <p:spPr>
          <a:xfrm>
            <a:off x="1216232" y="2041929"/>
            <a:ext cx="366917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SQL Code Snippet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7A7285-1379-210C-9E95-28CBDFE5768A}"/>
              </a:ext>
            </a:extLst>
          </p:cNvPr>
          <p:cNvSpPr txBox="1"/>
          <p:nvPr/>
        </p:nvSpPr>
        <p:spPr>
          <a:xfrm>
            <a:off x="1216232" y="1360743"/>
            <a:ext cx="691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Range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: Show the start and end dates of the data.</a:t>
            </a:r>
            <a:endParaRPr lang="en-IN" sz="24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205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EDBADC-DA22-EA48-1A44-67D7B493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9000"/>
                    </a14:imgEffect>
                    <a14:imgEffect>
                      <a14:colorTemperature colorTemp="8216"/>
                    </a14:imgEffect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74975"/>
            <a:ext cx="19976123" cy="12232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DD0B71-9F20-42DD-8765-47C492D574FE}"/>
              </a:ext>
            </a:extLst>
          </p:cNvPr>
          <p:cNvSpPr txBox="1"/>
          <p:nvPr/>
        </p:nvSpPr>
        <p:spPr>
          <a:xfrm>
            <a:off x="787400" y="494892"/>
            <a:ext cx="1061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bg1"/>
                </a:solidFill>
                <a:latin typeface="Montserrat" panose="020F0502020204030204" pitchFamily="2" charset="0"/>
              </a:defRPr>
            </a:lvl1pPr>
          </a:lstStyle>
          <a:p>
            <a:r>
              <a:rPr lang="en-IN" dirty="0"/>
              <a:t>Monthly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183A34-EE00-18D4-C42D-7FC8A1B002FA}"/>
              </a:ext>
            </a:extLst>
          </p:cNvPr>
          <p:cNvSpPr txBox="1"/>
          <p:nvPr/>
        </p:nvSpPr>
        <p:spPr>
          <a:xfrm>
            <a:off x="985776" y="1787554"/>
            <a:ext cx="366917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SQL Code Snippet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BA1DF-3314-943C-414A-200028F6AB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70"/>
          <a:stretch/>
        </p:blipFill>
        <p:spPr>
          <a:xfrm>
            <a:off x="1034450" y="4936070"/>
            <a:ext cx="3571829" cy="1392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9ACB02-9F62-7089-28DD-D12FE19240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50" y="2664909"/>
            <a:ext cx="10123100" cy="17709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6301DC-C931-CD0F-4B3E-2F4494B034AF}"/>
              </a:ext>
            </a:extLst>
          </p:cNvPr>
          <p:cNvSpPr txBox="1"/>
          <p:nvPr/>
        </p:nvSpPr>
        <p:spPr>
          <a:xfrm>
            <a:off x="1023477" y="1233556"/>
            <a:ext cx="7262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Months Count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: Show the number of months present.</a:t>
            </a:r>
            <a:endParaRPr lang="en-IN" sz="24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418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EDBADC-DA22-EA48-1A44-67D7B493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9000"/>
                    </a14:imgEffect>
                    <a14:imgEffect>
                      <a14:colorTemperature colorTemp="8216"/>
                    </a14:imgEffect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976123" cy="12232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DD0B71-9F20-42DD-8765-47C492D574FE}"/>
              </a:ext>
            </a:extLst>
          </p:cNvPr>
          <p:cNvSpPr txBox="1"/>
          <p:nvPr/>
        </p:nvSpPr>
        <p:spPr>
          <a:xfrm>
            <a:off x="787400" y="494892"/>
            <a:ext cx="1061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bg1"/>
                </a:solidFill>
                <a:latin typeface="Montserrat" panose="020F0502020204030204" pitchFamily="2" charset="0"/>
              </a:defRPr>
            </a:lvl1pPr>
          </a:lstStyle>
          <a:p>
            <a:r>
              <a:rPr lang="en-IN" dirty="0"/>
              <a:t>Monthly Averages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183A34-EE00-18D4-C42D-7FC8A1B002FA}"/>
              </a:ext>
            </a:extLst>
          </p:cNvPr>
          <p:cNvSpPr txBox="1"/>
          <p:nvPr/>
        </p:nvSpPr>
        <p:spPr>
          <a:xfrm>
            <a:off x="965002" y="1745628"/>
            <a:ext cx="366917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SQL Code Snippet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6A77BA-F558-DA6A-F7E3-5298250F83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" t="10129" r="18109" b="-275"/>
          <a:stretch/>
        </p:blipFill>
        <p:spPr>
          <a:xfrm>
            <a:off x="2900645" y="1474140"/>
            <a:ext cx="6390710" cy="44340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958579-AFF2-A556-6AB7-0568A23F6D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02" y="2599909"/>
            <a:ext cx="6234451" cy="32986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EF7FB4-E29C-360F-9A13-5B076D3B76DF}"/>
              </a:ext>
            </a:extLst>
          </p:cNvPr>
          <p:cNvSpPr txBox="1"/>
          <p:nvPr/>
        </p:nvSpPr>
        <p:spPr>
          <a:xfrm>
            <a:off x="965002" y="1212593"/>
            <a:ext cx="11139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Metrics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: Display monthly average of confirmed, deaths, and recovered cases.</a:t>
            </a:r>
            <a:endParaRPr lang="en-IN" sz="24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925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EDBADC-DA22-EA48-1A44-67D7B493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9000"/>
                    </a14:imgEffect>
                    <a14:imgEffect>
                      <a14:colorTemperature colorTemp="8216"/>
                    </a14:imgEffect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4123" y="0"/>
            <a:ext cx="19976123" cy="12232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DD0B71-9F20-42DD-8765-47C492D574FE}"/>
              </a:ext>
            </a:extLst>
          </p:cNvPr>
          <p:cNvSpPr txBox="1"/>
          <p:nvPr/>
        </p:nvSpPr>
        <p:spPr>
          <a:xfrm>
            <a:off x="787400" y="494892"/>
            <a:ext cx="1061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bg1"/>
                </a:solidFill>
                <a:latin typeface="Montserrat" panose="020F0502020204030204" pitchFamily="2" charset="0"/>
              </a:defRPr>
            </a:lvl1pPr>
          </a:lstStyle>
          <a:p>
            <a:r>
              <a:rPr lang="en-IN" dirty="0"/>
              <a:t>Most Frequent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183A34-EE00-18D4-C42D-7FC8A1B002FA}"/>
              </a:ext>
            </a:extLst>
          </p:cNvPr>
          <p:cNvSpPr txBox="1"/>
          <p:nvPr/>
        </p:nvSpPr>
        <p:spPr>
          <a:xfrm>
            <a:off x="658530" y="2329368"/>
            <a:ext cx="366917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SQL Code Snippet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38844-5CA3-C67E-9538-C1EB7777A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087" y="2387556"/>
            <a:ext cx="4307496" cy="4114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E2DD87-E5A2-6B65-FF51-3DBCF6C211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30" y="3009840"/>
            <a:ext cx="6442796" cy="33532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8FF4C6-4A3B-1BD5-FADF-B4B61F0C19A7}"/>
              </a:ext>
            </a:extLst>
          </p:cNvPr>
          <p:cNvSpPr txBox="1"/>
          <p:nvPr/>
        </p:nvSpPr>
        <p:spPr>
          <a:xfrm>
            <a:off x="658530" y="1341120"/>
            <a:ext cx="10746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Values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: Show the most frequent values for confirmed, deaths, and recovered cases each month.</a:t>
            </a:r>
            <a:endParaRPr lang="en-IN" sz="24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6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EDBADC-DA22-EA48-1A44-67D7B493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9000"/>
                    </a14:imgEffect>
                    <a14:imgEffect>
                      <a14:colorTemperature colorTemp="8216"/>
                    </a14:imgEffect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DD0B71-9F20-42DD-8765-47C492D574FE}"/>
              </a:ext>
            </a:extLst>
          </p:cNvPr>
          <p:cNvSpPr txBox="1"/>
          <p:nvPr/>
        </p:nvSpPr>
        <p:spPr>
          <a:xfrm>
            <a:off x="873760" y="310491"/>
            <a:ext cx="1061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bg1"/>
                </a:solidFill>
                <a:latin typeface="Montserrat" panose="020F0502020204030204" pitchFamily="2" charset="0"/>
              </a:defRPr>
            </a:lvl1pPr>
          </a:lstStyle>
          <a:p>
            <a:r>
              <a:rPr lang="en-IN" dirty="0"/>
              <a:t>Annual Min/Max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8460C-D52A-7C89-C3F9-94EB52F12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908" y="2325904"/>
            <a:ext cx="4783736" cy="2206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C6403B-B877-C545-F0AB-57A3B60B5B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908" y="4686235"/>
            <a:ext cx="4783736" cy="13996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552185-8A3B-45ED-2A04-71B803AD04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6" y="4686235"/>
            <a:ext cx="4736088" cy="13996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2CC6AA-CA40-49B2-2EAE-A067E3D4C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6" y="2325904"/>
            <a:ext cx="4736087" cy="22061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225965-E108-61D3-EE03-F1FDB968882F}"/>
              </a:ext>
            </a:extLst>
          </p:cNvPr>
          <p:cNvSpPr txBox="1"/>
          <p:nvPr/>
        </p:nvSpPr>
        <p:spPr>
          <a:xfrm>
            <a:off x="798488" y="1553744"/>
            <a:ext cx="366917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SQL Code Snippet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6DAFBF-217E-C14F-C114-4604B72668B1}"/>
              </a:ext>
            </a:extLst>
          </p:cNvPr>
          <p:cNvSpPr txBox="1"/>
          <p:nvPr/>
        </p:nvSpPr>
        <p:spPr>
          <a:xfrm>
            <a:off x="832356" y="1049744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Metrics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: Display minimum and maximum values per year.</a:t>
            </a:r>
            <a:endParaRPr lang="en-IN" sz="24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933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EDBADC-DA22-EA48-1A44-67D7B493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9000"/>
                    </a14:imgEffect>
                    <a14:imgEffect>
                      <a14:colorTemperature colorTemp="8216"/>
                    </a14:imgEffect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DD0B71-9F20-42DD-8765-47C492D574FE}"/>
              </a:ext>
            </a:extLst>
          </p:cNvPr>
          <p:cNvSpPr txBox="1"/>
          <p:nvPr/>
        </p:nvSpPr>
        <p:spPr>
          <a:xfrm>
            <a:off x="873760" y="310491"/>
            <a:ext cx="1061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bg1"/>
                </a:solidFill>
                <a:latin typeface="Montserrat" panose="020F0502020204030204" pitchFamily="2" charset="0"/>
              </a:defRPr>
            </a:lvl1pPr>
          </a:lstStyle>
          <a:p>
            <a:r>
              <a:rPr lang="en-IN" dirty="0"/>
              <a:t>Total Cases Per Month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25965-E108-61D3-EE03-F1FDB968882F}"/>
              </a:ext>
            </a:extLst>
          </p:cNvPr>
          <p:cNvSpPr txBox="1"/>
          <p:nvPr/>
        </p:nvSpPr>
        <p:spPr>
          <a:xfrm>
            <a:off x="1107440" y="2085483"/>
            <a:ext cx="366917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SQL Code Snippet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B96B0-4D8E-256F-AA00-12BB7A89275F}"/>
              </a:ext>
            </a:extLst>
          </p:cNvPr>
          <p:cNvSpPr txBox="1"/>
          <p:nvPr/>
        </p:nvSpPr>
        <p:spPr>
          <a:xfrm>
            <a:off x="1107440" y="1144942"/>
            <a:ext cx="10383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Metrics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: Show the total number of confirmed, deaths, and recovered cases each month.</a:t>
            </a:r>
            <a:endParaRPr lang="en-IN" sz="24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6FCC6D-2C6A-30E7-1EB1-5FE701A12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171" y="2942201"/>
            <a:ext cx="5230949" cy="35297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F12A92-4A3B-E09E-7AFD-75109F27E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" y="2942201"/>
            <a:ext cx="5031458" cy="25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09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EDBADC-DA22-EA48-1A44-67D7B493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9000"/>
                    </a14:imgEffect>
                    <a14:imgEffect>
                      <a14:colorTemperature colorTemp="8216"/>
                    </a14:imgEffect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DD0B71-9F20-42DD-8765-47C492D574FE}"/>
              </a:ext>
            </a:extLst>
          </p:cNvPr>
          <p:cNvSpPr txBox="1"/>
          <p:nvPr/>
        </p:nvSpPr>
        <p:spPr>
          <a:xfrm>
            <a:off x="873760" y="310491"/>
            <a:ext cx="1061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bg1"/>
                </a:solidFill>
                <a:latin typeface="Montserrat" panose="020F0502020204030204" pitchFamily="2" charset="0"/>
              </a:defRPr>
            </a:lvl1pPr>
          </a:lstStyle>
          <a:p>
            <a:r>
              <a:rPr lang="en-IN" dirty="0"/>
              <a:t>Spread Analysis (Confirmed Cases)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25965-E108-61D3-EE03-F1FDB968882F}"/>
              </a:ext>
            </a:extLst>
          </p:cNvPr>
          <p:cNvSpPr txBox="1"/>
          <p:nvPr/>
        </p:nvSpPr>
        <p:spPr>
          <a:xfrm>
            <a:off x="1107440" y="1756705"/>
            <a:ext cx="366917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SQL Code Snippet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B96B0-4D8E-256F-AA00-12BB7A89275F}"/>
              </a:ext>
            </a:extLst>
          </p:cNvPr>
          <p:cNvSpPr txBox="1"/>
          <p:nvPr/>
        </p:nvSpPr>
        <p:spPr>
          <a:xfrm>
            <a:off x="1107439" y="1173120"/>
            <a:ext cx="5809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Metrics: Statistical analysis by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B70B8-DC97-4E6F-EF03-1D46E8E8B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" y="2401845"/>
            <a:ext cx="4763165" cy="2978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8164A4-9415-FA06-00A1-0ACA91360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84186"/>
            <a:ext cx="5809828" cy="47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494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EDBADC-DA22-EA48-1A44-67D7B493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9000"/>
                    </a14:imgEffect>
                    <a14:imgEffect>
                      <a14:colorTemperature colorTemp="8216"/>
                    </a14:imgEffect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DD0B71-9F20-42DD-8765-47C492D574FE}"/>
              </a:ext>
            </a:extLst>
          </p:cNvPr>
          <p:cNvSpPr txBox="1"/>
          <p:nvPr/>
        </p:nvSpPr>
        <p:spPr>
          <a:xfrm>
            <a:off x="873760" y="310491"/>
            <a:ext cx="1061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bg1"/>
                </a:solidFill>
                <a:latin typeface="Montserrat" panose="020F0502020204030204" pitchFamily="2" charset="0"/>
              </a:defRPr>
            </a:lvl1pPr>
          </a:lstStyle>
          <a:p>
            <a:r>
              <a:rPr lang="en-IN" dirty="0"/>
              <a:t>Spread Analysis (Confirmed Cases)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25965-E108-61D3-EE03-F1FDB968882F}"/>
              </a:ext>
            </a:extLst>
          </p:cNvPr>
          <p:cNvSpPr txBox="1"/>
          <p:nvPr/>
        </p:nvSpPr>
        <p:spPr>
          <a:xfrm>
            <a:off x="1107440" y="1878625"/>
            <a:ext cx="366917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SQL Code Snippet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B96B0-4D8E-256F-AA00-12BB7A89275F}"/>
              </a:ext>
            </a:extLst>
          </p:cNvPr>
          <p:cNvSpPr txBox="1"/>
          <p:nvPr/>
        </p:nvSpPr>
        <p:spPr>
          <a:xfrm>
            <a:off x="1107440" y="1059486"/>
            <a:ext cx="434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Statistical analysis by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BF9E6B-46A2-5A28-0ECD-6F31A2688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40" y="3213020"/>
            <a:ext cx="6110387" cy="10440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47DC1D-0863-A417-5B2C-2951A931A5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" y="2759319"/>
            <a:ext cx="4348480" cy="275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8845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EDBADC-DA22-EA48-1A44-67D7B493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9000"/>
                    </a14:imgEffect>
                    <a14:imgEffect>
                      <a14:colorTemperature colorTemp="8216"/>
                    </a14:imgEffect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DD0B71-9F20-42DD-8765-47C492D574FE}"/>
              </a:ext>
            </a:extLst>
          </p:cNvPr>
          <p:cNvSpPr txBox="1"/>
          <p:nvPr/>
        </p:nvSpPr>
        <p:spPr>
          <a:xfrm>
            <a:off x="873760" y="310491"/>
            <a:ext cx="1061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bg1"/>
                </a:solidFill>
                <a:latin typeface="Montserrat" panose="020F0502020204030204" pitchFamily="2" charset="0"/>
              </a:defRPr>
            </a:lvl1pPr>
          </a:lstStyle>
          <a:p>
            <a:r>
              <a:rPr lang="en-IN" dirty="0"/>
              <a:t>Spread Analysis (Death Cases)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25965-E108-61D3-EE03-F1FDB968882F}"/>
              </a:ext>
            </a:extLst>
          </p:cNvPr>
          <p:cNvSpPr txBox="1"/>
          <p:nvPr/>
        </p:nvSpPr>
        <p:spPr>
          <a:xfrm>
            <a:off x="1107440" y="1334850"/>
            <a:ext cx="366917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SQL Code Snippet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A285E-EE41-8A43-C0D0-BC5F1825D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37" y="1981200"/>
            <a:ext cx="4763164" cy="2391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A58ED-480E-5706-3AA4-BBEDA61F73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401" y="1981200"/>
            <a:ext cx="5091486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27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EDBADC-DA22-EA48-1A44-67D7B493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9000"/>
                    </a14:imgEffect>
                    <a14:imgEffect>
                      <a14:colorTemperature colorTemp="8216"/>
                    </a14:imgEffect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DD0B71-9F20-42DD-8765-47C492D574FE}"/>
              </a:ext>
            </a:extLst>
          </p:cNvPr>
          <p:cNvSpPr txBox="1"/>
          <p:nvPr/>
        </p:nvSpPr>
        <p:spPr>
          <a:xfrm>
            <a:off x="873760" y="310491"/>
            <a:ext cx="1061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bg1"/>
                </a:solidFill>
                <a:latin typeface="Montserrat" panose="020F0502020204030204" pitchFamily="2" charset="0"/>
              </a:defRPr>
            </a:lvl1pPr>
          </a:lstStyle>
          <a:p>
            <a:r>
              <a:rPr lang="en-IN" dirty="0"/>
              <a:t>Spread Analysis (Recovered Cases)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25965-E108-61D3-EE03-F1FDB968882F}"/>
              </a:ext>
            </a:extLst>
          </p:cNvPr>
          <p:cNvSpPr txBox="1"/>
          <p:nvPr/>
        </p:nvSpPr>
        <p:spPr>
          <a:xfrm>
            <a:off x="700980" y="1334850"/>
            <a:ext cx="366917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SQL Code Snippet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26075-0C04-C4B4-C38B-3CF7EB3E3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281" y="2236098"/>
            <a:ext cx="6258798" cy="4311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9B3B5B-72AC-470D-82C8-42A28102C5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80" y="2236097"/>
            <a:ext cx="4450140" cy="276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437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2692FA-3C3E-8D9E-98CC-B2B8C3DBE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5"/>
            <a:ext cx="12191999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EDBADC-DA22-EA48-1A44-67D7B4930B1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89000"/>
                    </a14:imgEffect>
                    <a14:imgEffect>
                      <a14:colorTemperature colorTemp="8216"/>
                    </a14:imgEffect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005"/>
            <a:ext cx="1219199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DD0B71-9F20-42DD-8765-47C492D574FE}"/>
              </a:ext>
            </a:extLst>
          </p:cNvPr>
          <p:cNvSpPr txBox="1"/>
          <p:nvPr/>
        </p:nvSpPr>
        <p:spPr>
          <a:xfrm>
            <a:off x="1167320" y="690664"/>
            <a:ext cx="3326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Montserrat" panose="020F0502020204030204" pitchFamily="2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AF00E-2EF9-5DD2-9EC1-6E56AF90B57E}"/>
              </a:ext>
            </a:extLst>
          </p:cNvPr>
          <p:cNvSpPr txBox="1"/>
          <p:nvPr/>
        </p:nvSpPr>
        <p:spPr>
          <a:xfrm>
            <a:off x="1167320" y="1947684"/>
            <a:ext cx="10194588" cy="2803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Open sans" panose="020F0502020204030204" pitchFamily="2" charset="0"/>
                <a:ea typeface="Open sans" panose="020F0502020204030204" pitchFamily="2" charset="0"/>
                <a:cs typeface="Open sans" panose="020F0502020204030204" pitchFamily="2" charset="0"/>
              </a:rPr>
              <a:t>The Covid- 19 pandemic has had a significant impact on public health and has created an urgent need for data-driven insights to understand the spread of the virus. As a data analyst, I was tasked with analyzing a corona virus dataset to derive meaningful insights and present my  findings.</a:t>
            </a:r>
            <a:endParaRPr lang="en-IN" sz="2400" dirty="0">
              <a:solidFill>
                <a:schemeClr val="bg1"/>
              </a:solidFill>
              <a:latin typeface="Open sans" panose="020F0502020204030204" pitchFamily="2" charset="0"/>
              <a:ea typeface="Open sans" panose="020F0502020204030204" pitchFamily="2" charset="0"/>
              <a:cs typeface="Open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812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EDBADC-DA22-EA48-1A44-67D7B493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9000"/>
                    </a14:imgEffect>
                    <a14:imgEffect>
                      <a14:colorTemperature colorTemp="8216"/>
                    </a14:imgEffect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DD0B71-9F20-42DD-8765-47C492D574FE}"/>
              </a:ext>
            </a:extLst>
          </p:cNvPr>
          <p:cNvSpPr txBox="1"/>
          <p:nvPr/>
        </p:nvSpPr>
        <p:spPr>
          <a:xfrm>
            <a:off x="873760" y="310491"/>
            <a:ext cx="1061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bg1"/>
                </a:solidFill>
                <a:latin typeface="Montserrat" panose="020F0502020204030204" pitchFamily="2" charset="0"/>
              </a:defRPr>
            </a:lvl1pPr>
          </a:lstStyle>
          <a:p>
            <a:r>
              <a:rPr lang="en-US" dirty="0"/>
              <a:t>Country Analysis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25965-E108-61D3-EE03-F1FDB968882F}"/>
              </a:ext>
            </a:extLst>
          </p:cNvPr>
          <p:cNvSpPr txBox="1"/>
          <p:nvPr/>
        </p:nvSpPr>
        <p:spPr>
          <a:xfrm>
            <a:off x="660340" y="1924130"/>
            <a:ext cx="366917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SQL Code Snippet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D23B8-CE1D-A302-B561-24B044D37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754" y="2794707"/>
            <a:ext cx="3779365" cy="1003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24C18E-4666-5060-6A34-23EF1EA776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" y="2794707"/>
            <a:ext cx="5222240" cy="24640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F6F8A7-81E0-4CA6-743B-67A24821DB2B}"/>
              </a:ext>
            </a:extLst>
          </p:cNvPr>
          <p:cNvSpPr txBox="1"/>
          <p:nvPr/>
        </p:nvSpPr>
        <p:spPr>
          <a:xfrm>
            <a:off x="3598290" y="1188720"/>
            <a:ext cx="5362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Highest number of confirmed cases</a:t>
            </a:r>
            <a:endParaRPr lang="en-IN" sz="24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0727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EDBADC-DA22-EA48-1A44-67D7B493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9000"/>
                    </a14:imgEffect>
                    <a14:imgEffect>
                      <a14:colorTemperature colorTemp="8216"/>
                    </a14:imgEffect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DD0B71-9F20-42DD-8765-47C492D574FE}"/>
              </a:ext>
            </a:extLst>
          </p:cNvPr>
          <p:cNvSpPr txBox="1"/>
          <p:nvPr/>
        </p:nvSpPr>
        <p:spPr>
          <a:xfrm>
            <a:off x="873760" y="310491"/>
            <a:ext cx="1061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bg1"/>
                </a:solidFill>
                <a:latin typeface="Montserrat" panose="020F0502020204030204" pitchFamily="2" charset="0"/>
              </a:defRPr>
            </a:lvl1pPr>
          </a:lstStyle>
          <a:p>
            <a:r>
              <a:rPr lang="en-IN" dirty="0"/>
              <a:t>Lowest Death Cases Country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25965-E108-61D3-EE03-F1FDB968882F}"/>
              </a:ext>
            </a:extLst>
          </p:cNvPr>
          <p:cNvSpPr txBox="1"/>
          <p:nvPr/>
        </p:nvSpPr>
        <p:spPr>
          <a:xfrm>
            <a:off x="660340" y="1924130"/>
            <a:ext cx="366917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SQL Code Snippet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F6F8A7-81E0-4CA6-743B-67A24821DB2B}"/>
              </a:ext>
            </a:extLst>
          </p:cNvPr>
          <p:cNvSpPr txBox="1"/>
          <p:nvPr/>
        </p:nvSpPr>
        <p:spPr>
          <a:xfrm>
            <a:off x="776393" y="1209643"/>
            <a:ext cx="679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Country with the lowest number of death cases.</a:t>
            </a:r>
            <a:endParaRPr lang="en-IN" sz="24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C319B-8F07-8A99-888D-D8CF02515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01" y="2717351"/>
            <a:ext cx="4236619" cy="1122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8B7C5D-56B6-2258-7B7A-86DF863243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1" y="2790736"/>
            <a:ext cx="4371339" cy="28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144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EDBADC-DA22-EA48-1A44-67D7B493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9000"/>
                    </a14:imgEffect>
                    <a14:imgEffect>
                      <a14:colorTemperature colorTemp="8216"/>
                    </a14:imgEffect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DD0B71-9F20-42DD-8765-47C492D574FE}"/>
              </a:ext>
            </a:extLst>
          </p:cNvPr>
          <p:cNvSpPr txBox="1"/>
          <p:nvPr/>
        </p:nvSpPr>
        <p:spPr>
          <a:xfrm>
            <a:off x="873760" y="310491"/>
            <a:ext cx="1061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bg1"/>
                </a:solidFill>
                <a:latin typeface="Montserrat" panose="020F0502020204030204" pitchFamily="2" charset="0"/>
              </a:defRPr>
            </a:lvl1pPr>
          </a:lstStyle>
          <a:p>
            <a:r>
              <a:rPr lang="en-IN" dirty="0"/>
              <a:t>Top Recovered Countries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25965-E108-61D3-EE03-F1FDB968882F}"/>
              </a:ext>
            </a:extLst>
          </p:cNvPr>
          <p:cNvSpPr txBox="1"/>
          <p:nvPr/>
        </p:nvSpPr>
        <p:spPr>
          <a:xfrm>
            <a:off x="660340" y="1924130"/>
            <a:ext cx="366917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SQL Code Snippet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F6F8A7-81E0-4CA6-743B-67A24821DB2B}"/>
              </a:ext>
            </a:extLst>
          </p:cNvPr>
          <p:cNvSpPr txBox="1"/>
          <p:nvPr/>
        </p:nvSpPr>
        <p:spPr>
          <a:xfrm>
            <a:off x="660340" y="1209643"/>
            <a:ext cx="7597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Top 5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: Countries with the highest recovered cases.</a:t>
            </a:r>
            <a:endParaRPr lang="en-IN" sz="24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078827-7BFA-FC3C-E60E-F82EDBBCA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712" y="2700172"/>
            <a:ext cx="4892288" cy="2434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B6CBDD-95BB-6BB8-8C56-3EEE9CB56B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07" y="2700172"/>
            <a:ext cx="4371439" cy="243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185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EDBADC-DA22-EA48-1A44-67D7B493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9000"/>
                    </a14:imgEffect>
                    <a14:imgEffect>
                      <a14:colorTemperature colorTemp="8216"/>
                    </a14:imgEffect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10503" y="-613481"/>
            <a:ext cx="16572089" cy="93218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DD0B71-9F20-42DD-8765-47C492D574FE}"/>
              </a:ext>
            </a:extLst>
          </p:cNvPr>
          <p:cNvSpPr txBox="1"/>
          <p:nvPr/>
        </p:nvSpPr>
        <p:spPr>
          <a:xfrm>
            <a:off x="873760" y="310491"/>
            <a:ext cx="1061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bg1"/>
                </a:solidFill>
                <a:latin typeface="Montserrat" panose="020F0502020204030204" pitchFamily="2" charset="0"/>
              </a:defRPr>
            </a:lvl1pPr>
          </a:lstStyle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9B2A6-C512-0A9D-D8A2-D8406F625BDF}"/>
              </a:ext>
            </a:extLst>
          </p:cNvPr>
          <p:cNvSpPr txBox="1"/>
          <p:nvPr/>
        </p:nvSpPr>
        <p:spPr>
          <a:xfrm>
            <a:off x="1031240" y="956822"/>
            <a:ext cx="10302240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</a:pPr>
            <a:r>
              <a:rPr lang="en-IN" sz="2000" b="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Data Cleaning and Preparation: </a:t>
            </a:r>
          </a:p>
          <a:p>
            <a:pPr marL="2160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 NULL values are updated to zeros.</a:t>
            </a:r>
          </a:p>
          <a:p>
            <a:pPr marL="2160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Analysis covered data from January 2020 to June 2021 (18 months).</a:t>
            </a:r>
            <a:endParaRPr lang="en-IN" sz="20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  <a:p>
            <a:pPr marL="216000">
              <a:spcBef>
                <a:spcPts val="600"/>
              </a:spcBef>
              <a:spcAft>
                <a:spcPts val="600"/>
              </a:spcAft>
            </a:pP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  </a:t>
            </a:r>
          </a:p>
          <a:p>
            <a:pPr marL="216000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Monthly Trends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:</a:t>
            </a:r>
          </a:p>
          <a:p>
            <a:pPr marL="2160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Significant peaks in confirmed cases during March and November 2020.</a:t>
            </a:r>
          </a:p>
          <a:p>
            <a:pPr marL="216000">
              <a:spcBef>
                <a:spcPts val="600"/>
              </a:spcBef>
              <a:spcAft>
                <a:spcPts val="600"/>
              </a:spcAft>
            </a:pPr>
            <a:endParaRPr lang="en-IN" sz="20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  <a:p>
            <a:pPr marL="216000" marR="0" lvl="0" indent="0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Statistical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:</a:t>
            </a:r>
          </a:p>
          <a:p>
            <a:pPr marL="216000" marR="0" lvl="0" indent="-342900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Total confirmed cases: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20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16,90,65,144</a:t>
            </a:r>
            <a:r>
              <a:rPr lang="en-IN" sz="20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Lato" panose="020F0502020204030203" pitchFamily="34" charset="0"/>
            </a:endParaRPr>
          </a:p>
          <a:p>
            <a:pPr marL="216000" marR="0" lvl="0" indent="-342900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Average monthly confirmed cases: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93,92,508</a:t>
            </a: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 </a:t>
            </a:r>
          </a:p>
          <a:p>
            <a:pPr marL="216000" marR="0" lvl="0" indent="-342900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altLang="en-US" sz="20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Total Death Cases :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36,47,894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216000" marR="0" lvl="0" indent="-342900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altLang="en-US" sz="20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Total Recovered Cases: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11,30,89,548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638FD81-BA60-3D7F-8EE6-E587F02B2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944287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EDBADC-DA22-EA48-1A44-67D7B493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9000"/>
                    </a14:imgEffect>
                    <a14:imgEffect>
                      <a14:colorTemperature colorTemp="8216"/>
                    </a14:imgEffect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6925" y="-4037401"/>
            <a:ext cx="16572089" cy="108954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DD0B71-9F20-42DD-8765-47C492D574FE}"/>
              </a:ext>
            </a:extLst>
          </p:cNvPr>
          <p:cNvSpPr txBox="1"/>
          <p:nvPr/>
        </p:nvSpPr>
        <p:spPr>
          <a:xfrm>
            <a:off x="873760" y="310491"/>
            <a:ext cx="1061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bg1"/>
                </a:solidFill>
                <a:latin typeface="Montserrat" panose="020F0502020204030204" pitchFamily="2" charset="0"/>
              </a:defRPr>
            </a:lvl1pPr>
          </a:lstStyle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9B2A6-C512-0A9D-D8A2-D8406F625BDF}"/>
              </a:ext>
            </a:extLst>
          </p:cNvPr>
          <p:cNvSpPr txBox="1"/>
          <p:nvPr/>
        </p:nvSpPr>
        <p:spPr>
          <a:xfrm>
            <a:off x="782320" y="514319"/>
            <a:ext cx="4876800" cy="60331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16000" marR="0" lvl="0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Lato" panose="020F0502020204030203" pitchFamily="34" charset="0"/>
            </a:endParaRPr>
          </a:p>
          <a:p>
            <a:pPr marL="216000" marR="0" lvl="0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Geographical 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:</a:t>
            </a:r>
          </a:p>
          <a:p>
            <a:pPr marL="216000" marR="0" lvl="0" indent="-342900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Highest confirmed cases:  US</a:t>
            </a:r>
          </a:p>
          <a:p>
            <a:pPr marL="216000" marR="0" lvl="0" indent="-342900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Lowest death cases: Dominica</a:t>
            </a:r>
          </a:p>
          <a:p>
            <a:pPr marL="216000" marR="0" lvl="0" indent="-342900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Top recovery rates: 1. India</a:t>
            </a:r>
            <a:endParaRPr lang="en-US" altLang="en-US" sz="20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                                                   2.  Brazil 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                                                    3.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US</a:t>
            </a:r>
            <a:endParaRPr lang="en-US" altLang="en-US" sz="20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                                                   4.  Turkey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                                                    5.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Russia</a:t>
            </a:r>
          </a:p>
          <a:p>
            <a:pPr marL="216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638FD81-BA60-3D7F-8EE6-E587F02B2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093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EDBADC-DA22-EA48-1A44-67D7B493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9000"/>
                    </a14:imgEffect>
                    <a14:imgEffect>
                      <a14:colorTemperature colorTemp="8216"/>
                    </a14:imgEffect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7" y="0"/>
            <a:ext cx="12192000" cy="72300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DD0B71-9F20-42DD-8765-47C492D574FE}"/>
              </a:ext>
            </a:extLst>
          </p:cNvPr>
          <p:cNvSpPr txBox="1"/>
          <p:nvPr/>
        </p:nvSpPr>
        <p:spPr>
          <a:xfrm>
            <a:off x="787400" y="3013051"/>
            <a:ext cx="1061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bg1"/>
                </a:solidFill>
                <a:latin typeface="Montserrat" panose="020F0502020204030204" pitchFamily="2" charset="0"/>
              </a:defRPr>
            </a:lvl1pPr>
          </a:lstStyle>
          <a:p>
            <a:r>
              <a:rPr lang="en-IN" i="1" dirty="0"/>
              <a:t>Thank You . . . </a:t>
            </a:r>
          </a:p>
        </p:txBody>
      </p:sp>
    </p:spTree>
    <p:extLst>
      <p:ext uri="{BB962C8B-B14F-4D97-AF65-F5344CB8AC3E}">
        <p14:creationId xmlns:p14="http://schemas.microsoft.com/office/powerpoint/2010/main" val="1203200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EDBADC-DA22-EA48-1A44-67D7B493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9000"/>
                    </a14:imgEffect>
                    <a14:imgEffect>
                      <a14:colorTemperature colorTemp="8216"/>
                    </a14:imgEffect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DD0B71-9F20-42DD-8765-47C492D574FE}"/>
              </a:ext>
            </a:extLst>
          </p:cNvPr>
          <p:cNvSpPr txBox="1"/>
          <p:nvPr/>
        </p:nvSpPr>
        <p:spPr>
          <a:xfrm>
            <a:off x="873760" y="310491"/>
            <a:ext cx="1072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Montserrat" panose="020F0502020204030204" pitchFamily="2" charset="0"/>
              </a:rPr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AF00E-2EF9-5DD2-9EC1-6E56AF90B57E}"/>
              </a:ext>
            </a:extLst>
          </p:cNvPr>
          <p:cNvSpPr txBox="1"/>
          <p:nvPr/>
        </p:nvSpPr>
        <p:spPr>
          <a:xfrm>
            <a:off x="699960" y="904240"/>
            <a:ext cx="9876060" cy="5744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 Overview of Dataset Columns: 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Province: 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Geographic subdivision within a country/region.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Country: 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Geographic entity where data is recorded.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Latitude: 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North-south position on Earth's surface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Longitude: 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East-west position on Earth's surface.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Date: 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Recorded date of CORONA VIRUS data.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Confirmed: 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Number of diagnosed CORONA VIRUS cases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Deaths: 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Number of CORONA VIRUS related deaths.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Recovered: 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Number of recovered CORONA VIRUS cases.</a:t>
            </a:r>
          </a:p>
        </p:txBody>
      </p:sp>
    </p:spTree>
    <p:extLst>
      <p:ext uri="{BB962C8B-B14F-4D97-AF65-F5344CB8AC3E}">
        <p14:creationId xmlns:p14="http://schemas.microsoft.com/office/powerpoint/2010/main" val="5662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EDBADC-DA22-EA48-1A44-67D7B493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9000"/>
                    </a14:imgEffect>
                    <a14:imgEffect>
                      <a14:colorTemperature colorTemp="8216"/>
                    </a14:imgEffect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EB4F86-8AD8-0150-D7C9-0F9DED891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"/>
                    </a14:imgEffect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6244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EDBADC-DA22-EA48-1A44-67D7B493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9000"/>
                    </a14:imgEffect>
                    <a14:imgEffect>
                      <a14:colorTemperature colorTemp="8216"/>
                    </a14:imgEffect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  <a:ln>
            <a:solidFill>
              <a:srgbClr val="2A353B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DD0B71-9F20-42DD-8765-47C492D574FE}"/>
              </a:ext>
            </a:extLst>
          </p:cNvPr>
          <p:cNvSpPr txBox="1"/>
          <p:nvPr/>
        </p:nvSpPr>
        <p:spPr>
          <a:xfrm>
            <a:off x="873760" y="310491"/>
            <a:ext cx="1061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bg1"/>
                </a:solidFill>
                <a:latin typeface="Montserrat" panose="020F0502020204030204" pitchFamily="2" charset="0"/>
              </a:defRPr>
            </a:lvl1pPr>
          </a:lstStyle>
          <a:p>
            <a:r>
              <a:rPr lang="en-US" dirty="0"/>
              <a:t>Dataset Cleaning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FA85B-0E7F-98F0-781C-C6797D36B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59" y="1815543"/>
            <a:ext cx="10617200" cy="4607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CB0272-7AAD-88E6-5912-3212F4DA49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96" y="3429000"/>
            <a:ext cx="11573327" cy="885853"/>
          </a:xfrm>
          <a:prstGeom prst="rect">
            <a:avLst/>
          </a:prstGeom>
          <a:ln>
            <a:solidFill>
              <a:srgbClr val="33494F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959279-567E-4CBB-40FD-DFC2CB74E078}"/>
              </a:ext>
            </a:extLst>
          </p:cNvPr>
          <p:cNvSpPr txBox="1"/>
          <p:nvPr/>
        </p:nvSpPr>
        <p:spPr>
          <a:xfrm>
            <a:off x="873760" y="1143000"/>
            <a:ext cx="865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Process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: Explain the process of checking for NULL values.</a:t>
            </a:r>
            <a:endParaRPr lang="en-IN" sz="24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130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EDBADC-DA22-EA48-1A44-67D7B493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9000"/>
                    </a14:imgEffect>
                    <a14:imgEffect>
                      <a14:colorTemperature colorTemp="8216"/>
                    </a14:imgEffect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DD0B71-9F20-42DD-8765-47C492D574FE}"/>
              </a:ext>
            </a:extLst>
          </p:cNvPr>
          <p:cNvSpPr txBox="1"/>
          <p:nvPr/>
        </p:nvSpPr>
        <p:spPr>
          <a:xfrm>
            <a:off x="873760" y="310491"/>
            <a:ext cx="1061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bg1"/>
                </a:solidFill>
                <a:latin typeface="Montserrat" panose="020F0502020204030204" pitchFamily="2" charset="0"/>
              </a:defRPr>
            </a:lvl1pPr>
          </a:lstStyle>
          <a:p>
            <a:r>
              <a:rPr lang="en-US" dirty="0"/>
              <a:t>Data Imputing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166510-C10A-759E-F6EE-CF2374FC5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40" y="1844703"/>
            <a:ext cx="6187440" cy="47677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A8181A-D442-96A5-D59C-00EEC7AB4472}"/>
              </a:ext>
            </a:extLst>
          </p:cNvPr>
          <p:cNvSpPr txBox="1"/>
          <p:nvPr/>
        </p:nvSpPr>
        <p:spPr>
          <a:xfrm>
            <a:off x="4021667" y="1137468"/>
            <a:ext cx="535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Imputing NULL values to zeros</a:t>
            </a:r>
            <a:endParaRPr lang="en-IN" sz="24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318721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EDBADC-DA22-EA48-1A44-67D7B493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9000"/>
                    </a14:imgEffect>
                    <a14:imgEffect>
                      <a14:colorTemperature colorTemp="8216"/>
                    </a14:imgEffect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4123" y="0"/>
            <a:ext cx="19976123" cy="12232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DD0B71-9F20-42DD-8765-47C492D574FE}"/>
              </a:ext>
            </a:extLst>
          </p:cNvPr>
          <p:cNvSpPr txBox="1"/>
          <p:nvPr/>
        </p:nvSpPr>
        <p:spPr>
          <a:xfrm>
            <a:off x="787400" y="494892"/>
            <a:ext cx="1061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bg1"/>
                </a:solidFill>
                <a:latin typeface="Montserrat" panose="020F0502020204030204" pitchFamily="2" charset="0"/>
              </a:defRPr>
            </a:lvl1pPr>
          </a:lstStyle>
          <a:p>
            <a:r>
              <a:rPr lang="en-IN" dirty="0"/>
              <a:t>Dataset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2DA40-84DD-C7F4-12AC-690A2CE023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5558"/>
          <a:stretch/>
        </p:blipFill>
        <p:spPr>
          <a:xfrm>
            <a:off x="1169043" y="4814686"/>
            <a:ext cx="4133284" cy="1301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7E98E7-CC10-3407-CD61-A8225C6133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43" y="2849553"/>
            <a:ext cx="5498397" cy="1578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D1556D-2DDF-99E1-213D-D4EDC8D9C0C2}"/>
              </a:ext>
            </a:extLst>
          </p:cNvPr>
          <p:cNvSpPr txBox="1"/>
          <p:nvPr/>
        </p:nvSpPr>
        <p:spPr>
          <a:xfrm>
            <a:off x="1169043" y="2030378"/>
            <a:ext cx="366917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SQL Code Snippet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C44E9E-3ED4-99DD-3D3F-7262A26B1B02}"/>
              </a:ext>
            </a:extLst>
          </p:cNvPr>
          <p:cNvSpPr txBox="1"/>
          <p:nvPr/>
        </p:nvSpPr>
        <p:spPr>
          <a:xfrm>
            <a:off x="1169043" y="1354968"/>
            <a:ext cx="811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Total Rows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: Display the total number of rows.</a:t>
            </a:r>
            <a:endParaRPr lang="en-IN" sz="24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940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EDBADC-DA22-EA48-1A44-67D7B493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9000"/>
                    </a14:imgEffect>
                    <a14:imgEffect>
                      <a14:colorTemperature colorTemp="8216"/>
                    </a14:imgEffect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4123" y="0"/>
            <a:ext cx="19976123" cy="12232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DD0B71-9F20-42DD-8765-47C492D574FE}"/>
              </a:ext>
            </a:extLst>
          </p:cNvPr>
          <p:cNvSpPr txBox="1"/>
          <p:nvPr/>
        </p:nvSpPr>
        <p:spPr>
          <a:xfrm>
            <a:off x="787400" y="494892"/>
            <a:ext cx="1061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bg1"/>
                </a:solidFill>
                <a:latin typeface="Montserrat" panose="020F0502020204030204" pitchFamily="2" charset="0"/>
              </a:defRPr>
            </a:lvl1pPr>
          </a:lstStyle>
          <a:p>
            <a:r>
              <a:rPr lang="en-IN" dirty="0"/>
              <a:t>Dataset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1556D-2DDF-99E1-213D-D4EDC8D9C0C2}"/>
              </a:ext>
            </a:extLst>
          </p:cNvPr>
          <p:cNvSpPr txBox="1"/>
          <p:nvPr/>
        </p:nvSpPr>
        <p:spPr>
          <a:xfrm>
            <a:off x="1169043" y="2030378"/>
            <a:ext cx="366917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SQL Code Snippet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C44E9E-3ED4-99DD-3D3F-7262A26B1B02}"/>
              </a:ext>
            </a:extLst>
          </p:cNvPr>
          <p:cNvSpPr txBox="1"/>
          <p:nvPr/>
        </p:nvSpPr>
        <p:spPr>
          <a:xfrm>
            <a:off x="1169043" y="1354968"/>
            <a:ext cx="811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Added two new columns Months and Year.</a:t>
            </a:r>
            <a:endParaRPr lang="en-IN" sz="24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A75F3-7830-CF1C-E1CA-CEBA02F8B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00" y="2831182"/>
            <a:ext cx="5155301" cy="28974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ECCA41-1D31-FD89-5206-2102754A40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68" y="2831182"/>
            <a:ext cx="4761494" cy="289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1062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EDBADC-DA22-EA48-1A44-67D7B493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9000"/>
                    </a14:imgEffect>
                    <a14:imgEffect>
                      <a14:colorTemperature colorTemp="8216"/>
                    </a14:imgEffect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4123" y="0"/>
            <a:ext cx="19976123" cy="12232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DD0B71-9F20-42DD-8765-47C492D574FE}"/>
              </a:ext>
            </a:extLst>
          </p:cNvPr>
          <p:cNvSpPr txBox="1"/>
          <p:nvPr/>
        </p:nvSpPr>
        <p:spPr>
          <a:xfrm>
            <a:off x="787400" y="494892"/>
            <a:ext cx="1061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bg1"/>
                </a:solidFill>
                <a:latin typeface="Montserrat" panose="020F0502020204030204" pitchFamily="2" charset="0"/>
              </a:defRPr>
            </a:lvl1pPr>
          </a:lstStyle>
          <a:p>
            <a:r>
              <a:rPr lang="en-IN" dirty="0"/>
              <a:t>Dataset Overview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09EC42-B16C-B985-EDA2-7C27EEE33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317" y="1373352"/>
            <a:ext cx="9691032" cy="498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9268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504</Words>
  <Application>Microsoft Office PowerPoint</Application>
  <PresentationFormat>Widescreen</PresentationFormat>
  <Paragraphs>86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Bebas neue</vt:lpstr>
      <vt:lpstr>Calibri</vt:lpstr>
      <vt:lpstr>Calibri Light</vt:lpstr>
      <vt:lpstr>Lato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Shivangi Gupta</dc:creator>
  <cp:lastModifiedBy>Shivangi Gupta</cp:lastModifiedBy>
  <cp:revision>4</cp:revision>
  <dcterms:created xsi:type="dcterms:W3CDTF">2024-07-02T13:50:10Z</dcterms:created>
  <dcterms:modified xsi:type="dcterms:W3CDTF">2024-07-07T08:28:29Z</dcterms:modified>
</cp:coreProperties>
</file>