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89A-5500-444D-B158-1E567D582B5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45D6C-FF04-4D70-B213-1B4322E2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45D6C-FF04-4D70-B213-1B4322E2A8A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9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45D6C-FF04-4D70-B213-1B4322E2A8A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3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45D6C-FF04-4D70-B213-1B4322E2A8A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6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45D6C-FF04-4D70-B213-1B4322E2A8A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2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45D6C-FF04-4D70-B213-1B4322E2A8A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3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45D6C-FF04-4D70-B213-1B4322E2A8A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6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8C81-4DFE-600B-6F83-87B8B1875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B3E8C-08E6-B59C-FDEC-DB8794AD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502E-9052-6E2A-87D2-74F12ECC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0053-3A75-B088-8A5D-114872A6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D20A-C6FA-8C6E-70B3-785D255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5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F78-AD00-C46E-4A85-049D7B6E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D11D-947F-1704-212B-224709A96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0351-C8C5-9993-8A27-B3ACC555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4D50-F61B-1720-5A51-866EC5FA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F6C3-704B-BF3A-1EE2-0EAE395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365E7-1F08-3FFB-C8E7-5993FD74E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3EFE3-8143-EA58-6F63-3491BAB90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C97E-41A2-9F0E-1794-087221FD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1B55-DAB9-D300-2D94-8C201880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62D-42FE-E0B7-0080-9F1AB5AC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2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4F60-D2D0-8DDF-4D51-9C49A05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F206-BCC3-3660-D1A0-CC3F20C7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7E8-7242-A6B9-1FEF-CEACEA9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AF48-C01C-C89D-EE9D-3984714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B868-4A2B-B3D1-B768-55D2C66B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D824-FD14-4C00-6016-7D52016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01B6-0D43-9B2B-B34D-5197AAEF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D7C7-93CE-DCFB-212F-2E38AE6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F4C6-ED6D-DC0C-119A-9AC4DAEC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1687-C7EB-D391-0AAD-89F447D5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2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4BC3-4B18-4D21-B0C6-268DF16C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C3F3-2B49-10DB-E786-D9F05E173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FAB5-2A8E-B2A2-F6D7-6503CD3F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F7607-9412-D519-0795-9CCA6474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F48B-4A17-614A-362C-CCDC6C59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4E88-44ED-4DC3-141B-4405B1FB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C3C1-C179-3130-86D9-1F8DE8E6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F35E-683E-8756-1448-22C416CD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3A4AE-4A98-95F7-6D26-65F82DF38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4F2A9-069E-7C39-0495-0B8F737F6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F461-5FEE-9837-BB8E-6DA950661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F5EDE-6330-FAD0-DC63-E05C5113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725FC-5AE7-E4FD-2BA4-D8DE58FD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D573A-7110-CCD2-55B3-42F5F41A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F233-D14D-E51C-2580-579B5435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4E63D-E9EA-2D55-32D5-6D4DB646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F7F1-2488-CD93-643B-284228B3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646C1-2B91-C098-05E8-CF153685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54D3-02EC-28FB-8587-9A823A9B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C8422-5F1B-A835-789E-6E2D27B6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BAED-63F7-B99F-522D-FF7D0DFA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2CF7-5ECD-F8B7-7FF7-A8285BC1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5CE8-6F6E-D160-FE41-A81DBAA8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5EC7-640B-380A-3FCC-10B3587B5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4B423-836C-0F3C-76CA-7ECED52A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2534-15D9-C62F-617B-CB67C54B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378C-B41F-5270-E02D-5BC87345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FC63-550B-87CD-5B00-5B2506C6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61891-9124-164B-D0D0-02C1E6907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4AB6B-B92A-8EFA-F04F-4543B352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04AC1-7CD5-0167-A926-7CC89343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5BDC8-4009-6136-FA49-14967FF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8724-B0A8-8776-87C7-AE44D29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CBCCE-6A28-BADA-83A5-0458A640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2E05-E0CF-82A0-52C0-5E2B0ACF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3D72-14F8-3BAE-5BB2-1152A9C59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D117-3D55-4017-8EE1-0CD92CC828B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66CA-41E6-3D5B-56A5-75552B4B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C2FA-FEEC-1BEE-3F0A-682BC1CA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7312-F3F2-453A-9CD8-85D8C4845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CBDA5-FC23-96D3-0853-E8F28D9F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829"/>
            <a:ext cx="12415101" cy="7818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80C9-3340-583A-BCF6-4F00160D4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8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630" r="2"/>
          <a:stretch/>
        </p:blipFill>
        <p:spPr>
          <a:xfrm>
            <a:off x="12369380" y="-150829"/>
            <a:ext cx="45719" cy="7818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6089B8-7FBB-54E8-90F0-3B76BC168F94}"/>
              </a:ext>
            </a:extLst>
          </p:cNvPr>
          <p:cNvSpPr txBox="1"/>
          <p:nvPr/>
        </p:nvSpPr>
        <p:spPr>
          <a:xfrm>
            <a:off x="13322300" y="1330992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Election Results Analysis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B264E-0149-C687-EDDE-593780C31BD5}"/>
              </a:ext>
            </a:extLst>
          </p:cNvPr>
          <p:cNvSpPr txBox="1"/>
          <p:nvPr/>
        </p:nvSpPr>
        <p:spPr>
          <a:xfrm>
            <a:off x="14465300" y="605476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– Shivangi Gupta</a:t>
            </a:r>
          </a:p>
        </p:txBody>
      </p:sp>
    </p:spTree>
    <p:extLst>
      <p:ext uri="{BB962C8B-B14F-4D97-AF65-F5344CB8AC3E}">
        <p14:creationId xmlns:p14="http://schemas.microsoft.com/office/powerpoint/2010/main" val="17383454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State-wise Analysis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75D00-53DB-EB55-849A-FC58FD716A11}"/>
              </a:ext>
            </a:extLst>
          </p:cNvPr>
          <p:cNvSpPr txBox="1"/>
          <p:nvPr/>
        </p:nvSpPr>
        <p:spPr>
          <a:xfrm>
            <a:off x="6949007" y="1504690"/>
            <a:ext cx="4713836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Uttar Pradesh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Highest competition between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BJP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and Samajwadi Party.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Samajwadi Party dominates with significant influence.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Uttar Pradesh accounts for 90 seats.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Maharashtra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Second-highest competition observed.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Sikkim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Lowest competition observed among constituencies.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Minimal electoral variability due to unique regional factors.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CE0F6-31D0-7B7B-134D-E4BA0933B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t="4360" r="3266" b="4825"/>
          <a:stretch/>
        </p:blipFill>
        <p:spPr>
          <a:xfrm>
            <a:off x="1147244" y="1752601"/>
            <a:ext cx="5694238" cy="3962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0B95EB6-D410-52EB-96CB-05310FE6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3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Constituency-wise Analysis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75D00-53DB-EB55-849A-FC58FD716A11}"/>
              </a:ext>
            </a:extLst>
          </p:cNvPr>
          <p:cNvSpPr txBox="1"/>
          <p:nvPr/>
        </p:nvSpPr>
        <p:spPr>
          <a:xfrm>
            <a:off x="7571029" y="1819827"/>
            <a:ext cx="409999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BJP Dominance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Demonstrated significant dominance in Indore and Vidisha constituencies.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Congress Dominance: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Exhibited strong performance in Dhubri constituency.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CABB620-2D05-BA86-0A07-BE9EE34E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87DC0-5066-32BA-6747-42BDBD6B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" t="5109" r="3887" b="7306"/>
          <a:stretch/>
        </p:blipFill>
        <p:spPr>
          <a:xfrm>
            <a:off x="1147243" y="1819827"/>
            <a:ext cx="6062115" cy="42764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98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Trend Analysis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698774" y="5931937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B8D41-35C8-FF96-6CA9-B98D1AECA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6159" r="2783" b="2984"/>
          <a:stretch/>
        </p:blipFill>
        <p:spPr>
          <a:xfrm>
            <a:off x="1066801" y="1752601"/>
            <a:ext cx="6372224" cy="39147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5DC45-7B35-D901-A4DA-B8C84770F2F4}"/>
              </a:ext>
            </a:extLst>
          </p:cNvPr>
          <p:cNvSpPr txBox="1"/>
          <p:nvPr/>
        </p:nvSpPr>
        <p:spPr>
          <a:xfrm>
            <a:off x="7629525" y="1505240"/>
            <a:ext cx="4248150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b="1" dirty="0">
                <a:latin typeface="Lato" panose="020F0502020204030203" pitchFamily="34" charset="0"/>
              </a:rPr>
              <a:t>Alliance “INDIA”: </a:t>
            </a:r>
            <a:r>
              <a:rPr lang="en-IN" sz="2000" dirty="0">
                <a:latin typeface="Lato" panose="020F0502020204030203" pitchFamily="34" charset="0"/>
              </a:rPr>
              <a:t>Initially strong in early states, but experiences a sharp decline.</a:t>
            </a:r>
          </a:p>
          <a:p>
            <a:r>
              <a:rPr lang="en-IN" sz="2000" dirty="0">
                <a:latin typeface="Lato" panose="020F0502020204030203" pitchFamily="34" charset="0"/>
              </a:rPr>
              <a:t> </a:t>
            </a:r>
            <a:r>
              <a:rPr lang="en-IN" sz="2000" b="1" dirty="0">
                <a:latin typeface="Lato" panose="020F0502020204030203" pitchFamily="34" charset="0"/>
              </a:rPr>
              <a:t>Alliance “ NDA” : </a:t>
            </a:r>
            <a:r>
              <a:rPr lang="en-IN" sz="2000" dirty="0">
                <a:latin typeface="Lato" panose="020F0502020204030203" pitchFamily="34" charset="0"/>
              </a:rPr>
              <a:t>Initially strong but gradually decreases in later states.</a:t>
            </a:r>
          </a:p>
          <a:p>
            <a:r>
              <a:rPr lang="en-IN" sz="2000" b="1" dirty="0">
                <a:latin typeface="Lato" panose="020F0502020204030203" pitchFamily="34" charset="0"/>
              </a:rPr>
              <a:t>Alliance “Independent”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: </a:t>
            </a:r>
            <a:r>
              <a:rPr lang="en-IN" sz="2000" dirty="0">
                <a:latin typeface="Lato" panose="020F0502020204030203" pitchFamily="34" charset="0"/>
              </a:rPr>
              <a:t>Initially strong but experiences a sharp decline.</a:t>
            </a:r>
          </a:p>
          <a:p>
            <a:endParaRPr lang="en-IN" sz="2000" dirty="0">
              <a:latin typeface="Lato" panose="020F0502020204030203" pitchFamily="34" charset="0"/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Regional Patterns:</a:t>
            </a:r>
          </a:p>
          <a:p>
            <a:r>
              <a:rPr lang="en-IN" sz="2000" b="1" dirty="0">
                <a:latin typeface="Lato" panose="020F0502020204030203" pitchFamily="34" charset="0"/>
              </a:rPr>
              <a:t>Uttar Pradesh- </a:t>
            </a:r>
            <a:r>
              <a:rPr lang="en-IN" sz="2000" dirty="0">
                <a:latin typeface="Lato" panose="020F0502020204030203" pitchFamily="34" charset="0"/>
              </a:rPr>
              <a:t>High Voting activity</a:t>
            </a:r>
          </a:p>
          <a:p>
            <a:r>
              <a:rPr lang="en-IN" sz="2000" b="1" dirty="0">
                <a:latin typeface="Lato" panose="020F0502020204030203" pitchFamily="34" charset="0"/>
              </a:rPr>
              <a:t>Maharashtra-</a:t>
            </a:r>
            <a:r>
              <a:rPr lang="en-IN" sz="2000" dirty="0">
                <a:latin typeface="Lato" panose="020F0502020204030203" pitchFamily="34" charset="0"/>
              </a:rPr>
              <a:t> Moderate fluctuations.</a:t>
            </a:r>
          </a:p>
          <a:p>
            <a:r>
              <a:rPr lang="en-IN" sz="2000" b="1" dirty="0">
                <a:latin typeface="Lato" panose="020F0502020204030203" pitchFamily="34" charset="0"/>
              </a:rPr>
              <a:t>West Bengal-  </a:t>
            </a:r>
            <a:r>
              <a:rPr lang="en-IN" sz="2000" dirty="0">
                <a:latin typeface="Lato" panose="020F0502020204030203" pitchFamily="34" charset="0"/>
              </a:rPr>
              <a:t>Consistent Performance.</a:t>
            </a:r>
          </a:p>
          <a:p>
            <a:r>
              <a:rPr lang="en-IN" sz="2000" b="1" dirty="0">
                <a:latin typeface="Lato" panose="020F0502020204030203" pitchFamily="34" charset="0"/>
              </a:rPr>
              <a:t>Bihar-</a:t>
            </a:r>
            <a:r>
              <a:rPr lang="en-IN" sz="2000" dirty="0">
                <a:latin typeface="Lato" panose="020F0502020204030203" pitchFamily="34" charset="0"/>
              </a:rPr>
              <a:t> Steady Decline.</a:t>
            </a:r>
          </a:p>
        </p:txBody>
      </p:sp>
    </p:spTree>
    <p:extLst>
      <p:ext uri="{BB962C8B-B14F-4D97-AF65-F5344CB8AC3E}">
        <p14:creationId xmlns:p14="http://schemas.microsoft.com/office/powerpoint/2010/main" val="219376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Distribution Of Seats by each Alliance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75D00-53DB-EB55-849A-FC58FD716A11}"/>
              </a:ext>
            </a:extLst>
          </p:cNvPr>
          <p:cNvSpPr txBox="1"/>
          <p:nvPr/>
        </p:nvSpPr>
        <p:spPr>
          <a:xfrm>
            <a:off x="6705337" y="1752601"/>
            <a:ext cx="433942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Won the highest number of seats overall, securing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46.49%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Secured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38.75%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of the seats.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Independent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Achieved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14.76%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of the seats.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IN" sz="2000" dirty="0"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854AA-F80D-C8CF-1408-8C0ACF7B7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16415" r="58239" b="19440"/>
          <a:stretch/>
        </p:blipFill>
        <p:spPr>
          <a:xfrm>
            <a:off x="1057275" y="1752601"/>
            <a:ext cx="5324475" cy="4328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851280E-970B-C83C-C4BF-CCA8ECD9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6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Distribution Of Seats by Each Party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75D00-53DB-EB55-849A-FC58FD716A11}"/>
              </a:ext>
            </a:extLst>
          </p:cNvPr>
          <p:cNvSpPr txBox="1"/>
          <p:nvPr/>
        </p:nvSpPr>
        <p:spPr>
          <a:xfrm>
            <a:off x="7170202" y="1819827"/>
            <a:ext cx="4402673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Bharatiya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 Janata Party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Secured the highest percentage of    seats at 44.1%.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Indian National Congress</a:t>
            </a:r>
            <a:r>
              <a:rPr lang="en-US" altLang="en-US" sz="2000" dirty="0">
                <a:latin typeface="Lato" panose="020F0502020204030203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Followed closely, winning 18.63% of the seats.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Other Parties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Each won less than 5% of the seats across all states.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854AA-F80D-C8CF-1408-8C0ACF7B7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0" t="10994" r="8510" b="7666"/>
          <a:stretch/>
        </p:blipFill>
        <p:spPr>
          <a:xfrm>
            <a:off x="1057275" y="1819827"/>
            <a:ext cx="5486400" cy="4638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7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168" y="2766219"/>
            <a:ext cx="637750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Interactive Dashboard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12CB82-A1A1-CFE1-FA7F-1990DAD0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0"/>
            <a:ext cx="12192000" cy="6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3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Insights(1/2)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E7A10-1823-96E6-134A-EE87BF0E7A87}"/>
              </a:ext>
            </a:extLst>
          </p:cNvPr>
          <p:cNvSpPr txBox="1"/>
          <p:nvPr/>
        </p:nvSpPr>
        <p:spPr>
          <a:xfrm>
            <a:off x="1314450" y="1714501"/>
            <a:ext cx="9020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Bharatiya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 Janata Party (BJP)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(NDA)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Secured the highest number of seats: 239.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Dominance in Indore and Vidisha constituencies.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Highest percentage of seats at 44.1%.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Indian National Congress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(INDIA)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Won 101 seats, the second-highest.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Strong performance in Dhubri constituency.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Secured 18.63% of the seats.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Competition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Uttar Pradesh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Highest competition between BJP and Samajwadi Party.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Maharashtra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Second-highest competition observed.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Sikkim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Lowest competition among constituencies.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FC21C14-891C-38A9-15C7-C9D5A3C9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8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Insights(2/2)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4BF67-F677-6A8F-152D-0893A6EB3D76}"/>
              </a:ext>
            </a:extLst>
          </p:cNvPr>
          <p:cNvSpPr txBox="1"/>
          <p:nvPr/>
        </p:nvSpPr>
        <p:spPr>
          <a:xfrm>
            <a:off x="1304925" y="1714500"/>
            <a:ext cx="103579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Alliance Performance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Won the highest number of seats overall, 46.49%.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Initially strong but experiences a sharp decline, securing 38.75%.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Independent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Initially strong but experiences a sharp decline, achieving 14.76%.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Regional Voting Patterns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Uttar Pradesh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High voting activity.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Maharashtra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Moderate fluctuations.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West Bengal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Consistent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Bihar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Steady decline.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IN" sz="2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3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Recommendations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4BF67-F677-6A8F-152D-0893A6EB3D76}"/>
              </a:ext>
            </a:extLst>
          </p:cNvPr>
          <p:cNvSpPr txBox="1"/>
          <p:nvPr/>
        </p:nvSpPr>
        <p:spPr>
          <a:xfrm>
            <a:off x="1116546" y="1505240"/>
            <a:ext cx="99589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For Leading Parties: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Maintain dominance in key constituencies.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Continue employing successful strategies in high-performing regions.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</a:endParaRPr>
          </a:p>
          <a:p>
            <a:pPr>
              <a:buClr>
                <a:srgbClr val="FF0000"/>
              </a:buClr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For Trailing Parties: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Analyze areas of weakness to identify improvement opportunities.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Re-strategize campaigns to target competitive regions.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</a:endParaRPr>
          </a:p>
          <a:p>
            <a:pPr>
              <a:buClr>
                <a:srgbClr val="FF0000"/>
              </a:buClr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Strategic Focus: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Concentrate on regions with narrow margins to sway undecided voters.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</a:endParaRPr>
          </a:p>
          <a:p>
            <a:pPr>
              <a:buClr>
                <a:srgbClr val="FF0000"/>
              </a:buClr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Regional Campaigns: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Tailor campaigns to address state-specific issues and voter concerns.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</a:endParaRPr>
          </a:p>
          <a:p>
            <a:pPr>
              <a:buClr>
                <a:srgbClr val="FF0000"/>
              </a:buClr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</a:rPr>
              <a:t>Alliance Strengthening: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</a:rPr>
              <a:t>Strengthen alliances to maximize voter reach and consolidate support in key constituencies.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FE1004-71C5-7AF7-AD31-42AC91F7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7EE117-B80B-CEBF-3629-2247AE9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5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CBDA5-FC23-96D3-0853-E8F28D9F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829"/>
            <a:ext cx="12415101" cy="7818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80C9-3340-583A-BCF6-4F00160D4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8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67"/>
          <a:stretch/>
        </p:blipFill>
        <p:spPr>
          <a:xfrm>
            <a:off x="6960638" y="-150829"/>
            <a:ext cx="5454462" cy="7818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6089B8-7FBB-54E8-90F0-3B76BC168F94}"/>
              </a:ext>
            </a:extLst>
          </p:cNvPr>
          <p:cNvSpPr txBox="1"/>
          <p:nvPr/>
        </p:nvSpPr>
        <p:spPr>
          <a:xfrm>
            <a:off x="7162800" y="1546592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Election Results Analysis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B264E-0149-C687-EDDE-593780C31BD5}"/>
              </a:ext>
            </a:extLst>
          </p:cNvPr>
          <p:cNvSpPr txBox="1"/>
          <p:nvPr/>
        </p:nvSpPr>
        <p:spPr>
          <a:xfrm>
            <a:off x="9677400" y="599126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– Shivangi Gupta</a:t>
            </a:r>
          </a:p>
        </p:txBody>
      </p:sp>
    </p:spTree>
    <p:extLst>
      <p:ext uri="{BB962C8B-B14F-4D97-AF65-F5344CB8AC3E}">
        <p14:creationId xmlns:p14="http://schemas.microsoft.com/office/powerpoint/2010/main" val="106189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669" y="2447925"/>
            <a:ext cx="4538661" cy="19621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Lato" panose="020F0502020204030203" pitchFamily="34" charset="0"/>
              </a:rPr>
              <a:t>Thank You. . .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19808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E8F82-E084-DECE-4EEB-3DC90152F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7750" y="1600830"/>
            <a:ext cx="10648950" cy="46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Objective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dirty="0">
                <a:latin typeface="Lato" panose="020F0502020204030203" pitchFamily="34" charset="0"/>
              </a:rPr>
              <a:t>Dataset Description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Data Integration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dirty="0">
                <a:latin typeface="Lato" panose="020F0502020204030203" pitchFamily="34" charset="0"/>
              </a:rPr>
              <a:t>Data Cleaning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and Preparation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Key Performance Indicators (KPIs)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Top 10 </a:t>
            </a:r>
            <a:r>
              <a:rPr lang="en-US" altLang="en-US" sz="2000" dirty="0">
                <a:latin typeface="Lato" panose="020F0502020204030203" pitchFamily="34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eading Parties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State-wise Analysis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Constituency-wise Analysis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Party and Alliance Comparison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Trend Analysis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dirty="0">
                <a:latin typeface="Lato" panose="020F0502020204030203" pitchFamily="34" charset="0"/>
              </a:rPr>
              <a:t>Distribution Of Seats by each Party.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Distribution of Seats by each Alliance.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Interactive Dashboard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Insights and Recommendations</a:t>
            </a:r>
          </a:p>
        </p:txBody>
      </p:sp>
      <p:sp>
        <p:nvSpPr>
          <p:cNvPr id="3" name="Flowchart: Punched Tape 2">
            <a:extLst>
              <a:ext uri="{FF2B5EF4-FFF2-40B4-BE49-F238E27FC236}">
                <a16:creationId xmlns:a16="http://schemas.microsoft.com/office/drawing/2014/main" id="{B2432247-5154-17BE-F486-108911C9C996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A4F7E703-32C6-C526-F9A4-D31AB81DF7FB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3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78" y="46295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065E-0DF3-723A-F13F-10277DA2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78" y="2107864"/>
            <a:ext cx="10515600" cy="19388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000" dirty="0">
                <a:latin typeface="Lato" panose="020F0502020204030203" pitchFamily="34" charset="0"/>
              </a:rPr>
              <a:t>The goal of this analysis 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To examine the 2024 election data to gain insights into the election results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Party performance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Voter trends across various constituencies. 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000" dirty="0">
                <a:latin typeface="Lato" panose="020F0502020204030203" pitchFamily="34" charset="0"/>
              </a:rPr>
              <a:t>Using Power BI, we'll create interactive visualizations and dashboards to help stakeholders understand the election outcomes and the dynamics between different political alliances.</a:t>
            </a:r>
            <a:endParaRPr lang="en-IN" sz="2000" dirty="0">
              <a:latin typeface="Lato" panose="020F0502020204030203" pitchFamily="34" charset="0"/>
            </a:endParaRP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2" y="3635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065E-0DF3-723A-F13F-10277DA2C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462" y="1690688"/>
            <a:ext cx="5181600" cy="4803775"/>
          </a:xfrm>
        </p:spPr>
        <p:txBody>
          <a:bodyPr numCol="1"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Election Results Data: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b="1" dirty="0">
                <a:latin typeface="Lato" panose="020F0502020204030203" pitchFamily="34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Unique identifier for each record.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State: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Name of the state.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Const. No.: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Constituency number.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Constituency: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Name of the constituency.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Leading Candidate: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Name of the leading candidate.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Leading Party: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Name of the leading party.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Trailing Candidate: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Name of the trailing candidate.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Trailing Party: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Name of the trailing party.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Margin: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Vote margin between the leading and trailing candidates.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Status: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Status of the election result.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89EEB-0045-5FB9-2B53-3405A7EDE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587" y="1690688"/>
            <a:ext cx="4943475" cy="4351338"/>
          </a:xfrm>
        </p:spPr>
        <p:txBody>
          <a:bodyPr vert="horz" lIns="91440" tIns="45720" rIns="91440" bIns="45720" numCol="1" rtlCol="0"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en-US" sz="2000" dirty="0">
                <a:latin typeface="Lato" panose="020F0502020204030203" pitchFamily="34" charset="0"/>
              </a:rPr>
              <a:t> </a:t>
            </a:r>
            <a:r>
              <a:rPr lang="en-US" altLang="en-US" sz="2000" b="1" dirty="0">
                <a:latin typeface="Lato" panose="020F0502020204030203" pitchFamily="34" charset="0"/>
              </a:rPr>
              <a:t>Party Alliance Data: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en-US" altLang="en-US" sz="2000" dirty="0">
              <a:latin typeface="Lato" panose="020F0502020204030203" pitchFamily="34" charset="0"/>
            </a:endParaRP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b="1" dirty="0">
                <a:latin typeface="Lato" panose="020F0502020204030203" pitchFamily="34" charset="0"/>
              </a:rPr>
              <a:t>Party Name: </a:t>
            </a:r>
            <a:r>
              <a:rPr lang="en-US" altLang="en-US" sz="2000" dirty="0">
                <a:latin typeface="Lato" panose="020F0502020204030203" pitchFamily="34" charset="0"/>
              </a:rPr>
              <a:t>Name of the political party.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b="1" dirty="0">
                <a:latin typeface="Lato" panose="020F0502020204030203" pitchFamily="34" charset="0"/>
              </a:rPr>
              <a:t>Alliance Name: </a:t>
            </a:r>
            <a:r>
              <a:rPr lang="en-US" altLang="en-US" sz="2000" dirty="0">
                <a:latin typeface="Lato" panose="020F0502020204030203" pitchFamily="34" charset="0"/>
              </a:rPr>
              <a:t>Name of the political alliance the party belongs to.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endParaRPr lang="en-IN" sz="2000" dirty="0">
              <a:latin typeface="Lato" panose="020F0502020204030203" pitchFamily="34" charset="0"/>
            </a:endParaRP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9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065E-0DF3-723A-F13F-10277DA2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243" y="1819827"/>
            <a:ext cx="9084056" cy="3980898"/>
          </a:xfrm>
        </p:spPr>
        <p:txBody>
          <a:bodyPr numCol="1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Data 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r>
              <a:rPr lang="en-US" altLang="en-US" sz="2000" dirty="0">
                <a:latin typeface="Lato" panose="020F0502020204030203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Election Results Dataset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   Party Alliance Dataset.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Integration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r>
              <a:rPr lang="en-US" altLang="en-US" sz="2000" dirty="0">
                <a:latin typeface="Lato" panose="020F0502020204030203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VLOOKUP for combining datasets based on Leading Party and Trailing Party.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   Created two columns Alliance of Leading Party and Alliance of Trailing Party.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Data Cleaning and Preparation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065E-0DF3-723A-F13F-10277DA2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242" y="1819826"/>
            <a:ext cx="10263707" cy="4619073"/>
          </a:xfrm>
        </p:spPr>
        <p:txBody>
          <a:bodyPr numCol="1">
            <a:norm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Removed duplicates rows in the dataset.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Changed datatype where necessary for better data handling.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Removed rows where status was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uncontested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" to maintain data integrity.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Eliminated the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" column as it only contained the value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Result Declared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".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Cleaned and trimmed categorical columns for consistency and accuracy.</a:t>
            </a:r>
          </a:p>
          <a:p>
            <a:pPr marL="457200" indent="-45720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Capitalized categorical column entries using appropriate functions for uniformity. </a:t>
            </a:r>
          </a:p>
          <a:p>
            <a:pPr marL="457200" indent="-45720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dirty="0">
                <a:latin typeface="Lato" panose="020F0502020204030203" pitchFamily="34" charset="0"/>
              </a:rPr>
              <a:t>Created </a:t>
            </a:r>
            <a:r>
              <a:rPr lang="en-US" altLang="en-US" sz="2000" b="1" dirty="0">
                <a:latin typeface="Lato" panose="020F0502020204030203" pitchFamily="34" charset="0"/>
              </a:rPr>
              <a:t>calculated measure</a:t>
            </a:r>
            <a:r>
              <a:rPr lang="en-US" altLang="en-US" sz="2000" dirty="0">
                <a:latin typeface="Lato" panose="020F0502020204030203" pitchFamily="34" charset="0"/>
              </a:rPr>
              <a:t>-   Alliance by leading Party, First Leading Party,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Seats Won                                                                              Constituencies Won by Alliance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5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Lato" panose="020F0502020204030203" pitchFamily="34" charset="0"/>
              </a:rPr>
              <a:t>Key Performance Indicators (KPIs)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C9A19-7A35-948B-416A-750E91D6E2F5}"/>
              </a:ext>
            </a:extLst>
          </p:cNvPr>
          <p:cNvSpPr txBox="1"/>
          <p:nvPr/>
        </p:nvSpPr>
        <p:spPr>
          <a:xfrm>
            <a:off x="1147243" y="3604145"/>
            <a:ext cx="10077450" cy="233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Leading Party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Highlight the party with the highest number of wins.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Constituencies Won by Alliance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Emphasize the most successful alliance.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Total Seats Won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Show the overall distribution of seats.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Average Margin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: Discuss the competitiveness of the elections based on average margins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29B88-3EAB-0397-120B-23E7597E9646}"/>
              </a:ext>
            </a:extLst>
          </p:cNvPr>
          <p:cNvSpPr txBox="1"/>
          <p:nvPr/>
        </p:nvSpPr>
        <p:spPr>
          <a:xfrm>
            <a:off x="1147243" y="2963089"/>
            <a:ext cx="315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Lato" panose="020F0502020204030203" pitchFamily="34" charset="0"/>
              </a:rPr>
              <a:t>Significance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252D-6728-A387-5842-E01CF28CF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9" b="78507"/>
          <a:stretch/>
        </p:blipFill>
        <p:spPr>
          <a:xfrm>
            <a:off x="368673" y="1796669"/>
            <a:ext cx="11662843" cy="87499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937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377-896B-48D4-46CE-04098B4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43" y="4942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</a:rPr>
              <a:t>Top 10 Leading Parties</a:t>
            </a:r>
            <a:endParaRPr lang="en-IN" sz="4800" b="1" dirty="0">
              <a:solidFill>
                <a:srgbClr val="002060"/>
              </a:solidFill>
              <a:latin typeface="Lato" panose="020F0502020204030203" pitchFamily="34" charset="0"/>
            </a:endParaRP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E41490F8-DCD7-CC28-7C50-5D20DC590CA4}"/>
              </a:ext>
            </a:extLst>
          </p:cNvPr>
          <p:cNvSpPr/>
          <p:nvPr/>
        </p:nvSpPr>
        <p:spPr>
          <a:xfrm rot="8611211">
            <a:off x="-740169" y="-607710"/>
            <a:ext cx="2217684" cy="1611581"/>
          </a:xfrm>
          <a:prstGeom prst="flowChartPunchedTap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94BFCF51-92D9-8D4B-076F-8E29218E7C2A}"/>
              </a:ext>
            </a:extLst>
          </p:cNvPr>
          <p:cNvSpPr/>
          <p:nvPr/>
        </p:nvSpPr>
        <p:spPr>
          <a:xfrm rot="8611211">
            <a:off x="10440132" y="5903919"/>
            <a:ext cx="2445423" cy="1508404"/>
          </a:xfrm>
          <a:prstGeom prst="flowChartPunchedTap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75D00-53DB-EB55-849A-FC58FD716A11}"/>
              </a:ext>
            </a:extLst>
          </p:cNvPr>
          <p:cNvSpPr txBox="1"/>
          <p:nvPr/>
        </p:nvSpPr>
        <p:spPr>
          <a:xfrm>
            <a:off x="7400926" y="1505240"/>
            <a:ext cx="4261917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Lato" panose="020F0502020204030203" pitchFamily="34" charset="0"/>
              </a:rPr>
              <a:t>Bharatiya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 Janata Party (BJP)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secured the highest number of seats in the election, winning 239 seats.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Indian National Congress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followed closely with 101 seats, making it the second-highest winning party.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There was significant competition among other parties for the remaining top positions.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Shiv Sena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obtained the lowest number of seats among the top 10 leading parties.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59456-0BD6-ECB2-E08D-44E086640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37" b="996"/>
          <a:stretch/>
        </p:blipFill>
        <p:spPr>
          <a:xfrm>
            <a:off x="1147243" y="1662534"/>
            <a:ext cx="6062370" cy="38195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096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968</Words>
  <Application>Microsoft Office PowerPoint</Application>
  <PresentationFormat>Widescreen</PresentationFormat>
  <Paragraphs>166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Segoe UI Historic</vt:lpstr>
      <vt:lpstr>Office Theme</vt:lpstr>
      <vt:lpstr>PowerPoint Presentation</vt:lpstr>
      <vt:lpstr>PowerPoint Presentation</vt:lpstr>
      <vt:lpstr>Agenda</vt:lpstr>
      <vt:lpstr>Objective</vt:lpstr>
      <vt:lpstr>Dataset Description</vt:lpstr>
      <vt:lpstr>Data Integration</vt:lpstr>
      <vt:lpstr>Data Cleaning and Preparation  </vt:lpstr>
      <vt:lpstr>Key Performance Indicators (KPIs)</vt:lpstr>
      <vt:lpstr>Top 10 Leading Parties</vt:lpstr>
      <vt:lpstr>State-wise Analysis</vt:lpstr>
      <vt:lpstr>Constituency-wise Analysis</vt:lpstr>
      <vt:lpstr>Trend Analysis</vt:lpstr>
      <vt:lpstr>Distribution Of Seats by each Alliance</vt:lpstr>
      <vt:lpstr>Distribution Of Seats by Each Party</vt:lpstr>
      <vt:lpstr>Interactive Dashboard</vt:lpstr>
      <vt:lpstr>PowerPoint Presentation</vt:lpstr>
      <vt:lpstr>Insights(1/2)</vt:lpstr>
      <vt:lpstr>Insights(2/2)</vt:lpstr>
      <vt:lpstr>Recommendations</vt:lpstr>
      <vt:lpstr>Thank You.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Shivangi Gupta</dc:creator>
  <cp:lastModifiedBy>Shivangi Gupta</cp:lastModifiedBy>
  <cp:revision>15</cp:revision>
  <dcterms:created xsi:type="dcterms:W3CDTF">2024-07-14T11:31:44Z</dcterms:created>
  <dcterms:modified xsi:type="dcterms:W3CDTF">2024-07-16T09:39:02Z</dcterms:modified>
</cp:coreProperties>
</file>