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drawingml.chartshapes+xml" PartName="/ppt/drawings/drawing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6858000" cx="9144000"/>
  <p:notesSz cx="6858000" cy="9144000"/>
  <p:embeddedFontLst>
    <p:embeddedFont>
      <p:font typeface="Arimo"/>
      <p:regular r:id="rId23"/>
      <p:bold r:id="rId24"/>
      <p:italic r:id="rId25"/>
      <p:boldItalic r:id="rId26"/>
    </p:embeddedFont>
    <p:embeddedFont>
      <p:font typeface="Arial Black"/>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8" roundtripDataSignature="AMtx7mgQmr8csEXD7ezOTkVc7c/ZpfPQ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619C9F8-695F-4D6D-B49F-2240EA69A497}">
  <a:tblStyle styleId="{C619C9F8-695F-4D6D-B49F-2240EA69A497}" styleName="Table_0">
    <a:wholeTbl>
      <a:tcTxStyle b="off" i="off">
        <a:font>
          <a:latin typeface="Tw Cen MT"/>
          <a:ea typeface="Tw Cen MT"/>
          <a:cs typeface="Tw Cen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F2F7"/>
          </a:solidFill>
        </a:fill>
      </a:tcStyle>
    </a:wholeTbl>
    <a:band1H>
      <a:tcTxStyle/>
      <a:tcStyle>
        <a:fill>
          <a:solidFill>
            <a:srgbClr val="DCE5EE"/>
          </a:solidFill>
        </a:fill>
      </a:tcStyle>
    </a:band1H>
    <a:band2H>
      <a:tcTxStyle/>
    </a:band2H>
    <a:band1V>
      <a:tcTxStyle/>
      <a:tcStyle>
        <a:fill>
          <a:solidFill>
            <a:srgbClr val="DCE5EE"/>
          </a:solidFill>
        </a:fill>
      </a:tcStyle>
    </a:band1V>
    <a:band2V>
      <a:tcTxStyle/>
    </a:band2V>
    <a:lastCol>
      <a:tcTxStyle b="on" i="off">
        <a:font>
          <a:latin typeface="Tw Cen MT"/>
          <a:ea typeface="Tw Cen MT"/>
          <a:cs typeface="Tw Cen MT"/>
        </a:font>
        <a:schemeClr val="lt1"/>
      </a:tcTxStyle>
      <a:tcStyle>
        <a:fill>
          <a:solidFill>
            <a:schemeClr val="accent1"/>
          </a:solidFill>
        </a:fill>
      </a:tcStyle>
    </a:lastCol>
    <a:firstCol>
      <a:tcTxStyle b="on" i="off">
        <a:font>
          <a:latin typeface="Tw Cen MT"/>
          <a:ea typeface="Tw Cen MT"/>
          <a:cs typeface="Tw Cen MT"/>
        </a:font>
        <a:schemeClr val="lt1"/>
      </a:tcTxStyle>
      <a:tcStyle>
        <a:fill>
          <a:solidFill>
            <a:schemeClr val="accent1"/>
          </a:solidFill>
        </a:fill>
      </a:tcStyle>
    </a:firstCol>
    <a:lastRow>
      <a:tcTxStyle b="on" i="off">
        <a:font>
          <a:latin typeface="Tw Cen MT"/>
          <a:ea typeface="Tw Cen MT"/>
          <a:cs typeface="Tw Cen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w Cen MT"/>
          <a:ea typeface="Tw Cen MT"/>
          <a:cs typeface="Tw Cen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0E8CBB3F-211F-49CC-876D-6E677CDE2FF1}" styleName="Table_1">
    <a:wholeTbl>
      <a:tcTxStyle b="off" i="off">
        <a:font>
          <a:latin typeface="Tw Cen MT"/>
          <a:ea typeface="Tw Cen MT"/>
          <a:cs typeface="Tw Cen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8F2E9"/>
          </a:solidFill>
        </a:fill>
      </a:tcStyle>
    </a:wholeTbl>
    <a:band1H>
      <a:tcTxStyle/>
      <a:tcStyle>
        <a:fill>
          <a:solidFill>
            <a:srgbClr val="F0E4D1"/>
          </a:solidFill>
        </a:fill>
      </a:tcStyle>
    </a:band1H>
    <a:band2H>
      <a:tcTxStyle/>
    </a:band2H>
    <a:band1V>
      <a:tcTxStyle/>
      <a:tcStyle>
        <a:fill>
          <a:solidFill>
            <a:srgbClr val="F0E4D1"/>
          </a:solidFill>
        </a:fill>
      </a:tcStyle>
    </a:band1V>
    <a:band2V>
      <a:tcTxStyle/>
    </a:band2V>
    <a:lastCol>
      <a:tcTxStyle b="on" i="off">
        <a:font>
          <a:latin typeface="Tw Cen MT"/>
          <a:ea typeface="Tw Cen MT"/>
          <a:cs typeface="Tw Cen MT"/>
        </a:font>
        <a:schemeClr val="lt1"/>
      </a:tcTxStyle>
      <a:tcStyle>
        <a:fill>
          <a:solidFill>
            <a:schemeClr val="accent4"/>
          </a:solidFill>
        </a:fill>
      </a:tcStyle>
    </a:lastCol>
    <a:firstCol>
      <a:tcTxStyle b="on" i="off">
        <a:font>
          <a:latin typeface="Tw Cen MT"/>
          <a:ea typeface="Tw Cen MT"/>
          <a:cs typeface="Tw Cen MT"/>
        </a:font>
        <a:schemeClr val="lt1"/>
      </a:tcTxStyle>
      <a:tcStyle>
        <a:fill>
          <a:solidFill>
            <a:schemeClr val="accent4"/>
          </a:solidFill>
        </a:fill>
      </a:tcStyle>
    </a:firstCol>
    <a:lastRow>
      <a:tcTxStyle b="on" i="off">
        <a:font>
          <a:latin typeface="Tw Cen MT"/>
          <a:ea typeface="Tw Cen MT"/>
          <a:cs typeface="Tw Cen MT"/>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a:seCell>
    <a:swCell>
      <a:tcTxStyle/>
    </a:swCell>
    <a:firstRow>
      <a:tcTxStyle b="on" i="off">
        <a:font>
          <a:latin typeface="Tw Cen MT"/>
          <a:ea typeface="Tw Cen MT"/>
          <a:cs typeface="Tw Cen MT"/>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Arimo-bold.fntdata"/><Relationship Id="rId23" Type="http://schemas.openxmlformats.org/officeDocument/2006/relationships/font" Target="fonts/Arim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Arimo-boldItalic.fntdata"/><Relationship Id="rId25" Type="http://schemas.openxmlformats.org/officeDocument/2006/relationships/font" Target="fonts/Arimo-italic.fntdata"/><Relationship Id="rId28" Type="http://customschemas.google.com/relationships/presentationmetadata" Target="metadata"/><Relationship Id="rId27" Type="http://schemas.openxmlformats.org/officeDocument/2006/relationships/font" Target="fonts/ArialBlack-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ELL\Downloads\Statistic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DELL\Downloads\Statistics.xlsx" TargetMode="External"/><Relationship Id="rId2"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1" Type="http://schemas.openxmlformats.org/officeDocument/2006/relationships/oleObject" Target="file:///C:\Users\DELL\Downloads\Statistic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4"/>
  <c:chart>
    <c:title>
      <c:layout/>
    </c:title>
    <c:view3D>
      <c:rotX val="30"/>
      <c:perspective val="30"/>
    </c:view3D>
    <c:plotArea>
      <c:layout>
        <c:manualLayout>
          <c:layoutTarget val="inner"/>
          <c:xMode val="edge"/>
          <c:yMode val="edge"/>
          <c:x val="0.10542414592542144"/>
          <c:y val="0.22184101987251609"/>
          <c:w val="0.81597934061059363"/>
          <c:h val="0.67144800081808065"/>
        </c:manualLayout>
      </c:layout>
      <c:pie3DChart>
        <c:varyColors val="1"/>
        <c:ser>
          <c:idx val="0"/>
          <c:order val="0"/>
          <c:tx>
            <c:strRef>
              <c:f>'Hiring Analysis'!$B$4</c:f>
              <c:strCache>
                <c:ptCount val="1"/>
                <c:pt idx="0">
                  <c:v>Hired</c:v>
                </c:pt>
              </c:strCache>
            </c:strRef>
          </c:tx>
          <c:dLbls>
            <c:txPr>
              <a:bodyPr/>
              <a:lstStyle/>
              <a:p>
                <a:pPr>
                  <a:defRPr sz="1400" b="1"/>
                </a:pPr>
                <a:endParaRPr lang="en-US"/>
              </a:p>
            </c:txPr>
            <c:showCatName val="1"/>
            <c:showPercent val="1"/>
            <c:showLeaderLines val="1"/>
          </c:dLbls>
          <c:cat>
            <c:strRef>
              <c:f>'Hiring Analysis'!$A$5:$A$7</c:f>
              <c:strCache>
                <c:ptCount val="3"/>
                <c:pt idx="0">
                  <c:v>Males</c:v>
                </c:pt>
                <c:pt idx="2">
                  <c:v>Females</c:v>
                </c:pt>
              </c:strCache>
            </c:strRef>
          </c:cat>
          <c:val>
            <c:numRef>
              <c:f>'Hiring Analysis'!$B$5:$B$7</c:f>
              <c:numCache>
                <c:formatCode>General</c:formatCode>
                <c:ptCount val="3"/>
                <c:pt idx="0">
                  <c:v>2572</c:v>
                </c:pt>
                <c:pt idx="2">
                  <c:v>1854</c:v>
                </c:pt>
              </c:numCache>
            </c:numRef>
          </c:val>
        </c:ser>
      </c:pie3DChart>
    </c:plotArea>
    <c:plotVisOnly val="1"/>
  </c:chart>
  <c:spPr>
    <a:gradFill>
      <a:gsLst>
        <a:gs pos="0">
          <a:srgbClr val="FFEFD1"/>
        </a:gs>
        <a:gs pos="64999">
          <a:srgbClr val="F0EBD5"/>
        </a:gs>
        <a:gs pos="100000">
          <a:srgbClr val="D1C39F"/>
        </a:gs>
      </a:gsLst>
      <a:lin ang="5400000" scaled="0"/>
    </a:gradFill>
    <a:ln w="19050">
      <a:solidFill>
        <a:schemeClr val="tx1">
          <a:lumMod val="95000"/>
          <a:lumOff val="5000"/>
        </a:schemeClr>
      </a:solidFill>
    </a:ln>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10"/>
  <c:chart>
    <c:plotArea>
      <c:layout>
        <c:manualLayout>
          <c:layoutTarget val="inner"/>
          <c:xMode val="edge"/>
          <c:yMode val="edge"/>
          <c:x val="1.2152778608430358E-2"/>
          <c:y val="2.4413145539906242E-2"/>
          <c:w val="0.97326388706145339"/>
          <c:h val="0.8447387527263317"/>
        </c:manualLayout>
      </c:layout>
      <c:barChart>
        <c:barDir val="col"/>
        <c:grouping val="clustered"/>
        <c:ser>
          <c:idx val="0"/>
          <c:order val="0"/>
          <c:spPr>
            <a:solidFill>
              <a:srgbClr val="002060"/>
            </a:solidFill>
          </c:spPr>
          <c:dLbls>
            <c:txPr>
              <a:bodyPr/>
              <a:lstStyle/>
              <a:p>
                <a:pPr>
                  <a:defRPr sz="1400" b="1"/>
                </a:pPr>
                <a:endParaRPr lang="en-US"/>
              </a:p>
            </c:txPr>
            <c:showVal val="1"/>
          </c:dLbls>
          <c:cat>
            <c:strRef>
              <c:f>insights!$L$17:$L$27</c:f>
              <c:strCache>
                <c:ptCount val="11"/>
                <c:pt idx="0">
                  <c:v>100-10100</c:v>
                </c:pt>
                <c:pt idx="1">
                  <c:v>10100-20100</c:v>
                </c:pt>
                <c:pt idx="2">
                  <c:v>20100-30100</c:v>
                </c:pt>
                <c:pt idx="3">
                  <c:v>30100-40100</c:v>
                </c:pt>
                <c:pt idx="4">
                  <c:v>40100-50100</c:v>
                </c:pt>
                <c:pt idx="5">
                  <c:v>50100-60100</c:v>
                </c:pt>
                <c:pt idx="6">
                  <c:v>60100-70100</c:v>
                </c:pt>
                <c:pt idx="7">
                  <c:v>70100-80100</c:v>
                </c:pt>
                <c:pt idx="8">
                  <c:v>80100-90100</c:v>
                </c:pt>
                <c:pt idx="9">
                  <c:v>90100-100100</c:v>
                </c:pt>
                <c:pt idx="10">
                  <c:v>100100-110100</c:v>
                </c:pt>
              </c:strCache>
            </c:strRef>
          </c:cat>
          <c:val>
            <c:numRef>
              <c:f>insights!$M$17:$M$27</c:f>
              <c:numCache>
                <c:formatCode>General</c:formatCode>
                <c:ptCount val="11"/>
                <c:pt idx="0">
                  <c:v>1</c:v>
                </c:pt>
                <c:pt idx="1">
                  <c:v>685</c:v>
                </c:pt>
                <c:pt idx="2">
                  <c:v>728</c:v>
                </c:pt>
                <c:pt idx="3">
                  <c:v>712</c:v>
                </c:pt>
                <c:pt idx="4">
                  <c:v>712</c:v>
                </c:pt>
                <c:pt idx="5">
                  <c:v>777</c:v>
                </c:pt>
                <c:pt idx="6">
                  <c:v>754</c:v>
                </c:pt>
                <c:pt idx="7">
                  <c:v>698</c:v>
                </c:pt>
                <c:pt idx="8">
                  <c:v>733</c:v>
                </c:pt>
                <c:pt idx="9">
                  <c:v>716</c:v>
                </c:pt>
                <c:pt idx="10">
                  <c:v>649</c:v>
                </c:pt>
              </c:numCache>
            </c:numRef>
          </c:val>
        </c:ser>
        <c:gapWidth val="0"/>
        <c:axId val="99920128"/>
        <c:axId val="99934208"/>
      </c:barChart>
      <c:catAx>
        <c:axId val="99920128"/>
        <c:scaling>
          <c:orientation val="minMax"/>
        </c:scaling>
        <c:axPos val="b"/>
        <c:numFmt formatCode="General" sourceLinked="1"/>
        <c:tickLblPos val="nextTo"/>
        <c:spPr>
          <a:noFill/>
        </c:spPr>
        <c:crossAx val="99934208"/>
        <c:crosses val="autoZero"/>
        <c:auto val="1"/>
        <c:lblAlgn val="ctr"/>
        <c:lblOffset val="100"/>
      </c:catAx>
      <c:valAx>
        <c:axId val="99934208"/>
        <c:scaling>
          <c:orientation val="minMax"/>
        </c:scaling>
        <c:delete val="1"/>
        <c:axPos val="l"/>
        <c:numFmt formatCode="General" sourceLinked="1"/>
        <c:tickLblPos val="none"/>
        <c:crossAx val="99920128"/>
        <c:crosses val="autoZero"/>
        <c:crossBetween val="between"/>
      </c:valAx>
    </c:plotArea>
    <c:plotVisOnly val="1"/>
  </c:chart>
  <c:externalData r:id="rId1"/>
  <c:userShapes r:id="rId2"/>
</c:chartSpace>
</file>

<file path=ppt/charts/chart3.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2.9656149316742583E-2"/>
          <c:y val="3.5871720467970603E-2"/>
          <c:w val="0.95209722925161955"/>
          <c:h val="0.89807464895614231"/>
        </c:manualLayout>
      </c:layout>
      <c:barChart>
        <c:barDir val="col"/>
        <c:grouping val="clustered"/>
        <c:ser>
          <c:idx val="0"/>
          <c:order val="0"/>
          <c:tx>
            <c:strRef>
              <c:f>insights!$D$47</c:f>
              <c:strCache>
                <c:ptCount val="1"/>
                <c:pt idx="0">
                  <c:v>Hired</c:v>
                </c:pt>
              </c:strCache>
            </c:strRef>
          </c:tx>
          <c:spPr>
            <a:solidFill>
              <a:srgbClr val="002060"/>
            </a:solidFill>
          </c:spPr>
          <c:dLbls>
            <c:dLbl>
              <c:idx val="3"/>
              <c:spPr>
                <a:noFill/>
                <a:ln w="25400" cmpd="dbl">
                  <a:solidFill>
                    <a:srgbClr val="FF0000"/>
                  </a:solidFill>
                </a:ln>
              </c:spPr>
              <c:txPr>
                <a:bodyPr/>
                <a:lstStyle/>
                <a:p>
                  <a:pPr>
                    <a:defRPr sz="1400" b="1"/>
                  </a:pPr>
                  <a:endParaRPr lang="en-US"/>
                </a:p>
              </c:txPr>
            </c:dLbl>
            <c:dLbl>
              <c:idx val="11"/>
              <c:spPr>
                <a:noFill/>
                <a:ln w="25400" cmpd="sng">
                  <a:solidFill>
                    <a:srgbClr val="FF0000"/>
                  </a:solidFill>
                </a:ln>
              </c:spPr>
              <c:txPr>
                <a:bodyPr/>
                <a:lstStyle/>
                <a:p>
                  <a:pPr>
                    <a:defRPr sz="1400" b="1"/>
                  </a:pPr>
                  <a:endParaRPr lang="en-US"/>
                </a:p>
              </c:txPr>
            </c:dLbl>
            <c:dLbl>
              <c:idx val="12"/>
              <c:spPr>
                <a:noFill/>
                <a:ln w="25400" cmpd="dbl">
                  <a:solidFill>
                    <a:srgbClr val="FF0000"/>
                  </a:solidFill>
                </a:ln>
              </c:spPr>
              <c:txPr>
                <a:bodyPr/>
                <a:lstStyle/>
                <a:p>
                  <a:pPr>
                    <a:defRPr sz="1400" b="1"/>
                  </a:pPr>
                  <a:endParaRPr lang="en-US"/>
                </a:p>
              </c:txPr>
            </c:dLbl>
            <c:dLbl>
              <c:idx val="14"/>
              <c:spPr>
                <a:noFill/>
                <a:ln w="25400" cmpd="dbl">
                  <a:solidFill>
                    <a:srgbClr val="FF0000"/>
                  </a:solidFill>
                </a:ln>
              </c:spPr>
              <c:txPr>
                <a:bodyPr/>
                <a:lstStyle/>
                <a:p>
                  <a:pPr>
                    <a:defRPr sz="1400" b="1"/>
                  </a:pPr>
                  <a:endParaRPr lang="en-US"/>
                </a:p>
              </c:txPr>
            </c:dLbl>
            <c:spPr>
              <a:noFill/>
            </c:spPr>
            <c:txPr>
              <a:bodyPr/>
              <a:lstStyle/>
              <a:p>
                <a:pPr>
                  <a:defRPr sz="1400" b="1"/>
                </a:pPr>
                <a:endParaRPr lang="en-US"/>
              </a:p>
            </c:txPr>
            <c:showVal val="1"/>
          </c:dLbls>
          <c:cat>
            <c:strRef>
              <c:f>insights!$C$48:$C$62</c:f>
              <c:strCache>
                <c:ptCount val="15"/>
                <c:pt idx="0">
                  <c:v>b9</c:v>
                </c:pt>
                <c:pt idx="1">
                  <c:v>c5</c:v>
                </c:pt>
                <c:pt idx="2">
                  <c:v>c8</c:v>
                </c:pt>
                <c:pt idx="3">
                  <c:v>c9</c:v>
                </c:pt>
                <c:pt idx="4">
                  <c:v>cc910</c:v>
                </c:pt>
                <c:pt idx="5">
                  <c:v>i1</c:v>
                </c:pt>
                <c:pt idx="6">
                  <c:v>i4</c:v>
                </c:pt>
                <c:pt idx="7">
                  <c:v>i5</c:v>
                </c:pt>
                <c:pt idx="8">
                  <c:v>i6</c:v>
                </c:pt>
                <c:pt idx="9">
                  <c:v>i7</c:v>
                </c:pt>
                <c:pt idx="10">
                  <c:v>m6</c:v>
                </c:pt>
                <c:pt idx="11">
                  <c:v>m7</c:v>
                </c:pt>
                <c:pt idx="12">
                  <c:v>n10</c:v>
                </c:pt>
                <c:pt idx="13">
                  <c:v>n6</c:v>
                </c:pt>
                <c:pt idx="14">
                  <c:v>n9</c:v>
                </c:pt>
              </c:strCache>
            </c:strRef>
          </c:cat>
          <c:val>
            <c:numRef>
              <c:f>insights!$D$48:$D$62</c:f>
              <c:numCache>
                <c:formatCode>General</c:formatCode>
                <c:ptCount val="15"/>
                <c:pt idx="0">
                  <c:v>307</c:v>
                </c:pt>
                <c:pt idx="1">
                  <c:v>1182</c:v>
                </c:pt>
                <c:pt idx="2">
                  <c:v>193</c:v>
                </c:pt>
                <c:pt idx="3">
                  <c:v>1240</c:v>
                </c:pt>
                <c:pt idx="4">
                  <c:v>105</c:v>
                </c:pt>
                <c:pt idx="5">
                  <c:v>151</c:v>
                </c:pt>
                <c:pt idx="6">
                  <c:v>31</c:v>
                </c:pt>
                <c:pt idx="7">
                  <c:v>510</c:v>
                </c:pt>
                <c:pt idx="8">
                  <c:v>337</c:v>
                </c:pt>
                <c:pt idx="9">
                  <c:v>633</c:v>
                </c:pt>
                <c:pt idx="10">
                  <c:v>2</c:v>
                </c:pt>
                <c:pt idx="11">
                  <c:v>0</c:v>
                </c:pt>
                <c:pt idx="12">
                  <c:v>0</c:v>
                </c:pt>
                <c:pt idx="13">
                  <c:v>1</c:v>
                </c:pt>
                <c:pt idx="14">
                  <c:v>0</c:v>
                </c:pt>
              </c:numCache>
            </c:numRef>
          </c:val>
        </c:ser>
        <c:dLbls>
          <c:showVal val="1"/>
        </c:dLbls>
        <c:gapWidth val="30"/>
        <c:axId val="100849920"/>
        <c:axId val="100007936"/>
      </c:barChart>
      <c:catAx>
        <c:axId val="100849920"/>
        <c:scaling>
          <c:orientation val="minMax"/>
        </c:scaling>
        <c:axPos val="b"/>
        <c:majorTickMark val="none"/>
        <c:tickLblPos val="nextTo"/>
        <c:spPr>
          <a:ln>
            <a:solidFill>
              <a:schemeClr val="tx1"/>
            </a:solidFill>
          </a:ln>
        </c:spPr>
        <c:crossAx val="100007936"/>
        <c:crosses val="autoZero"/>
        <c:auto val="1"/>
        <c:lblAlgn val="ctr"/>
        <c:lblOffset val="100"/>
      </c:catAx>
      <c:valAx>
        <c:axId val="100007936"/>
        <c:scaling>
          <c:orientation val="minMax"/>
        </c:scaling>
        <c:delete val="1"/>
        <c:axPos val="l"/>
        <c:numFmt formatCode="General" sourceLinked="1"/>
        <c:majorTickMark val="none"/>
        <c:tickLblPos val="none"/>
        <c:crossAx val="100849920"/>
        <c:crosses val="autoZero"/>
        <c:crossBetween val="between"/>
      </c:valAx>
      <c:spPr>
        <a:noFill/>
        <a:ln w="25400">
          <a:noFill/>
        </a:ln>
      </c:spPr>
    </c:plotArea>
    <c:plotVisOnly val="1"/>
  </c:chart>
  <c:spPr>
    <a:gradFill>
      <a:gsLst>
        <a:gs pos="0">
          <a:srgbClr val="5E9EFF"/>
        </a:gs>
        <a:gs pos="39999">
          <a:srgbClr val="85C2FF"/>
        </a:gs>
        <a:gs pos="70000">
          <a:srgbClr val="C4D6EB"/>
        </a:gs>
        <a:gs pos="100000">
          <a:srgbClr val="FFEBFA"/>
        </a:gs>
      </a:gsLst>
      <a:lin ang="5400000" scaled="0"/>
    </a:gradFill>
    <a:ln w="38100">
      <a:solidFill>
        <a:schemeClr val="tx1">
          <a:lumMod val="95000"/>
          <a:lumOff val="5000"/>
        </a:schemeClr>
      </a:solidFill>
    </a:ln>
  </c:spPr>
  <c:externalData r:id="rId1"/>
</c:chartSpace>
</file>

<file path=ppt/drawings/drawing1.xml><?xml version="1.0" encoding="utf-8"?>
<c:userShapes xmlns:c="http://schemas.openxmlformats.org/drawingml/2006/chart">
  <cdr:relSizeAnchor xmlns:cdr="http://schemas.openxmlformats.org/drawingml/2006/chartDrawing">
    <cdr:from>
      <cdr:x>0.4657</cdr:x>
      <cdr:y>0.06498</cdr:y>
    </cdr:from>
    <cdr:to>
      <cdr:x>0.5309</cdr:x>
      <cdr:y>0.14297</cdr:y>
    </cdr:to>
    <cdr:sp macro="" textlink="">
      <cdr:nvSpPr>
        <cdr:cNvPr id="2" name="Oval 1"/>
        <cdr:cNvSpPr/>
      </cdr:nvSpPr>
      <cdr:spPr>
        <a:xfrm xmlns:a="http://schemas.openxmlformats.org/drawingml/2006/main">
          <a:off x="3600400" y="360040"/>
          <a:ext cx="504056" cy="432048"/>
        </a:xfrm>
        <a:prstGeom xmlns:a="http://schemas.openxmlformats.org/drawingml/2006/main" prst="ellipse">
          <a:avLst/>
        </a:prstGeom>
        <a:noFill xmlns:a="http://schemas.openxmlformats.org/drawingml/2006/main"/>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0.44127</cdr:x>
      <cdr:y>0.8208</cdr:y>
    </cdr:from>
    <cdr:to>
      <cdr:x>0.49716</cdr:x>
      <cdr:y>1</cdr:y>
    </cdr:to>
    <cdr:sp macro="" textlink="">
      <cdr:nvSpPr>
        <cdr:cNvPr id="4" name="Oval 3"/>
        <cdr:cNvSpPr/>
      </cdr:nvSpPr>
      <cdr:spPr>
        <a:xfrm xmlns:a="http://schemas.openxmlformats.org/drawingml/2006/main" rot="8050511">
          <a:off x="3131153" y="4870695"/>
          <a:ext cx="992814" cy="432048"/>
        </a:xfrm>
        <a:prstGeom xmlns:a="http://schemas.openxmlformats.org/drawingml/2006/main" prst="ellipse">
          <a:avLst/>
        </a:prstGeom>
        <a:noFill xmlns:a="http://schemas.openxmlformats.org/drawingml/2006/main"/>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1" name="Google Shape;191;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07" name="Google Shape;207;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76" name="Google Shape;176;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18" name="Shape 18"/>
        <p:cNvGrpSpPr/>
        <p:nvPr/>
      </p:nvGrpSpPr>
      <p:grpSpPr>
        <a:xfrm>
          <a:off x="0" y="0"/>
          <a:ext cx="0" cy="0"/>
          <a:chOff x="0" y="0"/>
          <a:chExt cx="0" cy="0"/>
        </a:xfrm>
      </p:grpSpPr>
      <p:sp>
        <p:nvSpPr>
          <p:cNvPr id="19" name="Google Shape;19;p19"/>
          <p:cNvSpPr/>
          <p:nvPr/>
        </p:nvSpPr>
        <p:spPr>
          <a:xfrm>
            <a:off x="0" y="5971032"/>
            <a:ext cx="9144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0" name="Google Shape;20;p19"/>
          <p:cNvSpPr/>
          <p:nvPr/>
        </p:nvSpPr>
        <p:spPr>
          <a:xfrm>
            <a:off x="-9144" y="6053328"/>
            <a:ext cx="2249424" cy="7132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1" name="Google Shape;21;p19"/>
          <p:cNvSpPr/>
          <p:nvPr/>
        </p:nvSpPr>
        <p:spPr>
          <a:xfrm>
            <a:off x="2359152" y="6044184"/>
            <a:ext cx="6784848" cy="7132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2" name="Google Shape;22;p19"/>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4400"/>
              <a:buFont typeface="Twentieth Century"/>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9"/>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4" name="Google Shape;24;p19"/>
          <p:cNvSpPr txBox="1"/>
          <p:nvPr>
            <p:ph idx="10" type="dt"/>
          </p:nvPr>
        </p:nvSpPr>
        <p:spPr>
          <a:xfrm>
            <a:off x="76200" y="6068699"/>
            <a:ext cx="2057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1" type="ftr"/>
          </p:nvPr>
        </p:nvSpPr>
        <p:spPr>
          <a:xfrm>
            <a:off x="2085393" y="236538"/>
            <a:ext cx="586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lt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lt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lt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lt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lt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lt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lt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lt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blipFill rotWithShape="1">
          <a:blip r:embed="rId2">
            <a:alphaModFix/>
          </a:blip>
          <a:tile algn="tl" flip="none" tx="0" sx="100000" ty="0" sy="100000"/>
        </a:blipFill>
      </p:bgPr>
    </p:bg>
    <p:spTree>
      <p:nvGrpSpPr>
        <p:cNvPr id="92" name="Shape 92"/>
        <p:cNvGrpSpPr/>
        <p:nvPr/>
      </p:nvGrpSpPr>
      <p:grpSpPr>
        <a:xfrm>
          <a:off x="0" y="0"/>
          <a:ext cx="0" cy="0"/>
          <a:chOff x="0" y="0"/>
          <a:chExt cx="0" cy="0"/>
        </a:xfrm>
      </p:grpSpPr>
      <p:sp>
        <p:nvSpPr>
          <p:cNvPr id="93" name="Google Shape;93;p27"/>
          <p:cNvSpPr txBox="1"/>
          <p:nvPr>
            <p:ph idx="1" type="body"/>
          </p:nvPr>
        </p:nvSpPr>
        <p:spPr>
          <a:xfrm>
            <a:off x="1600200" y="5486400"/>
            <a:ext cx="7315200" cy="685800"/>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020"/>
              <a:buFont typeface="Twentieth Century"/>
              <a:buNone/>
              <a:defRPr sz="1700"/>
            </a:lvl1pPr>
            <a:lvl2pPr indent="-228600" lvl="1" marL="914400" algn="l">
              <a:spcBef>
                <a:spcPts val="550"/>
              </a:spcBef>
              <a:spcAft>
                <a:spcPts val="0"/>
              </a:spcAft>
              <a:buSzPts val="840"/>
              <a:buFont typeface="Twentieth Century"/>
              <a:buNone/>
              <a:defRPr sz="1200"/>
            </a:lvl2pPr>
            <a:lvl3pPr indent="-228600" lvl="2" marL="1371600" algn="l">
              <a:spcBef>
                <a:spcPts val="500"/>
              </a:spcBef>
              <a:spcAft>
                <a:spcPts val="0"/>
              </a:spcAft>
              <a:buSzPts val="750"/>
              <a:buFont typeface="Twentieth Century"/>
              <a:buNone/>
              <a:defRPr sz="1000"/>
            </a:lvl3pPr>
            <a:lvl4pPr indent="-228600" lvl="3" marL="1828800" algn="l">
              <a:spcBef>
                <a:spcPts val="400"/>
              </a:spcBef>
              <a:spcAft>
                <a:spcPts val="0"/>
              </a:spcAft>
              <a:buSzPts val="675"/>
              <a:buFont typeface="Twentieth Century"/>
              <a:buNone/>
              <a:defRPr sz="900"/>
            </a:lvl4pPr>
            <a:lvl5pPr indent="-228600" lvl="4" marL="2286000" algn="l">
              <a:spcBef>
                <a:spcPts val="400"/>
              </a:spcBef>
              <a:spcAft>
                <a:spcPts val="0"/>
              </a:spcAft>
              <a:buSzPts val="585"/>
              <a:buFont typeface="Twentieth Century"/>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4" name="Google Shape;94;p27"/>
          <p:cNvSpPr/>
          <p:nvPr/>
        </p:nvSpPr>
        <p:spPr>
          <a:xfrm>
            <a:off x="-9144" y="4572000"/>
            <a:ext cx="9144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5" name="Google Shape;95;p27"/>
          <p:cNvSpPr/>
          <p:nvPr/>
        </p:nvSpPr>
        <p:spPr>
          <a:xfrm>
            <a:off x="-9144" y="4663440"/>
            <a:ext cx="1463040" cy="7132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6" name="Google Shape;96;p27"/>
          <p:cNvSpPr/>
          <p:nvPr/>
        </p:nvSpPr>
        <p:spPr>
          <a:xfrm>
            <a:off x="1545336" y="4654296"/>
            <a:ext cx="7598664" cy="7132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7" name="Google Shape;97;p27"/>
          <p:cNvSpPr txBox="1"/>
          <p:nvPr>
            <p:ph type="title"/>
          </p:nvPr>
        </p:nvSpPr>
        <p:spPr>
          <a:xfrm>
            <a:off x="1600200" y="4648200"/>
            <a:ext cx="7315200" cy="685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FFFF"/>
              </a:buClr>
              <a:buSzPts val="2800"/>
              <a:buFont typeface="Twentieth Century"/>
              <a:buNone/>
              <a:defRPr b="0" sz="28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7"/>
          <p:cNvSpPr/>
          <p:nvPr/>
        </p:nvSpPr>
        <p:spPr>
          <a:xfrm>
            <a:off x="1447800" y="0"/>
            <a:ext cx="100584" cy="686714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9" name="Google Shape;99;p27"/>
          <p:cNvSpPr txBox="1"/>
          <p:nvPr>
            <p:ph idx="10" type="dt"/>
          </p:nvPr>
        </p:nvSpPr>
        <p:spPr>
          <a:xfrm>
            <a:off x="62484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7"/>
          <p:cNvSpPr txBox="1"/>
          <p:nvPr>
            <p:ph idx="12" type="sldNum"/>
          </p:nvPr>
        </p:nvSpPr>
        <p:spPr>
          <a:xfrm>
            <a:off x="0" y="4667249"/>
            <a:ext cx="1447800" cy="663578"/>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2800">
                <a:solidFill>
                  <a:srgbClr val="FFFFFF"/>
                </a:solidFill>
                <a:latin typeface="Twentieth Century"/>
                <a:ea typeface="Twentieth Century"/>
                <a:cs typeface="Twentieth Century"/>
                <a:sym typeface="Twentieth Century"/>
              </a:defRPr>
            </a:lvl1pPr>
            <a:lvl2pPr indent="0" lvl="1" marL="0" algn="ctr">
              <a:spcBef>
                <a:spcPts val="0"/>
              </a:spcBef>
              <a:buNone/>
              <a:defRPr b="1" sz="2800">
                <a:solidFill>
                  <a:srgbClr val="FFFFFF"/>
                </a:solidFill>
                <a:latin typeface="Twentieth Century"/>
                <a:ea typeface="Twentieth Century"/>
                <a:cs typeface="Twentieth Century"/>
                <a:sym typeface="Twentieth Century"/>
              </a:defRPr>
            </a:lvl2pPr>
            <a:lvl3pPr indent="0" lvl="2" marL="0" algn="ctr">
              <a:spcBef>
                <a:spcPts val="0"/>
              </a:spcBef>
              <a:buNone/>
              <a:defRPr b="1" sz="2800">
                <a:solidFill>
                  <a:srgbClr val="FFFFFF"/>
                </a:solidFill>
                <a:latin typeface="Twentieth Century"/>
                <a:ea typeface="Twentieth Century"/>
                <a:cs typeface="Twentieth Century"/>
                <a:sym typeface="Twentieth Century"/>
              </a:defRPr>
            </a:lvl3pPr>
            <a:lvl4pPr indent="0" lvl="3" marL="0" algn="ctr">
              <a:spcBef>
                <a:spcPts val="0"/>
              </a:spcBef>
              <a:buNone/>
              <a:defRPr b="1" sz="2800">
                <a:solidFill>
                  <a:srgbClr val="FFFFFF"/>
                </a:solidFill>
                <a:latin typeface="Twentieth Century"/>
                <a:ea typeface="Twentieth Century"/>
                <a:cs typeface="Twentieth Century"/>
                <a:sym typeface="Twentieth Century"/>
              </a:defRPr>
            </a:lvl4pPr>
            <a:lvl5pPr indent="0" lvl="4" marL="0" algn="ctr">
              <a:spcBef>
                <a:spcPts val="0"/>
              </a:spcBef>
              <a:buNone/>
              <a:defRPr b="1" sz="2800">
                <a:solidFill>
                  <a:srgbClr val="FFFFFF"/>
                </a:solidFill>
                <a:latin typeface="Twentieth Century"/>
                <a:ea typeface="Twentieth Century"/>
                <a:cs typeface="Twentieth Century"/>
                <a:sym typeface="Twentieth Century"/>
              </a:defRPr>
            </a:lvl5pPr>
            <a:lvl6pPr indent="0" lvl="5" marL="0" algn="ctr">
              <a:spcBef>
                <a:spcPts val="0"/>
              </a:spcBef>
              <a:buNone/>
              <a:defRPr b="1" sz="2800">
                <a:solidFill>
                  <a:srgbClr val="FFFFFF"/>
                </a:solidFill>
                <a:latin typeface="Twentieth Century"/>
                <a:ea typeface="Twentieth Century"/>
                <a:cs typeface="Twentieth Century"/>
                <a:sym typeface="Twentieth Century"/>
              </a:defRPr>
            </a:lvl6pPr>
            <a:lvl7pPr indent="0" lvl="6" marL="0" algn="ctr">
              <a:spcBef>
                <a:spcPts val="0"/>
              </a:spcBef>
              <a:buNone/>
              <a:defRPr b="1" sz="2800">
                <a:solidFill>
                  <a:srgbClr val="FFFFFF"/>
                </a:solidFill>
                <a:latin typeface="Twentieth Century"/>
                <a:ea typeface="Twentieth Century"/>
                <a:cs typeface="Twentieth Century"/>
                <a:sym typeface="Twentieth Century"/>
              </a:defRPr>
            </a:lvl7pPr>
            <a:lvl8pPr indent="0" lvl="7" marL="0" algn="ctr">
              <a:spcBef>
                <a:spcPts val="0"/>
              </a:spcBef>
              <a:buNone/>
              <a:defRPr b="1" sz="2800">
                <a:solidFill>
                  <a:srgbClr val="FFFFFF"/>
                </a:solidFill>
                <a:latin typeface="Twentieth Century"/>
                <a:ea typeface="Twentieth Century"/>
                <a:cs typeface="Twentieth Century"/>
                <a:sym typeface="Twentieth Century"/>
              </a:defRPr>
            </a:lvl8pPr>
            <a:lvl9pPr indent="0" lvl="8" marL="0" algn="ctr">
              <a:spcBef>
                <a:spcPts val="0"/>
              </a:spcBef>
              <a:buNone/>
              <a:defRPr b="1" sz="28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101" name="Google Shape;101;p27"/>
          <p:cNvSpPr txBox="1"/>
          <p:nvPr>
            <p:ph idx="11" type="ftr"/>
          </p:nvPr>
        </p:nvSpPr>
        <p:spPr>
          <a:xfrm>
            <a:off x="1600200" y="6248206"/>
            <a:ext cx="4572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7"/>
          <p:cNvSpPr/>
          <p:nvPr>
            <p:ph idx="2" type="pic"/>
          </p:nvPr>
        </p:nvSpPr>
        <p:spPr>
          <a:xfrm>
            <a:off x="1560576" y="0"/>
            <a:ext cx="7583424" cy="4568952"/>
          </a:xfrm>
          <a:prstGeom prst="rect">
            <a:avLst/>
          </a:prstGeom>
          <a:solidFill>
            <a:srgbClr val="DCE5EE"/>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3" name="Shape 103"/>
        <p:cNvGrpSpPr/>
        <p:nvPr/>
      </p:nvGrpSpPr>
      <p:grpSpPr>
        <a:xfrm>
          <a:off x="0" y="0"/>
          <a:ext cx="0" cy="0"/>
          <a:chOff x="0" y="0"/>
          <a:chExt cx="0" cy="0"/>
        </a:xfrm>
      </p:grpSpPr>
      <p:sp>
        <p:nvSpPr>
          <p:cNvPr id="104" name="Google Shape;104;p2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28"/>
          <p:cNvSpPr txBox="1"/>
          <p:nvPr>
            <p:ph idx="1" type="body"/>
          </p:nvPr>
        </p:nvSpPr>
        <p:spPr>
          <a:xfrm rot="5400000">
            <a:off x="2426208" y="-213360"/>
            <a:ext cx="4526280" cy="8153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6" name="Google Shape;106;p28"/>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8"/>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bg>
      <p:bgPr>
        <a:solidFill>
          <a:schemeClr val="lt1"/>
        </a:solidFill>
      </p:bgPr>
    </p:bg>
    <p:spTree>
      <p:nvGrpSpPr>
        <p:cNvPr id="109" name="Shape 109"/>
        <p:cNvGrpSpPr/>
        <p:nvPr/>
      </p:nvGrpSpPr>
      <p:grpSpPr>
        <a:xfrm>
          <a:off x="0" y="0"/>
          <a:ext cx="0" cy="0"/>
          <a:chOff x="0" y="0"/>
          <a:chExt cx="0" cy="0"/>
        </a:xfrm>
      </p:grpSpPr>
      <p:sp>
        <p:nvSpPr>
          <p:cNvPr id="110" name="Google Shape;110;p29"/>
          <p:cNvSpPr txBox="1"/>
          <p:nvPr>
            <p:ph type="title"/>
          </p:nvPr>
        </p:nvSpPr>
        <p:spPr>
          <a:xfrm rot="5400000">
            <a:off x="4823619" y="2339182"/>
            <a:ext cx="5516563"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29"/>
          <p:cNvSpPr txBox="1"/>
          <p:nvPr>
            <p:ph idx="1" type="body"/>
          </p:nvPr>
        </p:nvSpPr>
        <p:spPr>
          <a:xfrm rot="5400000">
            <a:off x="480218" y="586582"/>
            <a:ext cx="5516564" cy="55626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2" name="Google Shape;112;p29"/>
          <p:cNvSpPr txBox="1"/>
          <p:nvPr>
            <p:ph idx="10" type="dt"/>
          </p:nvPr>
        </p:nvSpPr>
        <p:spPr>
          <a:xfrm>
            <a:off x="6553200" y="6248402"/>
            <a:ext cx="2209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9"/>
          <p:cNvSpPr txBox="1"/>
          <p:nvPr>
            <p:ph idx="11" type="ftr"/>
          </p:nvPr>
        </p:nvSpPr>
        <p:spPr>
          <a:xfrm>
            <a:off x="457201" y="6248207"/>
            <a:ext cx="55734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9"/>
          <p:cNvSpPr/>
          <p:nvPr/>
        </p:nvSpPr>
        <p:spPr>
          <a:xfrm>
            <a:off x="6096318" y="0"/>
            <a:ext cx="32004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15" name="Google Shape;115;p29"/>
          <p:cNvSpPr/>
          <p:nvPr/>
        </p:nvSpPr>
        <p:spPr>
          <a:xfrm>
            <a:off x="6142038" y="609600"/>
            <a:ext cx="228600" cy="624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16" name="Google Shape;116;p29"/>
          <p:cNvSpPr/>
          <p:nvPr/>
        </p:nvSpPr>
        <p:spPr>
          <a:xfrm>
            <a:off x="6142038" y="0"/>
            <a:ext cx="228600" cy="533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17" name="Google Shape;117;p29"/>
          <p:cNvSpPr txBox="1"/>
          <p:nvPr>
            <p:ph idx="12" type="sldNum"/>
          </p:nvPr>
        </p:nvSpPr>
        <p:spPr>
          <a:xfrm rot="5400000">
            <a:off x="5989638" y="14446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 name="Shape 36"/>
        <p:cNvGrpSpPr/>
        <p:nvPr/>
      </p:nvGrpSpPr>
      <p:grpSpPr>
        <a:xfrm>
          <a:off x="0" y="0"/>
          <a:ext cx="0" cy="0"/>
          <a:chOff x="0" y="0"/>
          <a:chExt cx="0" cy="0"/>
        </a:xfrm>
      </p:grpSpPr>
      <p:sp>
        <p:nvSpPr>
          <p:cNvPr id="37" name="Google Shape;37;p2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0"/>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41" name="Google Shape;41;p20"/>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2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1"/>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2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2"/>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0" name="Google Shape;50;p22"/>
          <p:cNvSpPr txBox="1"/>
          <p:nvPr>
            <p:ph idx="2" type="body"/>
          </p:nvPr>
        </p:nvSpPr>
        <p:spPr>
          <a:xfrm>
            <a:off x="4844901" y="1589567"/>
            <a:ext cx="3886200" cy="45720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1" name="Google Shape;51;p22"/>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3" name="Google Shape;53;p22"/>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4" name="Shape 54"/>
        <p:cNvGrpSpPr/>
        <p:nvPr/>
      </p:nvGrpSpPr>
      <p:grpSpPr>
        <a:xfrm>
          <a:off x="0" y="0"/>
          <a:ext cx="0" cy="0"/>
          <a:chOff x="0" y="0"/>
          <a:chExt cx="0" cy="0"/>
        </a:xfrm>
      </p:grpSpPr>
      <p:sp>
        <p:nvSpPr>
          <p:cNvPr id="55" name="Google Shape;55;p2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3"/>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3"/>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chemeClr val="dk2"/>
                </a:solidFill>
                <a:latin typeface="Twentieth Century"/>
                <a:ea typeface="Twentieth Century"/>
                <a:cs typeface="Twentieth Century"/>
                <a:sym typeface="Twentieth Century"/>
              </a:defRPr>
            </a:lvl1pPr>
            <a:lvl2pPr indent="0" lvl="1" marL="0" algn="ctr">
              <a:spcBef>
                <a:spcPts val="0"/>
              </a:spcBef>
              <a:buNone/>
              <a:defRPr b="1" sz="1400">
                <a:solidFill>
                  <a:schemeClr val="dk2"/>
                </a:solidFill>
                <a:latin typeface="Twentieth Century"/>
                <a:ea typeface="Twentieth Century"/>
                <a:cs typeface="Twentieth Century"/>
                <a:sym typeface="Twentieth Century"/>
              </a:defRPr>
            </a:lvl2pPr>
            <a:lvl3pPr indent="0" lvl="2" marL="0" algn="ctr">
              <a:spcBef>
                <a:spcPts val="0"/>
              </a:spcBef>
              <a:buNone/>
              <a:defRPr b="1" sz="1400">
                <a:solidFill>
                  <a:schemeClr val="dk2"/>
                </a:solidFill>
                <a:latin typeface="Twentieth Century"/>
                <a:ea typeface="Twentieth Century"/>
                <a:cs typeface="Twentieth Century"/>
                <a:sym typeface="Twentieth Century"/>
              </a:defRPr>
            </a:lvl3pPr>
            <a:lvl4pPr indent="0" lvl="3" marL="0" algn="ctr">
              <a:spcBef>
                <a:spcPts val="0"/>
              </a:spcBef>
              <a:buNone/>
              <a:defRPr b="1" sz="1400">
                <a:solidFill>
                  <a:schemeClr val="dk2"/>
                </a:solidFill>
                <a:latin typeface="Twentieth Century"/>
                <a:ea typeface="Twentieth Century"/>
                <a:cs typeface="Twentieth Century"/>
                <a:sym typeface="Twentieth Century"/>
              </a:defRPr>
            </a:lvl4pPr>
            <a:lvl5pPr indent="0" lvl="4" marL="0" algn="ctr">
              <a:spcBef>
                <a:spcPts val="0"/>
              </a:spcBef>
              <a:buNone/>
              <a:defRPr b="1" sz="1400">
                <a:solidFill>
                  <a:schemeClr val="dk2"/>
                </a:solidFill>
                <a:latin typeface="Twentieth Century"/>
                <a:ea typeface="Twentieth Century"/>
                <a:cs typeface="Twentieth Century"/>
                <a:sym typeface="Twentieth Century"/>
              </a:defRPr>
            </a:lvl5pPr>
            <a:lvl6pPr indent="0" lvl="5" marL="0" algn="ctr">
              <a:spcBef>
                <a:spcPts val="0"/>
              </a:spcBef>
              <a:buNone/>
              <a:defRPr b="1" sz="1400">
                <a:solidFill>
                  <a:schemeClr val="dk2"/>
                </a:solidFill>
                <a:latin typeface="Twentieth Century"/>
                <a:ea typeface="Twentieth Century"/>
                <a:cs typeface="Twentieth Century"/>
                <a:sym typeface="Twentieth Century"/>
              </a:defRPr>
            </a:lvl6pPr>
            <a:lvl7pPr indent="0" lvl="6" marL="0" algn="ctr">
              <a:spcBef>
                <a:spcPts val="0"/>
              </a:spcBef>
              <a:buNone/>
              <a:defRPr b="1" sz="1400">
                <a:solidFill>
                  <a:schemeClr val="dk2"/>
                </a:solidFill>
                <a:latin typeface="Twentieth Century"/>
                <a:ea typeface="Twentieth Century"/>
                <a:cs typeface="Twentieth Century"/>
                <a:sym typeface="Twentieth Century"/>
              </a:defRPr>
            </a:lvl7pPr>
            <a:lvl8pPr indent="0" lvl="7" marL="0" algn="ctr">
              <a:spcBef>
                <a:spcPts val="0"/>
              </a:spcBef>
              <a:buNone/>
              <a:defRPr b="1" sz="1400">
                <a:solidFill>
                  <a:schemeClr val="dk2"/>
                </a:solidFill>
                <a:latin typeface="Twentieth Century"/>
                <a:ea typeface="Twentieth Century"/>
                <a:cs typeface="Twentieth Century"/>
                <a:sym typeface="Twentieth Century"/>
              </a:defRPr>
            </a:lvl8pPr>
            <a:lvl9pPr indent="0" lvl="8" marL="0" algn="ctr">
              <a:spcBef>
                <a:spcPts val="0"/>
              </a:spcBef>
              <a:buNone/>
              <a:defRPr b="1" sz="1400">
                <a:solidFill>
                  <a:schemeClr val="dk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58" name="Shape 58"/>
        <p:cNvGrpSpPr/>
        <p:nvPr/>
      </p:nvGrpSpPr>
      <p:grpSpPr>
        <a:xfrm>
          <a:off x="0" y="0"/>
          <a:ext cx="0" cy="0"/>
          <a:chOff x="0" y="0"/>
          <a:chExt cx="0" cy="0"/>
        </a:xfrm>
      </p:grpSpPr>
      <p:sp>
        <p:nvSpPr>
          <p:cNvPr id="59" name="Google Shape;59;p18"/>
          <p:cNvSpPr/>
          <p:nvPr/>
        </p:nvSpPr>
        <p:spPr>
          <a:xfrm>
            <a:off x="0" y="5971032"/>
            <a:ext cx="9144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60" name="Google Shape;60;p18"/>
          <p:cNvSpPr/>
          <p:nvPr/>
        </p:nvSpPr>
        <p:spPr>
          <a:xfrm>
            <a:off x="-9144" y="6053328"/>
            <a:ext cx="2249424" cy="7132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61" name="Google Shape;61;p18"/>
          <p:cNvSpPr/>
          <p:nvPr/>
        </p:nvSpPr>
        <p:spPr>
          <a:xfrm>
            <a:off x="2359152" y="6044184"/>
            <a:ext cx="6784848" cy="7132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62" name="Google Shape;62;p18"/>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4400"/>
              <a:buFont typeface="Twentieth Century"/>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8"/>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64" name="Google Shape;64;p18"/>
          <p:cNvSpPr txBox="1"/>
          <p:nvPr>
            <p:ph idx="10" type="dt"/>
          </p:nvPr>
        </p:nvSpPr>
        <p:spPr>
          <a:xfrm>
            <a:off x="76200" y="6068699"/>
            <a:ext cx="2057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8"/>
          <p:cNvSpPr txBox="1"/>
          <p:nvPr>
            <p:ph idx="11" type="ftr"/>
          </p:nvPr>
        </p:nvSpPr>
        <p:spPr>
          <a:xfrm>
            <a:off x="2085393" y="236538"/>
            <a:ext cx="586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lt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lt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lt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lt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lt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lt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lt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lt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100000" ty="0" sy="100000"/>
        </a:blipFill>
      </p:bgPr>
    </p:bg>
    <p:spTree>
      <p:nvGrpSpPr>
        <p:cNvPr id="67" name="Shape 67"/>
        <p:cNvGrpSpPr/>
        <p:nvPr/>
      </p:nvGrpSpPr>
      <p:grpSpPr>
        <a:xfrm>
          <a:off x="0" y="0"/>
          <a:ext cx="0" cy="0"/>
          <a:chOff x="0" y="0"/>
          <a:chExt cx="0" cy="0"/>
        </a:xfrm>
      </p:grpSpPr>
      <p:sp>
        <p:nvSpPr>
          <p:cNvPr id="68" name="Google Shape;68;p24"/>
          <p:cNvSpPr txBox="1"/>
          <p:nvPr>
            <p:ph idx="1" type="body"/>
          </p:nvPr>
        </p:nvSpPr>
        <p:spPr>
          <a:xfrm>
            <a:off x="1371600" y="2743200"/>
            <a:ext cx="7123113" cy="1673225"/>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680"/>
              <a:buNone/>
              <a:defRPr sz="2800">
                <a:solidFill>
                  <a:schemeClr val="dk2"/>
                </a:solidFill>
              </a:defRPr>
            </a:lvl1pPr>
            <a:lvl2pPr indent="-228600" lvl="1" marL="914400" algn="l">
              <a:spcBef>
                <a:spcPts val="550"/>
              </a:spcBef>
              <a:spcAft>
                <a:spcPts val="0"/>
              </a:spcAft>
              <a:buSzPts val="1260"/>
              <a:buNone/>
              <a:defRPr sz="1800">
                <a:solidFill>
                  <a:srgbClr val="888888"/>
                </a:solidFill>
              </a:defRPr>
            </a:lvl2pPr>
            <a:lvl3pPr indent="-228600" lvl="2" marL="1371600" algn="l">
              <a:spcBef>
                <a:spcPts val="500"/>
              </a:spcBef>
              <a:spcAft>
                <a:spcPts val="0"/>
              </a:spcAft>
              <a:buSzPts val="1200"/>
              <a:buNone/>
              <a:defRPr sz="1600">
                <a:solidFill>
                  <a:srgbClr val="888888"/>
                </a:solidFill>
              </a:defRPr>
            </a:lvl3pPr>
            <a:lvl4pPr indent="-228600" lvl="3" marL="1828800" algn="l">
              <a:spcBef>
                <a:spcPts val="400"/>
              </a:spcBef>
              <a:spcAft>
                <a:spcPts val="0"/>
              </a:spcAft>
              <a:buSzPts val="1050"/>
              <a:buNone/>
              <a:defRPr sz="1400">
                <a:solidFill>
                  <a:srgbClr val="888888"/>
                </a:solidFill>
              </a:defRPr>
            </a:lvl4pPr>
            <a:lvl5pPr indent="-228600" lvl="4" marL="2286000" algn="l">
              <a:spcBef>
                <a:spcPts val="400"/>
              </a:spcBef>
              <a:spcAft>
                <a:spcPts val="0"/>
              </a:spcAft>
              <a:buSzPts val="910"/>
              <a:buNone/>
              <a:defRPr sz="1400">
                <a:solidFill>
                  <a:srgbClr val="888888"/>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9" name="Google Shape;69;p24"/>
          <p:cNvSpPr/>
          <p:nvPr/>
        </p:nvSpPr>
        <p:spPr>
          <a:xfrm>
            <a:off x="0" y="1524000"/>
            <a:ext cx="9144000" cy="1143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70" name="Google Shape;70;p24"/>
          <p:cNvSpPr/>
          <p:nvPr/>
        </p:nvSpPr>
        <p:spPr>
          <a:xfrm>
            <a:off x="0" y="1600200"/>
            <a:ext cx="1295400" cy="990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71" name="Google Shape;71;p24"/>
          <p:cNvSpPr/>
          <p:nvPr/>
        </p:nvSpPr>
        <p:spPr>
          <a:xfrm>
            <a:off x="1371600" y="1600200"/>
            <a:ext cx="7772400" cy="990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72" name="Google Shape;72;p24"/>
          <p:cNvSpPr txBox="1"/>
          <p:nvPr>
            <p:ph type="title"/>
          </p:nvPr>
        </p:nvSpPr>
        <p:spPr>
          <a:xfrm>
            <a:off x="1371600" y="1600200"/>
            <a:ext cx="76200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FFFF"/>
              </a:buClr>
              <a:buSzPts val="4400"/>
              <a:buFont typeface="Twentieth Century"/>
              <a:buNone/>
              <a:defRPr b="0" sz="44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4"/>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4"/>
          <p:cNvSpPr txBox="1"/>
          <p:nvPr>
            <p:ph idx="12" type="sldNum"/>
          </p:nvPr>
        </p:nvSpPr>
        <p:spPr>
          <a:xfrm>
            <a:off x="0" y="1752600"/>
            <a:ext cx="1295400" cy="70167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2400">
                <a:solidFill>
                  <a:srgbClr val="FFFFFF"/>
                </a:solidFill>
                <a:latin typeface="Twentieth Century"/>
                <a:ea typeface="Twentieth Century"/>
                <a:cs typeface="Twentieth Century"/>
                <a:sym typeface="Twentieth Century"/>
              </a:defRPr>
            </a:lvl1pPr>
            <a:lvl2pPr indent="0" lvl="1" marL="0" algn="ctr">
              <a:spcBef>
                <a:spcPts val="0"/>
              </a:spcBef>
              <a:buNone/>
              <a:defRPr b="1" sz="2400">
                <a:solidFill>
                  <a:srgbClr val="FFFFFF"/>
                </a:solidFill>
                <a:latin typeface="Twentieth Century"/>
                <a:ea typeface="Twentieth Century"/>
                <a:cs typeface="Twentieth Century"/>
                <a:sym typeface="Twentieth Century"/>
              </a:defRPr>
            </a:lvl2pPr>
            <a:lvl3pPr indent="0" lvl="2" marL="0" algn="ctr">
              <a:spcBef>
                <a:spcPts val="0"/>
              </a:spcBef>
              <a:buNone/>
              <a:defRPr b="1" sz="2400">
                <a:solidFill>
                  <a:srgbClr val="FFFFFF"/>
                </a:solidFill>
                <a:latin typeface="Twentieth Century"/>
                <a:ea typeface="Twentieth Century"/>
                <a:cs typeface="Twentieth Century"/>
                <a:sym typeface="Twentieth Century"/>
              </a:defRPr>
            </a:lvl3pPr>
            <a:lvl4pPr indent="0" lvl="3" marL="0" algn="ctr">
              <a:spcBef>
                <a:spcPts val="0"/>
              </a:spcBef>
              <a:buNone/>
              <a:defRPr b="1" sz="2400">
                <a:solidFill>
                  <a:srgbClr val="FFFFFF"/>
                </a:solidFill>
                <a:latin typeface="Twentieth Century"/>
                <a:ea typeface="Twentieth Century"/>
                <a:cs typeface="Twentieth Century"/>
                <a:sym typeface="Twentieth Century"/>
              </a:defRPr>
            </a:lvl4pPr>
            <a:lvl5pPr indent="0" lvl="4" marL="0" algn="ctr">
              <a:spcBef>
                <a:spcPts val="0"/>
              </a:spcBef>
              <a:buNone/>
              <a:defRPr b="1" sz="2400">
                <a:solidFill>
                  <a:srgbClr val="FFFFFF"/>
                </a:solidFill>
                <a:latin typeface="Twentieth Century"/>
                <a:ea typeface="Twentieth Century"/>
                <a:cs typeface="Twentieth Century"/>
                <a:sym typeface="Twentieth Century"/>
              </a:defRPr>
            </a:lvl5pPr>
            <a:lvl6pPr indent="0" lvl="5" marL="0" algn="ctr">
              <a:spcBef>
                <a:spcPts val="0"/>
              </a:spcBef>
              <a:buNone/>
              <a:defRPr b="1" sz="2400">
                <a:solidFill>
                  <a:srgbClr val="FFFFFF"/>
                </a:solidFill>
                <a:latin typeface="Twentieth Century"/>
                <a:ea typeface="Twentieth Century"/>
                <a:cs typeface="Twentieth Century"/>
                <a:sym typeface="Twentieth Century"/>
              </a:defRPr>
            </a:lvl6pPr>
            <a:lvl7pPr indent="0" lvl="6" marL="0" algn="ctr">
              <a:spcBef>
                <a:spcPts val="0"/>
              </a:spcBef>
              <a:buNone/>
              <a:defRPr b="1" sz="2400">
                <a:solidFill>
                  <a:srgbClr val="FFFFFF"/>
                </a:solidFill>
                <a:latin typeface="Twentieth Century"/>
                <a:ea typeface="Twentieth Century"/>
                <a:cs typeface="Twentieth Century"/>
                <a:sym typeface="Twentieth Century"/>
              </a:defRPr>
            </a:lvl7pPr>
            <a:lvl8pPr indent="0" lvl="7" marL="0" algn="ctr">
              <a:spcBef>
                <a:spcPts val="0"/>
              </a:spcBef>
              <a:buNone/>
              <a:defRPr b="1" sz="2400">
                <a:solidFill>
                  <a:srgbClr val="FFFFFF"/>
                </a:solidFill>
                <a:latin typeface="Twentieth Century"/>
                <a:ea typeface="Twentieth Century"/>
                <a:cs typeface="Twentieth Century"/>
                <a:sym typeface="Twentieth Century"/>
              </a:defRPr>
            </a:lvl8pPr>
            <a:lvl9pPr indent="0" lvl="8" marL="0" algn="ctr">
              <a:spcBef>
                <a:spcPts val="0"/>
              </a:spcBef>
              <a:buNone/>
              <a:defRPr b="1" sz="2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75" name="Google Shape;75;p24"/>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6" name="Shape 76"/>
        <p:cNvGrpSpPr/>
        <p:nvPr/>
      </p:nvGrpSpPr>
      <p:grpSpPr>
        <a:xfrm>
          <a:off x="0" y="0"/>
          <a:ext cx="0" cy="0"/>
          <a:chOff x="0" y="0"/>
          <a:chExt cx="0" cy="0"/>
        </a:xfrm>
      </p:grpSpPr>
      <p:sp>
        <p:nvSpPr>
          <p:cNvPr id="77" name="Google Shape;77;p25"/>
          <p:cNvSpPr txBox="1"/>
          <p:nvPr>
            <p:ph type="title"/>
          </p:nvPr>
        </p:nvSpPr>
        <p:spPr>
          <a:xfrm>
            <a:off x="533400" y="273050"/>
            <a:ext cx="8153400" cy="869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4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5"/>
          <p:cNvSpPr txBox="1"/>
          <p:nvPr>
            <p:ph idx="1" type="body"/>
          </p:nvPr>
        </p:nvSpPr>
        <p:spPr>
          <a:xfrm>
            <a:off x="609600" y="2438400"/>
            <a:ext cx="3886200" cy="3581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9" name="Google Shape;79;p25"/>
          <p:cNvSpPr txBox="1"/>
          <p:nvPr>
            <p:ph idx="2" type="body"/>
          </p:nvPr>
        </p:nvSpPr>
        <p:spPr>
          <a:xfrm>
            <a:off x="4800600" y="2438400"/>
            <a:ext cx="3886200" cy="3581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25"/>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2" name="Google Shape;82;p25"/>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3" type="body"/>
          </p:nvPr>
        </p:nvSpPr>
        <p:spPr>
          <a:xfrm>
            <a:off x="609600" y="1752600"/>
            <a:ext cx="3886200" cy="640080"/>
          </a:xfrm>
          <a:prstGeom prst="rect">
            <a:avLst/>
          </a:prstGeom>
          <a:solidFill>
            <a:schemeClr val="accent2"/>
          </a:solid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25"/>
          <p:cNvSpPr txBox="1"/>
          <p:nvPr>
            <p:ph idx="4" type="body"/>
          </p:nvPr>
        </p:nvSpPr>
        <p:spPr>
          <a:xfrm>
            <a:off x="4800600" y="1752600"/>
            <a:ext cx="3886200" cy="640080"/>
          </a:xfrm>
          <a:prstGeom prst="rect">
            <a:avLst/>
          </a:prstGeom>
          <a:solidFill>
            <a:schemeClr val="accent4"/>
          </a:solid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5" name="Shape 85"/>
        <p:cNvGrpSpPr/>
        <p:nvPr/>
      </p:nvGrpSpPr>
      <p:grpSpPr>
        <a:xfrm>
          <a:off x="0" y="0"/>
          <a:ext cx="0" cy="0"/>
          <a:chOff x="0" y="0"/>
          <a:chExt cx="0" cy="0"/>
        </a:xfrm>
      </p:grpSpPr>
      <p:sp>
        <p:nvSpPr>
          <p:cNvPr id="86" name="Google Shape;86;p26"/>
          <p:cNvSpPr txBox="1"/>
          <p:nvPr>
            <p:ph type="title"/>
          </p:nvPr>
        </p:nvSpPr>
        <p:spPr>
          <a:xfrm>
            <a:off x="609600" y="273050"/>
            <a:ext cx="8077200" cy="869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400"/>
              <a:buFont typeface="Twentieth Century"/>
              <a:buNone/>
              <a:defRPr b="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6"/>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6"/>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90" name="Google Shape;90;p26"/>
          <p:cNvSpPr txBox="1"/>
          <p:nvPr>
            <p:ph idx="1" type="body"/>
          </p:nvPr>
        </p:nvSpPr>
        <p:spPr>
          <a:xfrm>
            <a:off x="609600" y="1752600"/>
            <a:ext cx="1600200" cy="4343400"/>
          </a:xfrm>
          <a:prstGeom prst="rect">
            <a:avLst/>
          </a:prstGeom>
          <a:solidFill>
            <a:schemeClr val="accent2"/>
          </a:solidFill>
          <a:ln cap="sq" cmpd="dbl" w="50800">
            <a:solidFill>
              <a:schemeClr val="accent2"/>
            </a:solidFill>
            <a:prstDash val="solid"/>
            <a:miter lim="800000"/>
            <a:headEnd len="sm" w="sm" type="none"/>
            <a:tailEnd len="sm" w="sm" type="none"/>
          </a:ln>
        </p:spPr>
        <p:txBody>
          <a:bodyPr anchorCtr="0" anchor="t" bIns="91425" lIns="137150" spcFirstLastPara="1" rIns="137150" wrap="square" tIns="182875">
            <a:normAutofit/>
          </a:bodyPr>
          <a:lstStyle>
            <a:lvl1pPr indent="-228600" lvl="0" marL="4572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indent="-228600" lvl="1" marL="9144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indent="-228600" lvl="2" marL="1371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indent="-228600" lvl="3" marL="18288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indent="-228600" lvl="4" marL="22860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1" name="Google Shape;91;p26"/>
          <p:cNvSpPr txBox="1"/>
          <p:nvPr>
            <p:ph idx="2" type="body"/>
          </p:nvPr>
        </p:nvSpPr>
        <p:spPr>
          <a:xfrm>
            <a:off x="2362200" y="1752600"/>
            <a:ext cx="6400800" cy="44196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2"/>
              </a:buClr>
              <a:buSzPts val="4400"/>
              <a:buFont typeface="Twentieth Century"/>
              <a:buNone/>
              <a:defRPr b="0" i="0" sz="4400" u="none" cap="none" strike="noStrike">
                <a:solidFill>
                  <a:schemeClr val="lt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612648" y="1600200"/>
            <a:ext cx="8153400" cy="4526280"/>
          </a:xfrm>
          <a:prstGeom prst="rect">
            <a:avLst/>
          </a:prstGeom>
          <a:noFill/>
          <a:ln>
            <a:noFill/>
          </a:ln>
        </p:spPr>
        <p:txBody>
          <a:bodyPr anchorCtr="0" anchor="t" bIns="45700" lIns="91425" spcFirstLastPara="1" rIns="91425" wrap="square" tIns="45700">
            <a:norm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lt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lt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lt1"/>
                </a:solidFill>
                <a:latin typeface="Twentieth Century"/>
                <a:ea typeface="Twentieth Century"/>
                <a:cs typeface="Twentieth Century"/>
                <a:sym typeface="Twentieth Century"/>
              </a:defRPr>
            </a:lvl3pPr>
            <a:lvl4pPr indent="-323850" lvl="3" marL="1828800" marR="0" rtl="0" algn="l">
              <a:spcBef>
                <a:spcPts val="400"/>
              </a:spcBef>
              <a:spcAft>
                <a:spcPts val="0"/>
              </a:spcAft>
              <a:buClr>
                <a:schemeClr val="accent3"/>
              </a:buClr>
              <a:buSzPts val="1500"/>
              <a:buFont typeface="Noto Sans Symbols"/>
              <a:buChar char="■"/>
              <a:defRPr b="0" i="0" sz="2000" u="none" cap="none" strike="noStrike">
                <a:solidFill>
                  <a:schemeClr val="lt1"/>
                </a:solidFill>
                <a:latin typeface="Twentieth Century"/>
                <a:ea typeface="Twentieth Century"/>
                <a:cs typeface="Twentieth Century"/>
                <a:sym typeface="Twentieth Century"/>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lt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9pPr>
          </a:lstStyle>
          <a:p/>
        </p:txBody>
      </p:sp>
      <p:sp>
        <p:nvSpPr>
          <p:cNvPr id="12" name="Google Shape;12;p17"/>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3" name="Google Shape;13;p17"/>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4" name="Google Shape;14;p17"/>
          <p:cNvSpPr/>
          <p:nvPr/>
        </p:nvSpPr>
        <p:spPr>
          <a:xfrm>
            <a:off x="0" y="1234440"/>
            <a:ext cx="9144000" cy="32004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5" name="Google Shape;15;p17"/>
          <p:cNvSpPr/>
          <p:nvPr/>
        </p:nvSpPr>
        <p:spPr>
          <a:xfrm>
            <a:off x="0" y="1280160"/>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6" name="Google Shape;16;p17"/>
          <p:cNvSpPr/>
          <p:nvPr/>
        </p:nvSpPr>
        <p:spPr>
          <a:xfrm>
            <a:off x="590550" y="1280160"/>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7" name="Google Shape;17;p1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 name="Shape 27"/>
        <p:cNvGrpSpPr/>
        <p:nvPr/>
      </p:nvGrpSpPr>
      <p:grpSpPr>
        <a:xfrm>
          <a:off x="0" y="0"/>
          <a:ext cx="0" cy="0"/>
          <a:chOff x="0" y="0"/>
          <a:chExt cx="0" cy="0"/>
        </a:xfrm>
      </p:grpSpPr>
      <p:sp>
        <p:nvSpPr>
          <p:cNvPr id="28" name="Google Shape;28;p1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400"/>
              <a:buFont typeface="Twentieth Century"/>
              <a:buNone/>
              <a:defRPr b="0" i="0" sz="4400" u="none" cap="none" strike="noStrike">
                <a:solidFill>
                  <a:schemeClr val="dk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16"/>
          <p:cNvSpPr txBox="1"/>
          <p:nvPr>
            <p:ph idx="1" type="body"/>
          </p:nvPr>
        </p:nvSpPr>
        <p:spPr>
          <a:xfrm>
            <a:off x="612648" y="1600200"/>
            <a:ext cx="8153400" cy="4526280"/>
          </a:xfrm>
          <a:prstGeom prst="rect">
            <a:avLst/>
          </a:prstGeom>
          <a:noFill/>
          <a:ln>
            <a:noFill/>
          </a:ln>
        </p:spPr>
        <p:txBody>
          <a:bodyPr anchorCtr="0" anchor="t" bIns="45700" lIns="91425" spcFirstLastPara="1" rIns="91425" wrap="square" tIns="45700">
            <a:norm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30" name="Google Shape;30;p16"/>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31" name="Google Shape;31;p16"/>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32" name="Google Shape;32;p16"/>
          <p:cNvSpPr/>
          <p:nvPr/>
        </p:nvSpPr>
        <p:spPr>
          <a:xfrm>
            <a:off x="0" y="1234440"/>
            <a:ext cx="9144000" cy="32004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3" name="Google Shape;33;p16"/>
          <p:cNvSpPr/>
          <p:nvPr/>
        </p:nvSpPr>
        <p:spPr>
          <a:xfrm>
            <a:off x="0" y="1280160"/>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4" name="Google Shape;34;p16"/>
          <p:cNvSpPr/>
          <p:nvPr/>
        </p:nvSpPr>
        <p:spPr>
          <a:xfrm>
            <a:off x="590550" y="1280160"/>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5" name="Google Shape;35;p1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chart" Target="../charts/char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docs.google.com/spreadsheets/d/1mKQjhIrfURjKKDPQ-pYdy3y4_bgKq5xX/edit?usp=sharing&amp;ouid=114293876829503024085&amp;rtpof=true&amp;sd=true" TargetMode="External"/><Relationship Id="rId4" Type="http://schemas.openxmlformats.org/officeDocument/2006/relationships/hyperlink" Target="https://docs.google.com/spreadsheets/d/1mKQjhIrfURjKKDPQ-pYdy3y4_bgKq5xX/edit?usp=sharing&amp;ouid=114293876829503024085&amp;rtpof=true&amp;sd=tru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descr="Master.webp" id="122" name="Google Shape;122;p1"/>
          <p:cNvPicPr preferRelativeResize="0"/>
          <p:nvPr/>
        </p:nvPicPr>
        <p:blipFill rotWithShape="1">
          <a:blip r:embed="rId3">
            <a:alphaModFix/>
          </a:blip>
          <a:srcRect b="0" l="0" r="0" t="0"/>
          <a:stretch/>
        </p:blipFill>
        <p:spPr>
          <a:xfrm>
            <a:off x="683568" y="2204864"/>
            <a:ext cx="7740860" cy="4320480"/>
          </a:xfrm>
          <a:prstGeom prst="rect">
            <a:avLst/>
          </a:prstGeom>
          <a:gradFill>
            <a:gsLst>
              <a:gs pos="0">
                <a:srgbClr val="7F7F7F"/>
              </a:gs>
              <a:gs pos="17999">
                <a:srgbClr val="99CCFF"/>
              </a:gs>
              <a:gs pos="36000">
                <a:srgbClr val="9966FF"/>
              </a:gs>
              <a:gs pos="61000">
                <a:srgbClr val="CC99FF"/>
              </a:gs>
              <a:gs pos="82001">
                <a:srgbClr val="99CCFF"/>
              </a:gs>
              <a:gs pos="100000">
                <a:srgbClr val="CCCCFF"/>
              </a:gs>
            </a:gsLst>
            <a:lin ang="5400000" scaled="0"/>
          </a:gradFill>
          <a:ln>
            <a:noFill/>
          </a:ln>
        </p:spPr>
      </p:pic>
      <p:sp>
        <p:nvSpPr>
          <p:cNvPr id="123" name="Google Shape;123;p1"/>
          <p:cNvSpPr txBox="1"/>
          <p:nvPr>
            <p:ph type="ctrTitle"/>
          </p:nvPr>
        </p:nvSpPr>
        <p:spPr>
          <a:xfrm>
            <a:off x="827584" y="1196752"/>
            <a:ext cx="6984776" cy="15121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2"/>
              </a:buClr>
              <a:buSzPts val="4400"/>
              <a:buFont typeface="Twentieth Century"/>
              <a:buNone/>
            </a:pPr>
            <a:r>
              <a:rPr lang="en-US" u="sng"/>
              <a:t> HIRING PROCESS ANALYTICS</a:t>
            </a:r>
            <a:br>
              <a:rPr lang="en-US" u="sng"/>
            </a:br>
            <a:endParaRPr u="sng"/>
          </a:p>
        </p:txBody>
      </p:sp>
      <p:sp>
        <p:nvSpPr>
          <p:cNvPr id="124" name="Google Shape;124;p1"/>
          <p:cNvSpPr txBox="1"/>
          <p:nvPr>
            <p:ph idx="1" type="subTitle"/>
          </p:nvPr>
        </p:nvSpPr>
        <p:spPr>
          <a:xfrm>
            <a:off x="2339752" y="4005064"/>
            <a:ext cx="6400800" cy="1752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560"/>
              <a:buNone/>
            </a:pPr>
            <a:r>
              <a:t/>
            </a:r>
            <a:endParaRPr b="1">
              <a:latin typeface="Arial"/>
              <a:ea typeface="Arial"/>
              <a:cs typeface="Arial"/>
              <a:sym typeface="Arial"/>
            </a:endParaRPr>
          </a:p>
          <a:p>
            <a:pPr indent="0" lvl="0" marL="0" rtl="0" algn="l">
              <a:spcBef>
                <a:spcPts val="700"/>
              </a:spcBef>
              <a:spcAft>
                <a:spcPts val="0"/>
              </a:spcAft>
              <a:buSzPts val="1440"/>
              <a:buNone/>
            </a:pPr>
            <a:r>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0"/>
          <p:cNvSpPr txBox="1"/>
          <p:nvPr>
            <p:ph type="title"/>
          </p:nvPr>
        </p:nvSpPr>
        <p:spPr>
          <a:xfrm>
            <a:off x="251520" y="26064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b="1" lang="en-US"/>
              <a:t> </a:t>
            </a:r>
            <a:r>
              <a:rPr b="1" lang="en-US" sz="4000">
                <a:solidFill>
                  <a:schemeClr val="dk1"/>
                </a:solidFill>
                <a:latin typeface="Arial Black"/>
                <a:ea typeface="Arial Black"/>
                <a:cs typeface="Arial Black"/>
                <a:sym typeface="Arial Black"/>
              </a:rPr>
              <a:t>Departmental Analysis</a:t>
            </a:r>
            <a:endParaRPr/>
          </a:p>
        </p:txBody>
      </p:sp>
      <p:sp>
        <p:nvSpPr>
          <p:cNvPr id="194" name="Google Shape;194;p10"/>
          <p:cNvSpPr txBox="1"/>
          <p:nvPr>
            <p:ph idx="1" type="body"/>
          </p:nvPr>
        </p:nvSpPr>
        <p:spPr>
          <a:xfrm>
            <a:off x="539552" y="1556792"/>
            <a:ext cx="8229600" cy="438912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 </a:t>
            </a:r>
            <a:r>
              <a:rPr lang="en-US" sz="2200"/>
              <a:t>The proportion of people working in different departments.</a:t>
            </a:r>
            <a:endParaRPr/>
          </a:p>
          <a:p>
            <a:pPr indent="-236220" lvl="0" marL="320040" rtl="0" algn="l">
              <a:spcBef>
                <a:spcPts val="700"/>
              </a:spcBef>
              <a:spcAft>
                <a:spcPts val="0"/>
              </a:spcAft>
              <a:buSzPts val="1320"/>
              <a:buNone/>
            </a:pPr>
            <a:r>
              <a:t/>
            </a:r>
            <a:endParaRPr sz="2200"/>
          </a:p>
        </p:txBody>
      </p:sp>
      <p:graphicFrame>
        <p:nvGraphicFramePr>
          <p:cNvPr id="195" name="Google Shape;195;p10"/>
          <p:cNvGraphicFramePr/>
          <p:nvPr/>
        </p:nvGraphicFramePr>
        <p:xfrm>
          <a:off x="1115616" y="2492896"/>
          <a:ext cx="3000000" cy="3000000"/>
        </p:xfrm>
        <a:graphic>
          <a:graphicData uri="http://schemas.openxmlformats.org/drawingml/2006/table">
            <a:tbl>
              <a:tblPr bandRow="1" firstRow="1">
                <a:noFill/>
                <a:tableStyleId>{C619C9F8-695F-4D6D-B49F-2240EA69A497}</a:tableStyleId>
              </a:tblPr>
              <a:tblGrid>
                <a:gridCol w="3338425"/>
                <a:gridCol w="3286300"/>
              </a:tblGrid>
              <a:tr h="360050">
                <a:tc>
                  <a:txBody>
                    <a:bodyPr/>
                    <a:lstStyle/>
                    <a:p>
                      <a:pPr indent="0" lvl="0" marL="0" marR="0" rtl="0" algn="ctr">
                        <a:spcBef>
                          <a:spcPts val="0"/>
                        </a:spcBef>
                        <a:spcAft>
                          <a:spcPts val="0"/>
                        </a:spcAft>
                        <a:buNone/>
                      </a:pPr>
                      <a:r>
                        <a:rPr lang="en-US" sz="2200">
                          <a:solidFill>
                            <a:schemeClr val="dk1"/>
                          </a:solidFill>
                          <a:latin typeface="Twentieth Century"/>
                          <a:ea typeface="Twentieth Century"/>
                          <a:cs typeface="Twentieth Century"/>
                          <a:sym typeface="Twentieth Century"/>
                        </a:rPr>
                        <a:t>Department</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rPr lang="en-US" sz="2200">
                          <a:solidFill>
                            <a:schemeClr val="dk1"/>
                          </a:solidFill>
                          <a:latin typeface="Twentieth Century"/>
                          <a:ea typeface="Twentieth Century"/>
                          <a:cs typeface="Twentieth Century"/>
                          <a:sym typeface="Twentieth Century"/>
                        </a:rPr>
                        <a:t>Hired</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r h="349250">
                <a:tc>
                  <a:txBody>
                    <a:bodyPr/>
                    <a:lstStyle/>
                    <a:p>
                      <a:pPr indent="0" lvl="0" marL="0" marR="0" rtl="0" algn="ctr">
                        <a:spcBef>
                          <a:spcPts val="0"/>
                        </a:spcBef>
                        <a:spcAft>
                          <a:spcPts val="0"/>
                        </a:spcAft>
                        <a:buNone/>
                      </a:pPr>
                      <a:r>
                        <a:rPr lang="en-US" sz="2000">
                          <a:solidFill>
                            <a:schemeClr val="dk1"/>
                          </a:solidFill>
                          <a:latin typeface="Twentieth Century"/>
                          <a:ea typeface="Twentieth Century"/>
                          <a:cs typeface="Twentieth Century"/>
                          <a:sym typeface="Twentieth Century"/>
                        </a:rPr>
                        <a:t>Finance Department</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rPr b="1" lang="en-US" sz="2000">
                          <a:solidFill>
                            <a:schemeClr val="dk1"/>
                          </a:solidFill>
                          <a:latin typeface="Twentieth Century"/>
                          <a:ea typeface="Twentieth Century"/>
                          <a:cs typeface="Twentieth Century"/>
                          <a:sym typeface="Twentieth Century"/>
                        </a:rPr>
                        <a:t>176</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2000">
                          <a:solidFill>
                            <a:schemeClr val="dk1"/>
                          </a:solidFill>
                          <a:latin typeface="Twentieth Century"/>
                          <a:ea typeface="Twentieth Century"/>
                          <a:cs typeface="Twentieth Century"/>
                          <a:sym typeface="Twentieth Century"/>
                        </a:rPr>
                        <a:t>General Management</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rPr b="1" lang="en-US" sz="2000">
                          <a:solidFill>
                            <a:schemeClr val="dk1"/>
                          </a:solidFill>
                          <a:latin typeface="Twentieth Century"/>
                          <a:ea typeface="Twentieth Century"/>
                          <a:cs typeface="Twentieth Century"/>
                          <a:sym typeface="Twentieth Century"/>
                        </a:rPr>
                        <a:t>111</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2000">
                          <a:solidFill>
                            <a:schemeClr val="dk1"/>
                          </a:solidFill>
                          <a:latin typeface="Twentieth Century"/>
                          <a:ea typeface="Twentieth Century"/>
                          <a:cs typeface="Twentieth Century"/>
                          <a:sym typeface="Twentieth Century"/>
                        </a:rPr>
                        <a:t>Human Resource Department</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rPr b="1" lang="en-US" sz="2000">
                          <a:solidFill>
                            <a:schemeClr val="dk1"/>
                          </a:solidFill>
                          <a:latin typeface="Twentieth Century"/>
                          <a:ea typeface="Twentieth Century"/>
                          <a:cs typeface="Twentieth Century"/>
                          <a:sym typeface="Twentieth Century"/>
                        </a:rPr>
                        <a:t>70</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2000">
                          <a:solidFill>
                            <a:schemeClr val="dk1"/>
                          </a:solidFill>
                          <a:latin typeface="Twentieth Century"/>
                          <a:ea typeface="Twentieth Century"/>
                          <a:cs typeface="Twentieth Century"/>
                          <a:sym typeface="Twentieth Century"/>
                        </a:rPr>
                        <a:t>Marketing Department</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rPr b="1" lang="en-US" sz="2000">
                          <a:solidFill>
                            <a:schemeClr val="dk1"/>
                          </a:solidFill>
                          <a:latin typeface="Twentieth Century"/>
                          <a:ea typeface="Twentieth Century"/>
                          <a:cs typeface="Twentieth Century"/>
                          <a:sym typeface="Twentieth Century"/>
                        </a:rPr>
                        <a:t>201</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2000">
                          <a:solidFill>
                            <a:schemeClr val="dk1"/>
                          </a:solidFill>
                          <a:latin typeface="Twentieth Century"/>
                          <a:ea typeface="Twentieth Century"/>
                          <a:cs typeface="Twentieth Century"/>
                          <a:sym typeface="Twentieth Century"/>
                        </a:rPr>
                        <a:t>Operations Department</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rPr b="1" lang="en-US" sz="2000">
                          <a:solidFill>
                            <a:schemeClr val="dk1"/>
                          </a:solidFill>
                          <a:latin typeface="Twentieth Century"/>
                          <a:ea typeface="Twentieth Century"/>
                          <a:cs typeface="Twentieth Century"/>
                          <a:sym typeface="Twentieth Century"/>
                        </a:rPr>
                        <a:t>1843</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2000">
                          <a:solidFill>
                            <a:schemeClr val="dk1"/>
                          </a:solidFill>
                          <a:latin typeface="Twentieth Century"/>
                          <a:ea typeface="Twentieth Century"/>
                          <a:cs typeface="Twentieth Century"/>
                          <a:sym typeface="Twentieth Century"/>
                        </a:rPr>
                        <a:t>Production Department</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rPr b="1" lang="en-US" sz="2000">
                          <a:solidFill>
                            <a:schemeClr val="dk1"/>
                          </a:solidFill>
                          <a:latin typeface="Twentieth Century"/>
                          <a:ea typeface="Twentieth Century"/>
                          <a:cs typeface="Twentieth Century"/>
                          <a:sym typeface="Twentieth Century"/>
                        </a:rPr>
                        <a:t>246</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2000">
                          <a:solidFill>
                            <a:schemeClr val="dk1"/>
                          </a:solidFill>
                          <a:latin typeface="Twentieth Century"/>
                          <a:ea typeface="Twentieth Century"/>
                          <a:cs typeface="Twentieth Century"/>
                          <a:sym typeface="Twentieth Century"/>
                        </a:rPr>
                        <a:t>Purchase Department</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rPr b="1" lang="en-US" sz="2000">
                          <a:solidFill>
                            <a:schemeClr val="dk1"/>
                          </a:solidFill>
                          <a:latin typeface="Twentieth Century"/>
                          <a:ea typeface="Twentieth Century"/>
                          <a:cs typeface="Twentieth Century"/>
                          <a:sym typeface="Twentieth Century"/>
                        </a:rPr>
                        <a:t>230</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2000">
                          <a:solidFill>
                            <a:schemeClr val="dk1"/>
                          </a:solidFill>
                          <a:latin typeface="Twentieth Century"/>
                          <a:ea typeface="Twentieth Century"/>
                          <a:cs typeface="Twentieth Century"/>
                          <a:sym typeface="Twentieth Century"/>
                        </a:rPr>
                        <a:t>Sales Department</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rPr b="1" lang="en-US" sz="2000">
                          <a:solidFill>
                            <a:schemeClr val="dk1"/>
                          </a:solidFill>
                          <a:latin typeface="Twentieth Century"/>
                          <a:ea typeface="Twentieth Century"/>
                          <a:cs typeface="Twentieth Century"/>
                          <a:sym typeface="Twentieth Century"/>
                        </a:rPr>
                        <a:t>484</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2000">
                          <a:solidFill>
                            <a:schemeClr val="dk1"/>
                          </a:solidFill>
                          <a:latin typeface="Twentieth Century"/>
                          <a:ea typeface="Twentieth Century"/>
                          <a:cs typeface="Twentieth Century"/>
                          <a:sym typeface="Twentieth Century"/>
                        </a:rPr>
                        <a:t>Service Department</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rPr b="1" lang="en-US" sz="2000">
                          <a:solidFill>
                            <a:schemeClr val="dk1"/>
                          </a:solidFill>
                          <a:latin typeface="Twentieth Century"/>
                          <a:ea typeface="Twentieth Century"/>
                          <a:cs typeface="Twentieth Century"/>
                          <a:sym typeface="Twentieth Century"/>
                        </a:rPr>
                        <a:t>1330</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1"/>
          <p:cNvSpPr txBox="1"/>
          <p:nvPr>
            <p:ph idx="4294967295" type="title"/>
          </p:nvPr>
        </p:nvSpPr>
        <p:spPr>
          <a:xfrm>
            <a:off x="251521" y="476250"/>
            <a:ext cx="8892480" cy="4238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200"/>
              <a:buFont typeface="Twentieth Century"/>
              <a:buNone/>
            </a:pPr>
            <a:r>
              <a:rPr lang="en-US" sz="2200">
                <a:solidFill>
                  <a:schemeClr val="dk1"/>
                </a:solidFill>
                <a:latin typeface="Twentieth Century"/>
                <a:ea typeface="Twentieth Century"/>
                <a:cs typeface="Twentieth Century"/>
                <a:sym typeface="Twentieth Century"/>
              </a:rPr>
              <a:t>Bar Graph helps us to visualize the proportion of employees in different departments</a:t>
            </a:r>
            <a:endParaRPr/>
          </a:p>
        </p:txBody>
      </p:sp>
      <p:pic>
        <p:nvPicPr>
          <p:cNvPr descr="pic.PNG" id="201" name="Google Shape;201;p11"/>
          <p:cNvPicPr preferRelativeResize="0"/>
          <p:nvPr/>
        </p:nvPicPr>
        <p:blipFill rotWithShape="1">
          <a:blip r:embed="rId3">
            <a:alphaModFix/>
          </a:blip>
          <a:srcRect b="0" l="0" r="0" t="0"/>
          <a:stretch/>
        </p:blipFill>
        <p:spPr>
          <a:xfrm>
            <a:off x="1763688" y="1268760"/>
            <a:ext cx="6134576" cy="4076569"/>
          </a:xfrm>
          <a:prstGeom prst="rect">
            <a:avLst/>
          </a:prstGeom>
          <a:noFill/>
          <a:ln cap="flat" cmpd="sng" w="9525">
            <a:solidFill>
              <a:srgbClr val="002060"/>
            </a:solidFill>
            <a:prstDash val="solid"/>
            <a:round/>
            <a:headEnd len="sm" w="sm" type="none"/>
            <a:tailEnd len="sm" w="sm" type="none"/>
          </a:ln>
        </p:spPr>
      </p:pic>
      <p:sp>
        <p:nvSpPr>
          <p:cNvPr id="202" name="Google Shape;202;p11"/>
          <p:cNvSpPr/>
          <p:nvPr/>
        </p:nvSpPr>
        <p:spPr>
          <a:xfrm>
            <a:off x="2051720" y="3284984"/>
            <a:ext cx="5832648" cy="432048"/>
          </a:xfrm>
          <a:prstGeom prst="rect">
            <a:avLst/>
          </a:prstGeom>
          <a:noFill/>
          <a:ln cap="flat" cmpd="sng" w="381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03" name="Google Shape;203;p11"/>
          <p:cNvSpPr/>
          <p:nvPr/>
        </p:nvSpPr>
        <p:spPr>
          <a:xfrm>
            <a:off x="683568" y="5703639"/>
            <a:ext cx="8136904" cy="461665"/>
          </a:xfrm>
          <a:prstGeom prst="rect">
            <a:avLst/>
          </a:prstGeom>
          <a:solidFill>
            <a:srgbClr val="C0C0C0"/>
          </a:solidFill>
          <a:ln cap="flat" cmpd="sng" w="9525">
            <a:solidFill>
              <a:srgbClr val="00206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Twentieth Century"/>
              <a:buNone/>
            </a:pPr>
            <a:r>
              <a:rPr b="1" lang="en-US" sz="2400">
                <a:solidFill>
                  <a:schemeClr val="dk1"/>
                </a:solidFill>
                <a:latin typeface="Twentieth Century"/>
                <a:ea typeface="Twentieth Century"/>
                <a:cs typeface="Twentieth Century"/>
                <a:sym typeface="Twentieth Century"/>
              </a:rPr>
              <a:t>Operations Department </a:t>
            </a:r>
            <a:r>
              <a:rPr b="1" lang="en-US" sz="2200">
                <a:solidFill>
                  <a:srgbClr val="002060"/>
                </a:solidFill>
                <a:latin typeface="Twentieth Century"/>
                <a:ea typeface="Twentieth Century"/>
                <a:cs typeface="Twentieth Century"/>
                <a:sym typeface="Twentieth Century"/>
              </a:rPr>
              <a:t>has higher number of employees hired.</a:t>
            </a:r>
            <a:endParaRPr b="1" sz="2200">
              <a:solidFill>
                <a:srgbClr val="002060"/>
              </a:solidFill>
              <a:latin typeface="Twentieth Century"/>
              <a:ea typeface="Twentieth Century"/>
              <a:cs typeface="Twentieth Century"/>
              <a:sym typeface="Twentieth Centur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2"/>
          <p:cNvSpPr txBox="1"/>
          <p:nvPr>
            <p:ph type="title"/>
          </p:nvPr>
        </p:nvSpPr>
        <p:spPr>
          <a:xfrm>
            <a:off x="395536" y="26064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000"/>
              <a:buFont typeface="Arial Black"/>
              <a:buNone/>
            </a:pPr>
            <a:r>
              <a:rPr b="1" lang="en-US" sz="4000">
                <a:solidFill>
                  <a:schemeClr val="dk1"/>
                </a:solidFill>
                <a:latin typeface="Arial Black"/>
                <a:ea typeface="Arial Black"/>
                <a:cs typeface="Arial Black"/>
                <a:sym typeface="Arial Black"/>
              </a:rPr>
              <a:t>Position Tier Analysis</a:t>
            </a:r>
            <a:endParaRPr/>
          </a:p>
        </p:txBody>
      </p:sp>
      <p:sp>
        <p:nvSpPr>
          <p:cNvPr id="210" name="Google Shape;210;p12"/>
          <p:cNvSpPr txBox="1"/>
          <p:nvPr>
            <p:ph idx="1" type="body"/>
          </p:nvPr>
        </p:nvSpPr>
        <p:spPr>
          <a:xfrm>
            <a:off x="323528" y="1700808"/>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320"/>
              <a:buNone/>
            </a:pPr>
            <a:r>
              <a:rPr lang="en-US" sz="2200"/>
              <a:t>This helps understand the hierarchical structure of </a:t>
            </a:r>
            <a:endParaRPr/>
          </a:p>
          <a:p>
            <a:pPr indent="-320040" lvl="0" marL="320040" rtl="0" algn="l">
              <a:spcBef>
                <a:spcPts val="700"/>
              </a:spcBef>
              <a:spcAft>
                <a:spcPts val="0"/>
              </a:spcAft>
              <a:buSzPts val="1320"/>
              <a:buNone/>
            </a:pPr>
            <a:r>
              <a:rPr lang="en-US" sz="2200"/>
              <a:t>the organization and the distribution of roles across</a:t>
            </a:r>
            <a:endParaRPr/>
          </a:p>
          <a:p>
            <a:pPr indent="-320040" lvl="0" marL="320040" rtl="0" algn="l">
              <a:spcBef>
                <a:spcPts val="700"/>
              </a:spcBef>
              <a:spcAft>
                <a:spcPts val="0"/>
              </a:spcAft>
              <a:buSzPts val="1320"/>
              <a:buNone/>
            </a:pPr>
            <a:r>
              <a:rPr lang="en-US" sz="2200"/>
              <a:t> different levels.</a:t>
            </a:r>
            <a:endParaRPr/>
          </a:p>
          <a:p>
            <a:pPr indent="-320040" lvl="0" marL="320040" rtl="0" algn="l">
              <a:spcBef>
                <a:spcPts val="700"/>
              </a:spcBef>
              <a:spcAft>
                <a:spcPts val="0"/>
              </a:spcAft>
              <a:buSzPts val="1740"/>
              <a:buNone/>
            </a:pPr>
            <a:r>
              <a:t/>
            </a:r>
            <a:endParaRPr/>
          </a:p>
        </p:txBody>
      </p:sp>
      <p:graphicFrame>
        <p:nvGraphicFramePr>
          <p:cNvPr id="211" name="Google Shape;211;p12"/>
          <p:cNvGraphicFramePr/>
          <p:nvPr/>
        </p:nvGraphicFramePr>
        <p:xfrm>
          <a:off x="6372200" y="1700808"/>
          <a:ext cx="3000000" cy="3000000"/>
        </p:xfrm>
        <a:graphic>
          <a:graphicData uri="http://schemas.openxmlformats.org/drawingml/2006/table">
            <a:tbl>
              <a:tblPr bandRow="1" firstRow="1">
                <a:noFill/>
                <a:tableStyleId>{C619C9F8-695F-4D6D-B49F-2240EA69A497}</a:tableStyleId>
              </a:tblPr>
              <a:tblGrid>
                <a:gridCol w="1339725"/>
                <a:gridCol w="1216050"/>
              </a:tblGrid>
              <a:tr h="297025">
                <a:tc>
                  <a:txBody>
                    <a:bodyPr/>
                    <a:lstStyle/>
                    <a:p>
                      <a:pPr indent="0" lvl="0" marL="0" marR="0" rtl="0" algn="ctr">
                        <a:spcBef>
                          <a:spcPts val="0"/>
                        </a:spcBef>
                        <a:spcAft>
                          <a:spcPts val="0"/>
                        </a:spcAft>
                        <a:buNone/>
                      </a:pPr>
                      <a:r>
                        <a:rPr lang="en-US" sz="2000">
                          <a:solidFill>
                            <a:schemeClr val="dk1"/>
                          </a:solidFill>
                          <a:latin typeface="Twentieth Century"/>
                          <a:ea typeface="Twentieth Century"/>
                          <a:cs typeface="Twentieth Century"/>
                          <a:sym typeface="Twentieth Century"/>
                        </a:rPr>
                        <a:t>Post</a:t>
                      </a:r>
                      <a:r>
                        <a:rPr lang="en-US" sz="2000">
                          <a:solidFill>
                            <a:schemeClr val="dk1"/>
                          </a:solidFill>
                          <a:latin typeface="Twentieth Century"/>
                          <a:ea typeface="Twentieth Century"/>
                          <a:cs typeface="Twentieth Century"/>
                          <a:sym typeface="Twentieth Century"/>
                        </a:rPr>
                        <a:t> Name</a:t>
                      </a:r>
                      <a:r>
                        <a:rPr lang="en-US" sz="2000">
                          <a:solidFill>
                            <a:schemeClr val="dk1"/>
                          </a:solidFill>
                          <a:latin typeface="Twentieth Century"/>
                          <a:ea typeface="Twentieth Century"/>
                          <a:cs typeface="Twentieth Century"/>
                          <a:sym typeface="Twentieth Century"/>
                        </a:rPr>
                        <a:t> </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a:solidFill>
                            <a:schemeClr val="dk1"/>
                          </a:solidFill>
                          <a:latin typeface="Twentieth Century"/>
                          <a:ea typeface="Twentieth Century"/>
                          <a:cs typeface="Twentieth Century"/>
                          <a:sym typeface="Twentieth Century"/>
                        </a:rPr>
                        <a:t>Hired</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r h="297025">
                <a:tc>
                  <a:txBody>
                    <a:bodyPr/>
                    <a:lstStyle/>
                    <a:p>
                      <a:pPr indent="0" lvl="0" marL="0" marR="0" rtl="0" algn="ctr">
                        <a:spcBef>
                          <a:spcPts val="0"/>
                        </a:spcBef>
                        <a:spcAft>
                          <a:spcPts val="0"/>
                        </a:spcAft>
                        <a:buNone/>
                      </a:pPr>
                      <a:r>
                        <a:rPr lang="en-US" sz="2000">
                          <a:solidFill>
                            <a:schemeClr val="dk1"/>
                          </a:solidFill>
                          <a:latin typeface="Twentieth Century"/>
                          <a:ea typeface="Twentieth Century"/>
                          <a:cs typeface="Twentieth Century"/>
                          <a:sym typeface="Twentieth Century"/>
                        </a:rPr>
                        <a:t>b9</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rPr b="1" lang="en-US" sz="2000">
                          <a:solidFill>
                            <a:schemeClr val="dk1"/>
                          </a:solidFill>
                          <a:latin typeface="Twentieth Century"/>
                          <a:ea typeface="Twentieth Century"/>
                          <a:cs typeface="Twentieth Century"/>
                          <a:sym typeface="Twentieth Century"/>
                        </a:rPr>
                        <a:t>307</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r h="297025">
                <a:tc>
                  <a:txBody>
                    <a:bodyPr/>
                    <a:lstStyle/>
                    <a:p>
                      <a:pPr indent="0" lvl="0" marL="0" marR="0" rtl="0" algn="ctr">
                        <a:spcBef>
                          <a:spcPts val="0"/>
                        </a:spcBef>
                        <a:spcAft>
                          <a:spcPts val="0"/>
                        </a:spcAft>
                        <a:buNone/>
                      </a:pPr>
                      <a:r>
                        <a:rPr lang="en-US" sz="2000">
                          <a:solidFill>
                            <a:schemeClr val="dk1"/>
                          </a:solidFill>
                          <a:latin typeface="Twentieth Century"/>
                          <a:ea typeface="Twentieth Century"/>
                          <a:cs typeface="Twentieth Century"/>
                          <a:sym typeface="Twentieth Century"/>
                        </a:rPr>
                        <a:t>c5</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rPr b="1" lang="en-US" sz="2000">
                          <a:solidFill>
                            <a:schemeClr val="dk1"/>
                          </a:solidFill>
                          <a:latin typeface="Twentieth Century"/>
                          <a:ea typeface="Twentieth Century"/>
                          <a:cs typeface="Twentieth Century"/>
                          <a:sym typeface="Twentieth Century"/>
                        </a:rPr>
                        <a:t>1182</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r h="297025">
                <a:tc>
                  <a:txBody>
                    <a:bodyPr/>
                    <a:lstStyle/>
                    <a:p>
                      <a:pPr indent="0" lvl="0" marL="0" marR="0" rtl="0" algn="ctr">
                        <a:spcBef>
                          <a:spcPts val="0"/>
                        </a:spcBef>
                        <a:spcAft>
                          <a:spcPts val="0"/>
                        </a:spcAft>
                        <a:buNone/>
                      </a:pPr>
                      <a:r>
                        <a:rPr lang="en-US" sz="2000">
                          <a:solidFill>
                            <a:schemeClr val="dk1"/>
                          </a:solidFill>
                          <a:latin typeface="Twentieth Century"/>
                          <a:ea typeface="Twentieth Century"/>
                          <a:cs typeface="Twentieth Century"/>
                          <a:sym typeface="Twentieth Century"/>
                        </a:rPr>
                        <a:t>c8</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rPr b="1" lang="en-US" sz="2000">
                          <a:solidFill>
                            <a:schemeClr val="dk1"/>
                          </a:solidFill>
                          <a:latin typeface="Twentieth Century"/>
                          <a:ea typeface="Twentieth Century"/>
                          <a:cs typeface="Twentieth Century"/>
                          <a:sym typeface="Twentieth Century"/>
                        </a:rPr>
                        <a:t>193</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r h="297025">
                <a:tc>
                  <a:txBody>
                    <a:bodyPr/>
                    <a:lstStyle/>
                    <a:p>
                      <a:pPr indent="0" lvl="0" marL="0" marR="0" rtl="0" algn="ctr">
                        <a:spcBef>
                          <a:spcPts val="0"/>
                        </a:spcBef>
                        <a:spcAft>
                          <a:spcPts val="0"/>
                        </a:spcAft>
                        <a:buNone/>
                      </a:pPr>
                      <a:r>
                        <a:rPr lang="en-US" sz="2000">
                          <a:solidFill>
                            <a:srgbClr val="FF0000"/>
                          </a:solidFill>
                          <a:latin typeface="Twentieth Century"/>
                          <a:ea typeface="Twentieth Century"/>
                          <a:cs typeface="Twentieth Century"/>
                          <a:sym typeface="Twentieth Century"/>
                        </a:rPr>
                        <a:t>c9</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rPr b="1" lang="en-US" sz="2000">
                          <a:solidFill>
                            <a:srgbClr val="FF0000"/>
                          </a:solidFill>
                          <a:latin typeface="Twentieth Century"/>
                          <a:ea typeface="Twentieth Century"/>
                          <a:cs typeface="Twentieth Century"/>
                          <a:sym typeface="Twentieth Century"/>
                        </a:rPr>
                        <a:t>1240</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r h="297025">
                <a:tc>
                  <a:txBody>
                    <a:bodyPr/>
                    <a:lstStyle/>
                    <a:p>
                      <a:pPr indent="0" lvl="0" marL="0" marR="0" rtl="0" algn="ctr">
                        <a:spcBef>
                          <a:spcPts val="0"/>
                        </a:spcBef>
                        <a:spcAft>
                          <a:spcPts val="0"/>
                        </a:spcAft>
                        <a:buNone/>
                      </a:pPr>
                      <a:r>
                        <a:rPr lang="en-US" sz="2000">
                          <a:solidFill>
                            <a:schemeClr val="dk1"/>
                          </a:solidFill>
                          <a:latin typeface="Twentieth Century"/>
                          <a:ea typeface="Twentieth Century"/>
                          <a:cs typeface="Twentieth Century"/>
                          <a:sym typeface="Twentieth Century"/>
                        </a:rPr>
                        <a:t>cc910</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rPr b="1" lang="en-US" sz="2000">
                          <a:solidFill>
                            <a:schemeClr val="dk1"/>
                          </a:solidFill>
                          <a:latin typeface="Twentieth Century"/>
                          <a:ea typeface="Twentieth Century"/>
                          <a:cs typeface="Twentieth Century"/>
                          <a:sym typeface="Twentieth Century"/>
                        </a:rPr>
                        <a:t>105</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r h="297025">
                <a:tc>
                  <a:txBody>
                    <a:bodyPr/>
                    <a:lstStyle/>
                    <a:p>
                      <a:pPr indent="0" lvl="0" marL="0" marR="0" rtl="0" algn="ctr">
                        <a:spcBef>
                          <a:spcPts val="0"/>
                        </a:spcBef>
                        <a:spcAft>
                          <a:spcPts val="0"/>
                        </a:spcAft>
                        <a:buNone/>
                      </a:pPr>
                      <a:r>
                        <a:rPr lang="en-US" sz="2000">
                          <a:solidFill>
                            <a:schemeClr val="dk1"/>
                          </a:solidFill>
                          <a:latin typeface="Twentieth Century"/>
                          <a:ea typeface="Twentieth Century"/>
                          <a:cs typeface="Twentieth Century"/>
                          <a:sym typeface="Twentieth Century"/>
                        </a:rPr>
                        <a:t>i1</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rPr b="1" lang="en-US" sz="2000">
                          <a:solidFill>
                            <a:schemeClr val="dk1"/>
                          </a:solidFill>
                          <a:latin typeface="Twentieth Century"/>
                          <a:ea typeface="Twentieth Century"/>
                          <a:cs typeface="Twentieth Century"/>
                          <a:sym typeface="Twentieth Century"/>
                        </a:rPr>
                        <a:t>151</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r h="297025">
                <a:tc>
                  <a:txBody>
                    <a:bodyPr/>
                    <a:lstStyle/>
                    <a:p>
                      <a:pPr indent="0" lvl="0" marL="0" marR="0" rtl="0" algn="ctr">
                        <a:spcBef>
                          <a:spcPts val="0"/>
                        </a:spcBef>
                        <a:spcAft>
                          <a:spcPts val="0"/>
                        </a:spcAft>
                        <a:buNone/>
                      </a:pPr>
                      <a:r>
                        <a:rPr lang="en-US" sz="2000">
                          <a:solidFill>
                            <a:schemeClr val="dk1"/>
                          </a:solidFill>
                          <a:latin typeface="Twentieth Century"/>
                          <a:ea typeface="Twentieth Century"/>
                          <a:cs typeface="Twentieth Century"/>
                          <a:sym typeface="Twentieth Century"/>
                        </a:rPr>
                        <a:t>i4</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rPr b="1" lang="en-US" sz="2000">
                          <a:solidFill>
                            <a:schemeClr val="dk1"/>
                          </a:solidFill>
                          <a:latin typeface="Twentieth Century"/>
                          <a:ea typeface="Twentieth Century"/>
                          <a:cs typeface="Twentieth Century"/>
                          <a:sym typeface="Twentieth Century"/>
                        </a:rPr>
                        <a:t>31</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r h="297025">
                <a:tc>
                  <a:txBody>
                    <a:bodyPr/>
                    <a:lstStyle/>
                    <a:p>
                      <a:pPr indent="0" lvl="0" marL="0" marR="0" rtl="0" algn="ctr">
                        <a:spcBef>
                          <a:spcPts val="0"/>
                        </a:spcBef>
                        <a:spcAft>
                          <a:spcPts val="0"/>
                        </a:spcAft>
                        <a:buNone/>
                      </a:pPr>
                      <a:r>
                        <a:rPr lang="en-US" sz="2000">
                          <a:solidFill>
                            <a:schemeClr val="dk1"/>
                          </a:solidFill>
                          <a:latin typeface="Twentieth Century"/>
                          <a:ea typeface="Twentieth Century"/>
                          <a:cs typeface="Twentieth Century"/>
                          <a:sym typeface="Twentieth Century"/>
                        </a:rPr>
                        <a:t>i5</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rPr b="1" lang="en-US" sz="2000">
                          <a:solidFill>
                            <a:schemeClr val="dk1"/>
                          </a:solidFill>
                          <a:latin typeface="Twentieth Century"/>
                          <a:ea typeface="Twentieth Century"/>
                          <a:cs typeface="Twentieth Century"/>
                          <a:sym typeface="Twentieth Century"/>
                        </a:rPr>
                        <a:t>510</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r h="297025">
                <a:tc>
                  <a:txBody>
                    <a:bodyPr/>
                    <a:lstStyle/>
                    <a:p>
                      <a:pPr indent="0" lvl="0" marL="0" marR="0" rtl="0" algn="ctr">
                        <a:spcBef>
                          <a:spcPts val="0"/>
                        </a:spcBef>
                        <a:spcAft>
                          <a:spcPts val="0"/>
                        </a:spcAft>
                        <a:buNone/>
                      </a:pPr>
                      <a:r>
                        <a:rPr lang="en-US" sz="2000">
                          <a:solidFill>
                            <a:schemeClr val="dk1"/>
                          </a:solidFill>
                          <a:latin typeface="Twentieth Century"/>
                          <a:ea typeface="Twentieth Century"/>
                          <a:cs typeface="Twentieth Century"/>
                          <a:sym typeface="Twentieth Century"/>
                        </a:rPr>
                        <a:t>i6</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rPr b="1" lang="en-US" sz="2000">
                          <a:solidFill>
                            <a:schemeClr val="dk1"/>
                          </a:solidFill>
                          <a:latin typeface="Twentieth Century"/>
                          <a:ea typeface="Twentieth Century"/>
                          <a:cs typeface="Twentieth Century"/>
                          <a:sym typeface="Twentieth Century"/>
                        </a:rPr>
                        <a:t>337</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r h="297025">
                <a:tc>
                  <a:txBody>
                    <a:bodyPr/>
                    <a:lstStyle/>
                    <a:p>
                      <a:pPr indent="0" lvl="0" marL="0" marR="0" rtl="0" algn="ctr">
                        <a:spcBef>
                          <a:spcPts val="0"/>
                        </a:spcBef>
                        <a:spcAft>
                          <a:spcPts val="0"/>
                        </a:spcAft>
                        <a:buNone/>
                      </a:pPr>
                      <a:r>
                        <a:rPr lang="en-US" sz="2000">
                          <a:solidFill>
                            <a:schemeClr val="dk1"/>
                          </a:solidFill>
                          <a:latin typeface="Twentieth Century"/>
                          <a:ea typeface="Twentieth Century"/>
                          <a:cs typeface="Twentieth Century"/>
                          <a:sym typeface="Twentieth Century"/>
                        </a:rPr>
                        <a:t>i7</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rPr b="1" lang="en-US" sz="2000">
                          <a:solidFill>
                            <a:schemeClr val="dk1"/>
                          </a:solidFill>
                          <a:latin typeface="Twentieth Century"/>
                          <a:ea typeface="Twentieth Century"/>
                          <a:cs typeface="Twentieth Century"/>
                          <a:sym typeface="Twentieth Century"/>
                        </a:rPr>
                        <a:t>633</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r h="297025">
                <a:tc>
                  <a:txBody>
                    <a:bodyPr/>
                    <a:lstStyle/>
                    <a:p>
                      <a:pPr indent="0" lvl="0" marL="0" marR="0" rtl="0" algn="ctr">
                        <a:spcBef>
                          <a:spcPts val="0"/>
                        </a:spcBef>
                        <a:spcAft>
                          <a:spcPts val="0"/>
                        </a:spcAft>
                        <a:buNone/>
                      </a:pPr>
                      <a:r>
                        <a:rPr lang="en-US" sz="2000">
                          <a:solidFill>
                            <a:schemeClr val="dk1"/>
                          </a:solidFill>
                          <a:latin typeface="Twentieth Century"/>
                          <a:ea typeface="Twentieth Century"/>
                          <a:cs typeface="Twentieth Century"/>
                          <a:sym typeface="Twentieth Century"/>
                        </a:rPr>
                        <a:t>m6</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rPr b="1" lang="en-US" sz="2000">
                          <a:solidFill>
                            <a:schemeClr val="dk1"/>
                          </a:solidFill>
                          <a:latin typeface="Twentieth Century"/>
                          <a:ea typeface="Twentieth Century"/>
                          <a:cs typeface="Twentieth Century"/>
                          <a:sym typeface="Twentieth Century"/>
                        </a:rPr>
                        <a:t>2</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r h="297025">
                <a:tc>
                  <a:txBody>
                    <a:bodyPr/>
                    <a:lstStyle/>
                    <a:p>
                      <a:pPr indent="0" lvl="0" marL="0" marR="0" rtl="0" algn="ctr">
                        <a:spcBef>
                          <a:spcPts val="0"/>
                        </a:spcBef>
                        <a:spcAft>
                          <a:spcPts val="0"/>
                        </a:spcAft>
                        <a:buNone/>
                      </a:pPr>
                      <a:r>
                        <a:rPr lang="en-US" sz="2000">
                          <a:solidFill>
                            <a:srgbClr val="FF0000"/>
                          </a:solidFill>
                          <a:latin typeface="Twentieth Century"/>
                          <a:ea typeface="Twentieth Century"/>
                          <a:cs typeface="Twentieth Century"/>
                          <a:sym typeface="Twentieth Century"/>
                        </a:rPr>
                        <a:t>m7</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rPr b="1" lang="en-US" sz="2000">
                          <a:solidFill>
                            <a:srgbClr val="FF0000"/>
                          </a:solidFill>
                          <a:latin typeface="Twentieth Century"/>
                          <a:ea typeface="Twentieth Century"/>
                          <a:cs typeface="Twentieth Century"/>
                          <a:sym typeface="Twentieth Century"/>
                        </a:rPr>
                        <a:t>0</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r h="297025">
                <a:tc>
                  <a:txBody>
                    <a:bodyPr/>
                    <a:lstStyle/>
                    <a:p>
                      <a:pPr indent="0" lvl="0" marL="0" marR="0" rtl="0" algn="ctr">
                        <a:spcBef>
                          <a:spcPts val="0"/>
                        </a:spcBef>
                        <a:spcAft>
                          <a:spcPts val="0"/>
                        </a:spcAft>
                        <a:buNone/>
                      </a:pPr>
                      <a:r>
                        <a:rPr lang="en-US" sz="2000">
                          <a:solidFill>
                            <a:srgbClr val="FF0000"/>
                          </a:solidFill>
                          <a:latin typeface="Twentieth Century"/>
                          <a:ea typeface="Twentieth Century"/>
                          <a:cs typeface="Twentieth Century"/>
                          <a:sym typeface="Twentieth Century"/>
                        </a:rPr>
                        <a:t>n10</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rPr b="1" lang="en-US" sz="2000">
                          <a:solidFill>
                            <a:srgbClr val="FF0000"/>
                          </a:solidFill>
                          <a:latin typeface="Twentieth Century"/>
                          <a:ea typeface="Twentieth Century"/>
                          <a:cs typeface="Twentieth Century"/>
                          <a:sym typeface="Twentieth Century"/>
                        </a:rPr>
                        <a:t>0</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r h="297025">
                <a:tc>
                  <a:txBody>
                    <a:bodyPr/>
                    <a:lstStyle/>
                    <a:p>
                      <a:pPr indent="0" lvl="0" marL="0" marR="0" rtl="0" algn="ctr">
                        <a:spcBef>
                          <a:spcPts val="0"/>
                        </a:spcBef>
                        <a:spcAft>
                          <a:spcPts val="0"/>
                        </a:spcAft>
                        <a:buNone/>
                      </a:pPr>
                      <a:r>
                        <a:rPr lang="en-US" sz="2000">
                          <a:solidFill>
                            <a:schemeClr val="dk1"/>
                          </a:solidFill>
                          <a:latin typeface="Twentieth Century"/>
                          <a:ea typeface="Twentieth Century"/>
                          <a:cs typeface="Twentieth Century"/>
                          <a:sym typeface="Twentieth Century"/>
                        </a:rPr>
                        <a:t>n6</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rPr b="1" lang="en-US" sz="2000">
                          <a:solidFill>
                            <a:schemeClr val="dk1"/>
                          </a:solidFill>
                          <a:latin typeface="Twentieth Century"/>
                          <a:ea typeface="Twentieth Century"/>
                          <a:cs typeface="Twentieth Century"/>
                          <a:sym typeface="Twentieth Century"/>
                        </a:rPr>
                        <a:t>1</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r h="297025">
                <a:tc>
                  <a:txBody>
                    <a:bodyPr/>
                    <a:lstStyle/>
                    <a:p>
                      <a:pPr indent="0" lvl="0" marL="0" marR="0" rtl="0" algn="ctr">
                        <a:spcBef>
                          <a:spcPts val="0"/>
                        </a:spcBef>
                        <a:spcAft>
                          <a:spcPts val="0"/>
                        </a:spcAft>
                        <a:buNone/>
                      </a:pPr>
                      <a:r>
                        <a:rPr lang="en-US" sz="2000">
                          <a:solidFill>
                            <a:srgbClr val="FF0000"/>
                          </a:solidFill>
                          <a:latin typeface="Twentieth Century"/>
                          <a:ea typeface="Twentieth Century"/>
                          <a:cs typeface="Twentieth Century"/>
                          <a:sym typeface="Twentieth Century"/>
                        </a:rPr>
                        <a:t>n9</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rPr b="1" lang="en-US" sz="2000">
                          <a:solidFill>
                            <a:srgbClr val="FF0000"/>
                          </a:solidFill>
                          <a:latin typeface="Twentieth Century"/>
                          <a:ea typeface="Twentieth Century"/>
                          <a:cs typeface="Twentieth Century"/>
                          <a:sym typeface="Twentieth Century"/>
                        </a:rPr>
                        <a:t>0</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bl>
          </a:graphicData>
        </a:graphic>
      </p:graphicFrame>
      <p:sp>
        <p:nvSpPr>
          <p:cNvPr id="212" name="Google Shape;212;p12"/>
          <p:cNvSpPr/>
          <p:nvPr/>
        </p:nvSpPr>
        <p:spPr>
          <a:xfrm>
            <a:off x="395536" y="3390815"/>
            <a:ext cx="5040560" cy="2054409"/>
          </a:xfrm>
          <a:prstGeom prst="rect">
            <a:avLst/>
          </a:prstGeom>
          <a:no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320040" lvl="0" marL="320040" marR="0" rtl="0" algn="l">
              <a:spcBef>
                <a:spcPts val="0"/>
              </a:spcBef>
              <a:spcAft>
                <a:spcPts val="0"/>
              </a:spcAft>
              <a:buClr>
                <a:schemeClr val="accent2"/>
              </a:buClr>
              <a:buSzPts val="1320"/>
              <a:buFont typeface="Noto Sans Symbols"/>
              <a:buNone/>
            </a:pPr>
            <a:r>
              <a:rPr lang="en-US" sz="2200">
                <a:solidFill>
                  <a:schemeClr val="dk1"/>
                </a:solidFill>
                <a:latin typeface="Twentieth Century"/>
                <a:ea typeface="Twentieth Century"/>
                <a:cs typeface="Twentieth Century"/>
                <a:sym typeface="Twentieth Century"/>
              </a:rPr>
              <a:t>=</a:t>
            </a:r>
            <a:r>
              <a:rPr lang="en-US" sz="2200">
                <a:solidFill>
                  <a:srgbClr val="7030A0"/>
                </a:solidFill>
                <a:latin typeface="Twentieth Century"/>
                <a:ea typeface="Twentieth Century"/>
                <a:cs typeface="Twentieth Century"/>
                <a:sym typeface="Twentieth Century"/>
              </a:rPr>
              <a:t>COUNTIFS</a:t>
            </a:r>
            <a:r>
              <a:rPr lang="en-US" sz="2200">
                <a:solidFill>
                  <a:schemeClr val="dk1"/>
                </a:solidFill>
                <a:latin typeface="Twentieth Century"/>
                <a:ea typeface="Twentieth Century"/>
                <a:cs typeface="Twentieth Century"/>
                <a:sym typeface="Twentieth Century"/>
              </a:rPr>
              <a:t>('data without outliers'!F2:F7166,</a:t>
            </a:r>
            <a:endParaRPr/>
          </a:p>
          <a:p>
            <a:pPr indent="-320040" lvl="0" marL="320040" marR="0" rtl="0" algn="l">
              <a:spcBef>
                <a:spcPts val="700"/>
              </a:spcBef>
              <a:spcAft>
                <a:spcPts val="0"/>
              </a:spcAft>
              <a:buClr>
                <a:schemeClr val="accent2"/>
              </a:buClr>
              <a:buSzPts val="1320"/>
              <a:buFont typeface="Noto Sans Symbols"/>
              <a:buNone/>
            </a:pPr>
            <a:r>
              <a:rPr lang="en-US" sz="2200">
                <a:solidFill>
                  <a:schemeClr val="dk1"/>
                </a:solidFill>
                <a:latin typeface="Twentieth Century"/>
                <a:ea typeface="Twentieth Century"/>
                <a:cs typeface="Twentieth Century"/>
                <a:sym typeface="Twentieth Century"/>
              </a:rPr>
              <a:t>Table5[[#This Row],[POSITIONS ]],</a:t>
            </a:r>
            <a:endParaRPr/>
          </a:p>
          <a:p>
            <a:pPr indent="-320040" lvl="0" marL="320040" marR="0" rtl="0" algn="l">
              <a:spcBef>
                <a:spcPts val="700"/>
              </a:spcBef>
              <a:spcAft>
                <a:spcPts val="0"/>
              </a:spcAft>
              <a:buClr>
                <a:schemeClr val="accent2"/>
              </a:buClr>
              <a:buSzPts val="1320"/>
              <a:buFont typeface="Noto Sans Symbols"/>
              <a:buNone/>
            </a:pPr>
            <a:r>
              <a:rPr lang="en-US" sz="2200">
                <a:solidFill>
                  <a:schemeClr val="dk1"/>
                </a:solidFill>
                <a:latin typeface="Twentieth Century"/>
                <a:ea typeface="Twentieth Century"/>
                <a:cs typeface="Twentieth Century"/>
                <a:sym typeface="Twentieth Century"/>
              </a:rPr>
              <a:t>'data without outliers'!C2:C7166,</a:t>
            </a:r>
            <a:endParaRPr/>
          </a:p>
          <a:p>
            <a:pPr indent="-320040" lvl="0" marL="320040" marR="0" rtl="0" algn="l">
              <a:spcBef>
                <a:spcPts val="700"/>
              </a:spcBef>
              <a:spcAft>
                <a:spcPts val="0"/>
              </a:spcAft>
              <a:buClr>
                <a:schemeClr val="accent2"/>
              </a:buClr>
              <a:buSzPts val="1320"/>
              <a:buFont typeface="Noto Sans Symbols"/>
              <a:buNone/>
            </a:pPr>
            <a:r>
              <a:rPr lang="en-US" sz="2200">
                <a:solidFill>
                  <a:schemeClr val="dk1"/>
                </a:solidFill>
                <a:latin typeface="Twentieth Century"/>
                <a:ea typeface="Twentieth Century"/>
                <a:cs typeface="Twentieth Century"/>
                <a:sym typeface="Twentieth Century"/>
              </a:rPr>
              <a:t>Table5[[#Headers],[Hired]])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3"/>
          <p:cNvSpPr txBox="1"/>
          <p:nvPr/>
        </p:nvSpPr>
        <p:spPr>
          <a:xfrm>
            <a:off x="395536" y="188640"/>
            <a:ext cx="7020272"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Twentieth Century"/>
                <a:ea typeface="Twentieth Century"/>
                <a:cs typeface="Twentieth Century"/>
                <a:sym typeface="Twentieth Century"/>
              </a:rPr>
              <a:t>Column graph to represent  the </a:t>
            </a:r>
            <a:r>
              <a:rPr b="1" lang="en-US" sz="2200">
                <a:solidFill>
                  <a:srgbClr val="7030A0"/>
                </a:solidFill>
                <a:latin typeface="Twentieth Century"/>
                <a:ea typeface="Twentieth Century"/>
                <a:cs typeface="Twentieth Century"/>
                <a:sym typeface="Twentieth Century"/>
              </a:rPr>
              <a:t>different tiers of positions </a:t>
            </a:r>
            <a:r>
              <a:rPr lang="en-US" sz="2200">
                <a:solidFill>
                  <a:schemeClr val="dk1"/>
                </a:solidFill>
                <a:latin typeface="Twentieth Century"/>
                <a:ea typeface="Twentieth Century"/>
                <a:cs typeface="Twentieth Century"/>
                <a:sym typeface="Twentieth Century"/>
              </a:rPr>
              <a:t>within the company</a:t>
            </a:r>
            <a:endParaRPr/>
          </a:p>
        </p:txBody>
      </p:sp>
      <p:sp>
        <p:nvSpPr>
          <p:cNvPr id="218" name="Google Shape;218;p13"/>
          <p:cNvSpPr txBox="1"/>
          <p:nvPr/>
        </p:nvSpPr>
        <p:spPr>
          <a:xfrm>
            <a:off x="755576" y="5661248"/>
            <a:ext cx="7781522" cy="830997"/>
          </a:xfrm>
          <a:prstGeom prst="rect">
            <a:avLst/>
          </a:prstGeom>
          <a:solidFill>
            <a:srgbClr val="C0C0C0"/>
          </a:solidFill>
          <a:ln cap="flat" cmpd="sng" w="9525">
            <a:solidFill>
              <a:srgbClr val="00206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wentieth Century"/>
                <a:ea typeface="Twentieth Century"/>
                <a:cs typeface="Twentieth Century"/>
                <a:sym typeface="Twentieth Century"/>
              </a:rPr>
              <a:t>C9</a:t>
            </a:r>
            <a:r>
              <a:rPr b="1" lang="en-US" sz="2200">
                <a:solidFill>
                  <a:srgbClr val="002060"/>
                </a:solidFill>
                <a:latin typeface="Twentieth Century"/>
                <a:ea typeface="Twentieth Century"/>
                <a:cs typeface="Twentieth Century"/>
                <a:sym typeface="Twentieth Century"/>
              </a:rPr>
              <a:t> has employed the highest number of individuals, while</a:t>
            </a:r>
            <a:r>
              <a:rPr b="1" lang="en-US" sz="2400">
                <a:solidFill>
                  <a:schemeClr val="dk1"/>
                </a:solidFill>
                <a:latin typeface="Twentieth Century"/>
                <a:ea typeface="Twentieth Century"/>
                <a:cs typeface="Twentieth Century"/>
                <a:sym typeface="Twentieth Century"/>
              </a:rPr>
              <a:t> m7,n10,n9 </a:t>
            </a:r>
            <a:r>
              <a:rPr b="1" lang="en-US" sz="2200">
                <a:solidFill>
                  <a:srgbClr val="002060"/>
                </a:solidFill>
                <a:latin typeface="Twentieth Century"/>
                <a:ea typeface="Twentieth Century"/>
                <a:cs typeface="Twentieth Century"/>
                <a:sym typeface="Twentieth Century"/>
              </a:rPr>
              <a:t>has employed the fewest</a:t>
            </a:r>
            <a:r>
              <a:rPr lang="en-US" sz="1800">
                <a:solidFill>
                  <a:schemeClr val="dk1"/>
                </a:solidFill>
                <a:latin typeface="Twentieth Century"/>
                <a:ea typeface="Twentieth Century"/>
                <a:cs typeface="Twentieth Century"/>
                <a:sym typeface="Twentieth Century"/>
              </a:rPr>
              <a:t>. </a:t>
            </a:r>
            <a:endParaRPr sz="1800">
              <a:solidFill>
                <a:schemeClr val="dk1"/>
              </a:solidFill>
              <a:latin typeface="Twentieth Century"/>
              <a:ea typeface="Twentieth Century"/>
              <a:cs typeface="Twentieth Century"/>
              <a:sym typeface="Twentieth Century"/>
            </a:endParaRPr>
          </a:p>
        </p:txBody>
      </p:sp>
      <p:graphicFrame>
        <p:nvGraphicFramePr>
          <p:cNvPr id="219" name="Google Shape;219;p13"/>
          <p:cNvGraphicFramePr/>
          <p:nvPr/>
        </p:nvGraphicFramePr>
        <p:xfrm>
          <a:off x="827584" y="1124744"/>
          <a:ext cx="7200800" cy="4248472"/>
        </p:xfrm>
        <a:graphic>
          <a:graphicData uri="http://schemas.openxmlformats.org/drawingml/2006/chart">
            <c:chart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4"/>
          <p:cNvSpPr txBox="1"/>
          <p:nvPr>
            <p:ph type="title"/>
          </p:nvPr>
        </p:nvSpPr>
        <p:spPr>
          <a:xfrm>
            <a:off x="395536" y="332656"/>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000"/>
              <a:buFont typeface="Arial Black"/>
              <a:buNone/>
            </a:pPr>
            <a:r>
              <a:rPr b="1" lang="en-US" sz="4000">
                <a:solidFill>
                  <a:schemeClr val="dk1"/>
                </a:solidFill>
                <a:latin typeface="Arial Black"/>
                <a:ea typeface="Arial Black"/>
                <a:cs typeface="Arial Black"/>
                <a:sym typeface="Arial Black"/>
              </a:rPr>
              <a:t>Key Takeaways</a:t>
            </a:r>
            <a:endParaRPr/>
          </a:p>
        </p:txBody>
      </p:sp>
      <p:sp>
        <p:nvSpPr>
          <p:cNvPr id="225" name="Google Shape;225;p14"/>
          <p:cNvSpPr txBox="1"/>
          <p:nvPr>
            <p:ph idx="1" type="body"/>
          </p:nvPr>
        </p:nvSpPr>
        <p:spPr>
          <a:xfrm>
            <a:off x="323528" y="1772816"/>
            <a:ext cx="8820472"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440"/>
              <a:buChar char="◻"/>
            </a:pPr>
            <a:r>
              <a:rPr b="1" lang="en-US" sz="2400">
                <a:solidFill>
                  <a:srgbClr val="7030A0"/>
                </a:solidFill>
              </a:rPr>
              <a:t>Hiring Analysis</a:t>
            </a:r>
            <a:r>
              <a:rPr lang="en-US" sz="2200"/>
              <a:t>: The gender distribution of new hires tells us that number of </a:t>
            </a:r>
            <a:r>
              <a:rPr b="1" lang="en-US" sz="2400"/>
              <a:t>males</a:t>
            </a:r>
            <a:r>
              <a:rPr lang="en-US" sz="2200"/>
              <a:t> hired are more than</a:t>
            </a:r>
            <a:r>
              <a:rPr b="1" lang="en-US" sz="2400"/>
              <a:t> females </a:t>
            </a:r>
            <a:r>
              <a:rPr lang="en-US" sz="2200"/>
              <a:t>hired.</a:t>
            </a:r>
            <a:endParaRPr/>
          </a:p>
          <a:p>
            <a:pPr indent="-320040" lvl="0" marL="320040" rtl="0" algn="l">
              <a:spcBef>
                <a:spcPts val="700"/>
              </a:spcBef>
              <a:spcAft>
                <a:spcPts val="0"/>
              </a:spcAft>
              <a:buSzPts val="1440"/>
              <a:buChar char="◻"/>
            </a:pPr>
            <a:r>
              <a:rPr b="1" lang="en-US" sz="2400">
                <a:solidFill>
                  <a:srgbClr val="7030A0"/>
                </a:solidFill>
              </a:rPr>
              <a:t>Salary Analysis</a:t>
            </a:r>
            <a:r>
              <a:rPr lang="en-US" sz="2200"/>
              <a:t>: The average salary of employees is </a:t>
            </a:r>
            <a:r>
              <a:rPr b="1" lang="en-US" sz="2400"/>
              <a:t>49878.346.</a:t>
            </a:r>
            <a:endParaRPr/>
          </a:p>
          <a:p>
            <a:pPr indent="-320040" lvl="0" marL="320040" rtl="0" algn="l">
              <a:spcBef>
                <a:spcPts val="700"/>
              </a:spcBef>
              <a:spcAft>
                <a:spcPts val="0"/>
              </a:spcAft>
              <a:buSzPts val="1440"/>
              <a:buChar char="◻"/>
            </a:pPr>
            <a:r>
              <a:rPr b="1" lang="en-US" sz="2400">
                <a:solidFill>
                  <a:srgbClr val="7030A0"/>
                </a:solidFill>
              </a:rPr>
              <a:t>Salary Distribution</a:t>
            </a:r>
            <a:r>
              <a:rPr lang="en-US" sz="2400"/>
              <a:t>: </a:t>
            </a:r>
            <a:r>
              <a:rPr lang="en-US" sz="2200"/>
              <a:t>Employees offered a salary range within  </a:t>
            </a:r>
            <a:r>
              <a:rPr b="1" lang="en-US" sz="2400"/>
              <a:t>50,100 to 60,100 </a:t>
            </a:r>
            <a:r>
              <a:rPr lang="en-US" sz="2200"/>
              <a:t>are higher than others</a:t>
            </a:r>
            <a:r>
              <a:rPr lang="en-US" sz="2400"/>
              <a:t>.</a:t>
            </a:r>
            <a:endParaRPr/>
          </a:p>
          <a:p>
            <a:pPr indent="-320040" lvl="0" marL="320040" rtl="0" algn="l">
              <a:spcBef>
                <a:spcPts val="700"/>
              </a:spcBef>
              <a:spcAft>
                <a:spcPts val="0"/>
              </a:spcAft>
              <a:buSzPts val="1440"/>
              <a:buChar char="◻"/>
            </a:pPr>
            <a:r>
              <a:rPr b="1" lang="en-US" sz="2400">
                <a:solidFill>
                  <a:srgbClr val="7030A0"/>
                </a:solidFill>
              </a:rPr>
              <a:t>Department Analysis</a:t>
            </a:r>
            <a:r>
              <a:rPr lang="en-US" sz="2500"/>
              <a:t>:  </a:t>
            </a:r>
            <a:r>
              <a:rPr b="1" lang="en-US" sz="2400"/>
              <a:t>Operations Department</a:t>
            </a:r>
            <a:r>
              <a:rPr lang="en-US" sz="2200"/>
              <a:t> has higher number of employees hired.</a:t>
            </a:r>
            <a:endParaRPr/>
          </a:p>
          <a:p>
            <a:pPr indent="-320040" lvl="0" marL="320040" rtl="0" algn="l">
              <a:spcBef>
                <a:spcPts val="700"/>
              </a:spcBef>
              <a:spcAft>
                <a:spcPts val="0"/>
              </a:spcAft>
              <a:buSzPts val="1440"/>
              <a:buChar char="◻"/>
            </a:pPr>
            <a:r>
              <a:rPr b="1" lang="en-US" sz="2400">
                <a:solidFill>
                  <a:srgbClr val="7030A0"/>
                </a:solidFill>
              </a:rPr>
              <a:t>Position Tier Analysis: </a:t>
            </a:r>
            <a:r>
              <a:rPr b="1" lang="en-US" sz="2400"/>
              <a:t>C9</a:t>
            </a:r>
            <a:r>
              <a:rPr lang="en-US" sz="2200"/>
              <a:t> has employed the </a:t>
            </a:r>
            <a:r>
              <a:rPr b="1" lang="en-US" sz="2400"/>
              <a:t>highest</a:t>
            </a:r>
            <a:r>
              <a:rPr lang="en-US" sz="2200"/>
              <a:t> number of individuals, while </a:t>
            </a:r>
            <a:r>
              <a:rPr b="1" lang="en-US" sz="2400"/>
              <a:t>m7,n10,n9</a:t>
            </a:r>
            <a:r>
              <a:rPr lang="en-US" sz="2200"/>
              <a:t> has employed the </a:t>
            </a:r>
            <a:r>
              <a:rPr b="1" lang="en-US" sz="2400"/>
              <a:t>fewest.</a:t>
            </a:r>
            <a:endParaRPr/>
          </a:p>
          <a:p>
            <a:pPr indent="-209550" lvl="0" marL="320040" rtl="0" algn="l">
              <a:spcBef>
                <a:spcPts val="700"/>
              </a:spcBef>
              <a:spcAft>
                <a:spcPts val="0"/>
              </a:spcAft>
              <a:buSzPts val="1740"/>
              <a:buNone/>
            </a:pPr>
            <a:r>
              <a:t/>
            </a:r>
            <a:endParaRPr/>
          </a:p>
          <a:p>
            <a:pPr indent="-209550" lvl="0" marL="320040" rtl="0" algn="l">
              <a:spcBef>
                <a:spcPts val="700"/>
              </a:spcBef>
              <a:spcAft>
                <a:spcPts val="0"/>
              </a:spcAft>
              <a:buSzPts val="174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5"/>
          <p:cNvSpPr txBox="1"/>
          <p:nvPr>
            <p:ph type="title"/>
          </p:nvPr>
        </p:nvSpPr>
        <p:spPr>
          <a:xfrm>
            <a:off x="251520" y="2924944"/>
            <a:ext cx="83058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Arial Black"/>
              <a:buNone/>
            </a:pPr>
            <a:r>
              <a:rPr b="1" lang="en-US" sz="4000">
                <a:solidFill>
                  <a:schemeClr val="dk1"/>
                </a:solidFill>
                <a:latin typeface="Arial Black"/>
                <a:ea typeface="Arial Black"/>
                <a:cs typeface="Arial Black"/>
                <a:sym typeface="Arial Black"/>
              </a:rPr>
              <a:t>             </a:t>
            </a:r>
            <a:r>
              <a:rPr b="1" i="1" lang="en-US" sz="6000">
                <a:solidFill>
                  <a:srgbClr val="0070C0"/>
                </a:solidFill>
                <a:latin typeface="Arial"/>
                <a:ea typeface="Arial"/>
                <a:cs typeface="Arial"/>
                <a:sym typeface="Arial"/>
              </a:rPr>
              <a:t>Thank you…</a:t>
            </a:r>
            <a:endParaRPr b="1" i="1" sz="6000">
              <a:solidFill>
                <a:srgbClr val="0070C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
          <p:cNvSpPr txBox="1"/>
          <p:nvPr>
            <p:ph type="title"/>
          </p:nvPr>
        </p:nvSpPr>
        <p:spPr>
          <a:xfrm>
            <a:off x="467544" y="332656"/>
            <a:ext cx="8153400" cy="990600"/>
          </a:xfrm>
          <a:prstGeom prst="rect">
            <a:avLst/>
          </a:prstGeom>
          <a:noFill/>
          <a:ln>
            <a:noFill/>
          </a:ln>
        </p:spPr>
        <p:txBody>
          <a:bodyPr anchorCtr="0" anchor="ctr" bIns="45700" lIns="91425" spcFirstLastPara="1" rIns="91425" wrap="square" tIns="45700">
            <a:normAutofit/>
          </a:bodyPr>
          <a:lstStyle/>
          <a:p>
            <a:pPr indent="-742950" lvl="0" marL="742950" rtl="0" algn="l">
              <a:spcBef>
                <a:spcPts val="0"/>
              </a:spcBef>
              <a:spcAft>
                <a:spcPts val="0"/>
              </a:spcAft>
              <a:buClr>
                <a:schemeClr val="dk1"/>
              </a:buClr>
              <a:buSzPts val="3600"/>
              <a:buFont typeface="Arial Black"/>
              <a:buNone/>
            </a:pPr>
            <a:r>
              <a:rPr b="1" lang="en-US" sz="3600">
                <a:solidFill>
                  <a:schemeClr val="dk1"/>
                </a:solidFill>
                <a:latin typeface="Arial Black"/>
                <a:ea typeface="Arial Black"/>
                <a:cs typeface="Arial Black"/>
                <a:sym typeface="Arial Black"/>
              </a:rPr>
              <a:t>Project Description</a:t>
            </a:r>
            <a:endParaRPr b="1" sz="3600">
              <a:solidFill>
                <a:schemeClr val="dk1"/>
              </a:solidFill>
              <a:latin typeface="Arial Black"/>
              <a:ea typeface="Arial Black"/>
              <a:cs typeface="Arial Black"/>
              <a:sym typeface="Arial Black"/>
            </a:endParaRPr>
          </a:p>
        </p:txBody>
      </p:sp>
      <p:sp>
        <p:nvSpPr>
          <p:cNvPr id="130" name="Google Shape;130;p2"/>
          <p:cNvSpPr txBox="1"/>
          <p:nvPr>
            <p:ph idx="1" type="body"/>
          </p:nvPr>
        </p:nvSpPr>
        <p:spPr>
          <a:xfrm>
            <a:off x="539552" y="1700808"/>
            <a:ext cx="8153400" cy="4495800"/>
          </a:xfrm>
          <a:prstGeom prst="rect">
            <a:avLst/>
          </a:prstGeom>
          <a:noFill/>
          <a:ln>
            <a:noFill/>
          </a:ln>
        </p:spPr>
        <p:txBody>
          <a:bodyPr anchorCtr="0" anchor="t" bIns="45700" lIns="91425" spcFirstLastPara="1" rIns="91425" wrap="square" tIns="45700">
            <a:normAutofit fontScale="92500"/>
          </a:bodyPr>
          <a:lstStyle/>
          <a:p>
            <a:pPr indent="-457200" lvl="0" marL="457200" rtl="0" algn="l">
              <a:spcBef>
                <a:spcPts val="0"/>
              </a:spcBef>
              <a:spcAft>
                <a:spcPts val="0"/>
              </a:spcAft>
              <a:buSzPct val="59999"/>
              <a:buFont typeface="Noto Sans Symbols"/>
              <a:buChar char="⮚"/>
            </a:pPr>
            <a:r>
              <a:rPr lang="en-US" sz="2400"/>
              <a:t>This project aims to conduct a comprehensive analysis of various aspects of the company's workforce. It begins by examining the gender distribution of new hires, followed by an evaluation of the average salary offered by the company.</a:t>
            </a:r>
            <a:endParaRPr/>
          </a:p>
          <a:p>
            <a:pPr indent="-457200" lvl="0" marL="457200" rtl="0" algn="l">
              <a:spcBef>
                <a:spcPts val="700"/>
              </a:spcBef>
              <a:spcAft>
                <a:spcPts val="0"/>
              </a:spcAft>
              <a:buSzPct val="59999"/>
              <a:buFont typeface="Noto Sans Symbols"/>
              <a:buChar char="⮚"/>
            </a:pPr>
            <a:r>
              <a:rPr lang="en-US" sz="2400"/>
              <a:t>Additionally, the project involves creating class intervals to understand the distribution of salaries across different ranges. </a:t>
            </a:r>
            <a:endParaRPr/>
          </a:p>
          <a:p>
            <a:pPr indent="-457200" lvl="0" marL="457200" rtl="0" algn="l">
              <a:spcBef>
                <a:spcPts val="700"/>
              </a:spcBef>
              <a:spcAft>
                <a:spcPts val="0"/>
              </a:spcAft>
              <a:buSzPct val="59999"/>
              <a:buFont typeface="Noto Sans Symbols"/>
              <a:buChar char="⮚"/>
            </a:pPr>
            <a:r>
              <a:rPr lang="en-US" sz="2400"/>
              <a:t>Visualizations, such as pie charts and bar graphs, will be utilized to illustrate the proportion of employees in different departments and the distribution of positions across various tiers within the company. </a:t>
            </a:r>
            <a:endParaRPr/>
          </a:p>
          <a:p>
            <a:pPr indent="-457200" lvl="0" marL="457200" rtl="0" algn="l">
              <a:spcBef>
                <a:spcPts val="700"/>
              </a:spcBef>
              <a:spcAft>
                <a:spcPts val="0"/>
              </a:spcAft>
              <a:buSzPct val="59999"/>
              <a:buFont typeface="Noto Sans Symbols"/>
              <a:buChar char="⮚"/>
            </a:pPr>
            <a:r>
              <a:rPr lang="en-US" sz="2400"/>
              <a:t>Through these analyses, valuable insights will be gained to inform decision-making processes and optimize workforce management strategies.</a:t>
            </a:r>
            <a:endParaRPr/>
          </a:p>
          <a:p>
            <a:pPr indent="-235458" lvl="0" marL="320040" rtl="0" algn="l">
              <a:spcBef>
                <a:spcPts val="700"/>
              </a:spcBef>
              <a:spcAft>
                <a:spcPts val="0"/>
              </a:spcAft>
              <a:buSzPct val="59999"/>
              <a:buNone/>
            </a:pPr>
            <a:r>
              <a:t/>
            </a:r>
            <a:endParaRPr sz="2400">
              <a:solidFill>
                <a:srgbClr val="0C0C0C"/>
              </a:solidFill>
              <a:latin typeface="Arimo"/>
              <a:ea typeface="Arimo"/>
              <a:cs typeface="Arimo"/>
              <a:sym typeface="Arim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
          <p:cNvSpPr txBox="1"/>
          <p:nvPr>
            <p:ph type="title"/>
          </p:nvPr>
        </p:nvSpPr>
        <p:spPr>
          <a:xfrm>
            <a:off x="395536" y="188640"/>
            <a:ext cx="8445624" cy="134076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Arial Black"/>
              <a:buNone/>
            </a:pPr>
            <a:r>
              <a:rPr b="1" lang="en-US" sz="3600">
                <a:solidFill>
                  <a:schemeClr val="dk1"/>
                </a:solidFill>
                <a:latin typeface="Arial Black"/>
                <a:ea typeface="Arial Black"/>
                <a:cs typeface="Arial Black"/>
                <a:sym typeface="Arial Black"/>
              </a:rPr>
              <a:t>Methodology Overview</a:t>
            </a:r>
            <a:endParaRPr b="1" sz="3600">
              <a:solidFill>
                <a:schemeClr val="dk1"/>
              </a:solidFill>
              <a:latin typeface="Arial Black"/>
              <a:ea typeface="Arial Black"/>
              <a:cs typeface="Arial Black"/>
              <a:sym typeface="Arial Black"/>
            </a:endParaRPr>
          </a:p>
        </p:txBody>
      </p:sp>
      <p:sp>
        <p:nvSpPr>
          <p:cNvPr id="136" name="Google Shape;136;p3"/>
          <p:cNvSpPr txBox="1"/>
          <p:nvPr>
            <p:ph idx="1" type="body"/>
          </p:nvPr>
        </p:nvSpPr>
        <p:spPr>
          <a:xfrm>
            <a:off x="539552" y="2431429"/>
            <a:ext cx="8229600" cy="2653755"/>
          </a:xfrm>
          <a:prstGeom prst="rect">
            <a:avLst/>
          </a:prstGeom>
          <a:noFill/>
          <a:ln>
            <a:noFill/>
          </a:ln>
        </p:spPr>
        <p:txBody>
          <a:bodyPr anchorCtr="0" anchor="t" bIns="45700" lIns="91425" spcFirstLastPara="1" rIns="91425" wrap="square" tIns="45700">
            <a:noAutofit/>
          </a:bodyPr>
          <a:lstStyle/>
          <a:p>
            <a:pPr indent="-320040" lvl="0" marL="320040" rtl="0" algn="l">
              <a:spcBef>
                <a:spcPts val="0"/>
              </a:spcBef>
              <a:spcAft>
                <a:spcPts val="0"/>
              </a:spcAft>
              <a:buSzPts val="1320"/>
              <a:buNone/>
            </a:pPr>
            <a:r>
              <a:t/>
            </a:r>
            <a:endParaRPr sz="2200">
              <a:solidFill>
                <a:srgbClr val="0C0C0C"/>
              </a:solidFill>
            </a:endParaRPr>
          </a:p>
          <a:p>
            <a:pPr indent="-320040" lvl="0" marL="320040" rtl="0" algn="l">
              <a:spcBef>
                <a:spcPts val="700"/>
              </a:spcBef>
              <a:spcAft>
                <a:spcPts val="0"/>
              </a:spcAft>
              <a:buClr>
                <a:schemeClr val="dk1"/>
              </a:buClr>
              <a:buSzPts val="1320"/>
              <a:buFont typeface="Noto Sans Symbols"/>
              <a:buChar char="⮚"/>
            </a:pPr>
            <a:r>
              <a:rPr lang="en-US" sz="2200"/>
              <a:t>Data Collection</a:t>
            </a:r>
            <a:endParaRPr/>
          </a:p>
          <a:p>
            <a:pPr indent="-320040" lvl="0" marL="320040" rtl="0" algn="l">
              <a:spcBef>
                <a:spcPts val="700"/>
              </a:spcBef>
              <a:spcAft>
                <a:spcPts val="0"/>
              </a:spcAft>
              <a:buClr>
                <a:schemeClr val="dk1"/>
              </a:buClr>
              <a:buSzPts val="1320"/>
              <a:buFont typeface="Noto Sans Symbols"/>
              <a:buChar char="⮚"/>
            </a:pPr>
            <a:r>
              <a:rPr lang="en-US" sz="2200"/>
              <a:t>Data Preparation</a:t>
            </a:r>
            <a:endParaRPr/>
          </a:p>
          <a:p>
            <a:pPr indent="-320040" lvl="0" marL="320040" rtl="0" algn="l">
              <a:spcBef>
                <a:spcPts val="700"/>
              </a:spcBef>
              <a:spcAft>
                <a:spcPts val="0"/>
              </a:spcAft>
              <a:buClr>
                <a:schemeClr val="dk1"/>
              </a:buClr>
              <a:buSzPts val="1320"/>
              <a:buFont typeface="Noto Sans Symbols"/>
              <a:buChar char="⮚"/>
            </a:pPr>
            <a:r>
              <a:rPr lang="en-US" sz="2200"/>
              <a:t>Hiring Analysis</a:t>
            </a:r>
            <a:endParaRPr/>
          </a:p>
          <a:p>
            <a:pPr indent="-320040" lvl="0" marL="320040" rtl="0" algn="l">
              <a:spcBef>
                <a:spcPts val="700"/>
              </a:spcBef>
              <a:spcAft>
                <a:spcPts val="0"/>
              </a:spcAft>
              <a:buClr>
                <a:schemeClr val="dk1"/>
              </a:buClr>
              <a:buSzPts val="1320"/>
              <a:buFont typeface="Noto Sans Symbols"/>
              <a:buChar char="⮚"/>
            </a:pPr>
            <a:r>
              <a:rPr lang="en-US" sz="2200"/>
              <a:t>Salary Analysis</a:t>
            </a:r>
            <a:endParaRPr/>
          </a:p>
          <a:p>
            <a:pPr indent="-320040" lvl="0" marL="320040" rtl="0" algn="l">
              <a:spcBef>
                <a:spcPts val="700"/>
              </a:spcBef>
              <a:spcAft>
                <a:spcPts val="0"/>
              </a:spcAft>
              <a:buClr>
                <a:schemeClr val="dk1"/>
              </a:buClr>
              <a:buSzPts val="1320"/>
              <a:buFont typeface="Noto Sans Symbols"/>
              <a:buChar char="⮚"/>
            </a:pPr>
            <a:r>
              <a:rPr lang="en-US" sz="2200"/>
              <a:t>Salary Distribution</a:t>
            </a:r>
            <a:endParaRPr/>
          </a:p>
          <a:p>
            <a:pPr indent="-320040" lvl="0" marL="320040" rtl="0" algn="l">
              <a:spcBef>
                <a:spcPts val="700"/>
              </a:spcBef>
              <a:spcAft>
                <a:spcPts val="0"/>
              </a:spcAft>
              <a:buClr>
                <a:schemeClr val="dk1"/>
              </a:buClr>
              <a:buSzPts val="1320"/>
              <a:buFont typeface="Noto Sans Symbols"/>
              <a:buChar char="⮚"/>
            </a:pPr>
            <a:r>
              <a:rPr lang="en-US" sz="2200"/>
              <a:t>Departmental Analysis</a:t>
            </a:r>
            <a:endParaRPr/>
          </a:p>
          <a:p>
            <a:pPr indent="-320040" lvl="0" marL="320040" rtl="0" algn="l">
              <a:spcBef>
                <a:spcPts val="700"/>
              </a:spcBef>
              <a:spcAft>
                <a:spcPts val="0"/>
              </a:spcAft>
              <a:buClr>
                <a:schemeClr val="dk1"/>
              </a:buClr>
              <a:buSzPts val="1320"/>
              <a:buFont typeface="Noto Sans Symbols"/>
              <a:buChar char="⮚"/>
            </a:pPr>
            <a:r>
              <a:rPr lang="en-US" sz="2200"/>
              <a:t>Position Tier Analysis</a:t>
            </a:r>
            <a:endParaRPr/>
          </a:p>
          <a:p>
            <a:pPr indent="-320040" lvl="0" marL="320040" rtl="0" algn="l">
              <a:spcBef>
                <a:spcPts val="700"/>
              </a:spcBef>
              <a:spcAft>
                <a:spcPts val="0"/>
              </a:spcAft>
              <a:buClr>
                <a:schemeClr val="dk1"/>
              </a:buClr>
              <a:buSzPts val="1320"/>
              <a:buFont typeface="Noto Sans Symbols"/>
              <a:buChar char="⮚"/>
            </a:pPr>
            <a:r>
              <a:rPr lang="en-US" sz="2200"/>
              <a:t>Insights </a:t>
            </a:r>
            <a:endParaRPr/>
          </a:p>
          <a:p>
            <a:pPr indent="-320040" lvl="0" marL="320040" rtl="0" algn="l">
              <a:spcBef>
                <a:spcPts val="700"/>
              </a:spcBef>
              <a:spcAft>
                <a:spcPts val="0"/>
              </a:spcAft>
              <a:buSzPts val="1320"/>
              <a:buNone/>
            </a:pPr>
            <a:r>
              <a:t/>
            </a:r>
            <a:endParaRPr sz="2200" u="sng">
              <a:solidFill>
                <a:srgbClr val="0C0C0C"/>
              </a:solidFill>
              <a:hlinkClick r:id="rId3">
                <a:extLst>
                  <a:ext uri="{A12FA001-AC4F-418D-AE19-62706E023703}">
                    <ahyp:hlinkClr val="tx"/>
                  </a:ext>
                </a:extLst>
              </a:hlinkClick>
            </a:endParaRPr>
          </a:p>
        </p:txBody>
      </p:sp>
      <p:sp>
        <p:nvSpPr>
          <p:cNvPr id="137" name="Google Shape;137;p3"/>
          <p:cNvSpPr/>
          <p:nvPr/>
        </p:nvSpPr>
        <p:spPr>
          <a:xfrm>
            <a:off x="395536" y="1628800"/>
            <a:ext cx="8424936"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200" u="none" cap="none" strike="noStrike">
                <a:solidFill>
                  <a:schemeClr val="dk1"/>
                </a:solidFill>
                <a:latin typeface="Twentieth Century"/>
                <a:ea typeface="Twentieth Century"/>
                <a:cs typeface="Twentieth Century"/>
                <a:sym typeface="Twentieth Century"/>
              </a:rPr>
              <a:t>The approach for this project involves several steps to systematically analyze different aspects of the company's workforce.</a:t>
            </a:r>
            <a:endParaRPr/>
          </a:p>
          <a:p>
            <a:pPr indent="0" lvl="0" marL="0" marR="0" rtl="0" algn="l">
              <a:spcBef>
                <a:spcPts val="0"/>
              </a:spcBef>
              <a:spcAft>
                <a:spcPts val="0"/>
              </a:spcAft>
              <a:buNone/>
            </a:pPr>
            <a:r>
              <a:rPr lang="en-US" sz="2200" u="sng">
                <a:solidFill>
                  <a:srgbClr val="0C0C0C"/>
                </a:solidFill>
                <a:latin typeface="Twentieth Century"/>
                <a:ea typeface="Twentieth Century"/>
                <a:cs typeface="Twentieth Century"/>
                <a:sym typeface="Twentieth Century"/>
                <a:hlinkClick r:id="rId4">
                  <a:extLst>
                    <a:ext uri="{A12FA001-AC4F-418D-AE19-62706E023703}">
                      <ahyp:hlinkClr val="tx"/>
                    </a:ext>
                  </a:extLst>
                </a:hlinkClick>
              </a:rPr>
              <a:t>Hiring process analysis sheet</a:t>
            </a:r>
            <a:endParaRPr sz="2200">
              <a:solidFill>
                <a:srgbClr val="0C0C0C"/>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2400">
              <a:solidFill>
                <a:srgbClr val="0C0C0C"/>
              </a:solidFill>
              <a:latin typeface="Arial"/>
              <a:ea typeface="Arial"/>
              <a:cs typeface="Arial"/>
              <a:sym typeface="Arial"/>
            </a:endParaRPr>
          </a:p>
          <a:p>
            <a:pPr indent="0" lvl="0" marL="0" marR="0" rtl="0" algn="l">
              <a:spcBef>
                <a:spcPts val="0"/>
              </a:spcBef>
              <a:spcAft>
                <a:spcPts val="0"/>
              </a:spcAft>
              <a:buNone/>
            </a:pPr>
            <a:r>
              <a:t/>
            </a:r>
            <a:endParaRPr sz="22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4"/>
          <p:cNvSpPr txBox="1"/>
          <p:nvPr>
            <p:ph type="title"/>
          </p:nvPr>
        </p:nvSpPr>
        <p:spPr>
          <a:xfrm>
            <a:off x="395536" y="350168"/>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Arial Black"/>
              <a:buNone/>
            </a:pPr>
            <a:r>
              <a:rPr b="1" lang="en-US" sz="3600">
                <a:solidFill>
                  <a:schemeClr val="dk1"/>
                </a:solidFill>
                <a:latin typeface="Arial Black"/>
                <a:ea typeface="Arial Black"/>
                <a:cs typeface="Arial Black"/>
                <a:sym typeface="Arial Black"/>
              </a:rPr>
              <a:t>Tech-stack used</a:t>
            </a:r>
            <a:endParaRPr b="1" sz="3600">
              <a:solidFill>
                <a:schemeClr val="dk1"/>
              </a:solidFill>
              <a:latin typeface="Arial Black"/>
              <a:ea typeface="Arial Black"/>
              <a:cs typeface="Arial Black"/>
              <a:sym typeface="Arial Black"/>
            </a:endParaRPr>
          </a:p>
        </p:txBody>
      </p:sp>
      <p:pic>
        <p:nvPicPr>
          <p:cNvPr descr="excel 2007.jpg" id="143" name="Google Shape;143;p4"/>
          <p:cNvPicPr preferRelativeResize="0"/>
          <p:nvPr/>
        </p:nvPicPr>
        <p:blipFill rotWithShape="1">
          <a:blip r:embed="rId3">
            <a:alphaModFix/>
          </a:blip>
          <a:srcRect b="0" l="0" r="0" t="0"/>
          <a:stretch/>
        </p:blipFill>
        <p:spPr>
          <a:xfrm>
            <a:off x="4572000" y="1700808"/>
            <a:ext cx="4394970" cy="2160240"/>
          </a:xfrm>
          <a:prstGeom prst="rect">
            <a:avLst/>
          </a:prstGeom>
          <a:noFill/>
          <a:ln>
            <a:noFill/>
          </a:ln>
          <a:effectLst>
            <a:reflection blurRad="0" dir="5400000" dist="50800" endA="300" endPos="38500" kx="0" rotWithShape="0" algn="bl" stA="50000" stPos="0" sy="-100000" ky="0"/>
          </a:effectLst>
        </p:spPr>
      </p:pic>
      <p:sp>
        <p:nvSpPr>
          <p:cNvPr id="144" name="Google Shape;144;p4"/>
          <p:cNvSpPr txBox="1"/>
          <p:nvPr/>
        </p:nvSpPr>
        <p:spPr>
          <a:xfrm>
            <a:off x="539552" y="4581128"/>
            <a:ext cx="7344816"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Twentieth Century"/>
                <a:ea typeface="Twentieth Century"/>
                <a:cs typeface="Twentieth Century"/>
                <a:sym typeface="Twentieth Century"/>
              </a:rPr>
              <a:t>Microsoft Excel 2007 is a suitable and capable tool for conducting comprehensive data analysis and visualization, which will be beneficial in deriving meaningful insights for the hiring process improvement project.</a:t>
            </a:r>
            <a:endParaRPr sz="2000">
              <a:solidFill>
                <a:schemeClr val="lt1"/>
              </a:solidFill>
              <a:latin typeface="Twentieth Century"/>
              <a:ea typeface="Twentieth Century"/>
              <a:cs typeface="Twentieth Century"/>
              <a:sym typeface="Twentieth Century"/>
            </a:endParaRPr>
          </a:p>
        </p:txBody>
      </p:sp>
      <p:sp>
        <p:nvSpPr>
          <p:cNvPr id="145" name="Google Shape;145;p4"/>
          <p:cNvSpPr txBox="1"/>
          <p:nvPr/>
        </p:nvSpPr>
        <p:spPr>
          <a:xfrm>
            <a:off x="179512" y="4598920"/>
            <a:ext cx="8604448" cy="2259080"/>
          </a:xfrm>
          <a:prstGeom prst="rect">
            <a:avLst/>
          </a:prstGeom>
          <a:noFill/>
          <a:ln>
            <a:noFill/>
          </a:ln>
        </p:spPr>
        <p:txBody>
          <a:bodyPr anchorCtr="0" anchor="t" bIns="45700" lIns="91425" spcFirstLastPara="1" rIns="91425" wrap="square" tIns="45700">
            <a:spAutoFit/>
          </a:bodyPr>
          <a:lstStyle/>
          <a:p>
            <a:pPr indent="-457200" lvl="0" marL="457200" marR="0" rtl="0" algn="ctr">
              <a:spcBef>
                <a:spcPts val="0"/>
              </a:spcBef>
              <a:spcAft>
                <a:spcPts val="0"/>
              </a:spcAft>
              <a:buNone/>
            </a:pPr>
            <a:r>
              <a:rPr lang="en-US" sz="2200">
                <a:solidFill>
                  <a:schemeClr val="dk1"/>
                </a:solidFill>
                <a:latin typeface="Twentieth Century"/>
                <a:ea typeface="Twentieth Century"/>
                <a:cs typeface="Twentieth Century"/>
                <a:sym typeface="Twentieth Century"/>
              </a:rPr>
              <a:t>Microsoft Excel 2007 is a suitable and capable tool for conducting comprehensive data analysis and visualization, which will be beneficial in deriving meaningful insights for the hiring process improvement project.</a:t>
            </a:r>
            <a:endParaRPr/>
          </a:p>
          <a:p>
            <a:pPr indent="-274320" lvl="0" marL="274320" marR="0" rtl="0" algn="l">
              <a:spcBef>
                <a:spcPts val="480"/>
              </a:spcBef>
              <a:spcAft>
                <a:spcPts val="0"/>
              </a:spcAft>
              <a:buNone/>
            </a:pPr>
            <a:br>
              <a:rPr lang="en-US" sz="2400">
                <a:solidFill>
                  <a:srgbClr val="0C0C0C"/>
                </a:solidFill>
                <a:latin typeface="Arimo"/>
                <a:ea typeface="Arimo"/>
                <a:cs typeface="Arimo"/>
                <a:sym typeface="Arimo"/>
              </a:rPr>
            </a:br>
            <a:r>
              <a:rPr lang="en-US" sz="2400">
                <a:solidFill>
                  <a:srgbClr val="0C0C0C"/>
                </a:solidFill>
                <a:latin typeface="Arimo"/>
                <a:ea typeface="Arimo"/>
                <a:cs typeface="Arimo"/>
                <a:sym typeface="Arimo"/>
              </a:rPr>
              <a:t>  </a:t>
            </a:r>
            <a:endParaRPr/>
          </a:p>
        </p:txBody>
      </p:sp>
      <p:sp>
        <p:nvSpPr>
          <p:cNvPr id="146" name="Google Shape;146;p4"/>
          <p:cNvSpPr txBox="1"/>
          <p:nvPr/>
        </p:nvSpPr>
        <p:spPr>
          <a:xfrm>
            <a:off x="755576" y="2636912"/>
            <a:ext cx="3456384" cy="1015663"/>
          </a:xfrm>
          <a:prstGeom prst="rect">
            <a:avLst/>
          </a:prstGeom>
          <a:solidFill>
            <a:schemeClr val="lt1"/>
          </a:solidFill>
          <a:ln cap="flat" cmpd="sng" w="1905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wentieth Century"/>
                <a:ea typeface="Twentieth Century"/>
                <a:cs typeface="Twentieth Century"/>
                <a:sym typeface="Twentieth Century"/>
              </a:rPr>
              <a:t>Microsoft Office Excel 2007</a:t>
            </a:r>
            <a:endParaRPr/>
          </a:p>
          <a:p>
            <a:pPr indent="0" lvl="0" marL="0" marR="0" rtl="0" algn="l">
              <a:spcBef>
                <a:spcPts val="0"/>
              </a:spcBef>
              <a:spcAft>
                <a:spcPts val="0"/>
              </a:spcAft>
              <a:buNone/>
            </a:pPr>
            <a:r>
              <a:rPr b="1" lang="en-US" sz="2000">
                <a:solidFill>
                  <a:schemeClr val="dk1"/>
                </a:solidFill>
                <a:latin typeface="Twentieth Century"/>
                <a:ea typeface="Twentieth Century"/>
                <a:cs typeface="Twentieth Century"/>
                <a:sym typeface="Twentieth Century"/>
              </a:rPr>
              <a:t>(12.0.6787.5000)</a:t>
            </a:r>
            <a:endParaRPr/>
          </a:p>
          <a:p>
            <a:pPr indent="0" lvl="0" marL="0" marR="0" rtl="0" algn="l">
              <a:spcBef>
                <a:spcPts val="0"/>
              </a:spcBef>
              <a:spcAft>
                <a:spcPts val="0"/>
              </a:spcAft>
              <a:buNone/>
            </a:pPr>
            <a:r>
              <a:rPr b="1" lang="en-US" sz="2000">
                <a:solidFill>
                  <a:schemeClr val="dk1"/>
                </a:solidFill>
                <a:latin typeface="Twentieth Century"/>
                <a:ea typeface="Twentieth Century"/>
                <a:cs typeface="Twentieth Century"/>
                <a:sym typeface="Twentieth Century"/>
              </a:rPr>
              <a:t>SP3 MSO (12.0.6607.1000</a:t>
            </a:r>
            <a:r>
              <a:rPr lang="en-US" sz="2000">
                <a:solidFill>
                  <a:schemeClr val="dk1"/>
                </a:solidFill>
                <a:latin typeface="Twentieth Century"/>
                <a:ea typeface="Twentieth Century"/>
                <a:cs typeface="Twentieth Century"/>
                <a:sym typeface="Twentieth Century"/>
              </a:rPr>
              <a:t>)</a:t>
            </a:r>
            <a:endParaRPr sz="20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5"/>
          <p:cNvSpPr txBox="1"/>
          <p:nvPr>
            <p:ph type="title"/>
          </p:nvPr>
        </p:nvSpPr>
        <p:spPr>
          <a:xfrm>
            <a:off x="467544" y="26064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Arial Black"/>
              <a:buNone/>
            </a:pPr>
            <a:r>
              <a:rPr b="1" lang="en-US" sz="3600">
                <a:solidFill>
                  <a:schemeClr val="dk1"/>
                </a:solidFill>
                <a:latin typeface="Arial Black"/>
                <a:ea typeface="Arial Black"/>
                <a:cs typeface="Arial Black"/>
                <a:sym typeface="Arial Black"/>
              </a:rPr>
              <a:t>Descriptive Statistics</a:t>
            </a:r>
            <a:endParaRPr b="1" sz="3600">
              <a:solidFill>
                <a:schemeClr val="dk1"/>
              </a:solidFill>
              <a:latin typeface="Arial Black"/>
              <a:ea typeface="Arial Black"/>
              <a:cs typeface="Arial Black"/>
              <a:sym typeface="Arial Black"/>
            </a:endParaRPr>
          </a:p>
        </p:txBody>
      </p:sp>
      <p:graphicFrame>
        <p:nvGraphicFramePr>
          <p:cNvPr id="152" name="Google Shape;152;p5"/>
          <p:cNvGraphicFramePr/>
          <p:nvPr/>
        </p:nvGraphicFramePr>
        <p:xfrm>
          <a:off x="1259632" y="1772816"/>
          <a:ext cx="3000000" cy="3000000"/>
        </p:xfrm>
        <a:graphic>
          <a:graphicData uri="http://schemas.openxmlformats.org/drawingml/2006/table">
            <a:tbl>
              <a:tblPr bandRow="1">
                <a:noFill/>
                <a:tableStyleId>{C619C9F8-695F-4D6D-B49F-2240EA69A497}</a:tableStyleId>
              </a:tblPr>
              <a:tblGrid>
                <a:gridCol w="2952325"/>
                <a:gridCol w="2952325"/>
              </a:tblGrid>
              <a:tr h="380150">
                <a:tc>
                  <a:txBody>
                    <a:bodyPr/>
                    <a:lstStyle/>
                    <a:p>
                      <a:pPr indent="0" lvl="0" marL="0" marR="0" rtl="0" algn="l">
                        <a:spcBef>
                          <a:spcPts val="0"/>
                        </a:spcBef>
                        <a:spcAft>
                          <a:spcPts val="0"/>
                        </a:spcAft>
                        <a:buNone/>
                      </a:pPr>
                      <a:r>
                        <a:rPr b="1" lang="en-US" sz="1800" u="none" cap="none" strike="noStrike"/>
                        <a:t>Mean</a:t>
                      </a:r>
                      <a:endParaRPr b="1"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49878.34641</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0150">
                <a:tc>
                  <a:txBody>
                    <a:bodyPr/>
                    <a:lstStyle/>
                    <a:p>
                      <a:pPr indent="0" lvl="0" marL="0" marR="0" rtl="0" algn="l">
                        <a:spcBef>
                          <a:spcPts val="0"/>
                        </a:spcBef>
                        <a:spcAft>
                          <a:spcPts val="0"/>
                        </a:spcAft>
                        <a:buNone/>
                      </a:pPr>
                      <a:r>
                        <a:rPr b="1" lang="en-US" sz="1800"/>
                        <a:t>Median</a:t>
                      </a:r>
                      <a:endParaRPr b="1"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49625</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0150">
                <a:tc>
                  <a:txBody>
                    <a:bodyPr/>
                    <a:lstStyle/>
                    <a:p>
                      <a:pPr indent="0" lvl="0" marL="0" marR="0" rtl="0" algn="l">
                        <a:spcBef>
                          <a:spcPts val="0"/>
                        </a:spcBef>
                        <a:spcAft>
                          <a:spcPts val="0"/>
                        </a:spcAft>
                        <a:buNone/>
                      </a:pPr>
                      <a:r>
                        <a:rPr b="1" lang="en-US" sz="1800"/>
                        <a:t>Mode</a:t>
                      </a:r>
                      <a:endParaRPr b="1"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69583</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0150">
                <a:tc>
                  <a:txBody>
                    <a:bodyPr/>
                    <a:lstStyle/>
                    <a:p>
                      <a:pPr indent="0" lvl="0" marL="0" marR="0" rtl="0" algn="l">
                        <a:spcBef>
                          <a:spcPts val="0"/>
                        </a:spcBef>
                        <a:spcAft>
                          <a:spcPts val="0"/>
                        </a:spcAft>
                        <a:buNone/>
                      </a:pPr>
                      <a:r>
                        <a:rPr b="1" lang="en-US" sz="1800"/>
                        <a:t>Range</a:t>
                      </a:r>
                      <a:endParaRPr b="1"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99867</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0150">
                <a:tc>
                  <a:txBody>
                    <a:bodyPr/>
                    <a:lstStyle/>
                    <a:p>
                      <a:pPr indent="0" lvl="0" marL="0" marR="0" rtl="0" algn="l">
                        <a:spcBef>
                          <a:spcPts val="0"/>
                        </a:spcBef>
                        <a:spcAft>
                          <a:spcPts val="0"/>
                        </a:spcAft>
                        <a:buNone/>
                      </a:pPr>
                      <a:r>
                        <a:rPr b="1" lang="en-US" sz="1800"/>
                        <a:t>Maximum</a:t>
                      </a:r>
                      <a:endParaRPr b="1"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99967</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0150">
                <a:tc>
                  <a:txBody>
                    <a:bodyPr/>
                    <a:lstStyle/>
                    <a:p>
                      <a:pPr indent="0" lvl="0" marL="0" marR="0" rtl="0" algn="l">
                        <a:spcBef>
                          <a:spcPts val="0"/>
                        </a:spcBef>
                        <a:spcAft>
                          <a:spcPts val="0"/>
                        </a:spcAft>
                        <a:buNone/>
                      </a:pPr>
                      <a:r>
                        <a:rPr b="1" lang="en-US" sz="1800"/>
                        <a:t>Minimum</a:t>
                      </a:r>
                      <a:endParaRPr b="1"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100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0150">
                <a:tc>
                  <a:txBody>
                    <a:bodyPr/>
                    <a:lstStyle/>
                    <a:p>
                      <a:pPr indent="0" lvl="0" marL="0" marR="0" rtl="0" algn="l">
                        <a:spcBef>
                          <a:spcPts val="0"/>
                        </a:spcBef>
                        <a:spcAft>
                          <a:spcPts val="0"/>
                        </a:spcAft>
                        <a:buNone/>
                      </a:pPr>
                      <a:r>
                        <a:rPr b="1" lang="en-US" sz="1800"/>
                        <a:t>Sum</a:t>
                      </a:r>
                      <a:endParaRPr b="1"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357378352</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0150">
                <a:tc>
                  <a:txBody>
                    <a:bodyPr/>
                    <a:lstStyle/>
                    <a:p>
                      <a:pPr indent="0" lvl="0" marL="0" marR="0" rtl="0" algn="l">
                        <a:spcBef>
                          <a:spcPts val="0"/>
                        </a:spcBef>
                        <a:spcAft>
                          <a:spcPts val="0"/>
                        </a:spcAft>
                        <a:buNone/>
                      </a:pPr>
                      <a:r>
                        <a:rPr b="1" lang="en-US" sz="1800"/>
                        <a:t>Count with outliers</a:t>
                      </a:r>
                      <a:endParaRPr b="1"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7168</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0150">
                <a:tc>
                  <a:txBody>
                    <a:bodyPr/>
                    <a:lstStyle/>
                    <a:p>
                      <a:pPr indent="0" lvl="0" marL="0" marR="0" rtl="0" algn="l">
                        <a:spcBef>
                          <a:spcPts val="0"/>
                        </a:spcBef>
                        <a:spcAft>
                          <a:spcPts val="0"/>
                        </a:spcAft>
                        <a:buNone/>
                      </a:pPr>
                      <a:r>
                        <a:rPr b="1" lang="en-US" sz="1800"/>
                        <a:t>Hired</a:t>
                      </a:r>
                      <a:endParaRPr b="1"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4697</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0150">
                <a:tc>
                  <a:txBody>
                    <a:bodyPr/>
                    <a:lstStyle/>
                    <a:p>
                      <a:pPr indent="0" lvl="0" marL="0" marR="0" rtl="0" algn="l">
                        <a:spcBef>
                          <a:spcPts val="0"/>
                        </a:spcBef>
                        <a:spcAft>
                          <a:spcPts val="0"/>
                        </a:spcAft>
                        <a:buNone/>
                      </a:pPr>
                      <a:r>
                        <a:rPr b="1" lang="en-US" sz="1800"/>
                        <a:t>Rejections</a:t>
                      </a:r>
                      <a:endParaRPr b="1"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2471</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0150">
                <a:tc>
                  <a:txBody>
                    <a:bodyPr/>
                    <a:lstStyle/>
                    <a:p>
                      <a:pPr indent="0" lvl="0" marL="0" marR="0" rtl="0" algn="l">
                        <a:spcBef>
                          <a:spcPts val="0"/>
                        </a:spcBef>
                        <a:spcAft>
                          <a:spcPts val="0"/>
                        </a:spcAft>
                        <a:buNone/>
                      </a:pPr>
                      <a:r>
                        <a:rPr b="1" lang="en-US" sz="1800"/>
                        <a:t>Outliers found</a:t>
                      </a:r>
                      <a:endParaRPr b="1"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3</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0150">
                <a:tc>
                  <a:txBody>
                    <a:bodyPr/>
                    <a:lstStyle/>
                    <a:p>
                      <a:pPr indent="0" lvl="0" marL="0" marR="0" rtl="0" algn="l">
                        <a:spcBef>
                          <a:spcPts val="0"/>
                        </a:spcBef>
                        <a:spcAft>
                          <a:spcPts val="0"/>
                        </a:spcAft>
                        <a:buNone/>
                      </a:pPr>
                      <a:r>
                        <a:rPr b="1" lang="en-US" sz="1800"/>
                        <a:t>Count</a:t>
                      </a:r>
                      <a:r>
                        <a:rPr b="1" lang="en-US" sz="1800"/>
                        <a:t> without Outliers</a:t>
                      </a:r>
                      <a:endParaRPr b="1"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7165</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6"/>
          <p:cNvSpPr txBox="1"/>
          <p:nvPr>
            <p:ph type="title"/>
          </p:nvPr>
        </p:nvSpPr>
        <p:spPr>
          <a:xfrm>
            <a:off x="467544" y="260648"/>
            <a:ext cx="923771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Arial Black"/>
              <a:buNone/>
            </a:pPr>
            <a:r>
              <a:rPr b="1" lang="en-US" sz="3600">
                <a:solidFill>
                  <a:schemeClr val="dk1"/>
                </a:solidFill>
                <a:latin typeface="Arial Black"/>
                <a:ea typeface="Arial Black"/>
                <a:cs typeface="Arial Black"/>
                <a:sym typeface="Arial Black"/>
              </a:rPr>
              <a:t>Hiring Analysis</a:t>
            </a:r>
            <a:endParaRPr b="1" sz="3600">
              <a:solidFill>
                <a:schemeClr val="dk1"/>
              </a:solidFill>
              <a:latin typeface="Arial Black"/>
              <a:ea typeface="Arial Black"/>
              <a:cs typeface="Arial Black"/>
              <a:sym typeface="Arial Black"/>
            </a:endParaRPr>
          </a:p>
        </p:txBody>
      </p:sp>
      <p:sp>
        <p:nvSpPr>
          <p:cNvPr id="158" name="Google Shape;158;p6"/>
          <p:cNvSpPr txBox="1"/>
          <p:nvPr>
            <p:ph idx="1" type="body"/>
          </p:nvPr>
        </p:nvSpPr>
        <p:spPr>
          <a:xfrm>
            <a:off x="395536" y="1556792"/>
            <a:ext cx="7920880" cy="576064"/>
          </a:xfrm>
          <a:prstGeom prst="rect">
            <a:avLst/>
          </a:prstGeom>
          <a:noFill/>
          <a:ln>
            <a:noFill/>
          </a:ln>
        </p:spPr>
        <p:txBody>
          <a:bodyPr anchorCtr="0" anchor="ctr" bIns="45700" lIns="91425" spcFirstLastPara="1" rIns="91425" wrap="square" tIns="45700">
            <a:noAutofit/>
          </a:bodyPr>
          <a:lstStyle/>
          <a:p>
            <a:pPr indent="-320040" lvl="0" marL="320040" rtl="0" algn="ctr">
              <a:spcBef>
                <a:spcPts val="0"/>
              </a:spcBef>
              <a:spcAft>
                <a:spcPts val="0"/>
              </a:spcAft>
              <a:buSzPts val="1320"/>
              <a:buNone/>
            </a:pPr>
            <a:r>
              <a:rPr lang="en-US" sz="2200"/>
              <a:t>Calculating the </a:t>
            </a:r>
            <a:r>
              <a:rPr b="1" lang="en-US" sz="2200">
                <a:solidFill>
                  <a:srgbClr val="7030A0"/>
                </a:solidFill>
              </a:rPr>
              <a:t>males</a:t>
            </a:r>
            <a:r>
              <a:rPr lang="en-US" sz="2200"/>
              <a:t> and </a:t>
            </a:r>
            <a:r>
              <a:rPr b="1" lang="en-US" sz="2200">
                <a:solidFill>
                  <a:srgbClr val="7030A0"/>
                </a:solidFill>
              </a:rPr>
              <a:t>females</a:t>
            </a:r>
            <a:r>
              <a:rPr lang="en-US" sz="2200"/>
              <a:t> hired by Google.</a:t>
            </a:r>
            <a:endParaRPr/>
          </a:p>
        </p:txBody>
      </p:sp>
      <p:pic>
        <p:nvPicPr>
          <p:cNvPr descr="Capture2.PNG" id="159" name="Google Shape;159;p6"/>
          <p:cNvPicPr preferRelativeResize="0"/>
          <p:nvPr>
            <p:ph idx="2" type="body"/>
          </p:nvPr>
        </p:nvPicPr>
        <p:blipFill rotWithShape="1">
          <a:blip r:embed="rId3">
            <a:alphaModFix/>
          </a:blip>
          <a:srcRect b="0" l="0" r="0" t="0"/>
          <a:stretch/>
        </p:blipFill>
        <p:spPr>
          <a:xfrm>
            <a:off x="323528" y="2204864"/>
            <a:ext cx="4104456" cy="438451"/>
          </a:xfrm>
          <a:prstGeom prst="rect">
            <a:avLst/>
          </a:prstGeom>
          <a:noFill/>
          <a:ln cap="flat" cmpd="sng" w="9525">
            <a:solidFill>
              <a:schemeClr val="dk1"/>
            </a:solidFill>
            <a:prstDash val="solid"/>
            <a:round/>
            <a:headEnd len="sm" w="sm" type="none"/>
            <a:tailEnd len="sm" w="sm" type="none"/>
          </a:ln>
        </p:spPr>
      </p:pic>
      <p:pic>
        <p:nvPicPr>
          <p:cNvPr descr="Capture.PNG" id="160" name="Google Shape;160;p6"/>
          <p:cNvPicPr preferRelativeResize="0"/>
          <p:nvPr/>
        </p:nvPicPr>
        <p:blipFill rotWithShape="1">
          <a:blip r:embed="rId4">
            <a:alphaModFix/>
          </a:blip>
          <a:srcRect b="0" l="0" r="0" t="0"/>
          <a:stretch/>
        </p:blipFill>
        <p:spPr>
          <a:xfrm>
            <a:off x="4716016" y="2204864"/>
            <a:ext cx="3923928" cy="432048"/>
          </a:xfrm>
          <a:prstGeom prst="rect">
            <a:avLst/>
          </a:prstGeom>
          <a:noFill/>
          <a:ln cap="flat" cmpd="sng" w="9525">
            <a:solidFill>
              <a:schemeClr val="dk1"/>
            </a:solidFill>
            <a:prstDash val="solid"/>
            <a:round/>
            <a:headEnd len="sm" w="sm" type="none"/>
            <a:tailEnd len="sm" w="sm" type="none"/>
          </a:ln>
        </p:spPr>
      </p:pic>
      <p:sp>
        <p:nvSpPr>
          <p:cNvPr id="161" name="Google Shape;161;p6"/>
          <p:cNvSpPr txBox="1"/>
          <p:nvPr/>
        </p:nvSpPr>
        <p:spPr>
          <a:xfrm>
            <a:off x="2267744" y="5949280"/>
            <a:ext cx="3656835" cy="523220"/>
          </a:xfrm>
          <a:prstGeom prst="rect">
            <a:avLst/>
          </a:prstGeom>
          <a:solidFill>
            <a:srgbClr val="C0C0C0"/>
          </a:solidFill>
          <a:ln cap="flat" cmpd="sng" w="38100">
            <a:solidFill>
              <a:srgbClr val="00206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rgbClr val="7030A0"/>
                </a:solidFill>
                <a:latin typeface="Twentieth Century"/>
                <a:ea typeface="Twentieth Century"/>
                <a:cs typeface="Twentieth Century"/>
                <a:sym typeface="Twentieth Century"/>
              </a:rPr>
              <a:t>Hired Males </a:t>
            </a:r>
            <a:r>
              <a:rPr b="1" lang="en-US" sz="2800">
                <a:solidFill>
                  <a:schemeClr val="dk1"/>
                </a:solidFill>
                <a:latin typeface="Twentieth Century"/>
                <a:ea typeface="Twentieth Century"/>
                <a:cs typeface="Twentieth Century"/>
                <a:sym typeface="Twentieth Century"/>
              </a:rPr>
              <a:t>&gt;</a:t>
            </a:r>
            <a:r>
              <a:rPr b="1" lang="en-US" sz="2200">
                <a:solidFill>
                  <a:srgbClr val="7030A0"/>
                </a:solidFill>
                <a:latin typeface="Twentieth Century"/>
                <a:ea typeface="Twentieth Century"/>
                <a:cs typeface="Twentieth Century"/>
                <a:sym typeface="Twentieth Century"/>
              </a:rPr>
              <a:t> Hired Females</a:t>
            </a:r>
            <a:endParaRPr/>
          </a:p>
        </p:txBody>
      </p:sp>
      <p:graphicFrame>
        <p:nvGraphicFramePr>
          <p:cNvPr id="162" name="Google Shape;162;p6"/>
          <p:cNvGraphicFramePr/>
          <p:nvPr/>
        </p:nvGraphicFramePr>
        <p:xfrm>
          <a:off x="539552" y="3284984"/>
          <a:ext cx="3000000" cy="3000000"/>
        </p:xfrm>
        <a:graphic>
          <a:graphicData uri="http://schemas.openxmlformats.org/drawingml/2006/table">
            <a:tbl>
              <a:tblPr bandRow="1" firstRow="1">
                <a:noFill/>
                <a:tableStyleId>{0E8CBB3F-211F-49CC-876D-6E677CDE2FF1}</a:tableStyleId>
              </a:tblPr>
              <a:tblGrid>
                <a:gridCol w="1404150"/>
                <a:gridCol w="1404150"/>
              </a:tblGrid>
              <a:tr h="370850">
                <a:tc>
                  <a:txBody>
                    <a:bodyPr/>
                    <a:lstStyle/>
                    <a:p>
                      <a:pPr indent="0" lvl="0" marL="0" marR="0" rtl="0" algn="l">
                        <a:spcBef>
                          <a:spcPts val="0"/>
                        </a:spcBef>
                        <a:spcAft>
                          <a:spcPts val="0"/>
                        </a:spcAft>
                        <a:buNone/>
                      </a:pPr>
                      <a:r>
                        <a:rPr lang="en-US" sz="1800"/>
                        <a:t>Gender</a:t>
                      </a:r>
                      <a:endParaRPr b="1" sz="1800">
                        <a:solidFill>
                          <a:schemeClr val="dk1"/>
                        </a:solidFill>
                        <a:latin typeface="Twentieth Century"/>
                        <a:ea typeface="Twentieth Century"/>
                        <a:cs typeface="Twentieth Century"/>
                        <a:sym typeface="Twentieth Century"/>
                      </a:endParaRPr>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tcPr>
                </a:tc>
                <a:tc>
                  <a:txBody>
                    <a:bodyPr/>
                    <a:lstStyle/>
                    <a:p>
                      <a:pPr indent="0" lvl="0" marL="0" marR="0" rtl="0" algn="l">
                        <a:spcBef>
                          <a:spcPts val="0"/>
                        </a:spcBef>
                        <a:spcAft>
                          <a:spcPts val="0"/>
                        </a:spcAft>
                        <a:buNone/>
                      </a:pPr>
                      <a:r>
                        <a:rPr lang="en-US" sz="1800"/>
                        <a:t>Hired</a:t>
                      </a:r>
                      <a:endParaRPr b="1" sz="1800">
                        <a:solidFill>
                          <a:schemeClr val="dk1"/>
                        </a:solidFill>
                      </a:endParaRPr>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r>
              <a:tr h="370850">
                <a:tc>
                  <a:txBody>
                    <a:bodyPr/>
                    <a:lstStyle/>
                    <a:p>
                      <a:pPr indent="0" lvl="0" marL="0" marR="0" rtl="0" algn="l">
                        <a:spcBef>
                          <a:spcPts val="0"/>
                        </a:spcBef>
                        <a:spcAft>
                          <a:spcPts val="0"/>
                        </a:spcAft>
                        <a:buNone/>
                      </a:pPr>
                      <a:r>
                        <a:rPr lang="en-US" sz="1800"/>
                        <a:t>Males</a:t>
                      </a:r>
                      <a:endParaRPr sz="1800"/>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l">
                        <a:spcBef>
                          <a:spcPts val="0"/>
                        </a:spcBef>
                        <a:spcAft>
                          <a:spcPts val="0"/>
                        </a:spcAft>
                        <a:buNone/>
                      </a:pPr>
                      <a:r>
                        <a:rPr lang="en-US" sz="1800"/>
                        <a:t>2572</a:t>
                      </a:r>
                      <a:endParaRPr sz="1800"/>
                    </a:p>
                  </a:txBody>
                  <a:tcPr marT="45725" marB="45725" marR="91450" marL="91450">
                    <a:lnR cap="flat" cmpd="sng" w="12700">
                      <a:solidFill>
                        <a:schemeClr val="dk1"/>
                      </a:solidFill>
                      <a:prstDash val="solid"/>
                      <a:round/>
                      <a:headEnd len="sm" w="sm" type="none"/>
                      <a:tailEnd len="sm" w="sm" type="none"/>
                    </a:lnR>
                  </a:tcPr>
                </a:tc>
              </a:tr>
              <a:tr h="370850">
                <a:tc>
                  <a:txBody>
                    <a:bodyPr/>
                    <a:lstStyle/>
                    <a:p>
                      <a:pPr indent="0" lvl="0" marL="0" marR="0" rtl="0" algn="l">
                        <a:lnSpc>
                          <a:spcPct val="100000"/>
                        </a:lnSpc>
                        <a:spcBef>
                          <a:spcPts val="0"/>
                        </a:spcBef>
                        <a:spcAft>
                          <a:spcPts val="0"/>
                        </a:spcAft>
                        <a:buClr>
                          <a:schemeClr val="dk1"/>
                        </a:buClr>
                        <a:buSzPts val="1800"/>
                        <a:buFont typeface="Twentieth Century"/>
                        <a:buNone/>
                      </a:pPr>
                      <a:r>
                        <a:rPr lang="en-US" sz="1800"/>
                        <a:t>Females</a:t>
                      </a:r>
                      <a:endParaRPr/>
                    </a:p>
                  </a:txBody>
                  <a:tcPr marT="45725" marB="45725" marR="91450" marL="91450">
                    <a:lnL cap="flat" cmpd="sng" w="12700">
                      <a:solidFill>
                        <a:schemeClr val="dk1"/>
                      </a:solidFill>
                      <a:prstDash val="solid"/>
                      <a:round/>
                      <a:headEnd len="sm" w="sm" type="none"/>
                      <a:tailEnd len="sm" w="sm" type="none"/>
                    </a:lnL>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1854</a:t>
                      </a:r>
                      <a:endParaRPr sz="1800"/>
                    </a:p>
                  </a:txBody>
                  <a:tcPr marT="45725" marB="45725" marR="91450" marL="91450">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r>
            </a:tbl>
          </a:graphicData>
        </a:graphic>
      </p:graphicFrame>
      <p:graphicFrame>
        <p:nvGraphicFramePr>
          <p:cNvPr id="163" name="Google Shape;163;p6"/>
          <p:cNvGraphicFramePr/>
          <p:nvPr/>
        </p:nvGraphicFramePr>
        <p:xfrm>
          <a:off x="3851920" y="2852936"/>
          <a:ext cx="4733925" cy="2933700"/>
        </p:xfrm>
        <a:graphic>
          <a:graphicData uri="http://schemas.openxmlformats.org/drawingml/2006/chart">
            <c:chart r:id="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7"/>
          <p:cNvSpPr txBox="1"/>
          <p:nvPr>
            <p:ph type="title"/>
          </p:nvPr>
        </p:nvSpPr>
        <p:spPr>
          <a:xfrm>
            <a:off x="467544" y="26064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Arial Black"/>
              <a:buNone/>
            </a:pPr>
            <a:r>
              <a:rPr b="1" lang="en-US" sz="3600">
                <a:solidFill>
                  <a:schemeClr val="dk1"/>
                </a:solidFill>
                <a:latin typeface="Arial Black"/>
                <a:ea typeface="Arial Black"/>
                <a:cs typeface="Arial Black"/>
                <a:sym typeface="Arial Black"/>
              </a:rPr>
              <a:t>Salary Analysis</a:t>
            </a:r>
            <a:endParaRPr/>
          </a:p>
        </p:txBody>
      </p:sp>
      <p:sp>
        <p:nvSpPr>
          <p:cNvPr id="169" name="Google Shape;169;p7"/>
          <p:cNvSpPr/>
          <p:nvPr/>
        </p:nvSpPr>
        <p:spPr>
          <a:xfrm>
            <a:off x="251520" y="1700808"/>
            <a:ext cx="8496944"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200">
                <a:solidFill>
                  <a:srgbClr val="7030A0"/>
                </a:solidFill>
                <a:latin typeface="Twentieth Century"/>
                <a:ea typeface="Twentieth Century"/>
                <a:cs typeface="Twentieth Century"/>
                <a:sym typeface="Twentieth Century"/>
              </a:rPr>
              <a:t>Average Salary:   </a:t>
            </a:r>
            <a:r>
              <a:rPr i="1" lang="en-US" sz="2400">
                <a:solidFill>
                  <a:srgbClr val="0070C0"/>
                </a:solidFill>
                <a:latin typeface="Twentieth Century"/>
                <a:ea typeface="Twentieth Century"/>
                <a:cs typeface="Twentieth Century"/>
                <a:sym typeface="Twentieth Century"/>
              </a:rPr>
              <a:t>Sum of salaries / Count of  number of employees</a:t>
            </a:r>
            <a:endParaRPr/>
          </a:p>
        </p:txBody>
      </p:sp>
      <p:sp>
        <p:nvSpPr>
          <p:cNvPr id="170" name="Google Shape;170;p7"/>
          <p:cNvSpPr/>
          <p:nvPr/>
        </p:nvSpPr>
        <p:spPr>
          <a:xfrm>
            <a:off x="323528" y="2852936"/>
            <a:ext cx="4104456" cy="1536318"/>
          </a:xfrm>
          <a:prstGeom prst="rect">
            <a:avLst/>
          </a:prstGeom>
          <a:noFill/>
          <a:ln>
            <a:noFill/>
          </a:ln>
        </p:spPr>
        <p:txBody>
          <a:bodyPr anchorCtr="0" anchor="t" bIns="45700" lIns="91425" spcFirstLastPara="1" rIns="91425" wrap="square" tIns="45700">
            <a:spAutoFit/>
          </a:bodyPr>
          <a:lstStyle/>
          <a:p>
            <a:pPr indent="-320040" lvl="0" marL="320040" marR="0" rtl="0" algn="l">
              <a:spcBef>
                <a:spcPts val="0"/>
              </a:spcBef>
              <a:spcAft>
                <a:spcPts val="0"/>
              </a:spcAft>
              <a:buNone/>
            </a:pPr>
            <a:r>
              <a:rPr lang="en-US" sz="2200">
                <a:solidFill>
                  <a:schemeClr val="dk1"/>
                </a:solidFill>
                <a:latin typeface="Twentieth Century"/>
                <a:ea typeface="Twentieth Century"/>
                <a:cs typeface="Twentieth Century"/>
                <a:sym typeface="Twentieth Century"/>
              </a:rPr>
              <a:t>=SUM('data without outliers'!G2:G7166)</a:t>
            </a:r>
            <a:endParaRPr/>
          </a:p>
          <a:p>
            <a:pPr indent="-320040" lvl="0" marL="320040" marR="0" rtl="0" algn="l">
              <a:spcBef>
                <a:spcPts val="700"/>
              </a:spcBef>
              <a:spcAft>
                <a:spcPts val="0"/>
              </a:spcAft>
              <a:buNone/>
            </a:pPr>
            <a:r>
              <a:rPr lang="en-US" sz="2200">
                <a:solidFill>
                  <a:schemeClr val="dk1"/>
                </a:solidFill>
                <a:latin typeface="Twentieth Century"/>
                <a:ea typeface="Twentieth Century"/>
                <a:cs typeface="Twentieth Century"/>
                <a:sym typeface="Twentieth Century"/>
              </a:rPr>
              <a:t>/COUNT('data without outliers'!A:A)</a:t>
            </a:r>
            <a:endParaRPr/>
          </a:p>
        </p:txBody>
      </p:sp>
      <p:sp>
        <p:nvSpPr>
          <p:cNvPr id="171" name="Google Shape;171;p7"/>
          <p:cNvSpPr txBox="1"/>
          <p:nvPr/>
        </p:nvSpPr>
        <p:spPr>
          <a:xfrm>
            <a:off x="1475656" y="5517231"/>
            <a:ext cx="6264696" cy="523220"/>
          </a:xfrm>
          <a:prstGeom prst="rect">
            <a:avLst/>
          </a:prstGeom>
          <a:solidFill>
            <a:srgbClr val="C0C0C0"/>
          </a:solidFill>
          <a:ln cap="flat" cmpd="sng" w="19050">
            <a:solidFill>
              <a:srgbClr val="00206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rgbClr val="002060"/>
                </a:solidFill>
                <a:latin typeface="Twentieth Century"/>
                <a:ea typeface="Twentieth Century"/>
                <a:cs typeface="Twentieth Century"/>
                <a:sym typeface="Twentieth Century"/>
              </a:rPr>
              <a:t>Average Salary of an employee is </a:t>
            </a:r>
            <a:r>
              <a:rPr b="1" lang="en-US" sz="2800">
                <a:solidFill>
                  <a:schemeClr val="dk1"/>
                </a:solidFill>
                <a:latin typeface="Twentieth Century"/>
                <a:ea typeface="Twentieth Century"/>
                <a:cs typeface="Twentieth Century"/>
                <a:sym typeface="Twentieth Century"/>
              </a:rPr>
              <a:t>49878.346</a:t>
            </a:r>
            <a:endParaRPr/>
          </a:p>
        </p:txBody>
      </p:sp>
      <p:graphicFrame>
        <p:nvGraphicFramePr>
          <p:cNvPr id="172" name="Google Shape;172;p7"/>
          <p:cNvGraphicFramePr/>
          <p:nvPr/>
        </p:nvGraphicFramePr>
        <p:xfrm>
          <a:off x="3779912" y="2708920"/>
          <a:ext cx="3000000" cy="3000000"/>
        </p:xfrm>
        <a:graphic>
          <a:graphicData uri="http://schemas.openxmlformats.org/drawingml/2006/table">
            <a:tbl>
              <a:tblPr bandRow="1">
                <a:noFill/>
                <a:tableStyleId>{C619C9F8-695F-4D6D-B49F-2240EA69A497}</a:tableStyleId>
              </a:tblPr>
              <a:tblGrid>
                <a:gridCol w="2490200"/>
                <a:gridCol w="2490200"/>
              </a:tblGrid>
              <a:tr h="370850">
                <a:tc>
                  <a:txBody>
                    <a:bodyPr/>
                    <a:lstStyle/>
                    <a:p>
                      <a:pPr indent="-320040" lvl="0" marL="320040" marR="0" rtl="0" algn="l">
                        <a:spcBef>
                          <a:spcPts val="0"/>
                        </a:spcBef>
                        <a:spcAft>
                          <a:spcPts val="0"/>
                        </a:spcAft>
                        <a:buNone/>
                      </a:pPr>
                      <a:r>
                        <a:rPr lang="en-US" sz="2200">
                          <a:solidFill>
                            <a:schemeClr val="dk1"/>
                          </a:solidFill>
                          <a:latin typeface="Twentieth Century"/>
                          <a:ea typeface="Twentieth Century"/>
                          <a:cs typeface="Twentieth Century"/>
                          <a:sym typeface="Twentieth Century"/>
                        </a:rPr>
                        <a:t>Sum of offered salary</a:t>
                      </a:r>
                      <a:endParaRPr/>
                    </a:p>
                  </a:txBody>
                  <a:tcPr marT="45725" marB="45725" marR="91450" marL="91450">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320040" lvl="0" marL="320040" marR="0" rtl="0" algn="l">
                        <a:spcBef>
                          <a:spcPts val="0"/>
                        </a:spcBef>
                        <a:spcAft>
                          <a:spcPts val="0"/>
                        </a:spcAft>
                        <a:buNone/>
                      </a:pPr>
                      <a:r>
                        <a:rPr lang="en-US" sz="2400">
                          <a:solidFill>
                            <a:schemeClr val="dk1"/>
                          </a:solidFill>
                          <a:latin typeface="Twentieth Century"/>
                          <a:ea typeface="Twentieth Century"/>
                          <a:cs typeface="Twentieth Century"/>
                          <a:sym typeface="Twentieth Century"/>
                        </a:rPr>
                        <a:t>357378352</a:t>
                      </a:r>
                      <a:endParaRPr/>
                    </a:p>
                  </a:txBody>
                  <a:tcPr marT="45725" marB="45725" marR="91450" marL="91450">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r h="370850">
                <a:tc>
                  <a:txBody>
                    <a:bodyPr/>
                    <a:lstStyle/>
                    <a:p>
                      <a:pPr indent="-320040" lvl="0" marL="320040" marR="0" rtl="0" algn="l">
                        <a:spcBef>
                          <a:spcPts val="0"/>
                        </a:spcBef>
                        <a:spcAft>
                          <a:spcPts val="0"/>
                        </a:spcAft>
                        <a:buNone/>
                      </a:pPr>
                      <a:r>
                        <a:rPr lang="en-US" sz="2200">
                          <a:solidFill>
                            <a:schemeClr val="dk1"/>
                          </a:solidFill>
                          <a:latin typeface="Twentieth Century"/>
                          <a:ea typeface="Twentieth Century"/>
                          <a:cs typeface="Twentieth Century"/>
                          <a:sym typeface="Twentieth Century"/>
                        </a:rPr>
                        <a:t>Count of application Id</a:t>
                      </a:r>
                      <a:endParaRPr/>
                    </a:p>
                  </a:txBody>
                  <a:tcPr marT="45725" marB="45725" marR="91450" marL="91450">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320040" lvl="0" marL="320040" marR="0" rtl="0" algn="l">
                        <a:spcBef>
                          <a:spcPts val="0"/>
                        </a:spcBef>
                        <a:spcAft>
                          <a:spcPts val="0"/>
                        </a:spcAft>
                        <a:buNone/>
                      </a:pPr>
                      <a:r>
                        <a:rPr lang="en-US" sz="2400">
                          <a:solidFill>
                            <a:schemeClr val="dk1"/>
                          </a:solidFill>
                          <a:latin typeface="Twentieth Century"/>
                          <a:ea typeface="Twentieth Century"/>
                          <a:cs typeface="Twentieth Century"/>
                          <a:sym typeface="Twentieth Century"/>
                        </a:rPr>
                        <a:t>7165</a:t>
                      </a:r>
                      <a:endParaRPr/>
                    </a:p>
                  </a:txBody>
                  <a:tcPr marT="45725" marB="45725" marR="91450" marL="91450">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r h="370850">
                <a:tc>
                  <a:txBody>
                    <a:bodyPr/>
                    <a:lstStyle/>
                    <a:p>
                      <a:pPr indent="-320040" lvl="0" marL="320040" marR="0" rtl="0" algn="l">
                        <a:spcBef>
                          <a:spcPts val="0"/>
                        </a:spcBef>
                        <a:spcAft>
                          <a:spcPts val="0"/>
                        </a:spcAft>
                        <a:buNone/>
                      </a:pPr>
                      <a:r>
                        <a:rPr lang="en-US" sz="2200">
                          <a:solidFill>
                            <a:schemeClr val="dk1"/>
                          </a:solidFill>
                          <a:latin typeface="Twentieth Century"/>
                          <a:ea typeface="Twentieth Century"/>
                          <a:cs typeface="Twentieth Century"/>
                          <a:sym typeface="Twentieth Century"/>
                        </a:rPr>
                        <a:t>Average Salary</a:t>
                      </a:r>
                      <a:endParaRPr/>
                    </a:p>
                  </a:txBody>
                  <a:tcPr marT="45725" marB="45725" marR="91450" marL="91450">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320040" lvl="0" marL="320040" marR="0" rtl="0" algn="l">
                        <a:spcBef>
                          <a:spcPts val="0"/>
                        </a:spcBef>
                        <a:spcAft>
                          <a:spcPts val="0"/>
                        </a:spcAft>
                        <a:buNone/>
                      </a:pPr>
                      <a:r>
                        <a:rPr lang="en-US" sz="2400">
                          <a:solidFill>
                            <a:schemeClr val="dk1"/>
                          </a:solidFill>
                          <a:latin typeface="Twentieth Century"/>
                          <a:ea typeface="Twentieth Century"/>
                          <a:cs typeface="Twentieth Century"/>
                          <a:sym typeface="Twentieth Century"/>
                        </a:rPr>
                        <a:t>49878.346</a:t>
                      </a:r>
                      <a:endParaRPr/>
                    </a:p>
                  </a:txBody>
                  <a:tcPr marT="45725" marB="45725" marR="91450" marL="91450">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8"/>
          <p:cNvSpPr txBox="1"/>
          <p:nvPr>
            <p:ph type="title"/>
          </p:nvPr>
        </p:nvSpPr>
        <p:spPr>
          <a:xfrm>
            <a:off x="467544" y="548680"/>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Arial Black"/>
              <a:buNone/>
            </a:pPr>
            <a:r>
              <a:rPr b="1" lang="en-US" sz="3600">
                <a:solidFill>
                  <a:schemeClr val="dk1"/>
                </a:solidFill>
                <a:latin typeface="Arial Black"/>
                <a:ea typeface="Arial Black"/>
                <a:cs typeface="Arial Black"/>
                <a:sym typeface="Arial Black"/>
              </a:rPr>
              <a:t>Salary Distribution </a:t>
            </a:r>
            <a:br>
              <a:rPr b="1" lang="en-US" sz="3600">
                <a:solidFill>
                  <a:schemeClr val="dk1"/>
                </a:solidFill>
                <a:latin typeface="Arial Black"/>
                <a:ea typeface="Arial Black"/>
                <a:cs typeface="Arial Black"/>
                <a:sym typeface="Arial Black"/>
              </a:rPr>
            </a:br>
            <a:endParaRPr b="1" sz="3600">
              <a:solidFill>
                <a:schemeClr val="dk1"/>
              </a:solidFill>
              <a:latin typeface="Arial Black"/>
              <a:ea typeface="Arial Black"/>
              <a:cs typeface="Arial Black"/>
              <a:sym typeface="Arial Black"/>
            </a:endParaRPr>
          </a:p>
        </p:txBody>
      </p:sp>
      <p:sp>
        <p:nvSpPr>
          <p:cNvPr id="179" name="Google Shape;179;p8"/>
          <p:cNvSpPr txBox="1"/>
          <p:nvPr>
            <p:ph idx="1" type="body"/>
          </p:nvPr>
        </p:nvSpPr>
        <p:spPr>
          <a:xfrm>
            <a:off x="467544" y="2996952"/>
            <a:ext cx="8229600" cy="438912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320"/>
              <a:buChar char="◻"/>
            </a:pPr>
            <a:r>
              <a:rPr b="1" lang="en-US" sz="2200">
                <a:solidFill>
                  <a:srgbClr val="7030A0"/>
                </a:solidFill>
              </a:rPr>
              <a:t>Maximum offered salary</a:t>
            </a:r>
            <a:r>
              <a:rPr b="1" lang="en-US" sz="2200">
                <a:solidFill>
                  <a:srgbClr val="0C0C0C"/>
                </a:solidFill>
              </a:rPr>
              <a:t>:  99967 </a:t>
            </a:r>
            <a:endParaRPr/>
          </a:p>
          <a:p>
            <a:pPr indent="-320040" lvl="0" marL="320040" rtl="0" algn="l">
              <a:spcBef>
                <a:spcPts val="700"/>
              </a:spcBef>
              <a:spcAft>
                <a:spcPts val="0"/>
              </a:spcAft>
              <a:buSzPts val="1320"/>
              <a:buChar char="◻"/>
            </a:pPr>
            <a:r>
              <a:rPr b="1" lang="en-US" sz="2200">
                <a:solidFill>
                  <a:srgbClr val="7030A0"/>
                </a:solidFill>
              </a:rPr>
              <a:t>Minimum offered salary</a:t>
            </a:r>
            <a:r>
              <a:rPr b="1" lang="en-US" sz="2200">
                <a:solidFill>
                  <a:srgbClr val="4B4545"/>
                </a:solidFill>
              </a:rPr>
              <a:t>:</a:t>
            </a:r>
            <a:r>
              <a:rPr b="1" lang="en-US" sz="2200">
                <a:solidFill>
                  <a:srgbClr val="0C0C0C"/>
                </a:solidFill>
              </a:rPr>
              <a:t>100</a:t>
            </a:r>
            <a:endParaRPr/>
          </a:p>
          <a:p>
            <a:pPr indent="-320040" lvl="0" marL="320040" rtl="0" algn="l">
              <a:spcBef>
                <a:spcPts val="700"/>
              </a:spcBef>
              <a:spcAft>
                <a:spcPts val="0"/>
              </a:spcAft>
              <a:buSzPts val="1320"/>
              <a:buChar char="◻"/>
            </a:pPr>
            <a:r>
              <a:rPr b="1" lang="en-US" sz="2200">
                <a:solidFill>
                  <a:srgbClr val="7030A0"/>
                </a:solidFill>
              </a:rPr>
              <a:t>Maximum – Minimum</a:t>
            </a:r>
            <a:r>
              <a:rPr b="1" lang="en-US" sz="2200">
                <a:solidFill>
                  <a:srgbClr val="0C0C0C"/>
                </a:solidFill>
              </a:rPr>
              <a:t>: 99867</a:t>
            </a:r>
            <a:endParaRPr/>
          </a:p>
          <a:p>
            <a:pPr indent="-320040" lvl="0" marL="320040" rtl="0" algn="l">
              <a:spcBef>
                <a:spcPts val="700"/>
              </a:spcBef>
              <a:spcAft>
                <a:spcPts val="0"/>
              </a:spcAft>
              <a:buSzPts val="1320"/>
              <a:buChar char="◻"/>
            </a:pPr>
            <a:r>
              <a:rPr b="1" lang="en-US" sz="2200">
                <a:solidFill>
                  <a:srgbClr val="7030A0"/>
                </a:solidFill>
              </a:rPr>
              <a:t>Class interval size</a:t>
            </a:r>
            <a:r>
              <a:rPr b="1" lang="en-US" sz="2200">
                <a:solidFill>
                  <a:srgbClr val="4B4545"/>
                </a:solidFill>
              </a:rPr>
              <a:t>:  </a:t>
            </a:r>
            <a:r>
              <a:rPr b="1" lang="en-US" sz="2200">
                <a:solidFill>
                  <a:srgbClr val="0C0C0C"/>
                </a:solidFill>
              </a:rPr>
              <a:t>10000 </a:t>
            </a:r>
            <a:endParaRPr/>
          </a:p>
          <a:p>
            <a:pPr indent="-320040" lvl="0" marL="320040" rtl="0" algn="l">
              <a:spcBef>
                <a:spcPts val="700"/>
              </a:spcBef>
              <a:spcAft>
                <a:spcPts val="0"/>
              </a:spcAft>
              <a:buSzPts val="1320"/>
              <a:buChar char="◻"/>
            </a:pPr>
            <a:r>
              <a:rPr b="1" lang="en-US" sz="2200">
                <a:solidFill>
                  <a:srgbClr val="7030A0"/>
                </a:solidFill>
              </a:rPr>
              <a:t>Number of intervals</a:t>
            </a:r>
            <a:r>
              <a:rPr b="1" lang="en-US" sz="2200">
                <a:solidFill>
                  <a:srgbClr val="0C0C0C"/>
                </a:solidFill>
              </a:rPr>
              <a:t>:  11 </a:t>
            </a:r>
            <a:endParaRPr/>
          </a:p>
        </p:txBody>
      </p:sp>
      <p:sp>
        <p:nvSpPr>
          <p:cNvPr id="180" name="Google Shape;180;p8"/>
          <p:cNvSpPr/>
          <p:nvPr/>
        </p:nvSpPr>
        <p:spPr>
          <a:xfrm>
            <a:off x="467544" y="1628800"/>
            <a:ext cx="5688632"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Twentieth Century"/>
                <a:ea typeface="Twentieth Century"/>
                <a:cs typeface="Twentieth Century"/>
                <a:sym typeface="Twentieth Century"/>
              </a:rPr>
              <a:t>Analysis of salary ranges and their distribution within the company</a:t>
            </a:r>
            <a:r>
              <a:rPr lang="en-US" sz="1800">
                <a:solidFill>
                  <a:schemeClr val="dk1"/>
                </a:solidFill>
                <a:latin typeface="Twentieth Century"/>
                <a:ea typeface="Twentieth Century"/>
                <a:cs typeface="Twentieth Century"/>
                <a:sym typeface="Twentieth Century"/>
              </a:rPr>
              <a:t>.</a:t>
            </a:r>
            <a:endParaRPr sz="1800">
              <a:solidFill>
                <a:schemeClr val="dk1"/>
              </a:solidFill>
              <a:latin typeface="Twentieth Century"/>
              <a:ea typeface="Twentieth Century"/>
              <a:cs typeface="Twentieth Century"/>
              <a:sym typeface="Twentieth Century"/>
            </a:endParaRPr>
          </a:p>
        </p:txBody>
      </p:sp>
      <p:graphicFrame>
        <p:nvGraphicFramePr>
          <p:cNvPr id="181" name="Google Shape;181;p8"/>
          <p:cNvGraphicFramePr/>
          <p:nvPr/>
        </p:nvGraphicFramePr>
        <p:xfrm>
          <a:off x="5292080" y="2132856"/>
          <a:ext cx="3000000" cy="3000000"/>
        </p:xfrm>
        <a:graphic>
          <a:graphicData uri="http://schemas.openxmlformats.org/drawingml/2006/table">
            <a:tbl>
              <a:tblPr bandRow="1" firstRow="1">
                <a:noFill/>
                <a:tableStyleId>{C619C9F8-695F-4D6D-B49F-2240EA69A497}</a:tableStyleId>
              </a:tblPr>
              <a:tblGrid>
                <a:gridCol w="2076775"/>
                <a:gridCol w="1523625"/>
              </a:tblGrid>
              <a:tr h="72000">
                <a:tc>
                  <a:txBody>
                    <a:bodyPr/>
                    <a:lstStyle/>
                    <a:p>
                      <a:pPr indent="0" lvl="0" marL="0" marR="0" rtl="0" algn="ctr">
                        <a:spcBef>
                          <a:spcPts val="0"/>
                        </a:spcBef>
                        <a:spcAft>
                          <a:spcPts val="0"/>
                        </a:spcAft>
                        <a:buNone/>
                      </a:pPr>
                      <a:r>
                        <a:rPr lang="en-US" sz="2000">
                          <a:solidFill>
                            <a:srgbClr val="0C0C0C"/>
                          </a:solidFill>
                        </a:rPr>
                        <a:t>Bin</a:t>
                      </a:r>
                      <a:endParaRPr sz="2000">
                        <a:solidFill>
                          <a:srgbClr val="0C0C0C"/>
                        </a:solidFill>
                        <a:latin typeface="Twentieth Century"/>
                        <a:ea typeface="Twentieth Century"/>
                        <a:cs typeface="Twentieth Century"/>
                        <a:sym typeface="Twentieth Century"/>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a:solidFill>
                            <a:srgbClr val="0C0C0C"/>
                          </a:solidFill>
                        </a:rPr>
                        <a:t>Frequency</a:t>
                      </a:r>
                      <a:endParaRPr sz="2000">
                        <a:solidFill>
                          <a:srgbClr val="0C0C0C"/>
                        </a:solidFill>
                        <a:latin typeface="Twentieth Century"/>
                        <a:ea typeface="Twentieth Century"/>
                        <a:cs typeface="Twentieth Century"/>
                        <a:sym typeface="Twentieth Century"/>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r h="268500">
                <a:tc>
                  <a:txBody>
                    <a:bodyPr/>
                    <a:lstStyle/>
                    <a:p>
                      <a:pPr indent="0" lvl="0" marL="0" marR="0" rtl="0" algn="ctr">
                        <a:spcBef>
                          <a:spcPts val="0"/>
                        </a:spcBef>
                        <a:spcAft>
                          <a:spcPts val="0"/>
                        </a:spcAft>
                        <a:buNone/>
                      </a:pPr>
                      <a:r>
                        <a:rPr lang="en-US" sz="2000">
                          <a:solidFill>
                            <a:srgbClr val="0C0C0C"/>
                          </a:solidFill>
                        </a:rPr>
                        <a:t>100-10100</a:t>
                      </a:r>
                      <a:endParaRPr sz="2000">
                        <a:solidFill>
                          <a:srgbClr val="0C0C0C"/>
                        </a:solidFill>
                        <a:latin typeface="Twentieth Century"/>
                        <a:ea typeface="Twentieth Century"/>
                        <a:cs typeface="Twentieth Century"/>
                        <a:sym typeface="Twentieth Century"/>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rPr b="1" lang="en-US" sz="2000">
                          <a:solidFill>
                            <a:srgbClr val="0C0C0C"/>
                          </a:solidFill>
                          <a:latin typeface="Twentieth Century"/>
                          <a:ea typeface="Twentieth Century"/>
                          <a:cs typeface="Twentieth Century"/>
                          <a:sym typeface="Twentieth Century"/>
                        </a:rPr>
                        <a:t>1    </a:t>
                      </a:r>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r h="378350">
                <a:tc>
                  <a:txBody>
                    <a:bodyPr/>
                    <a:lstStyle/>
                    <a:p>
                      <a:pPr indent="0" lvl="0" marL="0" marR="0" rtl="0" algn="ctr">
                        <a:spcBef>
                          <a:spcPts val="0"/>
                        </a:spcBef>
                        <a:spcAft>
                          <a:spcPts val="0"/>
                        </a:spcAft>
                        <a:buNone/>
                      </a:pPr>
                      <a:r>
                        <a:rPr lang="en-US" sz="2000">
                          <a:solidFill>
                            <a:srgbClr val="0C0C0C"/>
                          </a:solidFill>
                        </a:rPr>
                        <a:t>10100-20100</a:t>
                      </a:r>
                      <a:endParaRPr sz="2000">
                        <a:solidFill>
                          <a:srgbClr val="0C0C0C"/>
                        </a:solidFill>
                        <a:latin typeface="Twentieth Century"/>
                        <a:ea typeface="Twentieth Century"/>
                        <a:cs typeface="Twentieth Century"/>
                        <a:sym typeface="Twentieth Century"/>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rPr b="1" lang="en-US" sz="2000">
                          <a:solidFill>
                            <a:srgbClr val="0C0C0C"/>
                          </a:solidFill>
                        </a:rPr>
                        <a:t>685</a:t>
                      </a:r>
                      <a:endParaRPr b="1" sz="2000">
                        <a:solidFill>
                          <a:srgbClr val="0C0C0C"/>
                        </a:solidFill>
                        <a:latin typeface="Twentieth Century"/>
                        <a:ea typeface="Twentieth Century"/>
                        <a:cs typeface="Twentieth Century"/>
                        <a:sym typeface="Twentieth Century"/>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r h="378350">
                <a:tc>
                  <a:txBody>
                    <a:bodyPr/>
                    <a:lstStyle/>
                    <a:p>
                      <a:pPr indent="0" lvl="0" marL="0" marR="0" rtl="0" algn="ctr">
                        <a:spcBef>
                          <a:spcPts val="0"/>
                        </a:spcBef>
                        <a:spcAft>
                          <a:spcPts val="0"/>
                        </a:spcAft>
                        <a:buNone/>
                      </a:pPr>
                      <a:r>
                        <a:rPr lang="en-US" sz="2000">
                          <a:solidFill>
                            <a:srgbClr val="0C0C0C"/>
                          </a:solidFill>
                        </a:rPr>
                        <a:t>20100-30100</a:t>
                      </a:r>
                      <a:endParaRPr sz="2000">
                        <a:solidFill>
                          <a:srgbClr val="0C0C0C"/>
                        </a:solidFill>
                        <a:latin typeface="Twentieth Century"/>
                        <a:ea typeface="Twentieth Century"/>
                        <a:cs typeface="Twentieth Century"/>
                        <a:sym typeface="Twentieth Century"/>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rPr b="1" lang="en-US" sz="2000">
                          <a:solidFill>
                            <a:srgbClr val="0C0C0C"/>
                          </a:solidFill>
                        </a:rPr>
                        <a:t>728</a:t>
                      </a:r>
                      <a:endParaRPr b="1" sz="2000">
                        <a:solidFill>
                          <a:srgbClr val="0C0C0C"/>
                        </a:solidFill>
                        <a:latin typeface="Twentieth Century"/>
                        <a:ea typeface="Twentieth Century"/>
                        <a:cs typeface="Twentieth Century"/>
                        <a:sym typeface="Twentieth Century"/>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r h="378350">
                <a:tc>
                  <a:txBody>
                    <a:bodyPr/>
                    <a:lstStyle/>
                    <a:p>
                      <a:pPr indent="0" lvl="0" marL="0" marR="0" rtl="0" algn="ctr">
                        <a:spcBef>
                          <a:spcPts val="0"/>
                        </a:spcBef>
                        <a:spcAft>
                          <a:spcPts val="0"/>
                        </a:spcAft>
                        <a:buNone/>
                      </a:pPr>
                      <a:r>
                        <a:rPr lang="en-US" sz="2000">
                          <a:solidFill>
                            <a:srgbClr val="0C0C0C"/>
                          </a:solidFill>
                        </a:rPr>
                        <a:t>30100-40100</a:t>
                      </a:r>
                      <a:endParaRPr sz="2000">
                        <a:solidFill>
                          <a:srgbClr val="0C0C0C"/>
                        </a:solidFill>
                        <a:latin typeface="Twentieth Century"/>
                        <a:ea typeface="Twentieth Century"/>
                        <a:cs typeface="Twentieth Century"/>
                        <a:sym typeface="Twentieth Century"/>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rPr b="1" lang="en-US" sz="2000">
                          <a:solidFill>
                            <a:srgbClr val="0C0C0C"/>
                          </a:solidFill>
                        </a:rPr>
                        <a:t>712</a:t>
                      </a:r>
                      <a:endParaRPr b="1" sz="2000">
                        <a:solidFill>
                          <a:srgbClr val="0C0C0C"/>
                        </a:solidFill>
                        <a:latin typeface="Twentieth Century"/>
                        <a:ea typeface="Twentieth Century"/>
                        <a:cs typeface="Twentieth Century"/>
                        <a:sym typeface="Twentieth Century"/>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r h="378350">
                <a:tc>
                  <a:txBody>
                    <a:bodyPr/>
                    <a:lstStyle/>
                    <a:p>
                      <a:pPr indent="0" lvl="0" marL="0" marR="0" rtl="0" algn="ctr">
                        <a:spcBef>
                          <a:spcPts val="0"/>
                        </a:spcBef>
                        <a:spcAft>
                          <a:spcPts val="0"/>
                        </a:spcAft>
                        <a:buNone/>
                      </a:pPr>
                      <a:r>
                        <a:rPr lang="en-US" sz="2000">
                          <a:solidFill>
                            <a:srgbClr val="0C0C0C"/>
                          </a:solidFill>
                        </a:rPr>
                        <a:t>40100-50100</a:t>
                      </a:r>
                      <a:endParaRPr sz="2000">
                        <a:solidFill>
                          <a:srgbClr val="0C0C0C"/>
                        </a:solidFill>
                        <a:latin typeface="Twentieth Century"/>
                        <a:ea typeface="Twentieth Century"/>
                        <a:cs typeface="Twentieth Century"/>
                        <a:sym typeface="Twentieth Century"/>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rPr b="1" lang="en-US" sz="2000">
                          <a:solidFill>
                            <a:srgbClr val="0C0C0C"/>
                          </a:solidFill>
                        </a:rPr>
                        <a:t>712</a:t>
                      </a:r>
                      <a:endParaRPr b="1" sz="2000">
                        <a:solidFill>
                          <a:srgbClr val="0C0C0C"/>
                        </a:solidFill>
                        <a:latin typeface="Twentieth Century"/>
                        <a:ea typeface="Twentieth Century"/>
                        <a:cs typeface="Twentieth Century"/>
                        <a:sym typeface="Twentieth Century"/>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r h="378350">
                <a:tc>
                  <a:txBody>
                    <a:bodyPr/>
                    <a:lstStyle/>
                    <a:p>
                      <a:pPr indent="0" lvl="0" marL="0" marR="0" rtl="0" algn="ctr">
                        <a:spcBef>
                          <a:spcPts val="0"/>
                        </a:spcBef>
                        <a:spcAft>
                          <a:spcPts val="0"/>
                        </a:spcAft>
                        <a:buNone/>
                      </a:pPr>
                      <a:r>
                        <a:rPr lang="en-US" sz="2000">
                          <a:solidFill>
                            <a:srgbClr val="0C0C0C"/>
                          </a:solidFill>
                        </a:rPr>
                        <a:t>50100-60100</a:t>
                      </a:r>
                      <a:endParaRPr sz="2000">
                        <a:solidFill>
                          <a:srgbClr val="0C0C0C"/>
                        </a:solidFill>
                        <a:latin typeface="Twentieth Century"/>
                        <a:ea typeface="Twentieth Century"/>
                        <a:cs typeface="Twentieth Century"/>
                        <a:sym typeface="Twentieth Century"/>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rPr b="1" lang="en-US" sz="2000">
                          <a:solidFill>
                            <a:srgbClr val="0C0C0C"/>
                          </a:solidFill>
                        </a:rPr>
                        <a:t>777</a:t>
                      </a:r>
                      <a:endParaRPr b="1" sz="2000">
                        <a:solidFill>
                          <a:srgbClr val="0C0C0C"/>
                        </a:solidFill>
                        <a:latin typeface="Twentieth Century"/>
                        <a:ea typeface="Twentieth Century"/>
                        <a:cs typeface="Twentieth Century"/>
                        <a:sym typeface="Twentieth Century"/>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r h="378350">
                <a:tc>
                  <a:txBody>
                    <a:bodyPr/>
                    <a:lstStyle/>
                    <a:p>
                      <a:pPr indent="0" lvl="0" marL="0" marR="0" rtl="0" algn="ctr">
                        <a:spcBef>
                          <a:spcPts val="0"/>
                        </a:spcBef>
                        <a:spcAft>
                          <a:spcPts val="0"/>
                        </a:spcAft>
                        <a:buNone/>
                      </a:pPr>
                      <a:r>
                        <a:rPr lang="en-US" sz="2000">
                          <a:solidFill>
                            <a:srgbClr val="0C0C0C"/>
                          </a:solidFill>
                        </a:rPr>
                        <a:t>60100-70100</a:t>
                      </a:r>
                      <a:endParaRPr sz="2000">
                        <a:solidFill>
                          <a:srgbClr val="0C0C0C"/>
                        </a:solidFill>
                        <a:latin typeface="Twentieth Century"/>
                        <a:ea typeface="Twentieth Century"/>
                        <a:cs typeface="Twentieth Century"/>
                        <a:sym typeface="Twentieth Century"/>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rPr b="1" lang="en-US" sz="2000">
                          <a:solidFill>
                            <a:srgbClr val="0C0C0C"/>
                          </a:solidFill>
                        </a:rPr>
                        <a:t>754</a:t>
                      </a:r>
                      <a:endParaRPr b="1" sz="2000">
                        <a:solidFill>
                          <a:srgbClr val="0C0C0C"/>
                        </a:solidFill>
                        <a:latin typeface="Twentieth Century"/>
                        <a:ea typeface="Twentieth Century"/>
                        <a:cs typeface="Twentieth Century"/>
                        <a:sym typeface="Twentieth Century"/>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r h="378350">
                <a:tc>
                  <a:txBody>
                    <a:bodyPr/>
                    <a:lstStyle/>
                    <a:p>
                      <a:pPr indent="0" lvl="0" marL="0" marR="0" rtl="0" algn="ctr">
                        <a:spcBef>
                          <a:spcPts val="0"/>
                        </a:spcBef>
                        <a:spcAft>
                          <a:spcPts val="0"/>
                        </a:spcAft>
                        <a:buNone/>
                      </a:pPr>
                      <a:r>
                        <a:rPr lang="en-US" sz="2000">
                          <a:solidFill>
                            <a:srgbClr val="0C0C0C"/>
                          </a:solidFill>
                        </a:rPr>
                        <a:t>70100-80100</a:t>
                      </a:r>
                      <a:endParaRPr sz="2000">
                        <a:solidFill>
                          <a:srgbClr val="0C0C0C"/>
                        </a:solidFill>
                        <a:latin typeface="Twentieth Century"/>
                        <a:ea typeface="Twentieth Century"/>
                        <a:cs typeface="Twentieth Century"/>
                        <a:sym typeface="Twentieth Century"/>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rPr b="1" lang="en-US" sz="2000">
                          <a:solidFill>
                            <a:srgbClr val="0C0C0C"/>
                          </a:solidFill>
                        </a:rPr>
                        <a:t>698</a:t>
                      </a:r>
                      <a:endParaRPr b="1" sz="2000">
                        <a:solidFill>
                          <a:srgbClr val="0C0C0C"/>
                        </a:solidFill>
                        <a:latin typeface="Twentieth Century"/>
                        <a:ea typeface="Twentieth Century"/>
                        <a:cs typeface="Twentieth Century"/>
                        <a:sym typeface="Twentieth Century"/>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r h="378350">
                <a:tc>
                  <a:txBody>
                    <a:bodyPr/>
                    <a:lstStyle/>
                    <a:p>
                      <a:pPr indent="0" lvl="0" marL="0" marR="0" rtl="0" algn="ctr">
                        <a:spcBef>
                          <a:spcPts val="0"/>
                        </a:spcBef>
                        <a:spcAft>
                          <a:spcPts val="0"/>
                        </a:spcAft>
                        <a:buNone/>
                      </a:pPr>
                      <a:r>
                        <a:rPr lang="en-US" sz="2000">
                          <a:solidFill>
                            <a:srgbClr val="0C0C0C"/>
                          </a:solidFill>
                        </a:rPr>
                        <a:t>80100-90100</a:t>
                      </a:r>
                      <a:endParaRPr sz="2000">
                        <a:solidFill>
                          <a:srgbClr val="0C0C0C"/>
                        </a:solidFill>
                        <a:latin typeface="Twentieth Century"/>
                        <a:ea typeface="Twentieth Century"/>
                        <a:cs typeface="Twentieth Century"/>
                        <a:sym typeface="Twentieth Century"/>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rPr b="1" lang="en-US" sz="2000">
                          <a:solidFill>
                            <a:srgbClr val="0C0C0C"/>
                          </a:solidFill>
                        </a:rPr>
                        <a:t>733</a:t>
                      </a:r>
                      <a:endParaRPr b="1" sz="2000">
                        <a:solidFill>
                          <a:srgbClr val="0C0C0C"/>
                        </a:solidFill>
                        <a:latin typeface="Twentieth Century"/>
                        <a:ea typeface="Twentieth Century"/>
                        <a:cs typeface="Twentieth Century"/>
                        <a:sym typeface="Twentieth Century"/>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r h="378350">
                <a:tc>
                  <a:txBody>
                    <a:bodyPr/>
                    <a:lstStyle/>
                    <a:p>
                      <a:pPr indent="0" lvl="0" marL="0" marR="0" rtl="0" algn="ctr">
                        <a:spcBef>
                          <a:spcPts val="0"/>
                        </a:spcBef>
                        <a:spcAft>
                          <a:spcPts val="0"/>
                        </a:spcAft>
                        <a:buNone/>
                      </a:pPr>
                      <a:r>
                        <a:rPr lang="en-US" sz="2000">
                          <a:solidFill>
                            <a:srgbClr val="0C0C0C"/>
                          </a:solidFill>
                        </a:rPr>
                        <a:t>90100-100100</a:t>
                      </a:r>
                      <a:endParaRPr sz="2000">
                        <a:solidFill>
                          <a:srgbClr val="0C0C0C"/>
                        </a:solidFill>
                        <a:latin typeface="Twentieth Century"/>
                        <a:ea typeface="Twentieth Century"/>
                        <a:cs typeface="Twentieth Century"/>
                        <a:sym typeface="Twentieth Century"/>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rPr b="1" lang="en-US" sz="2000">
                          <a:solidFill>
                            <a:srgbClr val="0C0C0C"/>
                          </a:solidFill>
                        </a:rPr>
                        <a:t>716</a:t>
                      </a:r>
                      <a:endParaRPr b="1" sz="2000">
                        <a:solidFill>
                          <a:srgbClr val="0C0C0C"/>
                        </a:solidFill>
                        <a:latin typeface="Twentieth Century"/>
                        <a:ea typeface="Twentieth Century"/>
                        <a:cs typeface="Twentieth Century"/>
                        <a:sym typeface="Twentieth Century"/>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r h="378350">
                <a:tc>
                  <a:txBody>
                    <a:bodyPr/>
                    <a:lstStyle/>
                    <a:p>
                      <a:pPr indent="0" lvl="0" marL="0" marR="0" rtl="0" algn="ctr">
                        <a:spcBef>
                          <a:spcPts val="0"/>
                        </a:spcBef>
                        <a:spcAft>
                          <a:spcPts val="0"/>
                        </a:spcAft>
                        <a:buNone/>
                      </a:pPr>
                      <a:r>
                        <a:rPr lang="en-US" sz="2000">
                          <a:solidFill>
                            <a:srgbClr val="0C0C0C"/>
                          </a:solidFill>
                        </a:rPr>
                        <a:t>100100-110100</a:t>
                      </a:r>
                      <a:endParaRPr sz="2000">
                        <a:solidFill>
                          <a:srgbClr val="0C0C0C"/>
                        </a:solidFill>
                        <a:latin typeface="Twentieth Century"/>
                        <a:ea typeface="Twentieth Century"/>
                        <a:cs typeface="Twentieth Century"/>
                        <a:sym typeface="Twentieth Century"/>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c>
                  <a:txBody>
                    <a:bodyPr/>
                    <a:lstStyle/>
                    <a:p>
                      <a:pPr indent="0" lvl="0" marL="0" marR="0" rtl="0" algn="ctr">
                        <a:spcBef>
                          <a:spcPts val="0"/>
                        </a:spcBef>
                        <a:spcAft>
                          <a:spcPts val="0"/>
                        </a:spcAft>
                        <a:buNone/>
                      </a:pPr>
                      <a:r>
                        <a:rPr b="1" lang="en-US" sz="2000">
                          <a:solidFill>
                            <a:srgbClr val="0C0C0C"/>
                          </a:solidFill>
                        </a:rPr>
                        <a:t>649</a:t>
                      </a:r>
                      <a:endParaRPr b="1" sz="2000">
                        <a:solidFill>
                          <a:srgbClr val="0C0C0C"/>
                        </a:solidFill>
                        <a:latin typeface="Twentieth Century"/>
                        <a:ea typeface="Twentieth Century"/>
                        <a:cs typeface="Twentieth Century"/>
                        <a:sym typeface="Twentieth Century"/>
                      </a:endParaRPr>
                    </a:p>
                  </a:txBody>
                  <a:tcPr marT="0" marB="0" marR="0" marL="0" anchor="b">
                    <a:lnL cap="flat" cmpd="sng" w="12700">
                      <a:solidFill>
                        <a:srgbClr val="595959"/>
                      </a:solidFill>
                      <a:prstDash val="solid"/>
                      <a:round/>
                      <a:headEnd len="sm" w="sm" type="none"/>
                      <a:tailEnd len="sm" w="sm" type="none"/>
                    </a:lnL>
                    <a:lnR cap="flat" cmpd="sng" w="12700">
                      <a:solidFill>
                        <a:srgbClr val="595959"/>
                      </a:solidFill>
                      <a:prstDash val="solid"/>
                      <a:round/>
                      <a:headEnd len="sm" w="sm" type="none"/>
                      <a:tailEnd len="sm" w="sm" type="none"/>
                    </a:lnR>
                    <a:lnT cap="flat" cmpd="sng" w="12700">
                      <a:solidFill>
                        <a:srgbClr val="595959"/>
                      </a:solidFill>
                      <a:prstDash val="solid"/>
                      <a:round/>
                      <a:headEnd len="sm" w="sm" type="none"/>
                      <a:tailEnd len="sm" w="sm" type="none"/>
                    </a:lnT>
                    <a:lnB cap="flat" cmpd="sng" w="12700">
                      <a:solidFill>
                        <a:srgbClr val="595959"/>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graphicFrame>
        <p:nvGraphicFramePr>
          <p:cNvPr id="186" name="Google Shape;186;p9"/>
          <p:cNvGraphicFramePr/>
          <p:nvPr/>
        </p:nvGraphicFramePr>
        <p:xfrm>
          <a:off x="359525" y="0"/>
          <a:ext cx="8552400" cy="5370300"/>
        </p:xfrm>
        <a:graphic>
          <a:graphicData uri="http://schemas.openxmlformats.org/drawingml/2006/chart">
            <c:chart r:id="rId3"/>
          </a:graphicData>
        </a:graphic>
      </p:graphicFrame>
      <p:sp>
        <p:nvSpPr>
          <p:cNvPr id="187" name="Google Shape;187;p9"/>
          <p:cNvSpPr/>
          <p:nvPr/>
        </p:nvSpPr>
        <p:spPr>
          <a:xfrm>
            <a:off x="359536" y="5614580"/>
            <a:ext cx="8424900" cy="861900"/>
          </a:xfrm>
          <a:prstGeom prst="rect">
            <a:avLst/>
          </a:prstGeom>
          <a:solidFill>
            <a:srgbClr val="C0C0C0"/>
          </a:solidFill>
          <a:ln cap="flat" cmpd="sng" w="9525">
            <a:solidFill>
              <a:srgbClr val="00206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200">
                <a:solidFill>
                  <a:srgbClr val="002060"/>
                </a:solidFill>
                <a:latin typeface="Twentieth Century"/>
                <a:ea typeface="Twentieth Century"/>
                <a:cs typeface="Twentieth Century"/>
                <a:sym typeface="Twentieth Century"/>
              </a:rPr>
              <a:t>Employees offered a salary range within  </a:t>
            </a:r>
            <a:r>
              <a:rPr b="1" lang="en-US" sz="2800">
                <a:solidFill>
                  <a:schemeClr val="dk1"/>
                </a:solidFill>
                <a:latin typeface="Twentieth Century"/>
                <a:ea typeface="Twentieth Century"/>
                <a:cs typeface="Twentieth Century"/>
                <a:sym typeface="Twentieth Century"/>
              </a:rPr>
              <a:t>50,100 to 60,100 </a:t>
            </a:r>
            <a:r>
              <a:rPr b="1" lang="en-US" sz="2200">
                <a:solidFill>
                  <a:srgbClr val="002060"/>
                </a:solidFill>
                <a:latin typeface="Twentieth Century"/>
                <a:ea typeface="Twentieth Century"/>
                <a:cs typeface="Twentieth Century"/>
                <a:sym typeface="Twentieth Century"/>
              </a:rPr>
              <a:t>are higher than others.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2024-02-04T06:35:28Z</dcterms:created>
  <dc:creator>DELL</dc:creator>
</cp:coreProperties>
</file>