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4630400" cy="8229600"/>
  <p:notesSz cx="8229600" cy="14630400"/>
  <p:embeddedFontLst>
    <p:embeddedFont>
      <p:font typeface="Lora"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2">
          <p15:clr>
            <a:srgbClr val="000000"/>
          </p15:clr>
        </p15:guide>
        <p15:guide id="2" pos="4608">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iPpnGpr5MN7LKjV28zQrUTOqO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74526D-EB69-4150-AB86-5E8963F345B8}">
  <a:tblStyle styleId="{0A74526D-EB69-4150-AB86-5E8963F345B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13" y="58"/>
      </p:cViewPr>
      <p:guideLst>
        <p:guide orient="horz" pos="2592"/>
        <p:guide pos="4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 name="Google Shape;9;p1: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 name="Google Shape;205;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206" name="Google Shape;206;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10</a:t>
            </a:fld>
            <a:endParaRPr sz="19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239" name="Google Shape;239;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11</a:t>
            </a:fld>
            <a:endParaRPr sz="19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258" name="Google Shape;258;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12</a:t>
            </a:fld>
            <a:endParaRPr sz="19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5" name="Google Shape;275;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276" name="Google Shape;276;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13</a:t>
            </a:fld>
            <a:endParaRPr sz="19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294" name="Google Shape;294;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14</a:t>
            </a:fld>
            <a:endParaRPr sz="19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1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310" name="Google Shape;310;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15</a:t>
            </a:fld>
            <a:endParaRPr sz="19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6: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6: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7: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p1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339" name="Google Shape;339;p1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17</a:t>
            </a:fld>
            <a:endParaRPr sz="19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8: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1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355" name="Google Shape;355;p1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18</a:t>
            </a:fld>
            <a:endParaRPr sz="19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9: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1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370" name="Google Shape;370;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19</a:t>
            </a:fld>
            <a:endParaRPr sz="19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p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19" name="Google Shape;19;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2</a:t>
            </a:fld>
            <a:endParaRPr sz="19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0: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4" name="Google Shape;384;p2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385" name="Google Shape;385;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20</a:t>
            </a:fld>
            <a:endParaRPr sz="19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1: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21: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2: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22: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3: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23: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2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446" name="Google Shape;446;p2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24</a:t>
            </a:fld>
            <a:endParaRPr sz="19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2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461" name="Google Shape;461;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25</a:t>
            </a:fld>
            <a:endParaRPr sz="19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6: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26: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2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489" name="Google Shape;489;p2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27</a:t>
            </a:fld>
            <a:endParaRPr sz="19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8: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28: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29: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29: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36" name="Google Shape;36;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3</a:t>
            </a:fld>
            <a:endParaRPr sz="19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0: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30: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1: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31: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2: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32: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33: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33:notes"/>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4: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 name="Google Shape;51;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52" name="Google Shape;52;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4</a:t>
            </a:fld>
            <a:endParaRPr sz="19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 name="Google Shape;65;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66" name="Google Shape;66;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5</a:t>
            </a:fld>
            <a:endParaRPr sz="19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p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91" name="Google Shape;91;p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6</a:t>
            </a:fld>
            <a:endParaRPr sz="19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p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106" name="Google Shape;106;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7</a:t>
            </a:fld>
            <a:endParaRPr sz="19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155" name="Google Shape;155;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8</a:t>
            </a:fld>
            <a:endParaRPr sz="19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177" name="Google Shape;177;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900">
                <a:solidFill>
                  <a:schemeClr val="dk1"/>
                </a:solidFill>
                <a:latin typeface="Calibri"/>
                <a:ea typeface="Calibri"/>
                <a:cs typeface="Calibri"/>
                <a:sym typeface="Calibri"/>
              </a:rPr>
              <a:t>9</a:t>
            </a:fld>
            <a:endParaRPr sz="19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
        <p:cNvGrpSpPr/>
        <p:nvPr/>
      </p:nvGrpSpPr>
      <p:grpSpPr>
        <a:xfrm>
          <a:off x="0" y="0"/>
          <a:ext cx="0" cy="0"/>
          <a:chOff x="0" y="0"/>
          <a:chExt cx="0" cy="0"/>
        </a:xfrm>
      </p:grpSpPr>
      <p:grpSp>
        <p:nvGrpSpPr>
          <p:cNvPr id="11" name="Google Shape;11;p1"/>
          <p:cNvGrpSpPr/>
          <p:nvPr/>
        </p:nvGrpSpPr>
        <p:grpSpPr>
          <a:xfrm>
            <a:off x="1042631" y="741761"/>
            <a:ext cx="12729054" cy="68579"/>
            <a:chOff x="1042630" y="741759"/>
            <a:chExt cx="12729054" cy="68579"/>
          </a:xfrm>
        </p:grpSpPr>
        <p:sp>
          <p:nvSpPr>
            <p:cNvPr id="12" name="Google Shape;12;p1"/>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b="0" i="0" u="none" strike="noStrike" cap="none">
                <a:solidFill>
                  <a:schemeClr val="lt1"/>
                </a:solidFill>
                <a:latin typeface="Calibri"/>
                <a:ea typeface="Calibri"/>
                <a:cs typeface="Calibri"/>
                <a:sym typeface="Calibri"/>
              </a:endParaRPr>
            </a:p>
          </p:txBody>
        </p:sp>
        <p:sp>
          <p:nvSpPr>
            <p:cNvPr id="13" name="Google Shape;13;p1"/>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b="0" i="0" u="none" strike="noStrike" cap="none">
                <a:solidFill>
                  <a:schemeClr val="lt1"/>
                </a:solidFill>
                <a:latin typeface="Calibri"/>
                <a:ea typeface="Calibri"/>
                <a:cs typeface="Calibri"/>
                <a:sym typeface="Calibri"/>
              </a:endParaRPr>
            </a:p>
          </p:txBody>
        </p:sp>
        <p:sp>
          <p:nvSpPr>
            <p:cNvPr id="14" name="Google Shape;14;p1"/>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b="0" i="0" u="none" strike="noStrike" cap="none">
                <a:solidFill>
                  <a:schemeClr val="lt1"/>
                </a:solidFill>
                <a:latin typeface="Calibri"/>
                <a:ea typeface="Calibri"/>
                <a:cs typeface="Calibri"/>
                <a:sym typeface="Calibri"/>
              </a:endParaRPr>
            </a:p>
          </p:txBody>
        </p:sp>
      </p:grpSp>
      <p:pic>
        <p:nvPicPr>
          <p:cNvPr id="15" name="Google Shape;15;p1" descr="hi.PNG"/>
          <p:cNvPicPr preferRelativeResize="0"/>
          <p:nvPr/>
        </p:nvPicPr>
        <p:blipFill rotWithShape="1">
          <a:blip r:embed="rId3">
            <a:alphaModFix/>
          </a:blip>
          <a:srcRect/>
          <a:stretch/>
        </p:blipFill>
        <p:spPr>
          <a:xfrm>
            <a:off x="4495903" y="1403110"/>
            <a:ext cx="5638595" cy="54233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0"/>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0"/>
          <p:cNvSpPr/>
          <p:nvPr/>
        </p:nvSpPr>
        <p:spPr>
          <a:xfrm>
            <a:off x="1042631" y="935098"/>
            <a:ext cx="7062984"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Approach</a:t>
            </a:r>
            <a:endParaRPr sz="5400">
              <a:solidFill>
                <a:srgbClr val="0070C0"/>
              </a:solidFill>
              <a:latin typeface="Calibri"/>
              <a:ea typeface="Calibri"/>
              <a:cs typeface="Calibri"/>
              <a:sym typeface="Calibri"/>
            </a:endParaRPr>
          </a:p>
        </p:txBody>
      </p:sp>
      <p:grpSp>
        <p:nvGrpSpPr>
          <p:cNvPr id="211" name="Google Shape;211;p10"/>
          <p:cNvGrpSpPr/>
          <p:nvPr/>
        </p:nvGrpSpPr>
        <p:grpSpPr>
          <a:xfrm>
            <a:off x="514787" y="1736758"/>
            <a:ext cx="13300308" cy="5750344"/>
            <a:chOff x="18839" y="-268263"/>
            <a:chExt cx="13300308" cy="5750344"/>
          </a:xfrm>
        </p:grpSpPr>
        <p:sp>
          <p:nvSpPr>
            <p:cNvPr id="212" name="Google Shape;212;p10"/>
            <p:cNvSpPr/>
            <p:nvPr/>
          </p:nvSpPr>
          <p:spPr>
            <a:xfrm>
              <a:off x="18839" y="1376747"/>
              <a:ext cx="3073632" cy="2437721"/>
            </a:xfrm>
            <a:prstGeom prst="roundRect">
              <a:avLst>
                <a:gd name="adj" fmla="val 10000"/>
              </a:avLst>
            </a:prstGeom>
            <a:solidFill>
              <a:schemeClr val="lt1">
                <a:alpha val="89803"/>
              </a:schemeClr>
            </a:solidFill>
            <a:ln w="12700" cap="flat" cmpd="sng">
              <a:solidFill>
                <a:srgbClr val="7F600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0"/>
            <p:cNvSpPr txBox="1"/>
            <p:nvPr/>
          </p:nvSpPr>
          <p:spPr>
            <a:xfrm>
              <a:off x="18839" y="1376747"/>
              <a:ext cx="3073632" cy="1915352"/>
            </a:xfrm>
            <a:prstGeom prst="rect">
              <a:avLst/>
            </a:prstGeom>
            <a:noFill/>
            <a:ln>
              <a:noFill/>
            </a:ln>
          </p:spPr>
          <p:txBody>
            <a:bodyPr spcFirstLastPara="1" wrap="square" lIns="123825" tIns="123825" rIns="123825" bIns="123825" anchor="t" anchorCtr="0">
              <a:noAutofit/>
            </a:bodyPr>
            <a:lstStyle/>
            <a:p>
              <a:pPr marL="171450" marR="0" lvl="1" indent="-171450" algn="ctr" rtl="0">
                <a:lnSpc>
                  <a:spcPct val="90000"/>
                </a:lnSpc>
                <a:spcBef>
                  <a:spcPts val="0"/>
                </a:spcBef>
                <a:spcAft>
                  <a:spcPts val="0"/>
                </a:spcAft>
                <a:buClr>
                  <a:schemeClr val="dk1"/>
                </a:buClr>
                <a:buSzPts val="1890"/>
                <a:buFont typeface="Arial"/>
                <a:buChar char="•"/>
              </a:pPr>
              <a:r>
                <a:rPr lang="en-US" sz="1890" b="0" i="0" u="none" strike="noStrike" cap="none">
                  <a:solidFill>
                    <a:schemeClr val="dk1"/>
                  </a:solidFill>
                  <a:latin typeface="Arial"/>
                  <a:ea typeface="Arial"/>
                  <a:cs typeface="Arial"/>
                  <a:sym typeface="Arial"/>
                </a:rPr>
                <a:t>Understood  the variables included in the dataset.</a:t>
              </a:r>
              <a:endParaRPr sz="1890" b="0" i="0" u="none" strike="noStrike" cap="none">
                <a:solidFill>
                  <a:srgbClr val="0D0D0D"/>
                </a:solidFill>
                <a:latin typeface="Arial"/>
                <a:ea typeface="Arial"/>
                <a:cs typeface="Arial"/>
                <a:sym typeface="Arial"/>
              </a:endParaRPr>
            </a:p>
            <a:p>
              <a:pPr marL="171450" marR="0" lvl="1" indent="-171450" algn="ctr" rtl="0">
                <a:lnSpc>
                  <a:spcPct val="90000"/>
                </a:lnSpc>
                <a:spcBef>
                  <a:spcPts val="284"/>
                </a:spcBef>
                <a:spcAft>
                  <a:spcPts val="0"/>
                </a:spcAft>
                <a:buClr>
                  <a:schemeClr val="dk1"/>
                </a:buClr>
                <a:buSzPts val="1890"/>
                <a:buFont typeface="Arial"/>
                <a:buChar char="•"/>
              </a:pPr>
              <a:r>
                <a:rPr lang="en-US" sz="1890" b="0" i="0" u="none" strike="noStrike" cap="none">
                  <a:solidFill>
                    <a:schemeClr val="dk1"/>
                  </a:solidFill>
                  <a:latin typeface="Arial"/>
                  <a:ea typeface="Arial"/>
                  <a:cs typeface="Arial"/>
                  <a:sym typeface="Arial"/>
                </a:rPr>
                <a:t>Identify any potential data quality issues, missing values, or inconsistencies.</a:t>
              </a:r>
              <a:endParaRPr sz="1890" b="0" i="0" u="none" strike="noStrike" cap="none">
                <a:solidFill>
                  <a:srgbClr val="0D0D0D"/>
                </a:solidFill>
                <a:latin typeface="Arial"/>
                <a:ea typeface="Arial"/>
                <a:cs typeface="Arial"/>
                <a:sym typeface="Arial"/>
              </a:endParaRPr>
            </a:p>
          </p:txBody>
        </p:sp>
        <p:sp>
          <p:nvSpPr>
            <p:cNvPr id="214" name="Google Shape;214;p10"/>
            <p:cNvSpPr/>
            <p:nvPr/>
          </p:nvSpPr>
          <p:spPr>
            <a:xfrm>
              <a:off x="1189522" y="1976769"/>
              <a:ext cx="3505312" cy="3505312"/>
            </a:xfrm>
            <a:custGeom>
              <a:avLst/>
              <a:gdLst/>
              <a:ahLst/>
              <a:cxnLst/>
              <a:rect l="l" t="t" r="r" b="b"/>
              <a:pathLst>
                <a:path w="120000" h="120000" extrusionOk="0">
                  <a:moveTo>
                    <a:pt x="23949" y="105193"/>
                  </a:moveTo>
                  <a:lnTo>
                    <a:pt x="25997" y="102625"/>
                  </a:lnTo>
                  <a:lnTo>
                    <a:pt x="25997" y="102625"/>
                  </a:lnTo>
                  <a:cubicBezTo>
                    <a:pt x="40575" y="114254"/>
                    <a:pt x="60084" y="117627"/>
                    <a:pt x="77720" y="111566"/>
                  </a:cubicBezTo>
                  <a:cubicBezTo>
                    <a:pt x="95356" y="105506"/>
                    <a:pt x="108671" y="90854"/>
                    <a:pt x="113022" y="72720"/>
                  </a:cubicBezTo>
                  <a:lnTo>
                    <a:pt x="110860" y="72426"/>
                  </a:lnTo>
                  <a:lnTo>
                    <a:pt x="115654" y="67588"/>
                  </a:lnTo>
                  <a:lnTo>
                    <a:pt x="118453" y="73461"/>
                  </a:lnTo>
                  <a:lnTo>
                    <a:pt x="116291" y="73166"/>
                  </a:lnTo>
                  <a:cubicBezTo>
                    <a:pt x="111775" y="92475"/>
                    <a:pt x="97678" y="108121"/>
                    <a:pt x="78943" y="114619"/>
                  </a:cubicBezTo>
                  <a:cubicBezTo>
                    <a:pt x="60208" y="121117"/>
                    <a:pt x="39451" y="117559"/>
                    <a:pt x="23949" y="1051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p:nvPr/>
          </p:nvSpPr>
          <p:spPr>
            <a:xfrm>
              <a:off x="805880" y="3780371"/>
              <a:ext cx="2216292" cy="1237921"/>
            </a:xfrm>
            <a:prstGeom prst="roundRect">
              <a:avLst>
                <a:gd name="adj" fmla="val 10000"/>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txBox="1"/>
            <p:nvPr/>
          </p:nvSpPr>
          <p:spPr>
            <a:xfrm>
              <a:off x="805880" y="3780371"/>
              <a:ext cx="2216292" cy="1237921"/>
            </a:xfrm>
            <a:prstGeom prst="rect">
              <a:avLst/>
            </a:prstGeom>
            <a:noFill/>
            <a:ln>
              <a:noFill/>
            </a:ln>
          </p:spPr>
          <p:txBody>
            <a:bodyPr spcFirstLastPara="1" wrap="square" lIns="40000" tIns="26650" rIns="40000" bIns="26650" anchor="ctr" anchorCtr="0">
              <a:noAutofit/>
            </a:bodyPr>
            <a:lstStyle/>
            <a:p>
              <a:pPr marL="0" marR="0" lvl="0" indent="0" algn="ctr" rtl="0">
                <a:lnSpc>
                  <a:spcPct val="90000"/>
                </a:lnSpc>
                <a:spcBef>
                  <a:spcPts val="0"/>
                </a:spcBef>
                <a:spcAft>
                  <a:spcPts val="0"/>
                </a:spcAft>
                <a:buNone/>
              </a:pPr>
              <a:r>
                <a:rPr lang="en-US" sz="2100" b="1">
                  <a:solidFill>
                    <a:srgbClr val="002060"/>
                  </a:solidFill>
                  <a:latin typeface="Lora"/>
                  <a:ea typeface="Lora"/>
                  <a:cs typeface="Lora"/>
                  <a:sym typeface="Lora"/>
                </a:rPr>
                <a:t>Data </a:t>
              </a:r>
              <a:endParaRPr/>
            </a:p>
            <a:p>
              <a:pPr marL="0" marR="0" lvl="0" indent="0" algn="ctr" rtl="0">
                <a:lnSpc>
                  <a:spcPct val="90000"/>
                </a:lnSpc>
                <a:spcBef>
                  <a:spcPts val="735"/>
                </a:spcBef>
                <a:spcAft>
                  <a:spcPts val="0"/>
                </a:spcAft>
                <a:buNone/>
              </a:pPr>
              <a:r>
                <a:rPr lang="en-US" sz="2100" b="1">
                  <a:solidFill>
                    <a:srgbClr val="002060"/>
                  </a:solidFill>
                  <a:latin typeface="Lora"/>
                  <a:ea typeface="Lora"/>
                  <a:cs typeface="Lora"/>
                  <a:sym typeface="Lora"/>
                </a:rPr>
                <a:t>Understanding</a:t>
              </a:r>
              <a:endParaRPr sz="2100" b="1">
                <a:solidFill>
                  <a:srgbClr val="002060"/>
                </a:solidFill>
                <a:latin typeface="Lora"/>
                <a:ea typeface="Lora"/>
                <a:cs typeface="Lora"/>
                <a:sym typeface="Lora"/>
              </a:endParaRPr>
            </a:p>
          </p:txBody>
        </p:sp>
        <p:sp>
          <p:nvSpPr>
            <p:cNvPr id="217" name="Google Shape;217;p10"/>
            <p:cNvSpPr/>
            <p:nvPr/>
          </p:nvSpPr>
          <p:spPr>
            <a:xfrm>
              <a:off x="3539893" y="1373714"/>
              <a:ext cx="3028104" cy="2546170"/>
            </a:xfrm>
            <a:prstGeom prst="roundRect">
              <a:avLst>
                <a:gd name="adj" fmla="val 10000"/>
              </a:avLst>
            </a:prstGeom>
            <a:solidFill>
              <a:schemeClr val="lt1">
                <a:alpha val="89803"/>
              </a:schemeClr>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txBox="1"/>
            <p:nvPr/>
          </p:nvSpPr>
          <p:spPr>
            <a:xfrm>
              <a:off x="3539893" y="1919322"/>
              <a:ext cx="3028104" cy="2000562"/>
            </a:xfrm>
            <a:prstGeom prst="rect">
              <a:avLst/>
            </a:prstGeom>
            <a:noFill/>
            <a:ln>
              <a:noFill/>
            </a:ln>
          </p:spPr>
          <p:txBody>
            <a:bodyPr spcFirstLastPara="1" wrap="square" lIns="123825" tIns="123825" rIns="123825" bIns="123825" anchor="t" anchorCtr="0">
              <a:noAutofit/>
            </a:bodyPr>
            <a:lstStyle/>
            <a:p>
              <a:pPr marL="171450" marR="0" lvl="1" indent="-171450" algn="ctr" rtl="0">
                <a:lnSpc>
                  <a:spcPct val="90000"/>
                </a:lnSpc>
                <a:spcBef>
                  <a:spcPts val="0"/>
                </a:spcBef>
                <a:spcAft>
                  <a:spcPts val="0"/>
                </a:spcAft>
                <a:buClr>
                  <a:schemeClr val="dk1"/>
                </a:buClr>
                <a:buSzPts val="1890"/>
                <a:buFont typeface="Arial"/>
                <a:buChar char="••"/>
              </a:pPr>
              <a:r>
                <a:rPr lang="en-US" sz="1890" b="0" i="0" u="none" strike="noStrike" cap="none">
                  <a:solidFill>
                    <a:schemeClr val="dk1"/>
                  </a:solidFill>
                  <a:latin typeface="Arial"/>
                  <a:ea typeface="Arial"/>
                  <a:cs typeface="Arial"/>
                  <a:sym typeface="Arial"/>
                </a:rPr>
                <a:t>Handled missing values and inconsistencies.</a:t>
              </a:r>
              <a:endParaRPr sz="1890" b="0" i="0" u="none" strike="noStrike" cap="none">
                <a:solidFill>
                  <a:schemeClr val="dk1"/>
                </a:solidFill>
                <a:latin typeface="Arial"/>
                <a:ea typeface="Arial"/>
                <a:cs typeface="Arial"/>
                <a:sym typeface="Arial"/>
              </a:endParaRPr>
            </a:p>
            <a:p>
              <a:pPr marL="171450" marR="0" lvl="1" indent="-171450" algn="ctr" rtl="0">
                <a:lnSpc>
                  <a:spcPct val="90000"/>
                </a:lnSpc>
                <a:spcBef>
                  <a:spcPts val="284"/>
                </a:spcBef>
                <a:spcAft>
                  <a:spcPts val="0"/>
                </a:spcAft>
                <a:buClr>
                  <a:schemeClr val="dk1"/>
                </a:buClr>
                <a:buSzPts val="1890"/>
                <a:buFont typeface="Arial"/>
                <a:buChar char="••"/>
              </a:pPr>
              <a:r>
                <a:rPr lang="en-US" sz="1890" b="0" i="0" u="none" strike="noStrike" cap="none">
                  <a:solidFill>
                    <a:schemeClr val="dk1"/>
                  </a:solidFill>
                  <a:latin typeface="Arial"/>
                  <a:ea typeface="Arial"/>
                  <a:cs typeface="Arial"/>
                  <a:sym typeface="Arial"/>
                </a:rPr>
                <a:t>Ensured data integrity for accurate analysis</a:t>
              </a:r>
              <a:r>
                <a:rPr lang="en-US" sz="1700" b="0" i="0" u="none" strike="noStrike" cap="none">
                  <a:solidFill>
                    <a:srgbClr val="0D0D0D"/>
                  </a:solidFill>
                  <a:latin typeface="Arial"/>
                  <a:ea typeface="Arial"/>
                  <a:cs typeface="Arial"/>
                  <a:sym typeface="Arial"/>
                </a:rPr>
                <a:t>.</a:t>
              </a:r>
              <a:endParaRPr sz="1700" b="0" i="0" u="none" strike="noStrike" cap="none">
                <a:solidFill>
                  <a:srgbClr val="0D0D0D"/>
                </a:solidFill>
                <a:latin typeface="Arial"/>
                <a:ea typeface="Arial"/>
                <a:cs typeface="Arial"/>
                <a:sym typeface="Arial"/>
              </a:endParaRPr>
            </a:p>
          </p:txBody>
        </p:sp>
        <p:sp>
          <p:nvSpPr>
            <p:cNvPr id="219" name="Google Shape;219;p10"/>
            <p:cNvSpPr/>
            <p:nvPr/>
          </p:nvSpPr>
          <p:spPr>
            <a:xfrm>
              <a:off x="4693242" y="-268263"/>
              <a:ext cx="3744031" cy="3744031"/>
            </a:xfrm>
            <a:custGeom>
              <a:avLst/>
              <a:gdLst/>
              <a:ahLst/>
              <a:cxnLst/>
              <a:rect l="l" t="t" r="r" b="b"/>
              <a:pathLst>
                <a:path w="120000" h="120000" extrusionOk="0">
                  <a:moveTo>
                    <a:pt x="22521" y="15801"/>
                  </a:moveTo>
                  <a:lnTo>
                    <a:pt x="22521" y="15801"/>
                  </a:lnTo>
                  <a:cubicBezTo>
                    <a:pt x="37731" y="2904"/>
                    <a:pt x="58502" y="-1267"/>
                    <a:pt x="77511" y="4759"/>
                  </a:cubicBezTo>
                  <a:cubicBezTo>
                    <a:pt x="96520" y="10785"/>
                    <a:pt x="111096" y="26161"/>
                    <a:pt x="116097" y="45465"/>
                  </a:cubicBezTo>
                  <a:lnTo>
                    <a:pt x="118114" y="45128"/>
                  </a:lnTo>
                  <a:lnTo>
                    <a:pt x="115642" y="50708"/>
                  </a:lnTo>
                  <a:lnTo>
                    <a:pt x="111036" y="46310"/>
                  </a:lnTo>
                  <a:lnTo>
                    <a:pt x="113051" y="45974"/>
                  </a:lnTo>
                  <a:lnTo>
                    <a:pt x="113051" y="45974"/>
                  </a:lnTo>
                  <a:cubicBezTo>
                    <a:pt x="108237" y="27765"/>
                    <a:pt x="94421" y="13297"/>
                    <a:pt x="76452" y="7650"/>
                  </a:cubicBezTo>
                  <a:cubicBezTo>
                    <a:pt x="58484" y="2003"/>
                    <a:pt x="38876" y="5966"/>
                    <a:pt x="24510"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4440918" y="255228"/>
              <a:ext cx="1961685" cy="1148724"/>
            </a:xfrm>
            <a:prstGeom prst="roundRect">
              <a:avLst>
                <a:gd name="adj" fmla="val 10000"/>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txBox="1"/>
            <p:nvPr/>
          </p:nvSpPr>
          <p:spPr>
            <a:xfrm>
              <a:off x="4440918" y="255228"/>
              <a:ext cx="1961685" cy="1148724"/>
            </a:xfrm>
            <a:prstGeom prst="rect">
              <a:avLst/>
            </a:prstGeom>
            <a:noFill/>
            <a:ln>
              <a:noFill/>
            </a:ln>
          </p:spPr>
          <p:txBody>
            <a:bodyPr spcFirstLastPara="1" wrap="square" lIns="40000" tIns="26650" rIns="40000" bIns="26650" anchor="ctr" anchorCtr="0">
              <a:noAutofit/>
            </a:bodyPr>
            <a:lstStyle/>
            <a:p>
              <a:pPr marL="0" marR="0" lvl="0" indent="0" algn="ctr" rtl="0">
                <a:lnSpc>
                  <a:spcPct val="90000"/>
                </a:lnSpc>
                <a:spcBef>
                  <a:spcPts val="0"/>
                </a:spcBef>
                <a:spcAft>
                  <a:spcPts val="0"/>
                </a:spcAft>
                <a:buNone/>
              </a:pPr>
              <a:r>
                <a:rPr lang="en-US" sz="2100" b="1">
                  <a:solidFill>
                    <a:srgbClr val="002060"/>
                  </a:solidFill>
                  <a:latin typeface="Lora"/>
                  <a:ea typeface="Lora"/>
                  <a:cs typeface="Lora"/>
                  <a:sym typeface="Lora"/>
                </a:rPr>
                <a:t>Data </a:t>
              </a:r>
              <a:endParaRPr sz="2100" b="1">
                <a:solidFill>
                  <a:srgbClr val="002060"/>
                </a:solidFill>
                <a:latin typeface="Lora"/>
                <a:ea typeface="Lora"/>
                <a:cs typeface="Lora"/>
                <a:sym typeface="Lora"/>
              </a:endParaRPr>
            </a:p>
            <a:p>
              <a:pPr marL="0" marR="0" lvl="0" indent="0" algn="ctr" rtl="0">
                <a:lnSpc>
                  <a:spcPct val="90000"/>
                </a:lnSpc>
                <a:spcBef>
                  <a:spcPts val="735"/>
                </a:spcBef>
                <a:spcAft>
                  <a:spcPts val="0"/>
                </a:spcAft>
                <a:buNone/>
              </a:pPr>
              <a:r>
                <a:rPr lang="en-US" sz="2100" b="1">
                  <a:solidFill>
                    <a:srgbClr val="002060"/>
                  </a:solidFill>
                  <a:latin typeface="Lora"/>
                  <a:ea typeface="Lora"/>
                  <a:cs typeface="Lora"/>
                  <a:sym typeface="Lora"/>
                </a:rPr>
                <a:t>Cleaning </a:t>
              </a:r>
              <a:endParaRPr sz="2100" b="1">
                <a:solidFill>
                  <a:srgbClr val="002060"/>
                </a:solidFill>
                <a:latin typeface="Lora"/>
                <a:ea typeface="Lora"/>
                <a:cs typeface="Lora"/>
                <a:sym typeface="Lora"/>
              </a:endParaRPr>
            </a:p>
          </p:txBody>
        </p:sp>
        <p:sp>
          <p:nvSpPr>
            <p:cNvPr id="222" name="Google Shape;222;p10"/>
            <p:cNvSpPr/>
            <p:nvPr/>
          </p:nvSpPr>
          <p:spPr>
            <a:xfrm>
              <a:off x="7024864" y="1362558"/>
              <a:ext cx="3034548" cy="2510130"/>
            </a:xfrm>
            <a:prstGeom prst="roundRect">
              <a:avLst>
                <a:gd name="adj" fmla="val 10000"/>
              </a:avLst>
            </a:prstGeom>
            <a:solidFill>
              <a:schemeClr val="lt1">
                <a:alpha val="89803"/>
              </a:schemeClr>
            </a:solidFill>
            <a:ln w="12700" cap="flat" cmpd="sng">
              <a:solidFill>
                <a:srgbClr val="7F600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txBox="1"/>
            <p:nvPr/>
          </p:nvSpPr>
          <p:spPr>
            <a:xfrm>
              <a:off x="7024864" y="1362558"/>
              <a:ext cx="3034548" cy="1972245"/>
            </a:xfrm>
            <a:prstGeom prst="rect">
              <a:avLst/>
            </a:prstGeom>
            <a:noFill/>
            <a:ln>
              <a:noFill/>
            </a:ln>
          </p:spPr>
          <p:txBody>
            <a:bodyPr spcFirstLastPara="1" wrap="square" lIns="123825" tIns="123825" rIns="123825" bIns="123825" anchor="ctr" anchorCtr="0">
              <a:noAutofit/>
            </a:bodyPr>
            <a:lstStyle/>
            <a:p>
              <a:pPr marL="171450" marR="0" lvl="1" indent="-171450" algn="ctr" rtl="0">
                <a:lnSpc>
                  <a:spcPct val="90000"/>
                </a:lnSpc>
                <a:spcBef>
                  <a:spcPts val="0"/>
                </a:spcBef>
                <a:spcAft>
                  <a:spcPts val="0"/>
                </a:spcAft>
                <a:buClr>
                  <a:srgbClr val="0D0D0D"/>
                </a:buClr>
                <a:buSzPts val="1700"/>
                <a:buFont typeface="Arial"/>
                <a:buChar char="•"/>
              </a:pPr>
              <a:r>
                <a:rPr lang="en-US" sz="1700" b="0" i="0" u="none" strike="noStrike" cap="none">
                  <a:solidFill>
                    <a:srgbClr val="0D0D0D"/>
                  </a:solidFill>
                  <a:latin typeface="Arial"/>
                  <a:ea typeface="Arial"/>
                  <a:cs typeface="Arial"/>
                  <a:sym typeface="Arial"/>
                </a:rPr>
                <a:t>Descriptive Analysis</a:t>
              </a:r>
              <a:endParaRPr/>
            </a:p>
            <a:p>
              <a:pPr marL="171450" marR="0" lvl="1" indent="-171450" algn="ctr" rtl="0">
                <a:lnSpc>
                  <a:spcPct val="90000"/>
                </a:lnSpc>
                <a:spcBef>
                  <a:spcPts val="255"/>
                </a:spcBef>
                <a:spcAft>
                  <a:spcPts val="0"/>
                </a:spcAft>
                <a:buClr>
                  <a:srgbClr val="0D0D0D"/>
                </a:buClr>
                <a:buSzPts val="1700"/>
                <a:buFont typeface="Arial"/>
                <a:buChar char="•"/>
              </a:pPr>
              <a:r>
                <a:rPr lang="en-US" sz="1700" b="0" i="0" u="none" strike="noStrike" cap="none">
                  <a:solidFill>
                    <a:srgbClr val="0D0D0D"/>
                  </a:solidFill>
                  <a:latin typeface="Arial"/>
                  <a:ea typeface="Arial"/>
                  <a:cs typeface="Arial"/>
                  <a:sym typeface="Arial"/>
                </a:rPr>
                <a:t>Predictive Analysis</a:t>
              </a:r>
              <a:endParaRPr sz="1700" b="0" i="0" u="none" strike="noStrike" cap="none">
                <a:solidFill>
                  <a:srgbClr val="0D0D0D"/>
                </a:solidFill>
                <a:latin typeface="Arial"/>
                <a:ea typeface="Arial"/>
                <a:cs typeface="Arial"/>
                <a:sym typeface="Arial"/>
              </a:endParaRPr>
            </a:p>
          </p:txBody>
        </p:sp>
        <p:sp>
          <p:nvSpPr>
            <p:cNvPr id="224" name="Google Shape;224;p10"/>
            <p:cNvSpPr/>
            <p:nvPr/>
          </p:nvSpPr>
          <p:spPr>
            <a:xfrm>
              <a:off x="8092532" y="1964962"/>
              <a:ext cx="3456182" cy="3456182"/>
            </a:xfrm>
            <a:custGeom>
              <a:avLst/>
              <a:gdLst/>
              <a:ahLst/>
              <a:cxnLst/>
              <a:rect l="l" t="t" r="r" b="b"/>
              <a:pathLst>
                <a:path w="120000" h="120000" extrusionOk="0">
                  <a:moveTo>
                    <a:pt x="26519" y="107089"/>
                  </a:moveTo>
                  <a:lnTo>
                    <a:pt x="28449" y="104374"/>
                  </a:lnTo>
                  <a:cubicBezTo>
                    <a:pt x="43613" y="115156"/>
                    <a:pt x="63232" y="117448"/>
                    <a:pt x="80473" y="110452"/>
                  </a:cubicBezTo>
                  <a:cubicBezTo>
                    <a:pt x="97713" y="103456"/>
                    <a:pt x="110188" y="88141"/>
                    <a:pt x="113551" y="69842"/>
                  </a:cubicBezTo>
                  <a:lnTo>
                    <a:pt x="111345" y="69664"/>
                  </a:lnTo>
                  <a:lnTo>
                    <a:pt x="115933" y="64497"/>
                  </a:lnTo>
                  <a:lnTo>
                    <a:pt x="119094" y="70287"/>
                  </a:lnTo>
                  <a:lnTo>
                    <a:pt x="116887" y="70110"/>
                  </a:lnTo>
                  <a:cubicBezTo>
                    <a:pt x="113422" y="89609"/>
                    <a:pt x="100211" y="105974"/>
                    <a:pt x="81882" y="113475"/>
                  </a:cubicBezTo>
                  <a:cubicBezTo>
                    <a:pt x="63553" y="120975"/>
                    <a:pt x="42659" y="118565"/>
                    <a:pt x="26519" y="1070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7898627" y="3859934"/>
              <a:ext cx="1961685" cy="1156791"/>
            </a:xfrm>
            <a:prstGeom prst="roundRect">
              <a:avLst>
                <a:gd name="adj" fmla="val 10000"/>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txBox="1"/>
            <p:nvPr/>
          </p:nvSpPr>
          <p:spPr>
            <a:xfrm>
              <a:off x="7898627" y="3859934"/>
              <a:ext cx="1961685" cy="1156791"/>
            </a:xfrm>
            <a:prstGeom prst="rect">
              <a:avLst/>
            </a:prstGeom>
            <a:noFill/>
            <a:ln>
              <a:noFill/>
            </a:ln>
          </p:spPr>
          <p:txBody>
            <a:bodyPr spcFirstLastPara="1" wrap="square" lIns="40000" tIns="26650" rIns="40000" bIns="26650" anchor="ctr" anchorCtr="0">
              <a:noAutofit/>
            </a:bodyPr>
            <a:lstStyle/>
            <a:p>
              <a:pPr marL="0" marR="0" lvl="0" indent="0" algn="ctr" rtl="0">
                <a:lnSpc>
                  <a:spcPct val="90000"/>
                </a:lnSpc>
                <a:spcBef>
                  <a:spcPts val="0"/>
                </a:spcBef>
                <a:spcAft>
                  <a:spcPts val="0"/>
                </a:spcAft>
                <a:buNone/>
              </a:pPr>
              <a:r>
                <a:rPr lang="en-US" sz="2100" b="1">
                  <a:solidFill>
                    <a:srgbClr val="002060"/>
                  </a:solidFill>
                  <a:latin typeface="Lora"/>
                  <a:ea typeface="Lora"/>
                  <a:cs typeface="Lora"/>
                  <a:sym typeface="Lora"/>
                </a:rPr>
                <a:t>Data </a:t>
              </a:r>
              <a:endParaRPr/>
            </a:p>
            <a:p>
              <a:pPr marL="0" marR="0" lvl="0" indent="0" algn="ctr" rtl="0">
                <a:lnSpc>
                  <a:spcPct val="90000"/>
                </a:lnSpc>
                <a:spcBef>
                  <a:spcPts val="735"/>
                </a:spcBef>
                <a:spcAft>
                  <a:spcPts val="0"/>
                </a:spcAft>
                <a:buNone/>
              </a:pPr>
              <a:r>
                <a:rPr lang="en-US" sz="2100" b="1">
                  <a:solidFill>
                    <a:srgbClr val="002060"/>
                  </a:solidFill>
                  <a:latin typeface="Lora"/>
                  <a:ea typeface="Lora"/>
                  <a:cs typeface="Lora"/>
                  <a:sym typeface="Lora"/>
                </a:rPr>
                <a:t>Analysis</a:t>
              </a:r>
              <a:endParaRPr/>
            </a:p>
          </p:txBody>
        </p:sp>
        <p:sp>
          <p:nvSpPr>
            <p:cNvPr id="227" name="Google Shape;227;p10"/>
            <p:cNvSpPr/>
            <p:nvPr/>
          </p:nvSpPr>
          <p:spPr>
            <a:xfrm>
              <a:off x="10516279" y="1287131"/>
              <a:ext cx="2802868" cy="2462695"/>
            </a:xfrm>
            <a:prstGeom prst="roundRect">
              <a:avLst>
                <a:gd name="adj" fmla="val 10000"/>
              </a:avLst>
            </a:prstGeom>
            <a:solidFill>
              <a:schemeClr val="lt1">
                <a:alpha val="89803"/>
              </a:schemeClr>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txBox="1"/>
            <p:nvPr/>
          </p:nvSpPr>
          <p:spPr>
            <a:xfrm>
              <a:off x="10516279" y="1814851"/>
              <a:ext cx="2802868" cy="1934974"/>
            </a:xfrm>
            <a:prstGeom prst="rect">
              <a:avLst/>
            </a:prstGeom>
            <a:noFill/>
            <a:ln>
              <a:noFill/>
            </a:ln>
          </p:spPr>
          <p:txBody>
            <a:bodyPr spcFirstLastPara="1" wrap="square" lIns="123825" tIns="123825" rIns="123825" bIns="123825" anchor="t" anchorCtr="0">
              <a:noAutofit/>
            </a:bodyPr>
            <a:lstStyle/>
            <a:p>
              <a:pPr marL="171450" marR="0" lvl="1" indent="-171450" algn="ctr" rtl="0">
                <a:lnSpc>
                  <a:spcPct val="90000"/>
                </a:lnSpc>
                <a:spcBef>
                  <a:spcPts val="0"/>
                </a:spcBef>
                <a:spcAft>
                  <a:spcPts val="0"/>
                </a:spcAft>
                <a:buClr>
                  <a:schemeClr val="dk1"/>
                </a:buClr>
                <a:buSzPts val="1890"/>
                <a:buFont typeface="Arial"/>
                <a:buChar char="••"/>
              </a:pPr>
              <a:r>
                <a:rPr lang="en-US" sz="1890" b="0" i="0" u="none" strike="noStrike" cap="none">
                  <a:solidFill>
                    <a:schemeClr val="dk1"/>
                  </a:solidFill>
                  <a:latin typeface="Arial"/>
                  <a:ea typeface="Arial"/>
                  <a:cs typeface="Arial"/>
                  <a:sym typeface="Arial"/>
                </a:rPr>
                <a:t>Utilizing interactive visualizations to allow for deeper exploration of the data and patterns.</a:t>
              </a:r>
              <a:endParaRPr sz="1890" b="0" i="0" u="none" strike="noStrike" cap="none">
                <a:solidFill>
                  <a:schemeClr val="dk1"/>
                </a:solidFill>
                <a:latin typeface="Arial"/>
                <a:ea typeface="Arial"/>
                <a:cs typeface="Arial"/>
                <a:sym typeface="Arial"/>
              </a:endParaRPr>
            </a:p>
            <a:p>
              <a:pPr marL="57150" marR="0" lvl="1" indent="0" algn="l" rtl="0">
                <a:lnSpc>
                  <a:spcPct val="90000"/>
                </a:lnSpc>
                <a:spcBef>
                  <a:spcPts val="284"/>
                </a:spcBef>
                <a:spcAft>
                  <a:spcPts val="0"/>
                </a:spcAft>
                <a:buClr>
                  <a:schemeClr val="dk1"/>
                </a:buClr>
                <a:buSzPts val="1100"/>
                <a:buFont typeface="Calibri"/>
                <a:buNone/>
              </a:pPr>
              <a:endParaRPr sz="1100" b="0" i="0" u="none" strike="noStrike" cap="none">
                <a:solidFill>
                  <a:schemeClr val="dk1"/>
                </a:solidFill>
                <a:latin typeface="Calibri"/>
                <a:ea typeface="Calibri"/>
                <a:cs typeface="Calibri"/>
                <a:sym typeface="Calibri"/>
              </a:endParaRPr>
            </a:p>
          </p:txBody>
        </p:sp>
        <p:sp>
          <p:nvSpPr>
            <p:cNvPr id="229" name="Google Shape;229;p10"/>
            <p:cNvSpPr/>
            <p:nvPr/>
          </p:nvSpPr>
          <p:spPr>
            <a:xfrm>
              <a:off x="11304687" y="204262"/>
              <a:ext cx="1961685" cy="1111077"/>
            </a:xfrm>
            <a:prstGeom prst="roundRect">
              <a:avLst>
                <a:gd name="adj" fmla="val 10000"/>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txBox="1"/>
            <p:nvPr/>
          </p:nvSpPr>
          <p:spPr>
            <a:xfrm>
              <a:off x="11304687" y="204262"/>
              <a:ext cx="1961685" cy="1111077"/>
            </a:xfrm>
            <a:prstGeom prst="rect">
              <a:avLst/>
            </a:prstGeom>
            <a:noFill/>
            <a:ln>
              <a:noFill/>
            </a:ln>
          </p:spPr>
          <p:txBody>
            <a:bodyPr spcFirstLastPara="1" wrap="square" lIns="40000" tIns="26650" rIns="40000" bIns="26650" anchor="ctr" anchorCtr="0">
              <a:noAutofit/>
            </a:bodyPr>
            <a:lstStyle/>
            <a:p>
              <a:pPr marL="0" marR="0" lvl="0" indent="0" algn="ctr" rtl="0">
                <a:lnSpc>
                  <a:spcPct val="90000"/>
                </a:lnSpc>
                <a:spcBef>
                  <a:spcPts val="0"/>
                </a:spcBef>
                <a:spcAft>
                  <a:spcPts val="0"/>
                </a:spcAft>
                <a:buNone/>
              </a:pPr>
              <a:r>
                <a:rPr lang="en-US" sz="2100" b="1">
                  <a:solidFill>
                    <a:srgbClr val="002060"/>
                  </a:solidFill>
                  <a:latin typeface="Lora"/>
                  <a:ea typeface="Lora"/>
                  <a:cs typeface="Lora"/>
                  <a:sym typeface="Lora"/>
                </a:rPr>
                <a:t>Data </a:t>
              </a:r>
              <a:endParaRPr/>
            </a:p>
            <a:p>
              <a:pPr marL="0" marR="0" lvl="0" indent="0" algn="ctr" rtl="0">
                <a:lnSpc>
                  <a:spcPct val="90000"/>
                </a:lnSpc>
                <a:spcBef>
                  <a:spcPts val="735"/>
                </a:spcBef>
                <a:spcAft>
                  <a:spcPts val="0"/>
                </a:spcAft>
                <a:buNone/>
              </a:pPr>
              <a:r>
                <a:rPr lang="en-US" sz="2100" b="1">
                  <a:solidFill>
                    <a:srgbClr val="002060"/>
                  </a:solidFill>
                  <a:latin typeface="Lora"/>
                  <a:ea typeface="Lora"/>
                  <a:cs typeface="Lora"/>
                  <a:sym typeface="Lora"/>
                </a:rPr>
                <a:t>Visualization</a:t>
              </a:r>
              <a:endParaRPr/>
            </a:p>
          </p:txBody>
        </p:sp>
      </p:grpSp>
      <p:grpSp>
        <p:nvGrpSpPr>
          <p:cNvPr id="231" name="Google Shape;231;p10"/>
          <p:cNvGrpSpPr/>
          <p:nvPr/>
        </p:nvGrpSpPr>
        <p:grpSpPr>
          <a:xfrm>
            <a:off x="1042631" y="741761"/>
            <a:ext cx="12729054" cy="68579"/>
            <a:chOff x="1042630" y="741759"/>
            <a:chExt cx="12729054" cy="68579"/>
          </a:xfrm>
        </p:grpSpPr>
        <p:sp>
          <p:nvSpPr>
            <p:cNvPr id="232" name="Google Shape;232;p10"/>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233" name="Google Shape;233;p10"/>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234" name="Google Shape;234;p10"/>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235" name="Google Shape;235;p10" descr="Capture11.PNG"/>
          <p:cNvPicPr preferRelativeResize="0"/>
          <p:nvPr/>
        </p:nvPicPr>
        <p:blipFill rotWithShape="1">
          <a:blip r:embed="rId3">
            <a:alphaModFix/>
          </a:blip>
          <a:srcRect/>
          <a:stretch/>
        </p:blipFill>
        <p:spPr>
          <a:xfrm>
            <a:off x="13117617" y="7520530"/>
            <a:ext cx="940309" cy="4920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1"/>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1042631" y="1043584"/>
            <a:ext cx="7062984"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Tech-Stack Used</a:t>
            </a:r>
            <a:endParaRPr sz="5400">
              <a:solidFill>
                <a:srgbClr val="0070C0"/>
              </a:solidFill>
              <a:latin typeface="Calibri"/>
              <a:ea typeface="Calibri"/>
              <a:cs typeface="Calibri"/>
              <a:sym typeface="Calibri"/>
            </a:endParaRPr>
          </a:p>
        </p:txBody>
      </p:sp>
      <p:pic>
        <p:nvPicPr>
          <p:cNvPr id="244" name="Google Shape;244;p11" descr="Microsoft-Powerpoint2007.jpg"/>
          <p:cNvPicPr preferRelativeResize="0"/>
          <p:nvPr/>
        </p:nvPicPr>
        <p:blipFill rotWithShape="1">
          <a:blip r:embed="rId3">
            <a:alphaModFix/>
          </a:blip>
          <a:srcRect/>
          <a:stretch/>
        </p:blipFill>
        <p:spPr>
          <a:xfrm>
            <a:off x="2851690" y="2595957"/>
            <a:ext cx="1929378" cy="2108306"/>
          </a:xfrm>
          <a:prstGeom prst="rect">
            <a:avLst/>
          </a:prstGeom>
          <a:noFill/>
          <a:ln>
            <a:noFill/>
          </a:ln>
          <a:effectLst>
            <a:outerShdw blurRad="292100" dist="139700" dir="2700000" algn="tl" rotWithShape="0">
              <a:srgbClr val="333333">
                <a:alpha val="64705"/>
              </a:srgbClr>
            </a:outerShdw>
          </a:effectLst>
        </p:spPr>
      </p:pic>
      <p:pic>
        <p:nvPicPr>
          <p:cNvPr id="245" name="Google Shape;245;p11" descr="excel 2007.jpg"/>
          <p:cNvPicPr preferRelativeResize="0"/>
          <p:nvPr/>
        </p:nvPicPr>
        <p:blipFill rotWithShape="1">
          <a:blip r:embed="rId4">
            <a:alphaModFix/>
          </a:blip>
          <a:srcRect/>
          <a:stretch/>
        </p:blipFill>
        <p:spPr>
          <a:xfrm>
            <a:off x="8996605" y="2595958"/>
            <a:ext cx="2708178" cy="2108306"/>
          </a:xfrm>
          <a:prstGeom prst="rect">
            <a:avLst/>
          </a:prstGeom>
          <a:noFill/>
          <a:ln>
            <a:noFill/>
          </a:ln>
          <a:effectLst>
            <a:outerShdw blurRad="292100" dist="139700" dir="2700000" algn="tl" rotWithShape="0">
              <a:srgbClr val="333333">
                <a:alpha val="64705"/>
              </a:srgbClr>
            </a:outerShdw>
          </a:effectLst>
        </p:spPr>
      </p:pic>
      <p:sp>
        <p:nvSpPr>
          <p:cNvPr id="246" name="Google Shape;246;p11"/>
          <p:cNvSpPr txBox="1"/>
          <p:nvPr/>
        </p:nvSpPr>
        <p:spPr>
          <a:xfrm>
            <a:off x="2076773" y="5076139"/>
            <a:ext cx="4633994" cy="507823"/>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00B0F0"/>
                </a:solidFill>
                <a:latin typeface="Lora"/>
                <a:ea typeface="Lora"/>
                <a:cs typeface="Lora"/>
                <a:sym typeface="Lora"/>
              </a:rPr>
              <a:t>Microsoft PowerPoint 2007</a:t>
            </a:r>
            <a:endParaRPr sz="2700">
              <a:solidFill>
                <a:srgbClr val="00B0F0"/>
              </a:solidFill>
              <a:latin typeface="Lora"/>
              <a:ea typeface="Lora"/>
              <a:cs typeface="Lora"/>
              <a:sym typeface="Lora"/>
            </a:endParaRPr>
          </a:p>
        </p:txBody>
      </p:sp>
      <p:sp>
        <p:nvSpPr>
          <p:cNvPr id="247" name="Google Shape;247;p11"/>
          <p:cNvSpPr txBox="1"/>
          <p:nvPr/>
        </p:nvSpPr>
        <p:spPr>
          <a:xfrm>
            <a:off x="8686647" y="5065365"/>
            <a:ext cx="3417531" cy="507823"/>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00B0F0"/>
                </a:solidFill>
                <a:latin typeface="Lora"/>
                <a:ea typeface="Lora"/>
                <a:cs typeface="Lora"/>
                <a:sym typeface="Lora"/>
              </a:rPr>
              <a:t>Microsoft Excel 2007</a:t>
            </a:r>
            <a:endParaRPr sz="2700">
              <a:solidFill>
                <a:srgbClr val="00B0F0"/>
              </a:solidFill>
              <a:latin typeface="Lora"/>
              <a:ea typeface="Lora"/>
              <a:cs typeface="Lora"/>
              <a:sym typeface="Lora"/>
            </a:endParaRPr>
          </a:p>
        </p:txBody>
      </p:sp>
      <p:sp>
        <p:nvSpPr>
          <p:cNvPr id="248" name="Google Shape;248;p11"/>
          <p:cNvSpPr txBox="1"/>
          <p:nvPr/>
        </p:nvSpPr>
        <p:spPr>
          <a:xfrm>
            <a:off x="2149981" y="5757533"/>
            <a:ext cx="2916005" cy="41549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133350" algn="l" rtl="0">
              <a:spcBef>
                <a:spcPts val="0"/>
              </a:spcBef>
              <a:spcAft>
                <a:spcPts val="0"/>
              </a:spcAft>
              <a:buClr>
                <a:srgbClr val="7F6000"/>
              </a:buClr>
              <a:buSzPts val="2100"/>
              <a:buFont typeface="Arial"/>
              <a:buChar char="•"/>
            </a:pPr>
            <a:r>
              <a:rPr lang="en-US" sz="2100" dirty="0">
                <a:solidFill>
                  <a:schemeClr val="dk1"/>
                </a:solidFill>
                <a:latin typeface="Arial"/>
                <a:ea typeface="Arial"/>
                <a:cs typeface="Arial"/>
                <a:sym typeface="Arial"/>
              </a:rPr>
              <a:t>   Presentation</a:t>
            </a:r>
            <a:endParaRPr dirty="0"/>
          </a:p>
        </p:txBody>
      </p:sp>
      <p:sp>
        <p:nvSpPr>
          <p:cNvPr id="249" name="Google Shape;249;p11"/>
          <p:cNvSpPr txBox="1"/>
          <p:nvPr/>
        </p:nvSpPr>
        <p:spPr>
          <a:xfrm>
            <a:off x="8679049" y="5726538"/>
            <a:ext cx="3533972" cy="2031317"/>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133350" algn="l" rtl="0">
              <a:lnSpc>
                <a:spcPct val="150000"/>
              </a:lnSpc>
              <a:spcBef>
                <a:spcPts val="0"/>
              </a:spcBef>
              <a:spcAft>
                <a:spcPts val="0"/>
              </a:spcAft>
              <a:buClr>
                <a:srgbClr val="7F6000"/>
              </a:buClr>
              <a:buSzPts val="2100"/>
              <a:buFont typeface="Arial"/>
              <a:buChar char="•"/>
            </a:pPr>
            <a:r>
              <a:rPr lang="en-US" sz="2100" dirty="0">
                <a:solidFill>
                  <a:schemeClr val="dk1"/>
                </a:solidFill>
                <a:latin typeface="Arial"/>
                <a:ea typeface="Arial"/>
                <a:cs typeface="Arial"/>
                <a:sym typeface="Arial"/>
              </a:rPr>
              <a:t>   Data Understanding</a:t>
            </a:r>
            <a:endParaRPr dirty="0"/>
          </a:p>
          <a:p>
            <a:pPr marL="0" marR="0" lvl="0" indent="-133350" algn="l" rtl="0">
              <a:lnSpc>
                <a:spcPct val="150000"/>
              </a:lnSpc>
              <a:spcBef>
                <a:spcPts val="0"/>
              </a:spcBef>
              <a:spcAft>
                <a:spcPts val="0"/>
              </a:spcAft>
              <a:buClr>
                <a:srgbClr val="7F6000"/>
              </a:buClr>
              <a:buSzPts val="2100"/>
              <a:buFont typeface="Arial"/>
              <a:buChar char="•"/>
            </a:pPr>
            <a:r>
              <a:rPr lang="en-US" sz="2100" dirty="0">
                <a:solidFill>
                  <a:schemeClr val="dk1"/>
                </a:solidFill>
                <a:latin typeface="Arial"/>
                <a:ea typeface="Arial"/>
                <a:cs typeface="Arial"/>
                <a:sym typeface="Arial"/>
              </a:rPr>
              <a:t>   Data Cleaning</a:t>
            </a:r>
            <a:endParaRPr dirty="0"/>
          </a:p>
          <a:p>
            <a:pPr marL="0" marR="0" lvl="0" indent="-133350" algn="l" rtl="0">
              <a:lnSpc>
                <a:spcPct val="150000"/>
              </a:lnSpc>
              <a:spcBef>
                <a:spcPts val="0"/>
              </a:spcBef>
              <a:spcAft>
                <a:spcPts val="0"/>
              </a:spcAft>
              <a:buClr>
                <a:srgbClr val="7F6000"/>
              </a:buClr>
              <a:buSzPts val="2100"/>
              <a:buFont typeface="Arial"/>
              <a:buChar char="•"/>
            </a:pPr>
            <a:r>
              <a:rPr lang="en-US" sz="2100" dirty="0">
                <a:solidFill>
                  <a:schemeClr val="dk1"/>
                </a:solidFill>
                <a:latin typeface="Arial"/>
                <a:ea typeface="Arial"/>
                <a:cs typeface="Arial"/>
                <a:sym typeface="Arial"/>
              </a:rPr>
              <a:t>   Data Analysis</a:t>
            </a:r>
            <a:endParaRPr dirty="0"/>
          </a:p>
          <a:p>
            <a:pPr marL="0" marR="0" lvl="0" indent="-133350" algn="l" rtl="0">
              <a:lnSpc>
                <a:spcPct val="150000"/>
              </a:lnSpc>
              <a:spcBef>
                <a:spcPts val="0"/>
              </a:spcBef>
              <a:spcAft>
                <a:spcPts val="0"/>
              </a:spcAft>
              <a:buClr>
                <a:srgbClr val="7F6000"/>
              </a:buClr>
              <a:buSzPts val="2100"/>
              <a:buFont typeface="Arial"/>
              <a:buChar char="•"/>
            </a:pPr>
            <a:r>
              <a:rPr lang="en-US" sz="2100" dirty="0">
                <a:solidFill>
                  <a:schemeClr val="dk1"/>
                </a:solidFill>
                <a:latin typeface="Arial"/>
                <a:ea typeface="Arial"/>
                <a:cs typeface="Arial"/>
                <a:sym typeface="Arial"/>
              </a:rPr>
              <a:t>   Data Visualization</a:t>
            </a:r>
            <a:endParaRPr dirty="0"/>
          </a:p>
        </p:txBody>
      </p:sp>
      <p:grpSp>
        <p:nvGrpSpPr>
          <p:cNvPr id="250" name="Google Shape;250;p11"/>
          <p:cNvGrpSpPr/>
          <p:nvPr/>
        </p:nvGrpSpPr>
        <p:grpSpPr>
          <a:xfrm>
            <a:off x="1042631" y="741761"/>
            <a:ext cx="12729054" cy="68579"/>
            <a:chOff x="1042630" y="741759"/>
            <a:chExt cx="12729054" cy="68579"/>
          </a:xfrm>
        </p:grpSpPr>
        <p:sp>
          <p:nvSpPr>
            <p:cNvPr id="251" name="Google Shape;251;p11"/>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252" name="Google Shape;252;p11"/>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253" name="Google Shape;253;p11"/>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254" name="Google Shape;254;p11" descr="Capture11.PNG"/>
          <p:cNvPicPr preferRelativeResize="0"/>
          <p:nvPr/>
        </p:nvPicPr>
        <p:blipFill rotWithShape="1">
          <a:blip r:embed="rId5">
            <a:alphaModFix/>
          </a:blip>
          <a:srcRect/>
          <a:stretch/>
        </p:blipFill>
        <p:spPr>
          <a:xfrm>
            <a:off x="13117617" y="7520530"/>
            <a:ext cx="940309" cy="4920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2"/>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2"/>
          <p:cNvSpPr/>
          <p:nvPr/>
        </p:nvSpPr>
        <p:spPr>
          <a:xfrm>
            <a:off x="0" y="-4204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2"/>
          <p:cNvSpPr/>
          <p:nvPr/>
        </p:nvSpPr>
        <p:spPr>
          <a:xfrm>
            <a:off x="1042631" y="857608"/>
            <a:ext cx="7062984"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dirty="0">
                <a:solidFill>
                  <a:srgbClr val="0070C0"/>
                </a:solidFill>
                <a:latin typeface="Lora"/>
                <a:ea typeface="Lora"/>
                <a:cs typeface="Lora"/>
                <a:sym typeface="Lora"/>
              </a:rPr>
              <a:t>Dataset Description</a:t>
            </a:r>
            <a:endParaRPr sz="5400" dirty="0">
              <a:solidFill>
                <a:srgbClr val="0070C0"/>
              </a:solidFill>
              <a:latin typeface="Calibri"/>
              <a:ea typeface="Calibri"/>
              <a:cs typeface="Calibri"/>
              <a:sym typeface="Calibri"/>
            </a:endParaRPr>
          </a:p>
        </p:txBody>
      </p:sp>
      <p:sp>
        <p:nvSpPr>
          <p:cNvPr id="263" name="Google Shape;263;p12"/>
          <p:cNvSpPr txBox="1"/>
          <p:nvPr/>
        </p:nvSpPr>
        <p:spPr>
          <a:xfrm>
            <a:off x="1042631" y="1937288"/>
            <a:ext cx="184712" cy="38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900">
              <a:solidFill>
                <a:schemeClr val="dk1"/>
              </a:solidFill>
              <a:latin typeface="Calibri"/>
              <a:ea typeface="Calibri"/>
              <a:cs typeface="Calibri"/>
              <a:sym typeface="Calibri"/>
            </a:endParaRPr>
          </a:p>
        </p:txBody>
      </p:sp>
      <p:sp>
        <p:nvSpPr>
          <p:cNvPr id="264" name="Google Shape;264;p12"/>
          <p:cNvSpPr txBox="1"/>
          <p:nvPr/>
        </p:nvSpPr>
        <p:spPr>
          <a:xfrm>
            <a:off x="1042631" y="1859798"/>
            <a:ext cx="13202758" cy="1672186"/>
          </a:xfrm>
          <a:prstGeom prst="rect">
            <a:avLst/>
          </a:prstGeom>
          <a:noFill/>
          <a:ln>
            <a:noFill/>
          </a:ln>
        </p:spPr>
        <p:txBody>
          <a:bodyPr spcFirstLastPara="1" wrap="square" lIns="91425" tIns="45700" rIns="91425" bIns="45700" anchor="t" anchorCtr="0">
            <a:noAutofit/>
          </a:bodyPr>
          <a:lstStyle/>
          <a:p>
            <a:pPr marL="0" marR="0" lvl="0" indent="-133350" algn="l" rtl="0">
              <a:lnSpc>
                <a:spcPct val="150000"/>
              </a:lnSpc>
              <a:spcBef>
                <a:spcPts val="0"/>
              </a:spcBef>
              <a:spcAft>
                <a:spcPts val="0"/>
              </a:spcAft>
              <a:buClr>
                <a:srgbClr val="7F6000"/>
              </a:buClr>
              <a:buSzPts val="2100"/>
              <a:buFont typeface="Noto Sans Symbols"/>
              <a:buChar char="❑"/>
            </a:pPr>
            <a:r>
              <a:rPr lang="en-US" sz="2100" dirty="0">
                <a:solidFill>
                  <a:srgbClr val="3A3630"/>
                </a:solidFill>
                <a:latin typeface="Arial"/>
                <a:ea typeface="Arial"/>
                <a:cs typeface="Arial"/>
                <a:sym typeface="Arial"/>
              </a:rPr>
              <a:t> The dataset spans a 23-day period and includes information about inbound calls received by </a:t>
            </a:r>
            <a:r>
              <a:rPr lang="en-US" sz="2100" dirty="0" err="1">
                <a:solidFill>
                  <a:srgbClr val="3A3630"/>
                </a:solidFill>
                <a:latin typeface="Arial"/>
                <a:ea typeface="Arial"/>
                <a:cs typeface="Arial"/>
                <a:sym typeface="Arial"/>
              </a:rPr>
              <a:t>abc</a:t>
            </a:r>
            <a:r>
              <a:rPr lang="en-US" sz="2100" dirty="0">
                <a:solidFill>
                  <a:srgbClr val="3A3630"/>
                </a:solidFill>
                <a:latin typeface="Arial"/>
                <a:ea typeface="Arial"/>
                <a:cs typeface="Arial"/>
                <a:sym typeface="Arial"/>
              </a:rPr>
              <a:t> Insurance Company.</a:t>
            </a:r>
            <a:endParaRPr dirty="0"/>
          </a:p>
          <a:p>
            <a:pPr marL="0" marR="0" lvl="0" indent="-133350" algn="l" rtl="0">
              <a:lnSpc>
                <a:spcPct val="150000"/>
              </a:lnSpc>
              <a:spcBef>
                <a:spcPts val="0"/>
              </a:spcBef>
              <a:spcAft>
                <a:spcPts val="0"/>
              </a:spcAft>
              <a:buClr>
                <a:srgbClr val="7F6000"/>
              </a:buClr>
              <a:buSzPts val="2100"/>
              <a:buFont typeface="Noto Sans Symbols"/>
              <a:buChar char="❑"/>
            </a:pPr>
            <a:r>
              <a:rPr lang="en-US" sz="2100" dirty="0">
                <a:solidFill>
                  <a:srgbClr val="3A3630"/>
                </a:solidFill>
                <a:latin typeface="Arial"/>
                <a:ea typeface="Arial"/>
                <a:cs typeface="Arial"/>
                <a:sym typeface="Arial"/>
              </a:rPr>
              <a:t> The dataset covers inbound calls received during operational hours from 9 am to 9 pm.</a:t>
            </a:r>
            <a:endParaRPr sz="2100" dirty="0">
              <a:solidFill>
                <a:srgbClr val="3A3630"/>
              </a:solidFill>
              <a:latin typeface="Arial"/>
              <a:ea typeface="Arial"/>
              <a:cs typeface="Arial"/>
              <a:sym typeface="Arial"/>
            </a:endParaRPr>
          </a:p>
        </p:txBody>
      </p:sp>
      <p:sp>
        <p:nvSpPr>
          <p:cNvPr id="265" name="Google Shape;265;p12"/>
          <p:cNvSpPr txBox="1"/>
          <p:nvPr/>
        </p:nvSpPr>
        <p:spPr>
          <a:xfrm>
            <a:off x="1149874" y="3368694"/>
            <a:ext cx="4473160" cy="509308"/>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dirty="0">
                <a:solidFill>
                  <a:srgbClr val="002060"/>
                </a:solidFill>
                <a:latin typeface="Lora"/>
                <a:ea typeface="Lora"/>
                <a:cs typeface="Lora"/>
                <a:sym typeface="Lora"/>
              </a:rPr>
              <a:t>Key Variables</a:t>
            </a:r>
            <a:endParaRPr sz="2700" dirty="0">
              <a:solidFill>
                <a:srgbClr val="002060"/>
              </a:solidFill>
              <a:latin typeface="Lora"/>
              <a:ea typeface="Lora"/>
              <a:cs typeface="Lora"/>
              <a:sym typeface="Lora"/>
            </a:endParaRPr>
          </a:p>
        </p:txBody>
      </p:sp>
      <p:sp>
        <p:nvSpPr>
          <p:cNvPr id="266" name="Google Shape;266;p12"/>
          <p:cNvSpPr txBox="1"/>
          <p:nvPr/>
        </p:nvSpPr>
        <p:spPr>
          <a:xfrm>
            <a:off x="1067036" y="3941760"/>
            <a:ext cx="12301413" cy="3970277"/>
          </a:xfrm>
          <a:prstGeom prst="rect">
            <a:avLst/>
          </a:prstGeom>
          <a:noFill/>
          <a:ln>
            <a:noFill/>
          </a:ln>
        </p:spPr>
        <p:txBody>
          <a:bodyPr spcFirstLastPara="1" wrap="square" lIns="91425" tIns="45700" rIns="91425" bIns="45700" anchor="t" anchorCtr="0">
            <a:spAutoFit/>
          </a:bodyPr>
          <a:lstStyle/>
          <a:p>
            <a:pPr marL="457154" marR="0" lvl="0" indent="-457154" algn="l" rtl="0">
              <a:lnSpc>
                <a:spcPct val="150000"/>
              </a:lnSpc>
              <a:spcBef>
                <a:spcPts val="0"/>
              </a:spcBef>
              <a:spcAft>
                <a:spcPts val="0"/>
              </a:spcAft>
              <a:buClr>
                <a:srgbClr val="2E75B5"/>
              </a:buClr>
              <a:buSzPts val="2100"/>
              <a:buFont typeface="Arial"/>
              <a:buAutoNum type="arabicPeriod"/>
            </a:pPr>
            <a:r>
              <a:rPr lang="en-US" sz="2100" dirty="0">
                <a:solidFill>
                  <a:schemeClr val="dk1"/>
                </a:solidFill>
                <a:latin typeface="Arial"/>
                <a:ea typeface="Arial"/>
                <a:cs typeface="Arial"/>
                <a:sym typeface="Arial"/>
              </a:rPr>
              <a:t>Agent's Name and ID</a:t>
            </a:r>
            <a:endParaRPr dirty="0"/>
          </a:p>
          <a:p>
            <a:pPr marL="457154" marR="0" lvl="0" indent="-457154" algn="l" rtl="0">
              <a:lnSpc>
                <a:spcPct val="150000"/>
              </a:lnSpc>
              <a:spcBef>
                <a:spcPts val="0"/>
              </a:spcBef>
              <a:spcAft>
                <a:spcPts val="0"/>
              </a:spcAft>
              <a:buClr>
                <a:srgbClr val="2E75B5"/>
              </a:buClr>
              <a:buSzPts val="2100"/>
              <a:buFont typeface="Arial"/>
              <a:buAutoNum type="arabicPeriod"/>
            </a:pPr>
            <a:r>
              <a:rPr lang="en-US" sz="2100" dirty="0">
                <a:solidFill>
                  <a:schemeClr val="dk1"/>
                </a:solidFill>
                <a:latin typeface="Arial"/>
                <a:ea typeface="Arial"/>
                <a:cs typeface="Arial"/>
                <a:sym typeface="Arial"/>
              </a:rPr>
              <a:t>Wrapped by (Auto wrapped, answered)  </a:t>
            </a:r>
            <a:endParaRPr sz="2100" dirty="0">
              <a:solidFill>
                <a:schemeClr val="dk1"/>
              </a:solidFill>
              <a:latin typeface="Arial"/>
              <a:ea typeface="Arial"/>
              <a:cs typeface="Arial"/>
              <a:sym typeface="Arial"/>
            </a:endParaRPr>
          </a:p>
          <a:p>
            <a:pPr marL="457154" marR="0" lvl="0" indent="-457154" algn="l" rtl="0">
              <a:lnSpc>
                <a:spcPct val="150000"/>
              </a:lnSpc>
              <a:spcBef>
                <a:spcPts val="0"/>
              </a:spcBef>
              <a:spcAft>
                <a:spcPts val="0"/>
              </a:spcAft>
              <a:buClr>
                <a:srgbClr val="2E75B5"/>
              </a:buClr>
              <a:buSzPts val="2100"/>
              <a:buFont typeface="Calibri"/>
              <a:buAutoNum type="arabicPeriod"/>
            </a:pPr>
            <a:r>
              <a:rPr lang="en-US" sz="2100" dirty="0">
                <a:solidFill>
                  <a:schemeClr val="dk1"/>
                </a:solidFill>
                <a:latin typeface="Arial"/>
                <a:ea typeface="Arial"/>
                <a:cs typeface="Arial"/>
                <a:sym typeface="Arial"/>
              </a:rPr>
              <a:t>Customer’s Phone Number</a:t>
            </a:r>
            <a:endParaRPr dirty="0"/>
          </a:p>
          <a:p>
            <a:pPr marL="457154" marR="0" lvl="0" indent="-457154" algn="l" rtl="0">
              <a:lnSpc>
                <a:spcPct val="150000"/>
              </a:lnSpc>
              <a:spcBef>
                <a:spcPts val="0"/>
              </a:spcBef>
              <a:spcAft>
                <a:spcPts val="0"/>
              </a:spcAft>
              <a:buClr>
                <a:srgbClr val="2E75B5"/>
              </a:buClr>
              <a:buSzPts val="2100"/>
              <a:buFont typeface="Calibri"/>
              <a:buAutoNum type="arabicPeriod"/>
            </a:pPr>
            <a:r>
              <a:rPr lang="en-US" sz="2100" dirty="0">
                <a:solidFill>
                  <a:schemeClr val="dk1"/>
                </a:solidFill>
                <a:latin typeface="Arial"/>
                <a:ea typeface="Arial"/>
                <a:cs typeface="Arial"/>
                <a:sym typeface="Arial"/>
              </a:rPr>
              <a:t>Date and Time</a:t>
            </a:r>
            <a:endParaRPr dirty="0"/>
          </a:p>
          <a:p>
            <a:pPr marL="457154" marR="0" lvl="0" indent="-457154" algn="l" rtl="0">
              <a:lnSpc>
                <a:spcPct val="150000"/>
              </a:lnSpc>
              <a:spcBef>
                <a:spcPts val="0"/>
              </a:spcBef>
              <a:spcAft>
                <a:spcPts val="0"/>
              </a:spcAft>
              <a:buClr>
                <a:srgbClr val="2E75B5"/>
              </a:buClr>
              <a:buSzPts val="2100"/>
              <a:buFont typeface="Calibri"/>
              <a:buAutoNum type="arabicPeriod"/>
            </a:pPr>
            <a:r>
              <a:rPr lang="en-US" sz="2100" dirty="0">
                <a:solidFill>
                  <a:schemeClr val="dk1"/>
                </a:solidFill>
                <a:latin typeface="Arial"/>
                <a:ea typeface="Arial"/>
                <a:cs typeface="Arial"/>
                <a:sym typeface="Arial"/>
              </a:rPr>
              <a:t>Time Bucket</a:t>
            </a:r>
            <a:endParaRPr dirty="0"/>
          </a:p>
          <a:p>
            <a:pPr marL="457154" marR="0" lvl="0" indent="-457154" algn="l" rtl="0">
              <a:lnSpc>
                <a:spcPct val="150000"/>
              </a:lnSpc>
              <a:spcBef>
                <a:spcPts val="0"/>
              </a:spcBef>
              <a:spcAft>
                <a:spcPts val="0"/>
              </a:spcAft>
              <a:buClr>
                <a:srgbClr val="2E75B5"/>
              </a:buClr>
              <a:buSzPts val="2100"/>
              <a:buFont typeface="Calibri"/>
              <a:buAutoNum type="arabicPeriod"/>
            </a:pPr>
            <a:r>
              <a:rPr lang="en-US" sz="2100" dirty="0">
                <a:solidFill>
                  <a:schemeClr val="dk1"/>
                </a:solidFill>
                <a:latin typeface="Arial"/>
                <a:ea typeface="Arial"/>
                <a:cs typeface="Arial"/>
                <a:sym typeface="Arial"/>
              </a:rPr>
              <a:t> Call Time</a:t>
            </a:r>
            <a:endParaRPr dirty="0"/>
          </a:p>
          <a:p>
            <a:pPr marL="457154" marR="0" lvl="0" indent="-457154" algn="l" rtl="0">
              <a:lnSpc>
                <a:spcPct val="150000"/>
              </a:lnSpc>
              <a:spcBef>
                <a:spcPts val="0"/>
              </a:spcBef>
              <a:spcAft>
                <a:spcPts val="0"/>
              </a:spcAft>
              <a:buClr>
                <a:srgbClr val="2E75B5"/>
              </a:buClr>
              <a:buSzPts val="2100"/>
              <a:buFont typeface="Calibri"/>
              <a:buAutoNum type="arabicPeriod"/>
            </a:pPr>
            <a:r>
              <a:rPr lang="en-US" sz="2100" dirty="0">
                <a:solidFill>
                  <a:schemeClr val="dk1"/>
                </a:solidFill>
                <a:latin typeface="Arial"/>
                <a:ea typeface="Arial"/>
                <a:cs typeface="Arial"/>
                <a:sym typeface="Arial"/>
              </a:rPr>
              <a:t>Call Duration</a:t>
            </a:r>
            <a:endParaRPr dirty="0"/>
          </a:p>
          <a:p>
            <a:pPr marL="457154" marR="0" lvl="0" indent="-457154" algn="l" rtl="0">
              <a:lnSpc>
                <a:spcPct val="150000"/>
              </a:lnSpc>
              <a:spcBef>
                <a:spcPts val="0"/>
              </a:spcBef>
              <a:spcAft>
                <a:spcPts val="0"/>
              </a:spcAft>
              <a:buClr>
                <a:srgbClr val="2E75B5"/>
              </a:buClr>
              <a:buSzPts val="2100"/>
              <a:buFont typeface="Calibri"/>
              <a:buAutoNum type="arabicPeriod"/>
            </a:pPr>
            <a:r>
              <a:rPr lang="en-US" sz="2100" dirty="0">
                <a:solidFill>
                  <a:schemeClr val="dk1"/>
                </a:solidFill>
                <a:latin typeface="Arial"/>
                <a:ea typeface="Arial"/>
                <a:cs typeface="Arial"/>
                <a:sym typeface="Arial"/>
              </a:rPr>
              <a:t>Call Status (Abandon, Answered, Transfer)</a:t>
            </a:r>
            <a:r>
              <a:rPr lang="en-US" sz="2100" dirty="0">
                <a:solidFill>
                  <a:srgbClr val="002060"/>
                </a:solidFill>
                <a:latin typeface="Arial"/>
                <a:ea typeface="Arial"/>
                <a:cs typeface="Arial"/>
                <a:sym typeface="Arial"/>
              </a:rPr>
              <a:t> </a:t>
            </a:r>
            <a:endParaRPr sz="2100" dirty="0">
              <a:solidFill>
                <a:srgbClr val="002060"/>
              </a:solidFill>
              <a:latin typeface="Arial"/>
              <a:ea typeface="Arial"/>
              <a:cs typeface="Arial"/>
              <a:sym typeface="Arial"/>
            </a:endParaRPr>
          </a:p>
        </p:txBody>
      </p:sp>
      <p:grpSp>
        <p:nvGrpSpPr>
          <p:cNvPr id="267" name="Google Shape;267;p12"/>
          <p:cNvGrpSpPr/>
          <p:nvPr/>
        </p:nvGrpSpPr>
        <p:grpSpPr>
          <a:xfrm>
            <a:off x="1042631" y="741761"/>
            <a:ext cx="12729054" cy="68579"/>
            <a:chOff x="1042630" y="741759"/>
            <a:chExt cx="12729054" cy="68579"/>
          </a:xfrm>
        </p:grpSpPr>
        <p:sp>
          <p:nvSpPr>
            <p:cNvPr id="268" name="Google Shape;268;p12"/>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269" name="Google Shape;269;p12"/>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270" name="Google Shape;270;p12"/>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271" name="Google Shape;271;p12" descr="Capture222.PNG"/>
          <p:cNvPicPr preferRelativeResize="0"/>
          <p:nvPr/>
        </p:nvPicPr>
        <p:blipFill rotWithShape="1">
          <a:blip r:embed="rId3">
            <a:alphaModFix/>
          </a:blip>
          <a:srcRect/>
          <a:stretch/>
        </p:blipFill>
        <p:spPr>
          <a:xfrm>
            <a:off x="9221493" y="4214333"/>
            <a:ext cx="3595606" cy="3187372"/>
          </a:xfrm>
          <a:prstGeom prst="rect">
            <a:avLst/>
          </a:prstGeom>
          <a:noFill/>
          <a:ln>
            <a:noFill/>
          </a:ln>
        </p:spPr>
      </p:pic>
      <p:pic>
        <p:nvPicPr>
          <p:cNvPr id="272" name="Google Shape;272;p12" descr="Capture11.PNG"/>
          <p:cNvPicPr preferRelativeResize="0"/>
          <p:nvPr/>
        </p:nvPicPr>
        <p:blipFill rotWithShape="1">
          <a:blip r:embed="rId4">
            <a:alphaModFix/>
          </a:blip>
          <a:srcRect/>
          <a:stretch/>
        </p:blipFill>
        <p:spPr>
          <a:xfrm>
            <a:off x="13117617" y="7520530"/>
            <a:ext cx="940309" cy="4920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6563185" y="919600"/>
            <a:ext cx="7904222"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dirty="0">
                <a:solidFill>
                  <a:srgbClr val="0070C0"/>
                </a:solidFill>
                <a:latin typeface="Lora"/>
                <a:ea typeface="Lora"/>
                <a:cs typeface="Lora"/>
                <a:sym typeface="Lora"/>
              </a:rPr>
              <a:t>Dataset Understanding</a:t>
            </a:r>
            <a:endParaRPr sz="5400" dirty="0">
              <a:solidFill>
                <a:srgbClr val="0070C0"/>
              </a:solidFill>
              <a:latin typeface="Calibri"/>
              <a:ea typeface="Calibri"/>
              <a:cs typeface="Calibri"/>
              <a:sym typeface="Calibri"/>
            </a:endParaRPr>
          </a:p>
        </p:txBody>
      </p:sp>
      <p:grpSp>
        <p:nvGrpSpPr>
          <p:cNvPr id="281" name="Google Shape;281;p13"/>
          <p:cNvGrpSpPr/>
          <p:nvPr/>
        </p:nvGrpSpPr>
        <p:grpSpPr>
          <a:xfrm>
            <a:off x="1042631" y="741761"/>
            <a:ext cx="12729054" cy="68579"/>
            <a:chOff x="1042630" y="741759"/>
            <a:chExt cx="12729054" cy="68579"/>
          </a:xfrm>
        </p:grpSpPr>
        <p:sp>
          <p:nvSpPr>
            <p:cNvPr id="282" name="Google Shape;282;p13"/>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283" name="Google Shape;283;p13"/>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284" name="Google Shape;284;p13"/>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285" name="Google Shape;285;p13" descr="Capture56.PNG"/>
          <p:cNvPicPr preferRelativeResize="0"/>
          <p:nvPr/>
        </p:nvPicPr>
        <p:blipFill rotWithShape="1">
          <a:blip r:embed="rId3">
            <a:alphaModFix/>
          </a:blip>
          <a:srcRect/>
          <a:stretch/>
        </p:blipFill>
        <p:spPr>
          <a:xfrm>
            <a:off x="661317" y="2570287"/>
            <a:ext cx="6378762" cy="4136398"/>
          </a:xfrm>
          <a:prstGeom prst="rect">
            <a:avLst/>
          </a:prstGeom>
          <a:noFill/>
          <a:ln>
            <a:noFill/>
          </a:ln>
        </p:spPr>
      </p:pic>
      <p:pic>
        <p:nvPicPr>
          <p:cNvPr id="286" name="Google Shape;286;p13" descr="Capture11.PNG"/>
          <p:cNvPicPr preferRelativeResize="0"/>
          <p:nvPr/>
        </p:nvPicPr>
        <p:blipFill rotWithShape="1">
          <a:blip r:embed="rId4">
            <a:alphaModFix/>
          </a:blip>
          <a:srcRect/>
          <a:stretch/>
        </p:blipFill>
        <p:spPr>
          <a:xfrm>
            <a:off x="13117617" y="7520530"/>
            <a:ext cx="940309" cy="492095"/>
          </a:xfrm>
          <a:prstGeom prst="rect">
            <a:avLst/>
          </a:prstGeom>
          <a:noFill/>
          <a:ln>
            <a:noFill/>
          </a:ln>
        </p:spPr>
      </p:pic>
      <p:sp>
        <p:nvSpPr>
          <p:cNvPr id="287" name="Google Shape;287;p13"/>
          <p:cNvSpPr txBox="1"/>
          <p:nvPr/>
        </p:nvSpPr>
        <p:spPr>
          <a:xfrm>
            <a:off x="6944063" y="2089029"/>
            <a:ext cx="5563894" cy="509308"/>
          </a:xfrm>
          <a:prstGeom prst="rect">
            <a:avLst/>
          </a:prstGeom>
          <a:noFill/>
          <a:ln>
            <a:noFill/>
          </a:ln>
        </p:spPr>
        <p:txBody>
          <a:bodyPr spcFirstLastPara="1" wrap="square" lIns="91425" tIns="45700" rIns="91425" bIns="45700" anchor="t" anchorCtr="0">
            <a:noAutofit/>
          </a:bodyPr>
          <a:lstStyle/>
          <a:p>
            <a:pPr marL="0" marR="0" lvl="0" indent="-171450" algn="l" rtl="0">
              <a:lnSpc>
                <a:spcPct val="126703"/>
              </a:lnSpc>
              <a:spcBef>
                <a:spcPts val="0"/>
              </a:spcBef>
              <a:spcAft>
                <a:spcPts val="0"/>
              </a:spcAft>
              <a:buClr>
                <a:srgbClr val="7F6000"/>
              </a:buClr>
              <a:buSzPts val="2700"/>
              <a:buFont typeface="Noto Sans Symbols"/>
              <a:buChar char="❑"/>
            </a:pPr>
            <a:r>
              <a:rPr lang="en-US" sz="2700">
                <a:solidFill>
                  <a:srgbClr val="002060"/>
                </a:solidFill>
                <a:latin typeface="Lora"/>
                <a:ea typeface="Lora"/>
                <a:cs typeface="Lora"/>
                <a:sym typeface="Lora"/>
              </a:rPr>
              <a:t>  </a:t>
            </a:r>
            <a:r>
              <a:rPr lang="en-US" sz="2700">
                <a:solidFill>
                  <a:schemeClr val="dk1"/>
                </a:solidFill>
                <a:latin typeface="Lora"/>
                <a:ea typeface="Lora"/>
                <a:cs typeface="Lora"/>
                <a:sym typeface="Lora"/>
              </a:rPr>
              <a:t>Variable</a:t>
            </a:r>
            <a:r>
              <a:rPr lang="en-US" sz="2700">
                <a:solidFill>
                  <a:srgbClr val="002060"/>
                </a:solidFill>
                <a:latin typeface="Lora"/>
                <a:ea typeface="Lora"/>
                <a:cs typeface="Lora"/>
                <a:sym typeface="Lora"/>
              </a:rPr>
              <a:t>: </a:t>
            </a:r>
            <a:r>
              <a:rPr lang="en-US" sz="2700">
                <a:solidFill>
                  <a:srgbClr val="00B0F0"/>
                </a:solidFill>
                <a:latin typeface="Lora"/>
                <a:ea typeface="Lora"/>
                <a:cs typeface="Lora"/>
                <a:sym typeface="Lora"/>
              </a:rPr>
              <a:t>Agent’s Name and ID</a:t>
            </a:r>
            <a:endParaRPr sz="2700">
              <a:solidFill>
                <a:srgbClr val="00B0F0"/>
              </a:solidFill>
              <a:latin typeface="Lora"/>
              <a:ea typeface="Lora"/>
              <a:cs typeface="Lora"/>
              <a:sym typeface="Lora"/>
            </a:endParaRPr>
          </a:p>
        </p:txBody>
      </p:sp>
      <p:sp>
        <p:nvSpPr>
          <p:cNvPr id="288" name="Google Shape;288;p13"/>
          <p:cNvSpPr txBox="1"/>
          <p:nvPr/>
        </p:nvSpPr>
        <p:spPr>
          <a:xfrm>
            <a:off x="7426686" y="2705136"/>
            <a:ext cx="7203717" cy="2816147"/>
          </a:xfrm>
          <a:prstGeom prst="rect">
            <a:avLst/>
          </a:prstGeom>
          <a:noFill/>
          <a:ln>
            <a:noFill/>
          </a:ln>
        </p:spPr>
        <p:txBody>
          <a:bodyPr spcFirstLastPara="1" wrap="square" lIns="91425" tIns="45700" rIns="91425" bIns="45700" anchor="t" anchorCtr="0">
            <a:spAutoFit/>
          </a:bodyPr>
          <a:lstStyle/>
          <a:p>
            <a:pPr marL="0" marR="0" lvl="0" indent="-133350" algn="l" rtl="0">
              <a:spcBef>
                <a:spcPts val="0"/>
              </a:spcBef>
              <a:spcAft>
                <a:spcPts val="0"/>
              </a:spcAft>
              <a:buClr>
                <a:srgbClr val="3A3630"/>
              </a:buClr>
              <a:buSzPts val="2100"/>
              <a:buFont typeface="Arial"/>
              <a:buChar char="•"/>
            </a:pPr>
            <a:r>
              <a:rPr lang="en-US" sz="2100">
                <a:solidFill>
                  <a:srgbClr val="3A3630"/>
                </a:solidFill>
                <a:latin typeface="Arial"/>
                <a:ea typeface="Arial"/>
                <a:cs typeface="Arial"/>
                <a:sym typeface="Arial"/>
              </a:rPr>
              <a:t>  Approximately </a:t>
            </a:r>
            <a:r>
              <a:rPr lang="en-US" sz="2100" b="1">
                <a:solidFill>
                  <a:srgbClr val="3A3630"/>
                </a:solidFill>
                <a:latin typeface="Arial"/>
                <a:ea typeface="Arial"/>
                <a:cs typeface="Arial"/>
                <a:sym typeface="Arial"/>
              </a:rPr>
              <a:t>29%</a:t>
            </a:r>
            <a:r>
              <a:rPr lang="en-US" sz="2100">
                <a:solidFill>
                  <a:srgbClr val="3A3630"/>
                </a:solidFill>
                <a:latin typeface="Arial"/>
                <a:ea typeface="Arial"/>
                <a:cs typeface="Arial"/>
                <a:sym typeface="Arial"/>
              </a:rPr>
              <a:t> of entries in the "Agent Name</a:t>
            </a:r>
            <a:endParaRPr/>
          </a:p>
          <a:p>
            <a:pPr marL="0" marR="0" lvl="0" indent="0" algn="l" rtl="0">
              <a:spcBef>
                <a:spcPts val="600"/>
              </a:spcBef>
              <a:spcAft>
                <a:spcPts val="0"/>
              </a:spcAft>
              <a:buNone/>
            </a:pPr>
            <a:r>
              <a:rPr lang="en-US" sz="2100">
                <a:solidFill>
                  <a:srgbClr val="3A3630"/>
                </a:solidFill>
                <a:latin typeface="Arial"/>
                <a:ea typeface="Arial"/>
                <a:cs typeface="Arial"/>
                <a:sym typeface="Arial"/>
              </a:rPr>
              <a:t>   and ID" variable are filled with </a:t>
            </a:r>
            <a:r>
              <a:rPr lang="en-US" sz="2100" b="1">
                <a:solidFill>
                  <a:srgbClr val="3A3630"/>
                </a:solidFill>
                <a:latin typeface="Arial"/>
                <a:ea typeface="Arial"/>
                <a:cs typeface="Arial"/>
                <a:sym typeface="Arial"/>
              </a:rPr>
              <a:t>"#N/A“ , </a:t>
            </a:r>
            <a:r>
              <a:rPr lang="en-US" sz="2100">
                <a:solidFill>
                  <a:srgbClr val="3A3630"/>
                </a:solidFill>
                <a:latin typeface="Arial"/>
                <a:ea typeface="Arial"/>
                <a:cs typeface="Arial"/>
                <a:sym typeface="Arial"/>
              </a:rPr>
              <a:t>indicating that</a:t>
            </a:r>
            <a:endParaRPr/>
          </a:p>
          <a:p>
            <a:pPr marL="0" marR="0" lvl="0" indent="0" algn="l" rtl="0">
              <a:spcBef>
                <a:spcPts val="600"/>
              </a:spcBef>
              <a:spcAft>
                <a:spcPts val="0"/>
              </a:spcAft>
              <a:buNone/>
            </a:pPr>
            <a:r>
              <a:rPr lang="en-US" sz="2100">
                <a:solidFill>
                  <a:srgbClr val="3A3630"/>
                </a:solidFill>
                <a:latin typeface="Arial"/>
                <a:ea typeface="Arial"/>
                <a:cs typeface="Arial"/>
                <a:sym typeface="Arial"/>
              </a:rPr>
              <a:t>   no agent attended the incoming calls.</a:t>
            </a:r>
            <a:endParaRPr/>
          </a:p>
          <a:p>
            <a:pPr marL="0" marR="0" lvl="0" indent="-133350" algn="l" rtl="0">
              <a:spcBef>
                <a:spcPts val="600"/>
              </a:spcBef>
              <a:spcAft>
                <a:spcPts val="0"/>
              </a:spcAft>
              <a:buClr>
                <a:srgbClr val="3A3630"/>
              </a:buClr>
              <a:buSzPts val="2100"/>
              <a:buFont typeface="Arial"/>
              <a:buChar char="•"/>
            </a:pPr>
            <a:r>
              <a:rPr lang="en-US" sz="2100">
                <a:solidFill>
                  <a:srgbClr val="3A3630"/>
                </a:solidFill>
                <a:latin typeface="Arial"/>
                <a:ea typeface="Arial"/>
                <a:cs typeface="Arial"/>
                <a:sym typeface="Arial"/>
              </a:rPr>
              <a:t> Calls with "</a:t>
            </a:r>
            <a:r>
              <a:rPr lang="en-US" sz="2100" b="1">
                <a:solidFill>
                  <a:srgbClr val="3A3630"/>
                </a:solidFill>
                <a:latin typeface="Arial"/>
                <a:ea typeface="Arial"/>
                <a:cs typeface="Arial"/>
                <a:sym typeface="Arial"/>
              </a:rPr>
              <a:t>#N/A</a:t>
            </a:r>
            <a:r>
              <a:rPr lang="en-US" sz="2100">
                <a:solidFill>
                  <a:srgbClr val="3A3630"/>
                </a:solidFill>
                <a:latin typeface="Arial"/>
                <a:ea typeface="Arial"/>
                <a:cs typeface="Arial"/>
                <a:sym typeface="Arial"/>
              </a:rPr>
              <a:t>" in the "Agent Name and ID" variable</a:t>
            </a:r>
            <a:endParaRPr/>
          </a:p>
          <a:p>
            <a:pPr marL="0" marR="0" lvl="0" indent="0" algn="l" rtl="0">
              <a:spcBef>
                <a:spcPts val="600"/>
              </a:spcBef>
              <a:spcAft>
                <a:spcPts val="0"/>
              </a:spcAft>
              <a:buNone/>
            </a:pPr>
            <a:r>
              <a:rPr lang="en-US" sz="2100">
                <a:solidFill>
                  <a:srgbClr val="3A3630"/>
                </a:solidFill>
                <a:latin typeface="Arial"/>
                <a:ea typeface="Arial"/>
                <a:cs typeface="Arial"/>
                <a:sym typeface="Arial"/>
              </a:rPr>
              <a:t>   correspond to the "</a:t>
            </a:r>
            <a:r>
              <a:rPr lang="en-US" sz="2100" b="1">
                <a:solidFill>
                  <a:srgbClr val="3A3630"/>
                </a:solidFill>
                <a:latin typeface="Arial"/>
                <a:ea typeface="Arial"/>
                <a:cs typeface="Arial"/>
                <a:sym typeface="Arial"/>
              </a:rPr>
              <a:t>abandoned</a:t>
            </a:r>
            <a:r>
              <a:rPr lang="en-US" sz="2100">
                <a:solidFill>
                  <a:srgbClr val="3A3630"/>
                </a:solidFill>
                <a:latin typeface="Arial"/>
                <a:ea typeface="Arial"/>
                <a:cs typeface="Arial"/>
                <a:sym typeface="Arial"/>
              </a:rPr>
              <a:t>" status, signifying</a:t>
            </a:r>
            <a:endParaRPr/>
          </a:p>
          <a:p>
            <a:pPr marL="0" marR="0" lvl="0" indent="0" algn="l" rtl="0">
              <a:spcBef>
                <a:spcPts val="600"/>
              </a:spcBef>
              <a:spcAft>
                <a:spcPts val="0"/>
              </a:spcAft>
              <a:buNone/>
            </a:pPr>
            <a:r>
              <a:rPr lang="en-US" sz="2100">
                <a:solidFill>
                  <a:srgbClr val="3A3630"/>
                </a:solidFill>
                <a:latin typeface="Arial"/>
                <a:ea typeface="Arial"/>
                <a:cs typeface="Arial"/>
                <a:sym typeface="Arial"/>
              </a:rPr>
              <a:t>   instances where customers' calls were not answered</a:t>
            </a:r>
            <a:endParaRPr/>
          </a:p>
          <a:p>
            <a:pPr marL="0" marR="0" lvl="0" indent="0" algn="l" rtl="0">
              <a:spcBef>
                <a:spcPts val="600"/>
              </a:spcBef>
              <a:spcAft>
                <a:spcPts val="0"/>
              </a:spcAft>
              <a:buNone/>
            </a:pPr>
            <a:r>
              <a:rPr lang="en-US" sz="2100">
                <a:solidFill>
                  <a:srgbClr val="3A3630"/>
                </a:solidFill>
                <a:latin typeface="Arial"/>
                <a:ea typeface="Arial"/>
                <a:cs typeface="Arial"/>
                <a:sym typeface="Arial"/>
              </a:rPr>
              <a:t>   by an agent.</a:t>
            </a:r>
            <a:endParaRPr/>
          </a:p>
        </p:txBody>
      </p:sp>
      <p:sp>
        <p:nvSpPr>
          <p:cNvPr id="289" name="Google Shape;289;p13"/>
          <p:cNvSpPr txBox="1"/>
          <p:nvPr/>
        </p:nvSpPr>
        <p:spPr>
          <a:xfrm>
            <a:off x="7491669" y="6245021"/>
            <a:ext cx="6975738" cy="1138765"/>
          </a:xfrm>
          <a:prstGeom prst="rect">
            <a:avLst/>
          </a:prstGeom>
          <a:noFill/>
          <a:ln>
            <a:noFill/>
          </a:ln>
        </p:spPr>
        <p:txBody>
          <a:bodyPr spcFirstLastPara="1" wrap="square" lIns="91425" tIns="45700" rIns="91425" bIns="45700" anchor="t" anchorCtr="0">
            <a:spAutoFit/>
          </a:bodyPr>
          <a:lstStyle/>
          <a:p>
            <a:pPr marL="0" marR="0" lvl="0" indent="-133350" algn="l" rtl="0">
              <a:spcBef>
                <a:spcPts val="0"/>
              </a:spcBef>
              <a:spcAft>
                <a:spcPts val="0"/>
              </a:spcAft>
              <a:buClr>
                <a:srgbClr val="7F6000"/>
              </a:buClr>
              <a:buSzPts val="2100"/>
              <a:buFont typeface="Arial"/>
              <a:buChar char="•"/>
            </a:pPr>
            <a:r>
              <a:rPr lang="en-US" sz="2100">
                <a:solidFill>
                  <a:srgbClr val="3A3630"/>
                </a:solidFill>
                <a:latin typeface="Arial"/>
                <a:ea typeface="Arial"/>
                <a:cs typeface="Arial"/>
                <a:sym typeface="Arial"/>
              </a:rPr>
              <a:t> Approximately </a:t>
            </a:r>
            <a:r>
              <a:rPr lang="en-US" sz="2100" b="1">
                <a:solidFill>
                  <a:srgbClr val="3A3630"/>
                </a:solidFill>
                <a:latin typeface="Arial"/>
                <a:ea typeface="Arial"/>
                <a:cs typeface="Arial"/>
                <a:sym typeface="Arial"/>
              </a:rPr>
              <a:t>41% </a:t>
            </a:r>
            <a:r>
              <a:rPr lang="en-US" sz="2100">
                <a:solidFill>
                  <a:srgbClr val="3A3630"/>
                </a:solidFill>
                <a:latin typeface="Arial"/>
                <a:ea typeface="Arial"/>
                <a:cs typeface="Arial"/>
                <a:sym typeface="Arial"/>
              </a:rPr>
              <a:t>of the calls </a:t>
            </a:r>
            <a:r>
              <a:rPr lang="en-US" sz="2100" b="1">
                <a:solidFill>
                  <a:srgbClr val="3A3630"/>
                </a:solidFill>
                <a:latin typeface="Arial"/>
                <a:ea typeface="Arial"/>
                <a:cs typeface="Arial"/>
                <a:sym typeface="Arial"/>
              </a:rPr>
              <a:t>are NULL</a:t>
            </a:r>
            <a:r>
              <a:rPr lang="en-US" sz="2100">
                <a:solidFill>
                  <a:srgbClr val="3A3630"/>
                </a:solidFill>
                <a:latin typeface="Arial"/>
                <a:ea typeface="Arial"/>
                <a:cs typeface="Arial"/>
                <a:sym typeface="Arial"/>
              </a:rPr>
              <a:t>.</a:t>
            </a:r>
            <a:endParaRPr/>
          </a:p>
          <a:p>
            <a:pPr marL="0" marR="0" lvl="0" indent="-133350" algn="l" rtl="0">
              <a:spcBef>
                <a:spcPts val="600"/>
              </a:spcBef>
              <a:spcAft>
                <a:spcPts val="0"/>
              </a:spcAft>
              <a:buClr>
                <a:srgbClr val="7F6000"/>
              </a:buClr>
              <a:buSzPts val="2100"/>
              <a:buFont typeface="Arial"/>
              <a:buChar char="•"/>
            </a:pPr>
            <a:r>
              <a:rPr lang="en-US" sz="2100">
                <a:solidFill>
                  <a:srgbClr val="3A3630"/>
                </a:solidFill>
                <a:latin typeface="Arial"/>
                <a:ea typeface="Arial"/>
                <a:cs typeface="Arial"/>
                <a:sym typeface="Arial"/>
              </a:rPr>
              <a:t> A significant portion of null cells in the "Wrapped by"     variable corresponded to abandoned calls.</a:t>
            </a:r>
            <a:endParaRPr/>
          </a:p>
        </p:txBody>
      </p:sp>
      <p:sp>
        <p:nvSpPr>
          <p:cNvPr id="290" name="Google Shape;290;p13"/>
          <p:cNvSpPr txBox="1"/>
          <p:nvPr/>
        </p:nvSpPr>
        <p:spPr>
          <a:xfrm>
            <a:off x="6916062" y="5671530"/>
            <a:ext cx="4470776" cy="499240"/>
          </a:xfrm>
          <a:prstGeom prst="rect">
            <a:avLst/>
          </a:prstGeom>
          <a:noFill/>
          <a:ln>
            <a:noFill/>
          </a:ln>
        </p:spPr>
        <p:txBody>
          <a:bodyPr spcFirstLastPara="1" wrap="square" lIns="91425" tIns="45700" rIns="91425" bIns="45700" anchor="t" anchorCtr="0">
            <a:noAutofit/>
          </a:bodyPr>
          <a:lstStyle/>
          <a:p>
            <a:pPr marL="0" marR="0" lvl="0" indent="-171450" algn="l" rtl="0">
              <a:lnSpc>
                <a:spcPct val="126703"/>
              </a:lnSpc>
              <a:spcBef>
                <a:spcPts val="0"/>
              </a:spcBef>
              <a:spcAft>
                <a:spcPts val="0"/>
              </a:spcAft>
              <a:buClr>
                <a:srgbClr val="7F6000"/>
              </a:buClr>
              <a:buSzPts val="2700"/>
              <a:buFont typeface="Noto Sans Symbols"/>
              <a:buChar char="❑"/>
            </a:pPr>
            <a:r>
              <a:rPr lang="en-US" sz="2700">
                <a:solidFill>
                  <a:srgbClr val="002060"/>
                </a:solidFill>
                <a:latin typeface="Lora"/>
                <a:ea typeface="Lora"/>
                <a:cs typeface="Lora"/>
                <a:sym typeface="Lora"/>
              </a:rPr>
              <a:t>  </a:t>
            </a:r>
            <a:r>
              <a:rPr lang="en-US" sz="2700">
                <a:solidFill>
                  <a:schemeClr val="dk1"/>
                </a:solidFill>
                <a:latin typeface="Lora"/>
                <a:ea typeface="Lora"/>
                <a:cs typeface="Lora"/>
                <a:sym typeface="Lora"/>
              </a:rPr>
              <a:t>Variable</a:t>
            </a:r>
            <a:r>
              <a:rPr lang="en-US" sz="2700">
                <a:solidFill>
                  <a:srgbClr val="002060"/>
                </a:solidFill>
                <a:latin typeface="Lora"/>
                <a:ea typeface="Lora"/>
                <a:cs typeface="Lora"/>
                <a:sym typeface="Lora"/>
              </a:rPr>
              <a:t>: </a:t>
            </a:r>
            <a:r>
              <a:rPr lang="en-US" sz="2700">
                <a:solidFill>
                  <a:srgbClr val="00B0F0"/>
                </a:solidFill>
                <a:latin typeface="Lora"/>
                <a:ea typeface="Lora"/>
                <a:cs typeface="Lora"/>
                <a:sym typeface="Lora"/>
              </a:rPr>
              <a:t>Wrapped_By</a:t>
            </a:r>
            <a:r>
              <a:rPr lang="en-US" sz="2700">
                <a:solidFill>
                  <a:srgbClr val="002060"/>
                </a:solidFill>
                <a:latin typeface="Lora"/>
                <a:ea typeface="Lora"/>
                <a:cs typeface="Lora"/>
                <a:sym typeface="Lora"/>
              </a:rPr>
              <a:t>  </a:t>
            </a:r>
            <a:endParaRPr sz="2700">
              <a:solidFill>
                <a:srgbClr val="002060"/>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4"/>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298" name="Google Shape;298;p14"/>
          <p:cNvSpPr/>
          <p:nvPr/>
        </p:nvSpPr>
        <p:spPr>
          <a:xfrm>
            <a:off x="1042631" y="997096"/>
            <a:ext cx="7062984"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Data Cleaning</a:t>
            </a:r>
            <a:endParaRPr sz="5400">
              <a:solidFill>
                <a:srgbClr val="0070C0"/>
              </a:solidFill>
              <a:latin typeface="Calibri"/>
              <a:ea typeface="Calibri"/>
              <a:cs typeface="Calibri"/>
              <a:sym typeface="Calibri"/>
            </a:endParaRPr>
          </a:p>
        </p:txBody>
      </p:sp>
      <p:grpSp>
        <p:nvGrpSpPr>
          <p:cNvPr id="299" name="Google Shape;299;p14"/>
          <p:cNvGrpSpPr/>
          <p:nvPr/>
        </p:nvGrpSpPr>
        <p:grpSpPr>
          <a:xfrm>
            <a:off x="1042631" y="741761"/>
            <a:ext cx="12729054" cy="68579"/>
            <a:chOff x="1042630" y="741759"/>
            <a:chExt cx="12729054" cy="68579"/>
          </a:xfrm>
        </p:grpSpPr>
        <p:sp>
          <p:nvSpPr>
            <p:cNvPr id="300" name="Google Shape;300;p14"/>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01" name="Google Shape;301;p14"/>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02" name="Google Shape;302;p14"/>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303" name="Google Shape;303;p14" descr="Capture11.PNG"/>
          <p:cNvPicPr preferRelativeResize="0"/>
          <p:nvPr/>
        </p:nvPicPr>
        <p:blipFill rotWithShape="1">
          <a:blip r:embed="rId3">
            <a:alphaModFix/>
          </a:blip>
          <a:srcRect/>
          <a:stretch/>
        </p:blipFill>
        <p:spPr>
          <a:xfrm>
            <a:off x="13117617" y="7520530"/>
            <a:ext cx="940309" cy="492095"/>
          </a:xfrm>
          <a:prstGeom prst="rect">
            <a:avLst/>
          </a:prstGeom>
          <a:noFill/>
          <a:ln>
            <a:noFill/>
          </a:ln>
        </p:spPr>
      </p:pic>
      <p:pic>
        <p:nvPicPr>
          <p:cNvPr id="304" name="Google Shape;304;p14"/>
          <p:cNvPicPr preferRelativeResize="0"/>
          <p:nvPr/>
        </p:nvPicPr>
        <p:blipFill rotWithShape="1">
          <a:blip r:embed="rId4">
            <a:alphaModFix/>
          </a:blip>
          <a:srcRect/>
          <a:stretch/>
        </p:blipFill>
        <p:spPr>
          <a:xfrm>
            <a:off x="7206712" y="1836200"/>
            <a:ext cx="7048522" cy="5370514"/>
          </a:xfrm>
          <a:prstGeom prst="rect">
            <a:avLst/>
          </a:prstGeom>
          <a:noFill/>
          <a:ln>
            <a:noFill/>
          </a:ln>
        </p:spPr>
      </p:pic>
      <p:sp>
        <p:nvSpPr>
          <p:cNvPr id="305" name="Google Shape;305;p14"/>
          <p:cNvSpPr txBox="1"/>
          <p:nvPr/>
        </p:nvSpPr>
        <p:spPr>
          <a:xfrm>
            <a:off x="763659" y="2259345"/>
            <a:ext cx="622572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dirty="0">
                <a:solidFill>
                  <a:srgbClr val="00B0F0"/>
                </a:solidFill>
                <a:latin typeface="Lora"/>
                <a:ea typeface="Lora"/>
                <a:cs typeface="Lora"/>
                <a:sym typeface="Lora"/>
              </a:rPr>
              <a:t>Handling Null Cells in "Wrapped by“</a:t>
            </a:r>
            <a:endParaRPr dirty="0"/>
          </a:p>
          <a:p>
            <a:pPr marL="0" marR="0" lvl="0" indent="0" algn="l" rtl="0">
              <a:spcBef>
                <a:spcPts val="0"/>
              </a:spcBef>
              <a:spcAft>
                <a:spcPts val="0"/>
              </a:spcAft>
              <a:buNone/>
            </a:pPr>
            <a:r>
              <a:rPr lang="en-US" sz="2700" dirty="0">
                <a:solidFill>
                  <a:srgbClr val="00B0F0"/>
                </a:solidFill>
                <a:latin typeface="Lora"/>
                <a:ea typeface="Lora"/>
                <a:cs typeface="Lora"/>
                <a:sym typeface="Lora"/>
              </a:rPr>
              <a:t>Variable</a:t>
            </a:r>
            <a:r>
              <a:rPr lang="en-US" sz="2700" dirty="0">
                <a:solidFill>
                  <a:srgbClr val="002060"/>
                </a:solidFill>
                <a:latin typeface="Lora"/>
                <a:ea typeface="Lora"/>
                <a:cs typeface="Lora"/>
                <a:sym typeface="Lora"/>
              </a:rPr>
              <a:t>:</a:t>
            </a:r>
            <a:endParaRPr dirty="0"/>
          </a:p>
        </p:txBody>
      </p:sp>
      <p:sp>
        <p:nvSpPr>
          <p:cNvPr id="306" name="Google Shape;306;p14"/>
          <p:cNvSpPr txBox="1"/>
          <p:nvPr/>
        </p:nvSpPr>
        <p:spPr>
          <a:xfrm>
            <a:off x="759416" y="3334436"/>
            <a:ext cx="6072129" cy="3793306"/>
          </a:xfrm>
          <a:prstGeom prst="rect">
            <a:avLst/>
          </a:prstGeom>
          <a:noFill/>
          <a:ln>
            <a:noFill/>
          </a:ln>
        </p:spPr>
        <p:txBody>
          <a:bodyPr spcFirstLastPara="1" wrap="square" lIns="91425" tIns="45700" rIns="91425" bIns="45700" anchor="t" anchorCtr="0">
            <a:spAutoFit/>
          </a:bodyPr>
          <a:lstStyle/>
          <a:p>
            <a:pPr marL="0" marR="0" lvl="2" indent="-133350" algn="just" rtl="0">
              <a:lnSpc>
                <a:spcPct val="150000"/>
              </a:lnSpc>
              <a:spcBef>
                <a:spcPts val="0"/>
              </a:spcBef>
              <a:spcAft>
                <a:spcPts val="0"/>
              </a:spcAft>
              <a:buClr>
                <a:srgbClr val="7F6000"/>
              </a:buClr>
              <a:buSzPts val="2100"/>
              <a:buFont typeface="Arial"/>
              <a:buChar char="•"/>
            </a:pPr>
            <a:r>
              <a:rPr lang="en-US" sz="2100" b="0" i="0" u="none" strike="noStrike" cap="none" dirty="0">
                <a:solidFill>
                  <a:srgbClr val="3A3630"/>
                </a:solidFill>
                <a:latin typeface="Arial"/>
                <a:ea typeface="Arial"/>
                <a:cs typeface="Arial"/>
                <a:sym typeface="Arial"/>
              </a:rPr>
              <a:t> Filled NULL cells with "Abandoned" to accurately reflect the call status.</a:t>
            </a:r>
            <a:endParaRPr dirty="0"/>
          </a:p>
          <a:p>
            <a:pPr marL="0" marR="0" lvl="2" indent="-133350" algn="just" rtl="0">
              <a:lnSpc>
                <a:spcPct val="150000"/>
              </a:lnSpc>
              <a:spcBef>
                <a:spcPts val="600"/>
              </a:spcBef>
              <a:spcAft>
                <a:spcPts val="0"/>
              </a:spcAft>
              <a:buClr>
                <a:srgbClr val="7F6000"/>
              </a:buClr>
              <a:buSzPts val="2100"/>
              <a:buFont typeface="Arial"/>
              <a:buChar char="•"/>
            </a:pPr>
            <a:r>
              <a:rPr lang="en-US" sz="2100" b="0" i="0" u="none" strike="noStrike" cap="none" dirty="0">
                <a:solidFill>
                  <a:srgbClr val="3A3630"/>
                </a:solidFill>
                <a:latin typeface="Arial"/>
                <a:ea typeface="Arial"/>
                <a:cs typeface="Arial"/>
                <a:sym typeface="Arial"/>
              </a:rPr>
              <a:t> This decision was based on the observed correlation between NULL cells and abandoned </a:t>
            </a:r>
            <a:endParaRPr dirty="0"/>
          </a:p>
          <a:p>
            <a:pPr marL="0" marR="0" lvl="2" indent="0" algn="just" rtl="0">
              <a:lnSpc>
                <a:spcPct val="150000"/>
              </a:lnSpc>
              <a:spcBef>
                <a:spcPts val="600"/>
              </a:spcBef>
              <a:spcAft>
                <a:spcPts val="0"/>
              </a:spcAft>
              <a:buNone/>
            </a:pPr>
            <a:r>
              <a:rPr lang="en-US" sz="2100" b="0" i="0" u="none" strike="noStrike" cap="none" dirty="0">
                <a:solidFill>
                  <a:srgbClr val="3A3630"/>
                </a:solidFill>
                <a:latin typeface="Arial"/>
                <a:ea typeface="Arial"/>
                <a:cs typeface="Arial"/>
                <a:sym typeface="Arial"/>
              </a:rPr>
              <a:t>calls, aiming to maintain consistency and </a:t>
            </a:r>
            <a:endParaRPr dirty="0"/>
          </a:p>
          <a:p>
            <a:pPr marL="0" marR="0" lvl="2" indent="0" algn="just" rtl="0">
              <a:lnSpc>
                <a:spcPct val="150000"/>
              </a:lnSpc>
              <a:spcBef>
                <a:spcPts val="600"/>
              </a:spcBef>
              <a:spcAft>
                <a:spcPts val="0"/>
              </a:spcAft>
              <a:buNone/>
            </a:pPr>
            <a:r>
              <a:rPr lang="en-US" sz="2100" b="0" i="0" u="none" strike="noStrike" cap="none" dirty="0">
                <a:solidFill>
                  <a:srgbClr val="3A3630"/>
                </a:solidFill>
                <a:latin typeface="Arial"/>
                <a:ea typeface="Arial"/>
                <a:cs typeface="Arial"/>
                <a:sym typeface="Arial"/>
              </a:rPr>
              <a:t>accuracy in the dataset for subsequent</a:t>
            </a:r>
            <a:endParaRPr dirty="0"/>
          </a:p>
          <a:p>
            <a:pPr marL="0" marR="0" lvl="2" indent="0" algn="just" rtl="0">
              <a:lnSpc>
                <a:spcPct val="150000"/>
              </a:lnSpc>
              <a:spcBef>
                <a:spcPts val="600"/>
              </a:spcBef>
              <a:spcAft>
                <a:spcPts val="0"/>
              </a:spcAft>
              <a:buNone/>
            </a:pPr>
            <a:r>
              <a:rPr lang="en-US" sz="2100" b="0" i="0" u="none" strike="noStrike" cap="none" dirty="0">
                <a:solidFill>
                  <a:srgbClr val="3A3630"/>
                </a:solidFill>
                <a:latin typeface="Arial"/>
                <a:ea typeface="Arial"/>
                <a:cs typeface="Arial"/>
                <a:sym typeface="Arial"/>
              </a:rPr>
              <a:t>analysis.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5"/>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1042629" y="966094"/>
            <a:ext cx="12074986"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Average Call Duration Analysis (1/2)</a:t>
            </a:r>
            <a:endParaRPr sz="5400">
              <a:solidFill>
                <a:srgbClr val="0070C0"/>
              </a:solidFill>
              <a:latin typeface="Calibri"/>
              <a:ea typeface="Calibri"/>
              <a:cs typeface="Calibri"/>
              <a:sym typeface="Calibri"/>
            </a:endParaRPr>
          </a:p>
        </p:txBody>
      </p:sp>
      <p:pic>
        <p:nvPicPr>
          <p:cNvPr id="315" name="Google Shape;315;p15" descr="Capture11.PNG"/>
          <p:cNvPicPr preferRelativeResize="0"/>
          <p:nvPr/>
        </p:nvPicPr>
        <p:blipFill rotWithShape="1">
          <a:blip r:embed="rId3">
            <a:alphaModFix/>
          </a:blip>
          <a:srcRect/>
          <a:stretch/>
        </p:blipFill>
        <p:spPr>
          <a:xfrm>
            <a:off x="13117617" y="7520530"/>
            <a:ext cx="940309" cy="492095"/>
          </a:xfrm>
          <a:prstGeom prst="rect">
            <a:avLst/>
          </a:prstGeom>
          <a:noFill/>
          <a:ln>
            <a:noFill/>
          </a:ln>
        </p:spPr>
      </p:pic>
      <p:grpSp>
        <p:nvGrpSpPr>
          <p:cNvPr id="316" name="Google Shape;316;p15"/>
          <p:cNvGrpSpPr/>
          <p:nvPr/>
        </p:nvGrpSpPr>
        <p:grpSpPr>
          <a:xfrm>
            <a:off x="1042631" y="741761"/>
            <a:ext cx="12729054" cy="68579"/>
            <a:chOff x="1042630" y="741759"/>
            <a:chExt cx="12729054" cy="68579"/>
          </a:xfrm>
        </p:grpSpPr>
        <p:sp>
          <p:nvSpPr>
            <p:cNvPr id="317" name="Google Shape;317;p15"/>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18" name="Google Shape;318;p15"/>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19" name="Google Shape;319;p15"/>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320" name="Google Shape;320;p15"/>
          <p:cNvSpPr txBox="1"/>
          <p:nvPr/>
        </p:nvSpPr>
        <p:spPr>
          <a:xfrm>
            <a:off x="1001122" y="2705002"/>
            <a:ext cx="12780596" cy="168506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Description:</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Analyzing the average duration of inbound calls for each time bucket to understand the distribution of call </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durations throughout the day.</a:t>
            </a:r>
            <a:endParaRPr/>
          </a:p>
        </p:txBody>
      </p:sp>
      <p:sp>
        <p:nvSpPr>
          <p:cNvPr id="321" name="Google Shape;321;p15"/>
          <p:cNvSpPr txBox="1"/>
          <p:nvPr/>
        </p:nvSpPr>
        <p:spPr>
          <a:xfrm>
            <a:off x="3027185" y="4954725"/>
            <a:ext cx="9144345" cy="1200321"/>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Methodology Used for Analysis: </a:t>
            </a:r>
            <a:endParaRPr sz="1900">
              <a:solidFill>
                <a:srgbClr val="00B0F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Calculated the average call duration for each time bucket using Pivot Table.</a:t>
            </a:r>
            <a:endParaRPr/>
          </a:p>
        </p:txBody>
      </p:sp>
      <p:pic>
        <p:nvPicPr>
          <p:cNvPr id="322" name="Google Shape;322;p15" descr="BBBBB.PNG"/>
          <p:cNvPicPr preferRelativeResize="0"/>
          <p:nvPr/>
        </p:nvPicPr>
        <p:blipFill rotWithShape="1">
          <a:blip r:embed="rId4">
            <a:alphaModFix/>
          </a:blip>
          <a:srcRect/>
          <a:stretch/>
        </p:blipFill>
        <p:spPr>
          <a:xfrm>
            <a:off x="813121" y="4474908"/>
            <a:ext cx="1676634" cy="21624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grpSp>
        <p:nvGrpSpPr>
          <p:cNvPr id="327" name="Google Shape;327;p16"/>
          <p:cNvGrpSpPr/>
          <p:nvPr/>
        </p:nvGrpSpPr>
        <p:grpSpPr>
          <a:xfrm>
            <a:off x="1042631" y="741761"/>
            <a:ext cx="12729054" cy="68579"/>
            <a:chOff x="1042630" y="741759"/>
            <a:chExt cx="12729054" cy="68579"/>
          </a:xfrm>
        </p:grpSpPr>
        <p:sp>
          <p:nvSpPr>
            <p:cNvPr id="328" name="Google Shape;328;p16"/>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29" name="Google Shape;329;p16"/>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30" name="Google Shape;330;p16"/>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331" name="Google Shape;331;p16"/>
          <p:cNvSpPr/>
          <p:nvPr/>
        </p:nvSpPr>
        <p:spPr>
          <a:xfrm>
            <a:off x="1042629" y="1028086"/>
            <a:ext cx="12074986"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Average Call Duration Analysis (2/2)</a:t>
            </a:r>
            <a:endParaRPr sz="5400">
              <a:solidFill>
                <a:srgbClr val="0070C0"/>
              </a:solidFill>
              <a:latin typeface="Calibri"/>
              <a:ea typeface="Calibri"/>
              <a:cs typeface="Calibri"/>
              <a:sym typeface="Calibri"/>
            </a:endParaRPr>
          </a:p>
        </p:txBody>
      </p:sp>
      <p:sp>
        <p:nvSpPr>
          <p:cNvPr id="332" name="Google Shape;332;p16"/>
          <p:cNvSpPr txBox="1"/>
          <p:nvPr/>
        </p:nvSpPr>
        <p:spPr>
          <a:xfrm>
            <a:off x="10137365" y="3424815"/>
            <a:ext cx="3560572" cy="168506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Insight: </a:t>
            </a:r>
            <a:endParaRPr sz="1900">
              <a:solidFill>
                <a:srgbClr val="00B0F0"/>
              </a:solidFill>
              <a:latin typeface="Calibri"/>
              <a:ea typeface="Calibri"/>
              <a:cs typeface="Calibri"/>
              <a:sym typeface="Calibri"/>
            </a:endParaRPr>
          </a:p>
          <a:p>
            <a:pPr marL="457154" marR="0" lvl="0" indent="-457154" algn="ctr" rtl="0">
              <a:lnSpc>
                <a:spcPct val="150000"/>
              </a:lnSpc>
              <a:spcBef>
                <a:spcPts val="0"/>
              </a:spcBef>
              <a:spcAft>
                <a:spcPts val="0"/>
              </a:spcAft>
              <a:buNone/>
            </a:pPr>
            <a:r>
              <a:rPr lang="en-US" sz="2100">
                <a:solidFill>
                  <a:srgbClr val="3A3630"/>
                </a:solidFill>
                <a:latin typeface="Arial"/>
                <a:ea typeface="Arial"/>
                <a:cs typeface="Arial"/>
                <a:sym typeface="Arial"/>
              </a:rPr>
              <a:t>The average call duration is </a:t>
            </a:r>
            <a:endParaRPr/>
          </a:p>
          <a:p>
            <a:pPr marL="457154" marR="0" lvl="0" indent="-457154" algn="ctr" rtl="0">
              <a:lnSpc>
                <a:spcPct val="150000"/>
              </a:lnSpc>
              <a:spcBef>
                <a:spcPts val="0"/>
              </a:spcBef>
              <a:spcAft>
                <a:spcPts val="0"/>
              </a:spcAft>
              <a:buNone/>
            </a:pPr>
            <a:r>
              <a:rPr lang="en-US" sz="2100" b="1">
                <a:solidFill>
                  <a:srgbClr val="3A3630"/>
                </a:solidFill>
                <a:latin typeface="Arial"/>
                <a:ea typeface="Arial"/>
                <a:cs typeface="Arial"/>
                <a:sym typeface="Arial"/>
              </a:rPr>
              <a:t>199 Seconds.</a:t>
            </a:r>
            <a:endParaRPr/>
          </a:p>
        </p:txBody>
      </p:sp>
      <p:pic>
        <p:nvPicPr>
          <p:cNvPr id="333" name="Google Shape;333;p16"/>
          <p:cNvPicPr preferRelativeResize="0"/>
          <p:nvPr/>
        </p:nvPicPr>
        <p:blipFill rotWithShape="1">
          <a:blip r:embed="rId3">
            <a:alphaModFix/>
          </a:blip>
          <a:srcRect/>
          <a:stretch/>
        </p:blipFill>
        <p:spPr>
          <a:xfrm>
            <a:off x="848369" y="2836674"/>
            <a:ext cx="8437563" cy="4029076"/>
          </a:xfrm>
          <a:prstGeom prst="rect">
            <a:avLst/>
          </a:prstGeom>
          <a:noFill/>
          <a:ln>
            <a:noFill/>
          </a:ln>
        </p:spPr>
      </p:pic>
      <p:sp>
        <p:nvSpPr>
          <p:cNvPr id="334" name="Google Shape;334;p16"/>
          <p:cNvSpPr txBox="1"/>
          <p:nvPr/>
        </p:nvSpPr>
        <p:spPr>
          <a:xfrm>
            <a:off x="4200038" y="7051735"/>
            <a:ext cx="2061274" cy="4001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TIME  BUCKET</a:t>
            </a:r>
            <a:endParaRPr sz="2000" b="1">
              <a:solidFill>
                <a:schemeClr val="dk1"/>
              </a:solidFill>
              <a:latin typeface="Calibri"/>
              <a:ea typeface="Calibri"/>
              <a:cs typeface="Calibri"/>
              <a:sym typeface="Calibri"/>
            </a:endParaRPr>
          </a:p>
        </p:txBody>
      </p:sp>
      <p:pic>
        <p:nvPicPr>
          <p:cNvPr id="335" name="Google Shape;335;p16" descr="Capture11.PNG"/>
          <p:cNvPicPr preferRelativeResize="0"/>
          <p:nvPr/>
        </p:nvPicPr>
        <p:blipFill rotWithShape="1">
          <a:blip r:embed="rId4">
            <a:alphaModFix/>
          </a:blip>
          <a:srcRect/>
          <a:stretch/>
        </p:blipFill>
        <p:spPr>
          <a:xfrm>
            <a:off x="13318157" y="7520530"/>
            <a:ext cx="940309" cy="4920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7"/>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1042629" y="966094"/>
            <a:ext cx="12074986"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Call Volume Analysis (1/2)</a:t>
            </a:r>
            <a:endParaRPr sz="5400">
              <a:solidFill>
                <a:srgbClr val="0070C0"/>
              </a:solidFill>
              <a:latin typeface="Calibri"/>
              <a:ea typeface="Calibri"/>
              <a:cs typeface="Calibri"/>
              <a:sym typeface="Calibri"/>
            </a:endParaRPr>
          </a:p>
        </p:txBody>
      </p:sp>
      <p:pic>
        <p:nvPicPr>
          <p:cNvPr id="344" name="Google Shape;344;p17" descr="Capture11.PNG"/>
          <p:cNvPicPr preferRelativeResize="0"/>
          <p:nvPr/>
        </p:nvPicPr>
        <p:blipFill rotWithShape="1">
          <a:blip r:embed="rId3">
            <a:alphaModFix/>
          </a:blip>
          <a:srcRect/>
          <a:stretch/>
        </p:blipFill>
        <p:spPr>
          <a:xfrm>
            <a:off x="13117617" y="7520530"/>
            <a:ext cx="940309" cy="492095"/>
          </a:xfrm>
          <a:prstGeom prst="rect">
            <a:avLst/>
          </a:prstGeom>
          <a:noFill/>
          <a:ln>
            <a:noFill/>
          </a:ln>
        </p:spPr>
      </p:pic>
      <p:grpSp>
        <p:nvGrpSpPr>
          <p:cNvPr id="345" name="Google Shape;345;p17"/>
          <p:cNvGrpSpPr/>
          <p:nvPr/>
        </p:nvGrpSpPr>
        <p:grpSpPr>
          <a:xfrm>
            <a:off x="1042631" y="741761"/>
            <a:ext cx="12729054" cy="68579"/>
            <a:chOff x="1042630" y="741759"/>
            <a:chExt cx="12729054" cy="68579"/>
          </a:xfrm>
        </p:grpSpPr>
        <p:sp>
          <p:nvSpPr>
            <p:cNvPr id="346" name="Google Shape;346;p17"/>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47" name="Google Shape;347;p17"/>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48" name="Google Shape;348;p17"/>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349" name="Google Shape;349;p17"/>
          <p:cNvSpPr txBox="1"/>
          <p:nvPr/>
        </p:nvSpPr>
        <p:spPr>
          <a:xfrm>
            <a:off x="1343150" y="2705002"/>
            <a:ext cx="12809451" cy="168506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Description:</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Analyzing the total number of inbound calls received in each time bucket to understand call volume trends</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throughout the day.</a:t>
            </a:r>
            <a:endParaRPr/>
          </a:p>
        </p:txBody>
      </p:sp>
      <p:sp>
        <p:nvSpPr>
          <p:cNvPr id="350" name="Google Shape;350;p17"/>
          <p:cNvSpPr txBox="1"/>
          <p:nvPr/>
        </p:nvSpPr>
        <p:spPr>
          <a:xfrm>
            <a:off x="4069131" y="4959466"/>
            <a:ext cx="8035085" cy="168506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Methodology Used for Analysis: </a:t>
            </a:r>
            <a:endParaRPr sz="1900">
              <a:solidFill>
                <a:srgbClr val="00B0F0"/>
              </a:solidFill>
              <a:latin typeface="Calibri"/>
              <a:ea typeface="Calibri"/>
              <a:cs typeface="Calibri"/>
              <a:sym typeface="Calibri"/>
            </a:endParaRPr>
          </a:p>
          <a:p>
            <a:pPr marL="0" marR="0" lvl="1" indent="-133350" algn="ctr" rtl="0">
              <a:lnSpc>
                <a:spcPct val="150000"/>
              </a:lnSpc>
              <a:spcBef>
                <a:spcPts val="0"/>
              </a:spcBef>
              <a:spcAft>
                <a:spcPts val="0"/>
              </a:spcAft>
              <a:buClr>
                <a:srgbClr val="3A3630"/>
              </a:buClr>
              <a:buSzPts val="2100"/>
              <a:buFont typeface="Arial"/>
              <a:buChar char="•"/>
            </a:pPr>
            <a:r>
              <a:rPr lang="en-US" sz="2100" b="0" i="0" u="none" strike="noStrike" cap="none">
                <a:solidFill>
                  <a:srgbClr val="3A3630"/>
                </a:solidFill>
                <a:latin typeface="Arial"/>
                <a:ea typeface="Arial"/>
                <a:cs typeface="Arial"/>
                <a:sym typeface="Arial"/>
              </a:rPr>
              <a:t>  Aggregated the number of calls received in each time bucket.</a:t>
            </a:r>
            <a:endParaRPr/>
          </a:p>
          <a:p>
            <a:pPr marL="0" marR="0" lvl="1" indent="-133350" algn="ctr" rtl="0">
              <a:lnSpc>
                <a:spcPct val="150000"/>
              </a:lnSpc>
              <a:spcBef>
                <a:spcPts val="0"/>
              </a:spcBef>
              <a:spcAft>
                <a:spcPts val="0"/>
              </a:spcAft>
              <a:buClr>
                <a:srgbClr val="3A3630"/>
              </a:buClr>
              <a:buSzPts val="2100"/>
              <a:buFont typeface="Arial"/>
              <a:buChar char="•"/>
            </a:pPr>
            <a:r>
              <a:rPr lang="en-US" sz="2100" b="0" i="0" u="none" strike="noStrike" cap="none">
                <a:solidFill>
                  <a:srgbClr val="3A3630"/>
                </a:solidFill>
                <a:latin typeface="Arial"/>
                <a:ea typeface="Arial"/>
                <a:cs typeface="Arial"/>
                <a:sym typeface="Arial"/>
              </a:rPr>
              <a:t>  Visualized the call volume using charts or graphs.</a:t>
            </a:r>
            <a:endParaRPr/>
          </a:p>
        </p:txBody>
      </p:sp>
      <p:pic>
        <p:nvPicPr>
          <p:cNvPr id="351" name="Google Shape;351;p17" descr="CaptureLLL.PNG"/>
          <p:cNvPicPr preferRelativeResize="0"/>
          <p:nvPr/>
        </p:nvPicPr>
        <p:blipFill rotWithShape="1">
          <a:blip r:embed="rId4">
            <a:alphaModFix/>
          </a:blip>
          <a:srcRect/>
          <a:stretch/>
        </p:blipFill>
        <p:spPr>
          <a:xfrm>
            <a:off x="1869404" y="4439835"/>
            <a:ext cx="1609950" cy="1800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8"/>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1042629" y="966094"/>
            <a:ext cx="12074986"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Call Volume Analysis (2/2)</a:t>
            </a:r>
            <a:endParaRPr sz="5400">
              <a:solidFill>
                <a:srgbClr val="0070C0"/>
              </a:solidFill>
              <a:latin typeface="Calibri"/>
              <a:ea typeface="Calibri"/>
              <a:cs typeface="Calibri"/>
              <a:sym typeface="Calibri"/>
            </a:endParaRPr>
          </a:p>
        </p:txBody>
      </p:sp>
      <p:pic>
        <p:nvPicPr>
          <p:cNvPr id="360" name="Google Shape;360;p18" descr="Capture11.PNG"/>
          <p:cNvPicPr preferRelativeResize="0"/>
          <p:nvPr/>
        </p:nvPicPr>
        <p:blipFill rotWithShape="1">
          <a:blip r:embed="rId3">
            <a:alphaModFix/>
          </a:blip>
          <a:srcRect/>
          <a:stretch/>
        </p:blipFill>
        <p:spPr>
          <a:xfrm>
            <a:off x="13117617" y="7520530"/>
            <a:ext cx="940309" cy="492095"/>
          </a:xfrm>
          <a:prstGeom prst="rect">
            <a:avLst/>
          </a:prstGeom>
          <a:noFill/>
          <a:ln>
            <a:noFill/>
          </a:ln>
        </p:spPr>
      </p:pic>
      <p:grpSp>
        <p:nvGrpSpPr>
          <p:cNvPr id="361" name="Google Shape;361;p18"/>
          <p:cNvGrpSpPr/>
          <p:nvPr/>
        </p:nvGrpSpPr>
        <p:grpSpPr>
          <a:xfrm>
            <a:off x="1042631" y="741761"/>
            <a:ext cx="12729054" cy="68579"/>
            <a:chOff x="1042630" y="741759"/>
            <a:chExt cx="12729054" cy="68579"/>
          </a:xfrm>
        </p:grpSpPr>
        <p:sp>
          <p:nvSpPr>
            <p:cNvPr id="362" name="Google Shape;362;p18"/>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63" name="Google Shape;363;p18"/>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64" name="Google Shape;364;p18"/>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365" name="Google Shape;365;p18"/>
          <p:cNvPicPr preferRelativeResize="0"/>
          <p:nvPr/>
        </p:nvPicPr>
        <p:blipFill rotWithShape="1">
          <a:blip r:embed="rId4">
            <a:alphaModFix/>
          </a:blip>
          <a:srcRect/>
          <a:stretch/>
        </p:blipFill>
        <p:spPr>
          <a:xfrm>
            <a:off x="4583748" y="2207190"/>
            <a:ext cx="9778229" cy="5541964"/>
          </a:xfrm>
          <a:prstGeom prst="rect">
            <a:avLst/>
          </a:prstGeom>
          <a:noFill/>
          <a:ln>
            <a:noFill/>
          </a:ln>
        </p:spPr>
      </p:pic>
      <p:sp>
        <p:nvSpPr>
          <p:cNvPr id="366" name="Google Shape;366;p18"/>
          <p:cNvSpPr txBox="1"/>
          <p:nvPr/>
        </p:nvSpPr>
        <p:spPr>
          <a:xfrm>
            <a:off x="207999" y="2819315"/>
            <a:ext cx="4375749" cy="4247308"/>
          </a:xfrm>
          <a:prstGeom prst="rect">
            <a:avLst/>
          </a:prstGeom>
          <a:noFill/>
          <a:ln>
            <a:noFill/>
          </a:ln>
        </p:spPr>
        <p:txBody>
          <a:bodyPr spcFirstLastPara="1" wrap="square" lIns="91425" tIns="45700" rIns="91425" bIns="45700" anchor="t" anchorCtr="0">
            <a:spAutoFit/>
          </a:bodyPr>
          <a:lstStyle/>
          <a:p>
            <a:pPr marL="514299" marR="0" lvl="0" indent="-514299" algn="ctr" rtl="0">
              <a:lnSpc>
                <a:spcPct val="150000"/>
              </a:lnSpc>
              <a:spcBef>
                <a:spcPts val="0"/>
              </a:spcBef>
              <a:spcAft>
                <a:spcPts val="0"/>
              </a:spcAft>
              <a:buNone/>
            </a:pPr>
            <a:r>
              <a:rPr lang="en-US" sz="2700">
                <a:solidFill>
                  <a:srgbClr val="00B0F0"/>
                </a:solidFill>
                <a:latin typeface="Lora"/>
                <a:ea typeface="Lora"/>
                <a:cs typeface="Lora"/>
                <a:sym typeface="Lora"/>
              </a:rPr>
              <a:t>Insight:</a:t>
            </a:r>
            <a:endParaRPr/>
          </a:p>
          <a:p>
            <a:pPr marL="457154" marR="0" lvl="0" indent="-457154" algn="ctr" rtl="0">
              <a:lnSpc>
                <a:spcPct val="150000"/>
              </a:lnSpc>
              <a:spcBef>
                <a:spcPts val="0"/>
              </a:spcBef>
              <a:spcAft>
                <a:spcPts val="0"/>
              </a:spcAft>
              <a:buClr>
                <a:srgbClr val="3A3630"/>
              </a:buClr>
              <a:buSzPts val="2100"/>
              <a:buFont typeface="Calibri"/>
              <a:buAutoNum type="arabicPeriod"/>
            </a:pPr>
            <a:r>
              <a:rPr lang="en-US" sz="2100" b="1">
                <a:solidFill>
                  <a:srgbClr val="3A3630"/>
                </a:solidFill>
                <a:latin typeface="Arial"/>
                <a:ea typeface="Arial"/>
                <a:cs typeface="Arial"/>
                <a:sym typeface="Arial"/>
              </a:rPr>
              <a:t>Peak Hours of Call Activity</a:t>
            </a:r>
            <a:r>
              <a:rPr lang="en-US" sz="2100">
                <a:solidFill>
                  <a:srgbClr val="3A3630"/>
                </a:solidFill>
                <a:latin typeface="Arial"/>
                <a:ea typeface="Arial"/>
                <a:cs typeface="Arial"/>
                <a:sym typeface="Arial"/>
              </a:rPr>
              <a:t>- </a:t>
            </a:r>
            <a:endParaRPr/>
          </a:p>
          <a:p>
            <a:pPr marL="457154" marR="0" lvl="0" indent="-457154" algn="ctr" rtl="0">
              <a:lnSpc>
                <a:spcPct val="150000"/>
              </a:lnSpc>
              <a:spcBef>
                <a:spcPts val="0"/>
              </a:spcBef>
              <a:spcAft>
                <a:spcPts val="0"/>
              </a:spcAft>
              <a:buNone/>
            </a:pPr>
            <a:r>
              <a:rPr lang="en-US" sz="2100">
                <a:solidFill>
                  <a:srgbClr val="3A3630"/>
                </a:solidFill>
                <a:latin typeface="Arial"/>
                <a:ea typeface="Arial"/>
                <a:cs typeface="Arial"/>
                <a:sym typeface="Arial"/>
              </a:rPr>
              <a:t>11AM-02PM</a:t>
            </a:r>
            <a:endParaRPr/>
          </a:p>
          <a:p>
            <a:pPr marL="457154" marR="0" lvl="0" indent="-457154" algn="ctr" rtl="0">
              <a:lnSpc>
                <a:spcPct val="150000"/>
              </a:lnSpc>
              <a:spcBef>
                <a:spcPts val="0"/>
              </a:spcBef>
              <a:spcAft>
                <a:spcPts val="0"/>
              </a:spcAft>
              <a:buNone/>
            </a:pPr>
            <a:r>
              <a:rPr lang="en-US" sz="2100">
                <a:solidFill>
                  <a:srgbClr val="3A3630"/>
                </a:solidFill>
                <a:latin typeface="Arial"/>
                <a:ea typeface="Arial"/>
                <a:cs typeface="Arial"/>
                <a:sym typeface="Arial"/>
              </a:rPr>
              <a:t>2.   </a:t>
            </a:r>
            <a:r>
              <a:rPr lang="en-US" sz="2100" b="1">
                <a:solidFill>
                  <a:srgbClr val="3A3630"/>
                </a:solidFill>
                <a:latin typeface="Arial"/>
                <a:ea typeface="Arial"/>
                <a:cs typeface="Arial"/>
                <a:sym typeface="Arial"/>
              </a:rPr>
              <a:t>Fluctuations in call volume-</a:t>
            </a:r>
            <a:endParaRPr/>
          </a:p>
          <a:p>
            <a:pPr marL="457154" marR="0" lvl="0" indent="-457154" algn="ctr" rtl="0">
              <a:lnSpc>
                <a:spcPct val="150000"/>
              </a:lnSpc>
              <a:spcBef>
                <a:spcPts val="0"/>
              </a:spcBef>
              <a:spcAft>
                <a:spcPts val="0"/>
              </a:spcAft>
              <a:buNone/>
            </a:pPr>
            <a:r>
              <a:rPr lang="en-US" sz="2100">
                <a:solidFill>
                  <a:srgbClr val="3A3630"/>
                </a:solidFill>
                <a:latin typeface="Arial"/>
                <a:ea typeface="Arial"/>
                <a:cs typeface="Arial"/>
                <a:sym typeface="Arial"/>
              </a:rPr>
              <a:t>Gradually decreases</a:t>
            </a:r>
            <a:endParaRPr/>
          </a:p>
          <a:p>
            <a:pPr marL="457154" marR="0" lvl="0" indent="-457154" algn="ctr" rtl="0">
              <a:lnSpc>
                <a:spcPct val="150000"/>
              </a:lnSpc>
              <a:spcBef>
                <a:spcPts val="0"/>
              </a:spcBef>
              <a:spcAft>
                <a:spcPts val="0"/>
              </a:spcAft>
              <a:buNone/>
            </a:pPr>
            <a:r>
              <a:rPr lang="en-US" sz="2100">
                <a:solidFill>
                  <a:srgbClr val="3A3630"/>
                </a:solidFill>
                <a:latin typeface="Arial"/>
                <a:ea typeface="Arial"/>
                <a:cs typeface="Arial"/>
                <a:sym typeface="Arial"/>
              </a:rPr>
              <a:t> throughout afternoon, </a:t>
            </a:r>
            <a:r>
              <a:rPr lang="en-US" sz="2400">
                <a:solidFill>
                  <a:schemeClr val="dk1"/>
                </a:solidFill>
                <a:latin typeface="Calibri"/>
                <a:ea typeface="Calibri"/>
                <a:cs typeface="Calibri"/>
                <a:sym typeface="Calibri"/>
              </a:rPr>
              <a:t>with</a:t>
            </a:r>
            <a:endParaRPr/>
          </a:p>
          <a:p>
            <a:pPr marL="457154" marR="0" lvl="0" indent="-457154" algn="ctr" rtl="0">
              <a:lnSpc>
                <a:spcPct val="150000"/>
              </a:lnSpc>
              <a:spcBef>
                <a:spcPts val="0"/>
              </a:spcBef>
              <a:spcAft>
                <a:spcPts val="0"/>
              </a:spcAft>
              <a:buNone/>
            </a:pPr>
            <a:r>
              <a:rPr lang="en-US" sz="2400">
                <a:solidFill>
                  <a:schemeClr val="dk1"/>
                </a:solidFill>
                <a:latin typeface="Calibri"/>
                <a:ea typeface="Calibri"/>
                <a:cs typeface="Calibri"/>
                <a:sym typeface="Calibri"/>
              </a:rPr>
              <a:t> </a:t>
            </a:r>
            <a:r>
              <a:rPr lang="en-US" sz="2100">
                <a:solidFill>
                  <a:srgbClr val="3A3630"/>
                </a:solidFill>
                <a:latin typeface="Arial"/>
                <a:ea typeface="Arial"/>
                <a:cs typeface="Arial"/>
                <a:sym typeface="Arial"/>
              </a:rPr>
              <a:t>significant drops during</a:t>
            </a:r>
            <a:endParaRPr/>
          </a:p>
          <a:p>
            <a:pPr marL="457154" marR="0" lvl="0" indent="-457154" algn="ctr" rtl="0">
              <a:lnSpc>
                <a:spcPct val="150000"/>
              </a:lnSpc>
              <a:spcBef>
                <a:spcPts val="0"/>
              </a:spcBef>
              <a:spcAft>
                <a:spcPts val="0"/>
              </a:spcAft>
              <a:buNone/>
            </a:pPr>
            <a:r>
              <a:rPr lang="en-US" sz="2100">
                <a:solidFill>
                  <a:srgbClr val="3A3630"/>
                </a:solidFill>
                <a:latin typeface="Arial"/>
                <a:ea typeface="Arial"/>
                <a:cs typeface="Arial"/>
                <a:sym typeface="Arial"/>
              </a:rPr>
              <a:t> the 19PM-21PM time interval.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9"/>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1042633" y="935100"/>
            <a:ext cx="12192923" cy="1188169"/>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Manpower Plan(1/3)</a:t>
            </a:r>
            <a:endParaRPr sz="5400">
              <a:solidFill>
                <a:srgbClr val="0070C0"/>
              </a:solidFill>
              <a:latin typeface="Calibri"/>
              <a:ea typeface="Calibri"/>
              <a:cs typeface="Calibri"/>
              <a:sym typeface="Calibri"/>
            </a:endParaRPr>
          </a:p>
        </p:txBody>
      </p:sp>
      <p:grpSp>
        <p:nvGrpSpPr>
          <p:cNvPr id="375" name="Google Shape;375;p19"/>
          <p:cNvGrpSpPr/>
          <p:nvPr/>
        </p:nvGrpSpPr>
        <p:grpSpPr>
          <a:xfrm>
            <a:off x="1042631" y="741761"/>
            <a:ext cx="12729054" cy="68579"/>
            <a:chOff x="1042630" y="741759"/>
            <a:chExt cx="12729054" cy="68579"/>
          </a:xfrm>
        </p:grpSpPr>
        <p:sp>
          <p:nvSpPr>
            <p:cNvPr id="376" name="Google Shape;376;p19"/>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77" name="Google Shape;377;p19"/>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78" name="Google Shape;378;p19"/>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379" name="Google Shape;379;p19"/>
          <p:cNvSpPr txBox="1"/>
          <p:nvPr/>
        </p:nvSpPr>
        <p:spPr>
          <a:xfrm>
            <a:off x="1299924" y="2581018"/>
            <a:ext cx="12112593" cy="1200321"/>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Description:</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Proposing a plan for allocating agents during each time bucket to reduce the </a:t>
            </a:r>
            <a:r>
              <a:rPr lang="en-US" sz="2100" b="1">
                <a:solidFill>
                  <a:srgbClr val="3A3630"/>
                </a:solidFill>
                <a:latin typeface="Arial"/>
                <a:ea typeface="Arial"/>
                <a:cs typeface="Arial"/>
                <a:sym typeface="Arial"/>
              </a:rPr>
              <a:t>abandon rate to 10%.</a:t>
            </a:r>
            <a:endParaRPr/>
          </a:p>
        </p:txBody>
      </p:sp>
      <p:sp>
        <p:nvSpPr>
          <p:cNvPr id="380" name="Google Shape;380;p19"/>
          <p:cNvSpPr txBox="1"/>
          <p:nvPr/>
        </p:nvSpPr>
        <p:spPr>
          <a:xfrm>
            <a:off x="1332856" y="4246538"/>
            <a:ext cx="12267757" cy="327781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Methodology Used for Analysis: </a:t>
            </a:r>
            <a:endParaRPr/>
          </a:p>
          <a:p>
            <a:pPr marL="0" marR="0" lvl="0" indent="-171450" algn="ctr" rtl="0">
              <a:lnSpc>
                <a:spcPct val="150000"/>
              </a:lnSpc>
              <a:spcBef>
                <a:spcPts val="0"/>
              </a:spcBef>
              <a:spcAft>
                <a:spcPts val="0"/>
              </a:spcAft>
              <a:buClr>
                <a:srgbClr val="002060"/>
              </a:buClr>
              <a:buSzPts val="2700"/>
              <a:buFont typeface="Arial"/>
              <a:buChar char="•"/>
            </a:pPr>
            <a:r>
              <a:rPr lang="en-US" sz="2700">
                <a:solidFill>
                  <a:srgbClr val="002060"/>
                </a:solidFill>
                <a:latin typeface="Lora"/>
                <a:ea typeface="Lora"/>
                <a:cs typeface="Lora"/>
                <a:sym typeface="Lora"/>
              </a:rPr>
              <a:t> </a:t>
            </a:r>
            <a:r>
              <a:rPr lang="en-US" sz="2100">
                <a:solidFill>
                  <a:srgbClr val="3A3630"/>
                </a:solidFill>
                <a:latin typeface="Arial"/>
                <a:ea typeface="Arial"/>
                <a:cs typeface="Arial"/>
                <a:sym typeface="Arial"/>
              </a:rPr>
              <a:t>Calculated percentage of abandon rates in each time bucket.</a:t>
            </a:r>
            <a:endParaRPr/>
          </a:p>
          <a:p>
            <a:pPr marL="0" marR="0" lvl="0" indent="-133350" algn="ctr" rtl="0">
              <a:lnSpc>
                <a:spcPct val="150000"/>
              </a:lnSpc>
              <a:spcBef>
                <a:spcPts val="0"/>
              </a:spcBef>
              <a:spcAft>
                <a:spcPts val="0"/>
              </a:spcAft>
              <a:buClr>
                <a:srgbClr val="3A3630"/>
              </a:buClr>
              <a:buSzPts val="2100"/>
              <a:buFont typeface="Arial"/>
              <a:buChar char="•"/>
            </a:pPr>
            <a:r>
              <a:rPr lang="en-US" sz="2100">
                <a:solidFill>
                  <a:srgbClr val="3A3630"/>
                </a:solidFill>
                <a:latin typeface="Arial"/>
                <a:ea typeface="Arial"/>
                <a:cs typeface="Arial"/>
                <a:sym typeface="Arial"/>
              </a:rPr>
              <a:t> Calculated the minimum number of agents required in each time bucket based on the abandon rate target 10%.</a:t>
            </a:r>
            <a:endParaRPr/>
          </a:p>
          <a:p>
            <a:pPr marL="0" marR="0" lvl="0" indent="-133350" algn="ctr" rtl="0">
              <a:lnSpc>
                <a:spcPct val="150000"/>
              </a:lnSpc>
              <a:spcBef>
                <a:spcPts val="0"/>
              </a:spcBef>
              <a:spcAft>
                <a:spcPts val="0"/>
              </a:spcAft>
              <a:buClr>
                <a:srgbClr val="3A3630"/>
              </a:buClr>
              <a:buSzPts val="2100"/>
              <a:buFont typeface="Arial"/>
              <a:buChar char="•"/>
            </a:pPr>
            <a:r>
              <a:rPr lang="en-US" sz="2100">
                <a:solidFill>
                  <a:srgbClr val="3A3630"/>
                </a:solidFill>
                <a:latin typeface="Arial"/>
                <a:ea typeface="Arial"/>
                <a:cs typeface="Arial"/>
                <a:sym typeface="Arial"/>
              </a:rPr>
              <a:t>  Considered historical call data and projected call volume trends.</a:t>
            </a:r>
            <a:endParaRPr/>
          </a:p>
          <a:p>
            <a:pPr marL="0" marR="0" lvl="1" indent="-133350" algn="ctr" rtl="0">
              <a:lnSpc>
                <a:spcPct val="150000"/>
              </a:lnSpc>
              <a:spcBef>
                <a:spcPts val="0"/>
              </a:spcBef>
              <a:spcAft>
                <a:spcPts val="0"/>
              </a:spcAft>
              <a:buClr>
                <a:srgbClr val="3A3630"/>
              </a:buClr>
              <a:buSzPts val="2100"/>
              <a:buFont typeface="Arial"/>
              <a:buChar char="•"/>
            </a:pPr>
            <a:r>
              <a:rPr lang="en-US" sz="2100" b="0" i="0" u="none" strike="noStrike" cap="none">
                <a:solidFill>
                  <a:srgbClr val="3A3630"/>
                </a:solidFill>
                <a:latin typeface="Arial"/>
                <a:ea typeface="Arial"/>
                <a:cs typeface="Arial"/>
                <a:sym typeface="Arial"/>
              </a:rPr>
              <a:t>  Visualized the “</a:t>
            </a:r>
            <a:r>
              <a:rPr lang="en-US" sz="2100" b="1" i="0" u="none" strike="noStrike" cap="none">
                <a:solidFill>
                  <a:srgbClr val="3A3630"/>
                </a:solidFill>
                <a:latin typeface="Arial"/>
                <a:ea typeface="Arial"/>
                <a:cs typeface="Arial"/>
                <a:sym typeface="Arial"/>
              </a:rPr>
              <a:t>Agents Present Vs Required</a:t>
            </a:r>
            <a:r>
              <a:rPr lang="en-US" sz="2100" b="0" i="0" u="none" strike="noStrike" cap="none">
                <a:solidFill>
                  <a:srgbClr val="3A3630"/>
                </a:solidFill>
                <a:latin typeface="Arial"/>
                <a:ea typeface="Arial"/>
                <a:cs typeface="Arial"/>
                <a:sym typeface="Arial"/>
              </a:rPr>
              <a:t>” using charts or graphs.</a:t>
            </a:r>
            <a:endParaRPr/>
          </a:p>
        </p:txBody>
      </p:sp>
      <p:pic>
        <p:nvPicPr>
          <p:cNvPr id="381" name="Google Shape;381;p19" descr="ppppppp.PNG"/>
          <p:cNvPicPr preferRelativeResize="0"/>
          <p:nvPr/>
        </p:nvPicPr>
        <p:blipFill rotWithShape="1">
          <a:blip r:embed="rId3">
            <a:alphaModFix/>
          </a:blip>
          <a:srcRect/>
          <a:stretch/>
        </p:blipFill>
        <p:spPr>
          <a:xfrm>
            <a:off x="11806606" y="1286359"/>
            <a:ext cx="1854475" cy="17555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2"/>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288400" y="904101"/>
            <a:ext cx="7769523" cy="25830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0" i="0" u="sng" strike="noStrike" cap="none">
                <a:solidFill>
                  <a:srgbClr val="0070C0"/>
                </a:solidFill>
                <a:latin typeface="Lora"/>
                <a:ea typeface="Lora"/>
                <a:cs typeface="Lora"/>
                <a:sym typeface="Lora"/>
                <a:hlinkClick r:id="rId3">
                  <a:extLst>
                    <a:ext uri="{A12FA001-AC4F-418D-AE19-62706E023703}">
                      <ahyp:hlinkClr xmlns:ahyp="http://schemas.microsoft.com/office/drawing/2018/hyperlinkcolor" val="tx"/>
                    </a:ext>
                  </a:extLst>
                </a:hlinkClick>
              </a:rPr>
              <a:t>Customer Experience Analytics for abc Insurance Company</a:t>
            </a:r>
            <a:endParaRPr sz="5400">
              <a:solidFill>
                <a:srgbClr val="0070C0"/>
              </a:solidFill>
              <a:latin typeface="Calibri"/>
              <a:ea typeface="Calibri"/>
              <a:cs typeface="Calibri"/>
              <a:sym typeface="Calibri"/>
            </a:endParaRPr>
          </a:p>
        </p:txBody>
      </p:sp>
      <p:pic>
        <p:nvPicPr>
          <p:cNvPr id="24" name="Google Shape;24;p2" descr="Capture11.PNG"/>
          <p:cNvPicPr preferRelativeResize="0"/>
          <p:nvPr/>
        </p:nvPicPr>
        <p:blipFill rotWithShape="1">
          <a:blip r:embed="rId4">
            <a:alphaModFix/>
          </a:blip>
          <a:srcRect/>
          <a:stretch/>
        </p:blipFill>
        <p:spPr>
          <a:xfrm>
            <a:off x="13117617" y="7520530"/>
            <a:ext cx="940309" cy="492095"/>
          </a:xfrm>
          <a:prstGeom prst="rect">
            <a:avLst/>
          </a:prstGeom>
          <a:noFill/>
          <a:ln>
            <a:noFill/>
          </a:ln>
        </p:spPr>
      </p:pic>
      <p:sp>
        <p:nvSpPr>
          <p:cNvPr id="25" name="Google Shape;25;p2"/>
          <p:cNvSpPr txBox="1"/>
          <p:nvPr/>
        </p:nvSpPr>
        <p:spPr>
          <a:xfrm>
            <a:off x="6288400" y="3518113"/>
            <a:ext cx="7797309" cy="251606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In this project, we'll delve into the world of Customer Experience</a:t>
            </a:r>
            <a:endParaRPr/>
          </a:p>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(CX) analytics, focusing on the inbound calling team of abc</a:t>
            </a:r>
            <a:endParaRPr sz="21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Insurance Company. Analyzing call volume data aids in</a:t>
            </a:r>
            <a:endParaRPr/>
          </a:p>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 understanding customer behaviors, predicting peak periods, </a:t>
            </a:r>
            <a:endParaRPr/>
          </a:p>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optimizing staffing, and enhancing overall customer experience.</a:t>
            </a:r>
            <a:endParaRPr/>
          </a:p>
        </p:txBody>
      </p:sp>
      <p:sp>
        <p:nvSpPr>
          <p:cNvPr id="26" name="Google Shape;26;p2"/>
          <p:cNvSpPr/>
          <p:nvPr/>
        </p:nvSpPr>
        <p:spPr>
          <a:xfrm>
            <a:off x="9872066" y="6711985"/>
            <a:ext cx="651318" cy="444818"/>
          </a:xfrm>
          <a:prstGeom prst="roundRect">
            <a:avLst>
              <a:gd name="adj" fmla="val 50000"/>
            </a:avLst>
          </a:prstGeom>
          <a:solidFill>
            <a:srgbClr val="918BFE"/>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a:solidFill>
                  <a:schemeClr val="dk1"/>
                </a:solidFill>
                <a:latin typeface="Calibri"/>
                <a:ea typeface="Calibri"/>
                <a:cs typeface="Calibri"/>
                <a:sym typeface="Calibri"/>
              </a:rPr>
              <a:t> SG</a:t>
            </a:r>
            <a:endParaRPr sz="1900">
              <a:solidFill>
                <a:schemeClr val="dk1"/>
              </a:solidFill>
              <a:latin typeface="Calibri"/>
              <a:ea typeface="Calibri"/>
              <a:cs typeface="Calibri"/>
              <a:sym typeface="Calibri"/>
            </a:endParaRPr>
          </a:p>
        </p:txBody>
      </p:sp>
      <p:sp>
        <p:nvSpPr>
          <p:cNvPr id="27" name="Google Shape;27;p2"/>
          <p:cNvSpPr/>
          <p:nvPr/>
        </p:nvSpPr>
        <p:spPr>
          <a:xfrm>
            <a:off x="10523387" y="6670314"/>
            <a:ext cx="3534539" cy="486490"/>
          </a:xfrm>
          <a:prstGeom prst="rect">
            <a:avLst/>
          </a:prstGeom>
          <a:noFill/>
          <a:ln>
            <a:noFill/>
          </a:ln>
        </p:spPr>
        <p:txBody>
          <a:bodyPr spcFirstLastPara="1" wrap="square" lIns="91425" tIns="45700" rIns="91425" bIns="45700" anchor="t" anchorCtr="0">
            <a:noAutofit/>
          </a:bodyPr>
          <a:lstStyle/>
          <a:p>
            <a:pPr marL="0" marR="0" lvl="0" indent="0" algn="l" rtl="0">
              <a:lnSpc>
                <a:spcPct val="141888"/>
              </a:lnSpc>
              <a:spcBef>
                <a:spcPts val="0"/>
              </a:spcBef>
              <a:spcAft>
                <a:spcPts val="0"/>
              </a:spcAft>
              <a:buNone/>
            </a:pPr>
            <a:r>
              <a:rPr lang="en-US" sz="2700" b="1">
                <a:solidFill>
                  <a:srgbClr val="3A3630"/>
                </a:solidFill>
                <a:latin typeface="Arial"/>
                <a:ea typeface="Arial"/>
                <a:cs typeface="Arial"/>
                <a:sym typeface="Arial"/>
              </a:rPr>
              <a:t>by Shivangi Gupta</a:t>
            </a:r>
            <a:endParaRPr sz="2700">
              <a:solidFill>
                <a:schemeClr val="dk1"/>
              </a:solidFill>
              <a:latin typeface="Calibri"/>
              <a:ea typeface="Calibri"/>
              <a:cs typeface="Calibri"/>
              <a:sym typeface="Calibri"/>
            </a:endParaRPr>
          </a:p>
        </p:txBody>
      </p:sp>
      <p:grpSp>
        <p:nvGrpSpPr>
          <p:cNvPr id="28" name="Google Shape;28;p2"/>
          <p:cNvGrpSpPr/>
          <p:nvPr/>
        </p:nvGrpSpPr>
        <p:grpSpPr>
          <a:xfrm>
            <a:off x="1042631" y="741761"/>
            <a:ext cx="12729054" cy="68579"/>
            <a:chOff x="1042630" y="741759"/>
            <a:chExt cx="12729054" cy="68579"/>
          </a:xfrm>
        </p:grpSpPr>
        <p:sp>
          <p:nvSpPr>
            <p:cNvPr id="29" name="Google Shape;29;p2"/>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0" name="Google Shape;30;p2"/>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1" name="Google Shape;31;p2"/>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32" name="Google Shape;32;p2" descr="preencoded.png"/>
          <p:cNvPicPr preferRelativeResize="0"/>
          <p:nvPr/>
        </p:nvPicPr>
        <p:blipFill rotWithShape="1">
          <a:blip r:embed="rId5">
            <a:alphaModFix/>
          </a:blip>
          <a:srcRect/>
          <a:stretch/>
        </p:blipFill>
        <p:spPr>
          <a:xfrm>
            <a:off x="0" y="0"/>
            <a:ext cx="5486400" cy="822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0"/>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0"/>
          <p:cNvGrpSpPr/>
          <p:nvPr/>
        </p:nvGrpSpPr>
        <p:grpSpPr>
          <a:xfrm>
            <a:off x="1042631" y="741761"/>
            <a:ext cx="12729054" cy="68579"/>
            <a:chOff x="1042630" y="741759"/>
            <a:chExt cx="12729054" cy="68579"/>
          </a:xfrm>
        </p:grpSpPr>
        <p:sp>
          <p:nvSpPr>
            <p:cNvPr id="390" name="Google Shape;390;p20"/>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91" name="Google Shape;391;p20"/>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392" name="Google Shape;392;p20"/>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393" name="Google Shape;393;p20"/>
          <p:cNvSpPr/>
          <p:nvPr/>
        </p:nvSpPr>
        <p:spPr>
          <a:xfrm>
            <a:off x="1042633" y="857608"/>
            <a:ext cx="12192923" cy="111067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Manpower Plan (2/3)</a:t>
            </a:r>
            <a:endParaRPr sz="5400">
              <a:solidFill>
                <a:srgbClr val="0070C0"/>
              </a:solidFill>
              <a:latin typeface="Calibri"/>
              <a:ea typeface="Calibri"/>
              <a:cs typeface="Calibri"/>
              <a:sym typeface="Calibri"/>
            </a:endParaRPr>
          </a:p>
        </p:txBody>
      </p:sp>
      <p:sp>
        <p:nvSpPr>
          <p:cNvPr id="394" name="Google Shape;394;p20"/>
          <p:cNvSpPr txBox="1"/>
          <p:nvPr/>
        </p:nvSpPr>
        <p:spPr>
          <a:xfrm>
            <a:off x="10445350" y="2595207"/>
            <a:ext cx="3736451" cy="3970310"/>
          </a:xfrm>
          <a:prstGeom prst="rect">
            <a:avLst/>
          </a:prstGeom>
          <a:noFill/>
          <a:ln>
            <a:noFill/>
          </a:ln>
        </p:spPr>
        <p:txBody>
          <a:bodyPr spcFirstLastPara="1" wrap="square" lIns="91425" tIns="45700" rIns="91425" bIns="45700" anchor="t" anchorCtr="0">
            <a:spAutoFit/>
          </a:bodyPr>
          <a:lstStyle/>
          <a:p>
            <a:pPr marL="457154" marR="0" lvl="0" indent="-457154" algn="ctr" rtl="0">
              <a:lnSpc>
                <a:spcPct val="150000"/>
              </a:lnSpc>
              <a:spcBef>
                <a:spcPts val="0"/>
              </a:spcBef>
              <a:spcAft>
                <a:spcPts val="0"/>
              </a:spcAft>
              <a:buNone/>
            </a:pPr>
            <a:r>
              <a:rPr lang="en-US" sz="2100">
                <a:solidFill>
                  <a:srgbClr val="3A3630"/>
                </a:solidFill>
                <a:latin typeface="Arial"/>
                <a:ea typeface="Arial"/>
                <a:cs typeface="Arial"/>
                <a:sym typeface="Arial"/>
              </a:rPr>
              <a:t>High rates of abandoned calls are observed during peak periods from </a:t>
            </a:r>
            <a:r>
              <a:rPr lang="en-US" sz="2100" b="1">
                <a:solidFill>
                  <a:srgbClr val="3A3630"/>
                </a:solidFill>
                <a:latin typeface="Arial"/>
                <a:ea typeface="Arial"/>
                <a:cs typeface="Arial"/>
                <a:sym typeface="Arial"/>
              </a:rPr>
              <a:t>9 AM to 12 PM </a:t>
            </a:r>
            <a:r>
              <a:rPr lang="en-US" sz="2100">
                <a:solidFill>
                  <a:srgbClr val="3A3630"/>
                </a:solidFill>
                <a:latin typeface="Arial"/>
                <a:ea typeface="Arial"/>
                <a:cs typeface="Arial"/>
                <a:sym typeface="Arial"/>
              </a:rPr>
              <a:t>and from </a:t>
            </a:r>
            <a:r>
              <a:rPr lang="en-US" sz="2100" b="1">
                <a:solidFill>
                  <a:srgbClr val="3A3630"/>
                </a:solidFill>
                <a:latin typeface="Arial"/>
                <a:ea typeface="Arial"/>
                <a:cs typeface="Arial"/>
                <a:sym typeface="Arial"/>
              </a:rPr>
              <a:t>8 PM to 9 PM</a:t>
            </a:r>
            <a:r>
              <a:rPr lang="en-US" sz="2100">
                <a:solidFill>
                  <a:srgbClr val="3A3630"/>
                </a:solidFill>
                <a:latin typeface="Arial"/>
                <a:ea typeface="Arial"/>
                <a:cs typeface="Arial"/>
                <a:sym typeface="Arial"/>
              </a:rPr>
              <a:t>. Conversely, lower abandonment rates are noted during the afternoon.</a:t>
            </a:r>
            <a:endParaRPr/>
          </a:p>
        </p:txBody>
      </p:sp>
      <p:pic>
        <p:nvPicPr>
          <p:cNvPr id="395" name="Google Shape;395;p20"/>
          <p:cNvPicPr preferRelativeResize="0"/>
          <p:nvPr/>
        </p:nvPicPr>
        <p:blipFill rotWithShape="1">
          <a:blip r:embed="rId3">
            <a:alphaModFix/>
          </a:blip>
          <a:srcRect/>
          <a:stretch/>
        </p:blipFill>
        <p:spPr>
          <a:xfrm>
            <a:off x="780200" y="2670888"/>
            <a:ext cx="9974262" cy="4876800"/>
          </a:xfrm>
          <a:prstGeom prst="rect">
            <a:avLst/>
          </a:prstGeom>
          <a:noFill/>
          <a:ln>
            <a:noFill/>
          </a:ln>
        </p:spPr>
      </p:pic>
      <p:pic>
        <p:nvPicPr>
          <p:cNvPr id="396" name="Google Shape;396;p20" descr="Capture11.PNG"/>
          <p:cNvPicPr preferRelativeResize="0"/>
          <p:nvPr/>
        </p:nvPicPr>
        <p:blipFill rotWithShape="1">
          <a:blip r:embed="rId4">
            <a:alphaModFix/>
          </a:blip>
          <a:srcRect/>
          <a:stretch/>
        </p:blipFill>
        <p:spPr>
          <a:xfrm>
            <a:off x="13301532" y="7520530"/>
            <a:ext cx="940309" cy="4920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1"/>
          <p:cNvSpPr/>
          <p:nvPr/>
        </p:nvSpPr>
        <p:spPr>
          <a:xfrm>
            <a:off x="1042631" y="997091"/>
            <a:ext cx="5683634"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Assumptions</a:t>
            </a:r>
            <a:endParaRPr sz="5400">
              <a:solidFill>
                <a:srgbClr val="0070C0"/>
              </a:solidFill>
              <a:latin typeface="Calibri"/>
              <a:ea typeface="Calibri"/>
              <a:cs typeface="Calibri"/>
              <a:sym typeface="Calibri"/>
            </a:endParaRPr>
          </a:p>
        </p:txBody>
      </p:sp>
      <p:grpSp>
        <p:nvGrpSpPr>
          <p:cNvPr id="402" name="Google Shape;402;p21"/>
          <p:cNvGrpSpPr/>
          <p:nvPr/>
        </p:nvGrpSpPr>
        <p:grpSpPr>
          <a:xfrm>
            <a:off x="1042631" y="757259"/>
            <a:ext cx="12729054" cy="68579"/>
            <a:chOff x="1042630" y="741759"/>
            <a:chExt cx="12729054" cy="68579"/>
          </a:xfrm>
        </p:grpSpPr>
        <p:sp>
          <p:nvSpPr>
            <p:cNvPr id="403" name="Google Shape;403;p21"/>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04" name="Google Shape;404;p21"/>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05" name="Google Shape;405;p21"/>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406" name="Google Shape;406;p21" descr="assumptions.PNG"/>
          <p:cNvPicPr preferRelativeResize="0"/>
          <p:nvPr/>
        </p:nvPicPr>
        <p:blipFill rotWithShape="1">
          <a:blip r:embed="rId3">
            <a:alphaModFix/>
          </a:blip>
          <a:srcRect/>
          <a:stretch/>
        </p:blipFill>
        <p:spPr>
          <a:xfrm>
            <a:off x="9462639" y="2061274"/>
            <a:ext cx="4663731" cy="4068361"/>
          </a:xfrm>
          <a:prstGeom prst="rect">
            <a:avLst/>
          </a:prstGeom>
          <a:noFill/>
          <a:ln>
            <a:noFill/>
          </a:ln>
        </p:spPr>
      </p:pic>
      <p:sp>
        <p:nvSpPr>
          <p:cNvPr id="407" name="Google Shape;407;p21"/>
          <p:cNvSpPr txBox="1"/>
          <p:nvPr/>
        </p:nvSpPr>
        <p:spPr>
          <a:xfrm>
            <a:off x="802596" y="2170354"/>
            <a:ext cx="9052478" cy="4579587"/>
          </a:xfrm>
          <a:prstGeom prst="rect">
            <a:avLst/>
          </a:prstGeom>
          <a:noFill/>
          <a:ln>
            <a:noFill/>
          </a:ln>
        </p:spPr>
        <p:txBody>
          <a:bodyPr spcFirstLastPara="1" wrap="square" lIns="91425" tIns="45700" rIns="91425" bIns="45700" anchor="ctr" anchorCtr="0">
            <a:spAutoFit/>
          </a:bodyPr>
          <a:lstStyle/>
          <a:p>
            <a:pPr marL="457200" marR="0" lvl="0" indent="-457200" algn="l" rtl="0">
              <a:lnSpc>
                <a:spcPct val="150000"/>
              </a:lnSpc>
              <a:spcBef>
                <a:spcPts val="0"/>
              </a:spcBef>
              <a:spcAft>
                <a:spcPts val="0"/>
              </a:spcAft>
              <a:buClr>
                <a:srgbClr val="7F6000"/>
              </a:buClr>
              <a:buSzPts val="2190"/>
              <a:buFont typeface="Arial"/>
              <a:buAutoNum type="arabicPeriod"/>
            </a:pPr>
            <a:r>
              <a:rPr lang="en-US" sz="2190">
                <a:solidFill>
                  <a:srgbClr val="3A3630"/>
                </a:solidFill>
                <a:latin typeface="Arial"/>
                <a:ea typeface="Arial"/>
                <a:cs typeface="Arial"/>
                <a:sym typeface="Arial"/>
              </a:rPr>
              <a:t>Agents  work for </a:t>
            </a:r>
            <a:r>
              <a:rPr lang="en-US" sz="2190" b="1">
                <a:solidFill>
                  <a:srgbClr val="3A3630"/>
                </a:solidFill>
                <a:latin typeface="Arial"/>
                <a:ea typeface="Arial"/>
                <a:cs typeface="Arial"/>
                <a:sym typeface="Arial"/>
              </a:rPr>
              <a:t>6 </a:t>
            </a:r>
            <a:r>
              <a:rPr lang="en-US" sz="2190">
                <a:solidFill>
                  <a:srgbClr val="3A3630"/>
                </a:solidFill>
                <a:latin typeface="Arial"/>
                <a:ea typeface="Arial"/>
                <a:cs typeface="Arial"/>
                <a:sym typeface="Arial"/>
              </a:rPr>
              <a:t>days a week.</a:t>
            </a:r>
            <a:endParaRPr/>
          </a:p>
          <a:p>
            <a:pPr marL="457200" marR="0" lvl="0" indent="-457200" algn="l" rtl="0">
              <a:lnSpc>
                <a:spcPct val="150000"/>
              </a:lnSpc>
              <a:spcBef>
                <a:spcPts val="0"/>
              </a:spcBef>
              <a:spcAft>
                <a:spcPts val="0"/>
              </a:spcAft>
              <a:buClr>
                <a:srgbClr val="7F6000"/>
              </a:buClr>
              <a:buSzPts val="2190"/>
              <a:buFont typeface="Arial"/>
              <a:buAutoNum type="arabicPeriod"/>
            </a:pPr>
            <a:r>
              <a:rPr lang="en-US" sz="2190">
                <a:solidFill>
                  <a:srgbClr val="3A3630"/>
                </a:solidFill>
                <a:latin typeface="Arial"/>
                <a:ea typeface="Arial"/>
                <a:cs typeface="Arial"/>
                <a:sym typeface="Arial"/>
              </a:rPr>
              <a:t>Each agent  takes </a:t>
            </a:r>
            <a:r>
              <a:rPr lang="en-US" sz="2190" b="1">
                <a:solidFill>
                  <a:srgbClr val="3A3630"/>
                </a:solidFill>
                <a:latin typeface="Arial"/>
                <a:ea typeface="Arial"/>
                <a:cs typeface="Arial"/>
                <a:sym typeface="Arial"/>
              </a:rPr>
              <a:t>4 </a:t>
            </a:r>
            <a:r>
              <a:rPr lang="en-US" sz="2190">
                <a:solidFill>
                  <a:srgbClr val="3A3630"/>
                </a:solidFill>
                <a:latin typeface="Arial"/>
                <a:ea typeface="Arial"/>
                <a:cs typeface="Arial"/>
                <a:sym typeface="Arial"/>
              </a:rPr>
              <a:t>unplanned leaves per  month.</a:t>
            </a:r>
            <a:endParaRPr/>
          </a:p>
          <a:p>
            <a:pPr marL="457200" marR="0" lvl="0" indent="-457200" algn="l" rtl="0">
              <a:lnSpc>
                <a:spcPct val="150000"/>
              </a:lnSpc>
              <a:spcBef>
                <a:spcPts val="0"/>
              </a:spcBef>
              <a:spcAft>
                <a:spcPts val="0"/>
              </a:spcAft>
              <a:buClr>
                <a:srgbClr val="7F6000"/>
              </a:buClr>
              <a:buSzPts val="2190"/>
              <a:buFont typeface="Arial"/>
              <a:buAutoNum type="arabicPeriod"/>
            </a:pPr>
            <a:r>
              <a:rPr lang="en-US" sz="2190">
                <a:solidFill>
                  <a:srgbClr val="3A3630"/>
                </a:solidFill>
                <a:latin typeface="Arial"/>
                <a:ea typeface="Arial"/>
                <a:cs typeface="Arial"/>
                <a:sym typeface="Arial"/>
              </a:rPr>
              <a:t>An agent’s total working hours per day are </a:t>
            </a:r>
            <a:r>
              <a:rPr lang="en-US" sz="2190" b="1">
                <a:solidFill>
                  <a:srgbClr val="3A3630"/>
                </a:solidFill>
                <a:latin typeface="Arial"/>
                <a:ea typeface="Arial"/>
                <a:cs typeface="Arial"/>
                <a:sym typeface="Arial"/>
              </a:rPr>
              <a:t>9 hours per day</a:t>
            </a:r>
            <a:r>
              <a:rPr lang="en-US" sz="2190">
                <a:solidFill>
                  <a:srgbClr val="3A3630"/>
                </a:solidFill>
                <a:latin typeface="Arial"/>
                <a:ea typeface="Arial"/>
                <a:cs typeface="Arial"/>
                <a:sym typeface="Arial"/>
              </a:rPr>
              <a:t>.</a:t>
            </a:r>
            <a:endParaRPr/>
          </a:p>
          <a:p>
            <a:pPr marL="457200" marR="0" lvl="0" indent="-457200" algn="l" rtl="0">
              <a:lnSpc>
                <a:spcPct val="150000"/>
              </a:lnSpc>
              <a:spcBef>
                <a:spcPts val="0"/>
              </a:spcBef>
              <a:spcAft>
                <a:spcPts val="0"/>
              </a:spcAft>
              <a:buClr>
                <a:srgbClr val="7F6000"/>
              </a:buClr>
              <a:buSzPts val="2190"/>
              <a:buFont typeface="Arial"/>
              <a:buAutoNum type="arabicPeriod"/>
            </a:pPr>
            <a:r>
              <a:rPr lang="en-US" sz="2190" b="1">
                <a:solidFill>
                  <a:srgbClr val="3A3630"/>
                </a:solidFill>
                <a:latin typeface="Arial"/>
                <a:ea typeface="Arial"/>
                <a:cs typeface="Arial"/>
                <a:sym typeface="Arial"/>
              </a:rPr>
              <a:t>1.5 hours</a:t>
            </a:r>
            <a:r>
              <a:rPr lang="en-US" sz="2190">
                <a:solidFill>
                  <a:srgbClr val="3A3630"/>
                </a:solidFill>
                <a:latin typeface="Arial"/>
                <a:ea typeface="Arial"/>
                <a:cs typeface="Arial"/>
                <a:sym typeface="Arial"/>
              </a:rPr>
              <a:t> are spent on lunch and snacks in the office.</a:t>
            </a:r>
            <a:endParaRPr/>
          </a:p>
          <a:p>
            <a:pPr marL="457200" marR="0" lvl="0" indent="-457200" algn="l" rtl="0">
              <a:lnSpc>
                <a:spcPct val="150000"/>
              </a:lnSpc>
              <a:spcBef>
                <a:spcPts val="0"/>
              </a:spcBef>
              <a:spcAft>
                <a:spcPts val="0"/>
              </a:spcAft>
              <a:buClr>
                <a:srgbClr val="7F6000"/>
              </a:buClr>
              <a:buSzPts val="2190"/>
              <a:buFont typeface="Arial"/>
              <a:buAutoNum type="arabicPeriod"/>
            </a:pPr>
            <a:r>
              <a:rPr lang="en-US" sz="2190">
                <a:solidFill>
                  <a:srgbClr val="3A3630"/>
                </a:solidFill>
                <a:latin typeface="Arial"/>
                <a:ea typeface="Arial"/>
                <a:cs typeface="Arial"/>
                <a:sym typeface="Arial"/>
              </a:rPr>
              <a:t>On average, an agent spends </a:t>
            </a:r>
            <a:r>
              <a:rPr lang="en-US" sz="2190" b="1">
                <a:solidFill>
                  <a:srgbClr val="3A3630"/>
                </a:solidFill>
                <a:latin typeface="Arial"/>
                <a:ea typeface="Arial"/>
                <a:cs typeface="Arial"/>
                <a:sym typeface="Arial"/>
              </a:rPr>
              <a:t>60%</a:t>
            </a:r>
            <a:r>
              <a:rPr lang="en-US" sz="2190">
                <a:solidFill>
                  <a:srgbClr val="3A3630"/>
                </a:solidFill>
                <a:latin typeface="Arial"/>
                <a:ea typeface="Arial"/>
                <a:cs typeface="Arial"/>
                <a:sym typeface="Arial"/>
              </a:rPr>
              <a:t> of their actual working hours on </a:t>
            </a:r>
            <a:endParaRPr/>
          </a:p>
          <a:p>
            <a:pPr marL="457200" marR="0" lvl="0" indent="-457200" algn="l" rtl="0">
              <a:lnSpc>
                <a:spcPct val="150000"/>
              </a:lnSpc>
              <a:spcBef>
                <a:spcPts val="0"/>
              </a:spcBef>
              <a:spcAft>
                <a:spcPts val="0"/>
              </a:spcAft>
              <a:buNone/>
            </a:pPr>
            <a:r>
              <a:rPr lang="en-US" sz="2190">
                <a:solidFill>
                  <a:srgbClr val="3A3630"/>
                </a:solidFill>
                <a:latin typeface="Arial"/>
                <a:ea typeface="Arial"/>
                <a:cs typeface="Arial"/>
                <a:sym typeface="Arial"/>
              </a:rPr>
              <a:t>       calls with customer/users.</a:t>
            </a:r>
            <a:endParaRPr/>
          </a:p>
          <a:p>
            <a:pPr marL="457200" marR="0" lvl="0" indent="-457200" algn="l" rtl="0">
              <a:lnSpc>
                <a:spcPct val="150000"/>
              </a:lnSpc>
              <a:spcBef>
                <a:spcPts val="0"/>
              </a:spcBef>
              <a:spcAft>
                <a:spcPts val="0"/>
              </a:spcAft>
              <a:buNone/>
            </a:pPr>
            <a:r>
              <a:rPr lang="en-US" sz="2190">
                <a:solidFill>
                  <a:srgbClr val="3A3630"/>
                </a:solidFill>
                <a:latin typeface="Arial"/>
                <a:ea typeface="Arial"/>
                <a:cs typeface="Arial"/>
                <a:sym typeface="Arial"/>
              </a:rPr>
              <a:t>6.    The total number of days in a month is</a:t>
            </a:r>
            <a:r>
              <a:rPr lang="en-US" sz="2190" b="1">
                <a:solidFill>
                  <a:srgbClr val="3A3630"/>
                </a:solidFill>
                <a:latin typeface="Arial"/>
                <a:ea typeface="Arial"/>
                <a:cs typeface="Arial"/>
                <a:sym typeface="Arial"/>
              </a:rPr>
              <a:t> 30.</a:t>
            </a:r>
            <a:endParaRPr/>
          </a:p>
          <a:p>
            <a:pPr marL="457200" marR="0" lvl="0" indent="-457200" algn="l" rtl="0">
              <a:lnSpc>
                <a:spcPct val="150000"/>
              </a:lnSpc>
              <a:spcBef>
                <a:spcPts val="0"/>
              </a:spcBef>
              <a:spcAft>
                <a:spcPts val="0"/>
              </a:spcAft>
              <a:buClr>
                <a:srgbClr val="7F6000"/>
              </a:buClr>
              <a:buSzPts val="2190"/>
              <a:buFont typeface="Arial"/>
              <a:buAutoNum type="arabicPeriod" startAt="7"/>
            </a:pPr>
            <a:r>
              <a:rPr lang="en-US" sz="2190">
                <a:solidFill>
                  <a:srgbClr val="3A3630"/>
                </a:solidFill>
                <a:latin typeface="Arial"/>
                <a:ea typeface="Arial"/>
                <a:cs typeface="Arial"/>
                <a:sym typeface="Arial"/>
              </a:rPr>
              <a:t>For </a:t>
            </a:r>
            <a:r>
              <a:rPr lang="en-US" sz="2190" b="1">
                <a:solidFill>
                  <a:srgbClr val="3A3630"/>
                </a:solidFill>
                <a:latin typeface="Arial"/>
                <a:ea typeface="Arial"/>
                <a:cs typeface="Arial"/>
                <a:sym typeface="Arial"/>
              </a:rPr>
              <a:t>every 100 calls </a:t>
            </a:r>
            <a:r>
              <a:rPr lang="en-US" sz="2190">
                <a:solidFill>
                  <a:srgbClr val="3A3630"/>
                </a:solidFill>
                <a:latin typeface="Arial"/>
                <a:ea typeface="Arial"/>
                <a:cs typeface="Arial"/>
                <a:sym typeface="Arial"/>
              </a:rPr>
              <a:t>that customers make between 9 am and 9 pm, </a:t>
            </a:r>
            <a:endParaRPr/>
          </a:p>
          <a:p>
            <a:pPr marL="457200" marR="0" lvl="0" indent="-457200" algn="l" rtl="0">
              <a:lnSpc>
                <a:spcPct val="150000"/>
              </a:lnSpc>
              <a:spcBef>
                <a:spcPts val="0"/>
              </a:spcBef>
              <a:spcAft>
                <a:spcPts val="0"/>
              </a:spcAft>
              <a:buNone/>
            </a:pPr>
            <a:r>
              <a:rPr lang="en-US" sz="2190">
                <a:solidFill>
                  <a:srgbClr val="3A3630"/>
                </a:solidFill>
                <a:latin typeface="Arial"/>
                <a:ea typeface="Arial"/>
                <a:cs typeface="Arial"/>
                <a:sym typeface="Arial"/>
              </a:rPr>
              <a:t>       they also make </a:t>
            </a:r>
            <a:r>
              <a:rPr lang="en-US" sz="2190" b="1">
                <a:solidFill>
                  <a:srgbClr val="3A3630"/>
                </a:solidFill>
                <a:latin typeface="Arial"/>
                <a:ea typeface="Arial"/>
                <a:cs typeface="Arial"/>
                <a:sym typeface="Arial"/>
              </a:rPr>
              <a:t>30 calls at night </a:t>
            </a:r>
            <a:r>
              <a:rPr lang="en-US" sz="2190">
                <a:solidFill>
                  <a:srgbClr val="3A3630"/>
                </a:solidFill>
                <a:latin typeface="Arial"/>
                <a:ea typeface="Arial"/>
                <a:cs typeface="Arial"/>
                <a:sym typeface="Arial"/>
              </a:rPr>
              <a:t>between 9 pm and 9 am.</a:t>
            </a:r>
            <a:endParaRPr/>
          </a:p>
        </p:txBody>
      </p:sp>
      <p:pic>
        <p:nvPicPr>
          <p:cNvPr id="408" name="Google Shape;408;p21" descr="Capture11.PNG"/>
          <p:cNvPicPr preferRelativeResize="0"/>
          <p:nvPr/>
        </p:nvPicPr>
        <p:blipFill rotWithShape="1">
          <a:blip r:embed="rId4">
            <a:alphaModFix/>
          </a:blip>
          <a:srcRect/>
          <a:stretch/>
        </p:blipFill>
        <p:spPr>
          <a:xfrm>
            <a:off x="13301532" y="7520530"/>
            <a:ext cx="940309" cy="4920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2"/>
          <p:cNvSpPr/>
          <p:nvPr/>
        </p:nvSpPr>
        <p:spPr>
          <a:xfrm>
            <a:off x="1042633" y="997091"/>
            <a:ext cx="12041600"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Assumptions-Based Insights</a:t>
            </a:r>
            <a:endParaRPr sz="5400">
              <a:solidFill>
                <a:srgbClr val="0070C0"/>
              </a:solidFill>
              <a:latin typeface="Calibri"/>
              <a:ea typeface="Calibri"/>
              <a:cs typeface="Calibri"/>
              <a:sym typeface="Calibri"/>
            </a:endParaRPr>
          </a:p>
        </p:txBody>
      </p:sp>
      <p:grpSp>
        <p:nvGrpSpPr>
          <p:cNvPr id="414" name="Google Shape;414;p22"/>
          <p:cNvGrpSpPr/>
          <p:nvPr/>
        </p:nvGrpSpPr>
        <p:grpSpPr>
          <a:xfrm>
            <a:off x="1042631" y="757259"/>
            <a:ext cx="12729054" cy="68579"/>
            <a:chOff x="1042630" y="741759"/>
            <a:chExt cx="12729054" cy="68579"/>
          </a:xfrm>
        </p:grpSpPr>
        <p:sp>
          <p:nvSpPr>
            <p:cNvPr id="415" name="Google Shape;415;p22"/>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16" name="Google Shape;416;p22"/>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17" name="Google Shape;417;p22"/>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418" name="Google Shape;418;p22"/>
          <p:cNvSpPr txBox="1"/>
          <p:nvPr/>
        </p:nvSpPr>
        <p:spPr>
          <a:xfrm>
            <a:off x="755549" y="4315081"/>
            <a:ext cx="13136930" cy="597856"/>
          </a:xfrm>
          <a:prstGeom prst="rect">
            <a:avLst/>
          </a:prstGeom>
          <a:noFill/>
          <a:ln>
            <a:noFill/>
          </a:ln>
        </p:spPr>
        <p:txBody>
          <a:bodyPr spcFirstLastPara="1" wrap="square" lIns="91425" tIns="45700" rIns="91425" bIns="45700" anchor="ctr" anchorCtr="0">
            <a:spAutoFit/>
          </a:bodyPr>
          <a:lstStyle/>
          <a:p>
            <a:pPr marL="457200" marR="0" lvl="0" indent="-457200" algn="ctr" rtl="0">
              <a:lnSpc>
                <a:spcPct val="150000"/>
              </a:lnSpc>
              <a:spcBef>
                <a:spcPts val="0"/>
              </a:spcBef>
              <a:spcAft>
                <a:spcPts val="0"/>
              </a:spcAft>
              <a:buNone/>
            </a:pPr>
            <a:r>
              <a:rPr lang="en-US" sz="2190" b="1">
                <a:solidFill>
                  <a:srgbClr val="7F6000"/>
                </a:solidFill>
                <a:latin typeface="Arial"/>
                <a:ea typeface="Arial"/>
                <a:cs typeface="Arial"/>
                <a:sym typeface="Arial"/>
              </a:rPr>
              <a:t>A)  </a:t>
            </a:r>
            <a:r>
              <a:rPr lang="en-US" sz="2190" b="1">
                <a:solidFill>
                  <a:srgbClr val="3A3630"/>
                </a:solidFill>
                <a:latin typeface="Arial"/>
                <a:ea typeface="Arial"/>
                <a:cs typeface="Arial"/>
                <a:sym typeface="Arial"/>
              </a:rPr>
              <a:t>Calculate total available working hours per agent per month:</a:t>
            </a:r>
            <a:r>
              <a:rPr lang="en-US" sz="2190">
                <a:solidFill>
                  <a:srgbClr val="3A3630"/>
                </a:solidFill>
                <a:latin typeface="Arial"/>
                <a:ea typeface="Arial"/>
                <a:cs typeface="Arial"/>
                <a:sym typeface="Arial"/>
              </a:rPr>
              <a:t>  23 days X 7.5hours = </a:t>
            </a:r>
            <a:r>
              <a:rPr lang="en-US" sz="2190">
                <a:solidFill>
                  <a:srgbClr val="002060"/>
                </a:solidFill>
                <a:latin typeface="Arial"/>
                <a:ea typeface="Arial"/>
                <a:cs typeface="Arial"/>
                <a:sym typeface="Arial"/>
              </a:rPr>
              <a:t>172.5 </a:t>
            </a:r>
            <a:r>
              <a:rPr lang="en-US" sz="2190">
                <a:solidFill>
                  <a:srgbClr val="3A3630"/>
                </a:solidFill>
                <a:latin typeface="Arial"/>
                <a:ea typeface="Arial"/>
                <a:cs typeface="Arial"/>
                <a:sym typeface="Arial"/>
              </a:rPr>
              <a:t>Hours</a:t>
            </a:r>
            <a:endParaRPr/>
          </a:p>
        </p:txBody>
      </p:sp>
      <p:sp>
        <p:nvSpPr>
          <p:cNvPr id="419" name="Google Shape;419;p22"/>
          <p:cNvSpPr txBox="1"/>
          <p:nvPr/>
        </p:nvSpPr>
        <p:spPr>
          <a:xfrm>
            <a:off x="1446206" y="2168161"/>
            <a:ext cx="10025349" cy="535403"/>
          </a:xfrm>
          <a:prstGeom prst="rect">
            <a:avLst/>
          </a:prstGeom>
          <a:noFill/>
          <a:ln>
            <a:noFill/>
          </a:ln>
        </p:spPr>
        <p:txBody>
          <a:bodyPr spcFirstLastPara="1" wrap="square" lIns="91425" tIns="45700" rIns="91425" bIns="45700" anchor="ctr" anchorCtr="0">
            <a:spAutoFit/>
          </a:bodyPr>
          <a:lstStyle/>
          <a:p>
            <a:pPr marL="914354" marR="0" lvl="1" indent="-457199" algn="l" rtl="0">
              <a:lnSpc>
                <a:spcPct val="150000"/>
              </a:lnSpc>
              <a:spcBef>
                <a:spcPts val="0"/>
              </a:spcBef>
              <a:spcAft>
                <a:spcPts val="0"/>
              </a:spcAft>
              <a:buClr>
                <a:srgbClr val="7F6000"/>
              </a:buClr>
              <a:buSzPts val="2190"/>
              <a:buFont typeface="Calibri"/>
              <a:buAutoNum type="alphaLcParenR"/>
            </a:pPr>
            <a:r>
              <a:rPr lang="en-US" sz="2190" b="1" i="0" u="none" strike="noStrike" cap="none">
                <a:solidFill>
                  <a:srgbClr val="3A3630"/>
                </a:solidFill>
                <a:latin typeface="Arial"/>
                <a:ea typeface="Arial"/>
                <a:cs typeface="Arial"/>
                <a:sym typeface="Arial"/>
              </a:rPr>
              <a:t>Actual Working Hours:  </a:t>
            </a:r>
            <a:r>
              <a:rPr lang="en-US" sz="2190" b="0" i="0" u="none" strike="noStrike" cap="none">
                <a:solidFill>
                  <a:srgbClr val="3A3630"/>
                </a:solidFill>
                <a:latin typeface="Arial"/>
                <a:ea typeface="Arial"/>
                <a:cs typeface="Arial"/>
                <a:sym typeface="Arial"/>
              </a:rPr>
              <a:t>7.5 hours (subtracting lunch and snacks)</a:t>
            </a:r>
            <a:endParaRPr/>
          </a:p>
        </p:txBody>
      </p:sp>
      <p:sp>
        <p:nvSpPr>
          <p:cNvPr id="420" name="Google Shape;420;p22"/>
          <p:cNvSpPr txBox="1"/>
          <p:nvPr/>
        </p:nvSpPr>
        <p:spPr>
          <a:xfrm>
            <a:off x="1895096" y="2653689"/>
            <a:ext cx="4834978" cy="535403"/>
          </a:xfrm>
          <a:prstGeom prst="rect">
            <a:avLst/>
          </a:prstGeom>
          <a:noFill/>
          <a:ln>
            <a:noFill/>
          </a:ln>
        </p:spPr>
        <p:txBody>
          <a:bodyPr spcFirstLastPara="1" wrap="square" lIns="91425" tIns="45700" rIns="91425" bIns="45700" anchor="ctr" anchorCtr="0">
            <a:spAutoFit/>
          </a:bodyPr>
          <a:lstStyle/>
          <a:p>
            <a:pPr marL="457200" marR="0" lvl="0" indent="-457200" algn="ctr" rtl="0">
              <a:lnSpc>
                <a:spcPct val="150000"/>
              </a:lnSpc>
              <a:spcBef>
                <a:spcPts val="0"/>
              </a:spcBef>
              <a:spcAft>
                <a:spcPts val="0"/>
              </a:spcAft>
              <a:buNone/>
            </a:pPr>
            <a:r>
              <a:rPr lang="en-US" sz="2190" b="1">
                <a:solidFill>
                  <a:srgbClr val="7F6000"/>
                </a:solidFill>
                <a:latin typeface="Arial"/>
                <a:ea typeface="Arial"/>
                <a:cs typeface="Arial"/>
                <a:sym typeface="Arial"/>
              </a:rPr>
              <a:t>b)   </a:t>
            </a:r>
            <a:r>
              <a:rPr lang="en-US" sz="2190">
                <a:solidFill>
                  <a:srgbClr val="3A3630"/>
                </a:solidFill>
                <a:latin typeface="Arial"/>
                <a:ea typeface="Arial"/>
                <a:cs typeface="Arial"/>
                <a:sym typeface="Arial"/>
              </a:rPr>
              <a:t>Data is provided for first </a:t>
            </a:r>
            <a:r>
              <a:rPr lang="en-US" sz="2190" b="1">
                <a:solidFill>
                  <a:srgbClr val="3A3630"/>
                </a:solidFill>
                <a:latin typeface="Arial"/>
                <a:ea typeface="Arial"/>
                <a:cs typeface="Arial"/>
                <a:sym typeface="Arial"/>
              </a:rPr>
              <a:t>23 days</a:t>
            </a:r>
            <a:r>
              <a:rPr lang="en-US" sz="2190">
                <a:solidFill>
                  <a:srgbClr val="3A3630"/>
                </a:solidFill>
                <a:latin typeface="Arial"/>
                <a:ea typeface="Arial"/>
                <a:cs typeface="Arial"/>
                <a:sym typeface="Arial"/>
              </a:rPr>
              <a:t>.</a:t>
            </a:r>
            <a:endParaRPr/>
          </a:p>
        </p:txBody>
      </p:sp>
      <p:sp>
        <p:nvSpPr>
          <p:cNvPr id="421" name="Google Shape;421;p22"/>
          <p:cNvSpPr txBox="1"/>
          <p:nvPr/>
        </p:nvSpPr>
        <p:spPr>
          <a:xfrm>
            <a:off x="752852" y="4938434"/>
            <a:ext cx="13043955" cy="597856"/>
          </a:xfrm>
          <a:prstGeom prst="rect">
            <a:avLst/>
          </a:prstGeom>
          <a:noFill/>
          <a:ln>
            <a:noFill/>
          </a:ln>
        </p:spPr>
        <p:txBody>
          <a:bodyPr spcFirstLastPara="1" wrap="square" lIns="91425" tIns="45700" rIns="91425" bIns="45700" anchor="ctr" anchorCtr="0">
            <a:spAutoFit/>
          </a:bodyPr>
          <a:lstStyle/>
          <a:p>
            <a:pPr marL="457200" marR="0" lvl="0" indent="-457200" algn="ctr" rtl="0">
              <a:lnSpc>
                <a:spcPct val="150000"/>
              </a:lnSpc>
              <a:spcBef>
                <a:spcPts val="0"/>
              </a:spcBef>
              <a:spcAft>
                <a:spcPts val="0"/>
              </a:spcAft>
              <a:buNone/>
            </a:pPr>
            <a:r>
              <a:rPr lang="en-US" sz="2190" b="1">
                <a:solidFill>
                  <a:srgbClr val="7F6000"/>
                </a:solidFill>
                <a:latin typeface="Arial"/>
                <a:ea typeface="Arial"/>
                <a:cs typeface="Arial"/>
                <a:sym typeface="Arial"/>
              </a:rPr>
              <a:t>B)  </a:t>
            </a:r>
            <a:r>
              <a:rPr lang="en-US" sz="2190" b="1">
                <a:solidFill>
                  <a:srgbClr val="3A3630"/>
                </a:solidFill>
                <a:latin typeface="Arial"/>
                <a:ea typeface="Arial"/>
                <a:cs typeface="Arial"/>
                <a:sym typeface="Arial"/>
              </a:rPr>
              <a:t>Calculate Effective Call Handling hours per agent per month:</a:t>
            </a:r>
            <a:r>
              <a:rPr lang="en-US" sz="2190">
                <a:solidFill>
                  <a:srgbClr val="3A3630"/>
                </a:solidFill>
                <a:latin typeface="Arial"/>
                <a:ea typeface="Arial"/>
                <a:cs typeface="Arial"/>
                <a:sym typeface="Arial"/>
              </a:rPr>
              <a:t> 0.60 X 172.5 hours = 103.5 Hours</a:t>
            </a:r>
            <a:endParaRPr/>
          </a:p>
        </p:txBody>
      </p:sp>
      <p:sp>
        <p:nvSpPr>
          <p:cNvPr id="422" name="Google Shape;422;p22"/>
          <p:cNvSpPr txBox="1"/>
          <p:nvPr/>
        </p:nvSpPr>
        <p:spPr>
          <a:xfrm>
            <a:off x="742145" y="5519665"/>
            <a:ext cx="13244331" cy="597856"/>
          </a:xfrm>
          <a:prstGeom prst="rect">
            <a:avLst/>
          </a:prstGeom>
          <a:noFill/>
          <a:ln>
            <a:noFill/>
          </a:ln>
        </p:spPr>
        <p:txBody>
          <a:bodyPr spcFirstLastPara="1" wrap="square" lIns="91425" tIns="45700" rIns="91425" bIns="45700" anchor="ctr" anchorCtr="0">
            <a:spAutoFit/>
          </a:bodyPr>
          <a:lstStyle/>
          <a:p>
            <a:pPr marL="457200" marR="0" lvl="0" indent="-457200" algn="ctr" rtl="0">
              <a:lnSpc>
                <a:spcPct val="150000"/>
              </a:lnSpc>
              <a:spcBef>
                <a:spcPts val="0"/>
              </a:spcBef>
              <a:spcAft>
                <a:spcPts val="0"/>
              </a:spcAft>
              <a:buNone/>
            </a:pPr>
            <a:r>
              <a:rPr lang="en-US" sz="2190" b="1">
                <a:solidFill>
                  <a:srgbClr val="7F6000"/>
                </a:solidFill>
                <a:latin typeface="Arial"/>
                <a:ea typeface="Arial"/>
                <a:cs typeface="Arial"/>
                <a:sym typeface="Arial"/>
              </a:rPr>
              <a:t>C)  </a:t>
            </a:r>
            <a:r>
              <a:rPr lang="en-US" sz="2190" b="1">
                <a:solidFill>
                  <a:srgbClr val="3A3630"/>
                </a:solidFill>
                <a:latin typeface="Arial"/>
                <a:ea typeface="Arial"/>
                <a:cs typeface="Arial"/>
                <a:sym typeface="Arial"/>
              </a:rPr>
              <a:t>Calculate the total number of calls an agent can handle per month:</a:t>
            </a:r>
            <a:r>
              <a:rPr lang="en-US" sz="2190">
                <a:solidFill>
                  <a:srgbClr val="3A3630"/>
                </a:solidFill>
                <a:latin typeface="Arial"/>
                <a:ea typeface="Arial"/>
                <a:cs typeface="Arial"/>
                <a:sym typeface="Arial"/>
              </a:rPr>
              <a:t> 103.5 X 0.05528 = 1872 calls</a:t>
            </a:r>
            <a:endParaRPr/>
          </a:p>
        </p:txBody>
      </p:sp>
      <p:sp>
        <p:nvSpPr>
          <p:cNvPr id="423" name="Google Shape;423;p22"/>
          <p:cNvSpPr txBox="1"/>
          <p:nvPr/>
        </p:nvSpPr>
        <p:spPr>
          <a:xfrm>
            <a:off x="1885670" y="3164373"/>
            <a:ext cx="7633756" cy="535403"/>
          </a:xfrm>
          <a:prstGeom prst="rect">
            <a:avLst/>
          </a:prstGeom>
          <a:noFill/>
          <a:ln>
            <a:noFill/>
          </a:ln>
        </p:spPr>
        <p:txBody>
          <a:bodyPr spcFirstLastPara="1" wrap="square" lIns="91425" tIns="45700" rIns="91425" bIns="45700" anchor="ctr" anchorCtr="0">
            <a:spAutoFit/>
          </a:bodyPr>
          <a:lstStyle/>
          <a:p>
            <a:pPr marL="457200" marR="0" lvl="0" indent="-457200" algn="ctr" rtl="0">
              <a:lnSpc>
                <a:spcPct val="150000"/>
              </a:lnSpc>
              <a:spcBef>
                <a:spcPts val="0"/>
              </a:spcBef>
              <a:spcAft>
                <a:spcPts val="0"/>
              </a:spcAft>
              <a:buNone/>
            </a:pPr>
            <a:r>
              <a:rPr lang="en-US" sz="2190" b="1">
                <a:solidFill>
                  <a:srgbClr val="7F6000"/>
                </a:solidFill>
                <a:latin typeface="Arial"/>
                <a:ea typeface="Arial"/>
                <a:cs typeface="Arial"/>
                <a:sym typeface="Arial"/>
              </a:rPr>
              <a:t>c)   </a:t>
            </a:r>
            <a:r>
              <a:rPr lang="en-US" sz="2190" b="1">
                <a:solidFill>
                  <a:srgbClr val="3A3630"/>
                </a:solidFill>
                <a:latin typeface="Arial"/>
                <a:ea typeface="Arial"/>
                <a:cs typeface="Arial"/>
                <a:sym typeface="Arial"/>
              </a:rPr>
              <a:t>Average Call Duration: </a:t>
            </a:r>
            <a:r>
              <a:rPr lang="en-US" sz="2190">
                <a:solidFill>
                  <a:srgbClr val="3A3630"/>
                </a:solidFill>
                <a:latin typeface="Arial"/>
                <a:ea typeface="Arial"/>
                <a:cs typeface="Arial"/>
                <a:sym typeface="Arial"/>
              </a:rPr>
              <a:t>199 Seconds or 0.05528 Hours</a:t>
            </a:r>
            <a:endParaRPr/>
          </a:p>
        </p:txBody>
      </p:sp>
      <p:sp>
        <p:nvSpPr>
          <p:cNvPr id="424" name="Google Shape;424;p22"/>
          <p:cNvSpPr txBox="1"/>
          <p:nvPr/>
        </p:nvSpPr>
        <p:spPr>
          <a:xfrm>
            <a:off x="773975" y="6150771"/>
            <a:ext cx="12341841" cy="597856"/>
          </a:xfrm>
          <a:prstGeom prst="rect">
            <a:avLst/>
          </a:prstGeom>
          <a:noFill/>
          <a:ln>
            <a:noFill/>
          </a:ln>
        </p:spPr>
        <p:txBody>
          <a:bodyPr spcFirstLastPara="1" wrap="square" lIns="91425" tIns="45700" rIns="91425" bIns="45700" anchor="ctr" anchorCtr="0">
            <a:spAutoFit/>
          </a:bodyPr>
          <a:lstStyle/>
          <a:p>
            <a:pPr marL="457200" marR="0" lvl="0" indent="-457200" algn="ctr" rtl="0">
              <a:lnSpc>
                <a:spcPct val="150000"/>
              </a:lnSpc>
              <a:spcBef>
                <a:spcPts val="0"/>
              </a:spcBef>
              <a:spcAft>
                <a:spcPts val="0"/>
              </a:spcAft>
              <a:buNone/>
            </a:pPr>
            <a:r>
              <a:rPr lang="en-US" sz="2190" b="1">
                <a:solidFill>
                  <a:srgbClr val="7F6000"/>
                </a:solidFill>
                <a:latin typeface="Arial"/>
                <a:ea typeface="Arial"/>
                <a:cs typeface="Arial"/>
                <a:sym typeface="Arial"/>
              </a:rPr>
              <a:t>D)  </a:t>
            </a:r>
            <a:r>
              <a:rPr lang="en-US" sz="2190" b="1">
                <a:solidFill>
                  <a:srgbClr val="3A3630"/>
                </a:solidFill>
                <a:latin typeface="Arial"/>
                <a:ea typeface="Arial"/>
                <a:cs typeface="Arial"/>
                <a:sym typeface="Arial"/>
              </a:rPr>
              <a:t>Calculate the total number of calls an agent can handle per day: </a:t>
            </a:r>
            <a:r>
              <a:rPr lang="en-US" sz="2190">
                <a:solidFill>
                  <a:srgbClr val="3A3630"/>
                </a:solidFill>
                <a:latin typeface="Arial"/>
                <a:ea typeface="Arial"/>
                <a:cs typeface="Arial"/>
                <a:sym typeface="Arial"/>
              </a:rPr>
              <a:t>1872 / 23 days = 81 calls</a:t>
            </a:r>
            <a:endParaRPr/>
          </a:p>
        </p:txBody>
      </p:sp>
      <p:sp>
        <p:nvSpPr>
          <p:cNvPr id="425" name="Google Shape;425;p22"/>
          <p:cNvSpPr txBox="1"/>
          <p:nvPr/>
        </p:nvSpPr>
        <p:spPr>
          <a:xfrm>
            <a:off x="790600" y="6782628"/>
            <a:ext cx="12263293" cy="535403"/>
          </a:xfrm>
          <a:prstGeom prst="rect">
            <a:avLst/>
          </a:prstGeom>
          <a:noFill/>
          <a:ln>
            <a:noFill/>
          </a:ln>
        </p:spPr>
        <p:txBody>
          <a:bodyPr spcFirstLastPara="1" wrap="square" lIns="91425" tIns="45700" rIns="91425" bIns="45700" anchor="ctr" anchorCtr="0">
            <a:spAutoFit/>
          </a:bodyPr>
          <a:lstStyle/>
          <a:p>
            <a:pPr marL="457200" marR="0" lvl="0" indent="-457200" algn="ctr" rtl="0">
              <a:lnSpc>
                <a:spcPct val="150000"/>
              </a:lnSpc>
              <a:spcBef>
                <a:spcPts val="0"/>
              </a:spcBef>
              <a:spcAft>
                <a:spcPts val="0"/>
              </a:spcAft>
              <a:buNone/>
            </a:pPr>
            <a:r>
              <a:rPr lang="en-US" sz="2190" b="1">
                <a:solidFill>
                  <a:srgbClr val="7F6000"/>
                </a:solidFill>
                <a:latin typeface="Arial"/>
                <a:ea typeface="Arial"/>
                <a:cs typeface="Arial"/>
                <a:sym typeface="Arial"/>
              </a:rPr>
              <a:t>E)  </a:t>
            </a:r>
            <a:r>
              <a:rPr lang="en-US" sz="2190" b="1">
                <a:solidFill>
                  <a:srgbClr val="3A3630"/>
                </a:solidFill>
                <a:latin typeface="Arial"/>
                <a:ea typeface="Arial"/>
                <a:cs typeface="Arial"/>
                <a:sym typeface="Arial"/>
              </a:rPr>
              <a:t>Calculate the total number of calls an agent can handle per hour: </a:t>
            </a:r>
            <a:r>
              <a:rPr lang="en-US" sz="2190">
                <a:solidFill>
                  <a:srgbClr val="3A3630"/>
                </a:solidFill>
                <a:latin typeface="Arial"/>
                <a:ea typeface="Arial"/>
                <a:cs typeface="Arial"/>
                <a:sym typeface="Arial"/>
              </a:rPr>
              <a:t>81 / 4.5 hours= 18 calls</a:t>
            </a:r>
            <a:endParaRPr/>
          </a:p>
        </p:txBody>
      </p:sp>
      <p:sp>
        <p:nvSpPr>
          <p:cNvPr id="426" name="Google Shape;426;p22"/>
          <p:cNvSpPr txBox="1"/>
          <p:nvPr/>
        </p:nvSpPr>
        <p:spPr>
          <a:xfrm>
            <a:off x="1878456" y="3645854"/>
            <a:ext cx="6676764" cy="535403"/>
          </a:xfrm>
          <a:prstGeom prst="rect">
            <a:avLst/>
          </a:prstGeom>
          <a:noFill/>
          <a:ln>
            <a:noFill/>
          </a:ln>
        </p:spPr>
        <p:txBody>
          <a:bodyPr spcFirstLastPara="1" wrap="square" lIns="91425" tIns="45700" rIns="91425" bIns="45700" anchor="ctr" anchorCtr="0">
            <a:spAutoFit/>
          </a:bodyPr>
          <a:lstStyle/>
          <a:p>
            <a:pPr marL="457200" marR="0" lvl="0" indent="-457200" algn="ctr" rtl="0">
              <a:lnSpc>
                <a:spcPct val="150000"/>
              </a:lnSpc>
              <a:spcBef>
                <a:spcPts val="0"/>
              </a:spcBef>
              <a:spcAft>
                <a:spcPts val="0"/>
              </a:spcAft>
              <a:buNone/>
            </a:pPr>
            <a:r>
              <a:rPr lang="en-US" sz="2190" b="1">
                <a:solidFill>
                  <a:srgbClr val="7F6000"/>
                </a:solidFill>
                <a:latin typeface="Arial"/>
                <a:ea typeface="Arial"/>
                <a:cs typeface="Arial"/>
                <a:sym typeface="Arial"/>
              </a:rPr>
              <a:t>d)   </a:t>
            </a:r>
            <a:r>
              <a:rPr lang="en-US" sz="2190" b="1">
                <a:solidFill>
                  <a:srgbClr val="3A3630"/>
                </a:solidFill>
                <a:latin typeface="Arial"/>
                <a:ea typeface="Arial"/>
                <a:cs typeface="Arial"/>
                <a:sym typeface="Arial"/>
              </a:rPr>
              <a:t>Agent’s Efficiency: </a:t>
            </a:r>
            <a:r>
              <a:rPr lang="en-US" sz="2190">
                <a:solidFill>
                  <a:srgbClr val="3A3630"/>
                </a:solidFill>
                <a:latin typeface="Arial"/>
                <a:ea typeface="Arial"/>
                <a:cs typeface="Arial"/>
                <a:sym typeface="Arial"/>
              </a:rPr>
              <a:t>0.6 X 7.5Hours = 4.5 Hours</a:t>
            </a:r>
            <a:endParaRPr/>
          </a:p>
        </p:txBody>
      </p:sp>
      <p:pic>
        <p:nvPicPr>
          <p:cNvPr id="427" name="Google Shape;427;p22" descr="Capture11.PNG"/>
          <p:cNvPicPr preferRelativeResize="0"/>
          <p:nvPr/>
        </p:nvPicPr>
        <p:blipFill rotWithShape="1">
          <a:blip r:embed="rId3">
            <a:alphaModFix/>
          </a:blip>
          <a:srcRect/>
          <a:stretch/>
        </p:blipFill>
        <p:spPr>
          <a:xfrm>
            <a:off x="13301532" y="7520530"/>
            <a:ext cx="940309" cy="4920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23"/>
          <p:cNvGrpSpPr/>
          <p:nvPr/>
        </p:nvGrpSpPr>
        <p:grpSpPr>
          <a:xfrm>
            <a:off x="1042631" y="757259"/>
            <a:ext cx="12729054" cy="68579"/>
            <a:chOff x="1042630" y="741759"/>
            <a:chExt cx="12729054" cy="68579"/>
          </a:xfrm>
        </p:grpSpPr>
        <p:sp>
          <p:nvSpPr>
            <p:cNvPr id="433" name="Google Shape;433;p23"/>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34" name="Google Shape;434;p23"/>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35" name="Google Shape;435;p23"/>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436" name="Google Shape;436;p23" descr="meth.PNG"/>
          <p:cNvPicPr preferRelativeResize="0"/>
          <p:nvPr/>
        </p:nvPicPr>
        <p:blipFill rotWithShape="1">
          <a:blip r:embed="rId3">
            <a:alphaModFix/>
          </a:blip>
          <a:srcRect l="19150" t="6619" r="15684" b="10623"/>
          <a:stretch/>
        </p:blipFill>
        <p:spPr>
          <a:xfrm>
            <a:off x="8977712" y="2475928"/>
            <a:ext cx="5087421" cy="3963178"/>
          </a:xfrm>
          <a:prstGeom prst="rect">
            <a:avLst/>
          </a:prstGeom>
          <a:noFill/>
          <a:ln>
            <a:noFill/>
          </a:ln>
        </p:spPr>
      </p:pic>
      <p:sp>
        <p:nvSpPr>
          <p:cNvPr id="437" name="Google Shape;437;p23"/>
          <p:cNvSpPr/>
          <p:nvPr/>
        </p:nvSpPr>
        <p:spPr>
          <a:xfrm>
            <a:off x="1042630" y="997091"/>
            <a:ext cx="12440613"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Methodology: Calculating Required Agents</a:t>
            </a:r>
            <a:endParaRPr/>
          </a:p>
        </p:txBody>
      </p:sp>
      <p:sp>
        <p:nvSpPr>
          <p:cNvPr id="438" name="Google Shape;438;p23"/>
          <p:cNvSpPr txBox="1"/>
          <p:nvPr/>
        </p:nvSpPr>
        <p:spPr>
          <a:xfrm>
            <a:off x="693505" y="4028169"/>
            <a:ext cx="7644657" cy="4293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90" b="1">
                <a:solidFill>
                  <a:srgbClr val="3A3630"/>
                </a:solidFill>
                <a:latin typeface="Arial"/>
                <a:ea typeface="Arial"/>
                <a:cs typeface="Arial"/>
                <a:sym typeface="Arial"/>
              </a:rPr>
              <a:t>Answered Calls </a:t>
            </a:r>
            <a:r>
              <a:rPr lang="en-US" sz="2190">
                <a:solidFill>
                  <a:srgbClr val="3A3630"/>
                </a:solidFill>
                <a:latin typeface="Arial"/>
                <a:ea typeface="Arial"/>
                <a:cs typeface="Arial"/>
                <a:sym typeface="Arial"/>
              </a:rPr>
              <a:t>= Total Calls X (1- Desired Abandon Rate) </a:t>
            </a:r>
            <a:endParaRPr/>
          </a:p>
        </p:txBody>
      </p:sp>
      <p:sp>
        <p:nvSpPr>
          <p:cNvPr id="439" name="Google Shape;439;p23"/>
          <p:cNvSpPr txBox="1"/>
          <p:nvPr/>
        </p:nvSpPr>
        <p:spPr>
          <a:xfrm>
            <a:off x="635299" y="4766805"/>
            <a:ext cx="8026563" cy="11033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90" b="1">
                <a:solidFill>
                  <a:srgbClr val="3A3630"/>
                </a:solidFill>
                <a:latin typeface="Arial"/>
                <a:ea typeface="Arial"/>
                <a:cs typeface="Arial"/>
                <a:sym typeface="Arial"/>
              </a:rPr>
              <a:t>Agents Required  per hour </a:t>
            </a:r>
            <a:r>
              <a:rPr lang="en-US" sz="2190">
                <a:solidFill>
                  <a:srgbClr val="3A3630"/>
                </a:solidFill>
                <a:latin typeface="Arial"/>
                <a:ea typeface="Arial"/>
                <a:cs typeface="Arial"/>
                <a:sym typeface="Arial"/>
              </a:rPr>
              <a:t>= </a:t>
            </a:r>
            <a:endParaRPr/>
          </a:p>
          <a:p>
            <a:pPr marL="0" marR="0" lvl="0" indent="0" algn="l" rtl="0">
              <a:spcBef>
                <a:spcPts val="0"/>
              </a:spcBef>
              <a:spcAft>
                <a:spcPts val="0"/>
              </a:spcAft>
              <a:buNone/>
            </a:pPr>
            <a:r>
              <a:rPr lang="en-US" sz="2190">
                <a:solidFill>
                  <a:srgbClr val="3A3630"/>
                </a:solidFill>
                <a:latin typeface="Arial"/>
                <a:ea typeface="Arial"/>
                <a:cs typeface="Arial"/>
                <a:sym typeface="Arial"/>
              </a:rPr>
              <a:t>                                                Answered Calls</a:t>
            </a:r>
            <a:endParaRPr/>
          </a:p>
          <a:p>
            <a:pPr marL="0" marR="0" lvl="0" indent="0" algn="l" rtl="0">
              <a:spcBef>
                <a:spcPts val="0"/>
              </a:spcBef>
              <a:spcAft>
                <a:spcPts val="0"/>
              </a:spcAft>
              <a:buNone/>
            </a:pPr>
            <a:r>
              <a:rPr lang="en-US" sz="2190">
                <a:solidFill>
                  <a:srgbClr val="3A3630"/>
                </a:solidFill>
                <a:latin typeface="Arial"/>
                <a:ea typeface="Arial"/>
                <a:cs typeface="Arial"/>
                <a:sym typeface="Arial"/>
              </a:rPr>
              <a:t>                    Total number of calls an agent can handle per hour      </a:t>
            </a:r>
            <a:endParaRPr/>
          </a:p>
        </p:txBody>
      </p:sp>
      <p:cxnSp>
        <p:nvCxnSpPr>
          <p:cNvPr id="440" name="Google Shape;440;p23"/>
          <p:cNvCxnSpPr/>
          <p:nvPr/>
        </p:nvCxnSpPr>
        <p:spPr>
          <a:xfrm>
            <a:off x="2261062" y="5453149"/>
            <a:ext cx="6286764" cy="0"/>
          </a:xfrm>
          <a:prstGeom prst="straightConnector1">
            <a:avLst/>
          </a:prstGeom>
          <a:noFill/>
          <a:ln w="28575" cap="flat" cmpd="sng">
            <a:solidFill>
              <a:schemeClr val="dk1"/>
            </a:solidFill>
            <a:prstDash val="solid"/>
            <a:miter lim="800000"/>
            <a:headEnd type="none" w="sm" len="sm"/>
            <a:tailEnd type="none" w="sm" len="sm"/>
          </a:ln>
        </p:spPr>
      </p:cxnSp>
      <p:sp>
        <p:nvSpPr>
          <p:cNvPr id="441" name="Google Shape;441;p23"/>
          <p:cNvSpPr txBox="1"/>
          <p:nvPr/>
        </p:nvSpPr>
        <p:spPr>
          <a:xfrm>
            <a:off x="693505" y="3434324"/>
            <a:ext cx="4066306" cy="4293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90" b="1">
                <a:solidFill>
                  <a:srgbClr val="3A3630"/>
                </a:solidFill>
                <a:latin typeface="Arial"/>
                <a:ea typeface="Arial"/>
                <a:cs typeface="Arial"/>
                <a:sym typeface="Arial"/>
              </a:rPr>
              <a:t>Desired Abandon Rate </a:t>
            </a:r>
            <a:r>
              <a:rPr lang="en-US" sz="2190">
                <a:solidFill>
                  <a:srgbClr val="3A3630"/>
                </a:solidFill>
                <a:latin typeface="Arial"/>
                <a:ea typeface="Arial"/>
                <a:cs typeface="Arial"/>
                <a:sym typeface="Arial"/>
              </a:rPr>
              <a:t>= 10%</a:t>
            </a:r>
            <a:endParaRPr/>
          </a:p>
        </p:txBody>
      </p:sp>
      <p:pic>
        <p:nvPicPr>
          <p:cNvPr id="442" name="Google Shape;442;p23" descr="Capture11.PNG"/>
          <p:cNvPicPr preferRelativeResize="0"/>
          <p:nvPr/>
        </p:nvPicPr>
        <p:blipFill rotWithShape="1">
          <a:blip r:embed="rId4">
            <a:alphaModFix/>
          </a:blip>
          <a:srcRect/>
          <a:stretch/>
        </p:blipFill>
        <p:spPr>
          <a:xfrm>
            <a:off x="13301532" y="7520530"/>
            <a:ext cx="940309" cy="4920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24"/>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4"/>
          <p:cNvGrpSpPr/>
          <p:nvPr/>
        </p:nvGrpSpPr>
        <p:grpSpPr>
          <a:xfrm>
            <a:off x="1042631" y="741761"/>
            <a:ext cx="12729054" cy="68579"/>
            <a:chOff x="1042630" y="741759"/>
            <a:chExt cx="12729054" cy="68579"/>
          </a:xfrm>
        </p:grpSpPr>
        <p:sp>
          <p:nvSpPr>
            <p:cNvPr id="451" name="Google Shape;451;p24"/>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52" name="Google Shape;452;p24"/>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53" name="Google Shape;453;p24"/>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454" name="Google Shape;454;p24"/>
          <p:cNvSpPr/>
          <p:nvPr/>
        </p:nvSpPr>
        <p:spPr>
          <a:xfrm>
            <a:off x="540049" y="840521"/>
            <a:ext cx="12192923" cy="1002190"/>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dirty="0">
                <a:solidFill>
                  <a:srgbClr val="0070C0"/>
                </a:solidFill>
                <a:latin typeface="Lora"/>
                <a:ea typeface="Lora"/>
                <a:cs typeface="Lora"/>
                <a:sym typeface="Lora"/>
              </a:rPr>
              <a:t>Manpower Plan (3/3)</a:t>
            </a:r>
            <a:endParaRPr sz="5400" dirty="0">
              <a:solidFill>
                <a:srgbClr val="0070C0"/>
              </a:solidFill>
              <a:latin typeface="Calibri"/>
              <a:ea typeface="Calibri"/>
              <a:cs typeface="Calibri"/>
              <a:sym typeface="Calibri"/>
            </a:endParaRPr>
          </a:p>
        </p:txBody>
      </p:sp>
      <p:pic>
        <p:nvPicPr>
          <p:cNvPr id="455" name="Google Shape;455;p24"/>
          <p:cNvPicPr preferRelativeResize="0"/>
          <p:nvPr/>
        </p:nvPicPr>
        <p:blipFill rotWithShape="1">
          <a:blip r:embed="rId3">
            <a:alphaModFix/>
          </a:blip>
          <a:srcRect/>
          <a:stretch/>
        </p:blipFill>
        <p:spPr>
          <a:xfrm>
            <a:off x="409787" y="2648607"/>
            <a:ext cx="7488288" cy="4775097"/>
          </a:xfrm>
          <a:prstGeom prst="rect">
            <a:avLst/>
          </a:prstGeom>
          <a:noFill/>
          <a:ln>
            <a:noFill/>
          </a:ln>
        </p:spPr>
      </p:pic>
      <p:pic>
        <p:nvPicPr>
          <p:cNvPr id="456" name="Google Shape;456;p24" descr="Capture11.PNG"/>
          <p:cNvPicPr preferRelativeResize="0"/>
          <p:nvPr/>
        </p:nvPicPr>
        <p:blipFill rotWithShape="1">
          <a:blip r:embed="rId4">
            <a:alphaModFix/>
          </a:blip>
          <a:srcRect/>
          <a:stretch/>
        </p:blipFill>
        <p:spPr>
          <a:xfrm>
            <a:off x="13301532" y="7620280"/>
            <a:ext cx="940309" cy="492095"/>
          </a:xfrm>
          <a:prstGeom prst="rect">
            <a:avLst/>
          </a:prstGeom>
          <a:noFill/>
          <a:ln>
            <a:noFill/>
          </a:ln>
        </p:spPr>
      </p:pic>
      <p:graphicFrame>
        <p:nvGraphicFramePr>
          <p:cNvPr id="457" name="Google Shape;457;p24"/>
          <p:cNvGraphicFramePr/>
          <p:nvPr>
            <p:extLst>
              <p:ext uri="{D42A27DB-BD31-4B8C-83A1-F6EECF244321}">
                <p14:modId xmlns:p14="http://schemas.microsoft.com/office/powerpoint/2010/main" val="1865313236"/>
              </p:ext>
            </p:extLst>
          </p:nvPr>
        </p:nvGraphicFramePr>
        <p:xfrm>
          <a:off x="7993890" y="1469343"/>
          <a:ext cx="6247951" cy="5931333"/>
        </p:xfrm>
        <a:graphic>
          <a:graphicData uri="http://schemas.openxmlformats.org/drawingml/2006/table">
            <a:tbl>
              <a:tblPr firstRow="1" bandRow="1">
                <a:tableStyleId>{0A74526D-EB69-4150-AB86-5E8963F345B8}</a:tableStyleId>
              </a:tblPr>
              <a:tblGrid>
                <a:gridCol w="1584702">
                  <a:extLst>
                    <a:ext uri="{9D8B030D-6E8A-4147-A177-3AD203B41FA5}">
                      <a16:colId xmlns:a16="http://schemas.microsoft.com/office/drawing/2014/main" val="20000"/>
                    </a:ext>
                  </a:extLst>
                </a:gridCol>
                <a:gridCol w="1553632">
                  <a:extLst>
                    <a:ext uri="{9D8B030D-6E8A-4147-A177-3AD203B41FA5}">
                      <a16:colId xmlns:a16="http://schemas.microsoft.com/office/drawing/2014/main" val="20001"/>
                    </a:ext>
                  </a:extLst>
                </a:gridCol>
                <a:gridCol w="1610059">
                  <a:extLst>
                    <a:ext uri="{9D8B030D-6E8A-4147-A177-3AD203B41FA5}">
                      <a16:colId xmlns:a16="http://schemas.microsoft.com/office/drawing/2014/main" val="20002"/>
                    </a:ext>
                  </a:extLst>
                </a:gridCol>
                <a:gridCol w="1499558">
                  <a:extLst>
                    <a:ext uri="{9D8B030D-6E8A-4147-A177-3AD203B41FA5}">
                      <a16:colId xmlns:a16="http://schemas.microsoft.com/office/drawing/2014/main" val="20003"/>
                    </a:ext>
                  </a:extLst>
                </a:gridCol>
              </a:tblGrid>
              <a:tr h="1542093">
                <a:tc>
                  <a:txBody>
                    <a:bodyPr/>
                    <a:lstStyle/>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TIME BUCKET</a:t>
                      </a:r>
                      <a:endParaRPr sz="1800" b="1" i="0" u="none" strike="noStrike" cap="none" dirty="0">
                        <a:solidFill>
                          <a:schemeClr val="bg1"/>
                        </a:solidFill>
                        <a:latin typeface="Calibri"/>
                        <a:ea typeface="Calibri"/>
                        <a:cs typeface="Calibri"/>
                        <a:sym typeface="Arial"/>
                      </a:endParaRPr>
                    </a:p>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(DAY SHIFT)</a:t>
                      </a:r>
                      <a:endParaRPr sz="1800" b="1" i="0" u="none" strike="noStrike" cap="none" dirty="0">
                        <a:solidFill>
                          <a:schemeClr val="bg1"/>
                        </a:solidFill>
                        <a:latin typeface="Calibri"/>
                        <a:ea typeface="Calibri"/>
                        <a:cs typeface="Calibri"/>
                        <a:sym typeface="Aria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TOTAL</a:t>
                      </a:r>
                      <a:endParaRPr sz="1800" b="1" i="0" u="none" strike="noStrike" cap="none" dirty="0">
                        <a:solidFill>
                          <a:schemeClr val="bg1"/>
                        </a:solidFill>
                        <a:latin typeface="Calibri"/>
                        <a:ea typeface="Calibri"/>
                        <a:cs typeface="Calibri"/>
                        <a:sym typeface="Arial"/>
                      </a:endParaRPr>
                    </a:p>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INCOMING CALLS</a:t>
                      </a:r>
                      <a:endParaRPr sz="1800" b="1" i="0" u="none" strike="noStrike" cap="none" dirty="0">
                        <a:solidFill>
                          <a:schemeClr val="bg1"/>
                        </a:solidFill>
                        <a:latin typeface="Calibri"/>
                        <a:ea typeface="Calibri"/>
                        <a:cs typeface="Calibri"/>
                        <a:sym typeface="Aria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ANSWERED</a:t>
                      </a:r>
                      <a:endParaRPr sz="1800" b="1" i="0" u="none" strike="noStrike" cap="none" dirty="0">
                        <a:solidFill>
                          <a:schemeClr val="bg1"/>
                        </a:solidFill>
                        <a:latin typeface="Calibri"/>
                        <a:ea typeface="Calibri"/>
                        <a:cs typeface="Calibri"/>
                        <a:sym typeface="Arial"/>
                      </a:endParaRPr>
                    </a:p>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CALLS (10%</a:t>
                      </a:r>
                      <a:endParaRPr sz="1800" b="1" i="0" u="none" strike="noStrike" cap="none" dirty="0">
                        <a:solidFill>
                          <a:schemeClr val="bg1"/>
                        </a:solidFill>
                        <a:latin typeface="Calibri"/>
                        <a:ea typeface="Calibri"/>
                        <a:cs typeface="Calibri"/>
                        <a:sym typeface="Arial"/>
                      </a:endParaRPr>
                    </a:p>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ABANDON  RATE)</a:t>
                      </a:r>
                      <a:endParaRPr sz="1800" b="1" i="0" u="none" strike="noStrike" cap="none" dirty="0">
                        <a:solidFill>
                          <a:schemeClr val="bg1"/>
                        </a:solidFill>
                        <a:latin typeface="Calibri"/>
                        <a:ea typeface="Calibri"/>
                        <a:cs typeface="Calibri"/>
                        <a:sym typeface="Aria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AGENTS </a:t>
                      </a:r>
                      <a:endParaRPr sz="1800" b="1" i="0" u="none" strike="noStrike" cap="none" dirty="0">
                        <a:solidFill>
                          <a:schemeClr val="bg1"/>
                        </a:solidFill>
                        <a:latin typeface="Calibri"/>
                        <a:ea typeface="Calibri"/>
                        <a:cs typeface="Calibri"/>
                        <a:sym typeface="Arial"/>
                      </a:endParaRPr>
                    </a:p>
                    <a:p>
                      <a:pPr marL="0" marR="0" lvl="0" indent="0" algn="ctr" rtl="0">
                        <a:lnSpc>
                          <a:spcPct val="100000"/>
                        </a:lnSpc>
                        <a:spcBef>
                          <a:spcPts val="0"/>
                        </a:spcBef>
                        <a:spcAft>
                          <a:spcPts val="0"/>
                        </a:spcAft>
                        <a:buClr>
                          <a:srgbClr val="000000"/>
                        </a:buClr>
                        <a:buFont typeface="Arial"/>
                        <a:buNone/>
                      </a:pPr>
                      <a:r>
                        <a:rPr lang="en-US" sz="1800" b="1" i="0" u="none" strike="noStrike" cap="none" dirty="0">
                          <a:solidFill>
                            <a:schemeClr val="bg1"/>
                          </a:solidFill>
                          <a:latin typeface="Calibri"/>
                          <a:ea typeface="Calibri"/>
                          <a:cs typeface="Calibri"/>
                          <a:sym typeface="Arial"/>
                        </a:rPr>
                        <a:t>REQUIRED</a:t>
                      </a:r>
                      <a:endParaRPr sz="1800" b="1" i="0" u="none" strike="noStrike" cap="none" dirty="0">
                        <a:solidFill>
                          <a:schemeClr val="bg1"/>
                        </a:solidFill>
                        <a:latin typeface="Calibri"/>
                        <a:ea typeface="Calibri"/>
                        <a:cs typeface="Calibri"/>
                        <a:sym typeface="Aria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9-10</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417</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375</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21</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10-11</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579</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521</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29</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11-12</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636</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572</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32</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12-13</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550</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495</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28</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13-14</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503</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452</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25</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14-15</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459</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413</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23</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15-16</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398</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358</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20</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16-17</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382</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344</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19</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17-18</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371</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334</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19</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18-19</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315</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283</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16</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329171">
                <a:tc>
                  <a:txBody>
                    <a:bodyPr/>
                    <a:lstStyle/>
                    <a:p>
                      <a:pPr marL="0" marR="0" lvl="0" indent="0" algn="ctr" rtl="0">
                        <a:spcBef>
                          <a:spcPts val="0"/>
                        </a:spcBef>
                        <a:spcAft>
                          <a:spcPts val="0"/>
                        </a:spcAft>
                        <a:buNone/>
                      </a:pPr>
                      <a:r>
                        <a:rPr lang="en-US" sz="1800" b="1" u="none" strike="noStrike" cap="none">
                          <a:solidFill>
                            <a:schemeClr val="dk1"/>
                          </a:solidFill>
                          <a:sym typeface="Arial"/>
                        </a:rPr>
                        <a:t>19-20</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281</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253</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solidFill>
                            <a:schemeClr val="dk1"/>
                          </a:solidFill>
                          <a:sym typeface="Arial"/>
                        </a:rPr>
                        <a:t>14</a:t>
                      </a:r>
                      <a:endParaRPr sz="1800" b="1"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329171">
                <a:tc>
                  <a:txBody>
                    <a:bodyPr/>
                    <a:lstStyle/>
                    <a:p>
                      <a:pPr marL="0" marR="0" lvl="0" indent="0" algn="ctr" rtl="0">
                        <a:spcBef>
                          <a:spcPts val="0"/>
                        </a:spcBef>
                        <a:spcAft>
                          <a:spcPts val="0"/>
                        </a:spcAft>
                        <a:buNone/>
                      </a:pPr>
                      <a:r>
                        <a:rPr lang="en-US" sz="1800" b="1" u="none" strike="noStrike" cap="none" dirty="0">
                          <a:solidFill>
                            <a:schemeClr val="dk1"/>
                          </a:solidFill>
                          <a:sym typeface="Arial"/>
                        </a:rPr>
                        <a:t>20-21</a:t>
                      </a:r>
                      <a:endParaRPr sz="1800" b="1" u="none" strike="noStrike" cap="none" dirty="0">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239</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solidFill>
                            <a:schemeClr val="dk1"/>
                          </a:solidFill>
                          <a:sym typeface="Arial"/>
                        </a:rPr>
                        <a:t>215</a:t>
                      </a:r>
                      <a:endParaRPr sz="180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dirty="0">
                          <a:solidFill>
                            <a:schemeClr val="dk1"/>
                          </a:solidFill>
                          <a:sym typeface="Arial"/>
                        </a:rPr>
                        <a:t>12</a:t>
                      </a:r>
                      <a:endParaRPr sz="1800" b="1" u="none" strike="noStrike" cap="none" dirty="0">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5"/>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1042633" y="935099"/>
            <a:ext cx="12192923" cy="1095179"/>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Night-Shift Manpower Plan(1/2)</a:t>
            </a:r>
            <a:endParaRPr sz="5400">
              <a:solidFill>
                <a:srgbClr val="0070C0"/>
              </a:solidFill>
              <a:latin typeface="Calibri"/>
              <a:ea typeface="Calibri"/>
              <a:cs typeface="Calibri"/>
              <a:sym typeface="Calibri"/>
            </a:endParaRPr>
          </a:p>
        </p:txBody>
      </p:sp>
      <p:grpSp>
        <p:nvGrpSpPr>
          <p:cNvPr id="466" name="Google Shape;466;p25"/>
          <p:cNvGrpSpPr/>
          <p:nvPr/>
        </p:nvGrpSpPr>
        <p:grpSpPr>
          <a:xfrm>
            <a:off x="1042631" y="741761"/>
            <a:ext cx="12729054" cy="68579"/>
            <a:chOff x="1042630" y="741759"/>
            <a:chExt cx="12729054" cy="68579"/>
          </a:xfrm>
        </p:grpSpPr>
        <p:sp>
          <p:nvSpPr>
            <p:cNvPr id="467" name="Google Shape;467;p25"/>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68" name="Google Shape;468;p25"/>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69" name="Google Shape;469;p25"/>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470" name="Google Shape;470;p25"/>
          <p:cNvSpPr txBox="1"/>
          <p:nvPr/>
        </p:nvSpPr>
        <p:spPr>
          <a:xfrm>
            <a:off x="1321145" y="2410540"/>
            <a:ext cx="11960307" cy="168506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Description:</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Proposing a manpower plan for handling calls received at night to maintain a </a:t>
            </a:r>
            <a:r>
              <a:rPr lang="en-US" sz="2100" b="1">
                <a:solidFill>
                  <a:srgbClr val="3A3630"/>
                </a:solidFill>
                <a:latin typeface="Arial"/>
                <a:ea typeface="Arial"/>
                <a:cs typeface="Arial"/>
                <a:sym typeface="Arial"/>
              </a:rPr>
              <a:t>maximum abandon </a:t>
            </a:r>
            <a:endParaRPr/>
          </a:p>
          <a:p>
            <a:pPr marL="0" marR="0" lvl="0" indent="0" algn="ctr" rtl="0">
              <a:lnSpc>
                <a:spcPct val="150000"/>
              </a:lnSpc>
              <a:spcBef>
                <a:spcPts val="0"/>
              </a:spcBef>
              <a:spcAft>
                <a:spcPts val="0"/>
              </a:spcAft>
              <a:buNone/>
            </a:pPr>
            <a:r>
              <a:rPr lang="en-US" sz="2100" b="1">
                <a:solidFill>
                  <a:srgbClr val="3A3630"/>
                </a:solidFill>
                <a:latin typeface="Arial"/>
                <a:ea typeface="Arial"/>
                <a:cs typeface="Arial"/>
                <a:sym typeface="Arial"/>
              </a:rPr>
              <a:t>rate of 10%.</a:t>
            </a:r>
            <a:endParaRPr/>
          </a:p>
        </p:txBody>
      </p:sp>
      <p:sp>
        <p:nvSpPr>
          <p:cNvPr id="471" name="Google Shape;471;p25"/>
          <p:cNvSpPr txBox="1"/>
          <p:nvPr/>
        </p:nvSpPr>
        <p:spPr>
          <a:xfrm>
            <a:off x="1224369" y="4153548"/>
            <a:ext cx="12267757" cy="182356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700">
                <a:solidFill>
                  <a:srgbClr val="00B0F0"/>
                </a:solidFill>
                <a:latin typeface="Lora"/>
                <a:ea typeface="Lora"/>
                <a:cs typeface="Lora"/>
                <a:sym typeface="Lora"/>
              </a:rPr>
              <a:t>Methodology Used for Analysis: </a:t>
            </a:r>
            <a:endParaRPr/>
          </a:p>
          <a:p>
            <a:pPr marL="0" marR="0" lvl="0" indent="-171450" algn="ctr" rtl="0">
              <a:lnSpc>
                <a:spcPct val="150000"/>
              </a:lnSpc>
              <a:spcBef>
                <a:spcPts val="0"/>
              </a:spcBef>
              <a:spcAft>
                <a:spcPts val="0"/>
              </a:spcAft>
              <a:buClr>
                <a:srgbClr val="002060"/>
              </a:buClr>
              <a:buSzPts val="2700"/>
              <a:buFont typeface="Arial"/>
              <a:buChar char="•"/>
            </a:pPr>
            <a:r>
              <a:rPr lang="en-US" sz="2700">
                <a:solidFill>
                  <a:srgbClr val="002060"/>
                </a:solidFill>
                <a:latin typeface="Lora"/>
                <a:ea typeface="Lora"/>
                <a:cs typeface="Lora"/>
                <a:sym typeface="Lora"/>
              </a:rPr>
              <a:t> </a:t>
            </a:r>
            <a:r>
              <a:rPr lang="en-US" sz="2100">
                <a:solidFill>
                  <a:srgbClr val="3A3630"/>
                </a:solidFill>
                <a:latin typeface="Arial"/>
                <a:ea typeface="Arial"/>
                <a:cs typeface="Arial"/>
                <a:sym typeface="Arial"/>
              </a:rPr>
              <a:t>Estimated the number of calls received at night based on historical data and assumptions provided.</a:t>
            </a:r>
            <a:endParaRPr/>
          </a:p>
          <a:p>
            <a:pPr marL="0" marR="0" lvl="0" indent="-133350" algn="ctr" rtl="0">
              <a:lnSpc>
                <a:spcPct val="150000"/>
              </a:lnSpc>
              <a:spcBef>
                <a:spcPts val="0"/>
              </a:spcBef>
              <a:spcAft>
                <a:spcPts val="0"/>
              </a:spcAft>
              <a:buClr>
                <a:srgbClr val="3A3630"/>
              </a:buClr>
              <a:buSzPts val="2100"/>
              <a:buFont typeface="Arial"/>
              <a:buChar char="•"/>
            </a:pPr>
            <a:r>
              <a:rPr lang="en-US" sz="2100">
                <a:solidFill>
                  <a:srgbClr val="3A3630"/>
                </a:solidFill>
                <a:latin typeface="Arial"/>
                <a:ea typeface="Arial"/>
                <a:cs typeface="Arial"/>
                <a:sym typeface="Arial"/>
              </a:rPr>
              <a:t>  Calculated the minimum number of agents required during night shifts to meet service level targets.</a:t>
            </a:r>
            <a:endParaRPr/>
          </a:p>
        </p:txBody>
      </p:sp>
      <p:pic>
        <p:nvPicPr>
          <p:cNvPr id="472" name="Google Shape;472;p25" descr="ppppppp.PNG"/>
          <p:cNvPicPr preferRelativeResize="0"/>
          <p:nvPr/>
        </p:nvPicPr>
        <p:blipFill rotWithShape="1">
          <a:blip r:embed="rId3">
            <a:alphaModFix/>
          </a:blip>
          <a:srcRect/>
          <a:stretch/>
        </p:blipFill>
        <p:spPr>
          <a:xfrm>
            <a:off x="12440697" y="1780538"/>
            <a:ext cx="1330986" cy="1260000"/>
          </a:xfrm>
          <a:prstGeom prst="rect">
            <a:avLst/>
          </a:prstGeom>
          <a:noFill/>
          <a:ln>
            <a:noFill/>
          </a:ln>
        </p:spPr>
      </p:pic>
      <p:pic>
        <p:nvPicPr>
          <p:cNvPr id="473" name="Google Shape;473;p25" descr="Capture11.PNG"/>
          <p:cNvPicPr preferRelativeResize="0"/>
          <p:nvPr/>
        </p:nvPicPr>
        <p:blipFill rotWithShape="1">
          <a:blip r:embed="rId4">
            <a:alphaModFix/>
          </a:blip>
          <a:srcRect/>
          <a:stretch/>
        </p:blipFill>
        <p:spPr>
          <a:xfrm>
            <a:off x="13301532" y="7520530"/>
            <a:ext cx="940309" cy="4920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grpSp>
        <p:nvGrpSpPr>
          <p:cNvPr id="478" name="Google Shape;478;p26"/>
          <p:cNvGrpSpPr/>
          <p:nvPr/>
        </p:nvGrpSpPr>
        <p:grpSpPr>
          <a:xfrm>
            <a:off x="1042631" y="741761"/>
            <a:ext cx="12729054" cy="68579"/>
            <a:chOff x="1042630" y="741759"/>
            <a:chExt cx="12729054" cy="68579"/>
          </a:xfrm>
        </p:grpSpPr>
        <p:sp>
          <p:nvSpPr>
            <p:cNvPr id="479" name="Google Shape;479;p26"/>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80" name="Google Shape;480;p26"/>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81" name="Google Shape;481;p26"/>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482" name="Google Shape;482;p26"/>
          <p:cNvSpPr/>
          <p:nvPr/>
        </p:nvSpPr>
        <p:spPr>
          <a:xfrm>
            <a:off x="1042633" y="997091"/>
            <a:ext cx="12041600"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Assumptions-Based Insights</a:t>
            </a:r>
            <a:endParaRPr sz="5400">
              <a:solidFill>
                <a:srgbClr val="0070C0"/>
              </a:solidFill>
              <a:latin typeface="Calibri"/>
              <a:ea typeface="Calibri"/>
              <a:cs typeface="Calibri"/>
              <a:sym typeface="Calibri"/>
            </a:endParaRPr>
          </a:p>
        </p:txBody>
      </p:sp>
      <p:graphicFrame>
        <p:nvGraphicFramePr>
          <p:cNvPr id="483" name="Google Shape;483;p26"/>
          <p:cNvGraphicFramePr/>
          <p:nvPr>
            <p:extLst>
              <p:ext uri="{D42A27DB-BD31-4B8C-83A1-F6EECF244321}">
                <p14:modId xmlns:p14="http://schemas.microsoft.com/office/powerpoint/2010/main" val="1926189535"/>
              </p:ext>
            </p:extLst>
          </p:nvPr>
        </p:nvGraphicFramePr>
        <p:xfrm>
          <a:off x="1042633" y="2061273"/>
          <a:ext cx="9753600" cy="5892190"/>
        </p:xfrm>
        <a:graphic>
          <a:graphicData uri="http://schemas.openxmlformats.org/drawingml/2006/table">
            <a:tbl>
              <a:tblPr firstRow="1" bandRow="1">
                <a:noFill/>
                <a:tableStyleId>{0A74526D-EB69-4150-AB86-5E8963F345B8}</a:tableStyleId>
              </a:tblPr>
              <a:tblGrid>
                <a:gridCol w="3251200">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gridCol w="3251200">
                  <a:extLst>
                    <a:ext uri="{9D8B030D-6E8A-4147-A177-3AD203B41FA5}">
                      <a16:colId xmlns:a16="http://schemas.microsoft.com/office/drawing/2014/main" val="20002"/>
                    </a:ext>
                  </a:extLst>
                </a:gridCol>
              </a:tblGrid>
              <a:tr h="629425">
                <a:tc>
                  <a:txBody>
                    <a:bodyPr/>
                    <a:lstStyle/>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TIME BUCKET </a:t>
                      </a:r>
                      <a:endParaRPr dirty="0">
                        <a:solidFill>
                          <a:schemeClr val="bg1"/>
                        </a:solidFill>
                      </a:endParaRPr>
                    </a:p>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(NIGHT-SHIFT)</a:t>
                      </a:r>
                      <a:endParaRPr sz="1800" b="1" u="none" strike="noStrike" cap="none" dirty="0">
                        <a:solidFill>
                          <a:schemeClr val="bg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CALL DISTRIBUTION</a:t>
                      </a:r>
                      <a:endParaRPr sz="1800" b="1" u="none" strike="noStrike" cap="none" dirty="0">
                        <a:solidFill>
                          <a:schemeClr val="bg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PERCENTAGE DISTRIBUTION</a:t>
                      </a:r>
                      <a:endParaRPr sz="1800" b="1" u="none" strike="noStrike" cap="none" dirty="0">
                        <a:solidFill>
                          <a:schemeClr val="bg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9PM-10PM</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3</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10-11</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3</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11-12</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2</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0.0667</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12AM-01AM</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2</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0.0667</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1-2</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1</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2-3</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1</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3-4</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1</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4-5</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1</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5-6</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3</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6-7</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4</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7-8</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4</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437675">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8AM-9AM</a:t>
                      </a:r>
                      <a:endParaRPr sz="1800" b="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rgbClr val="002060"/>
                          </a:solidFill>
                          <a:latin typeface="Arial"/>
                          <a:ea typeface="Arial"/>
                          <a:cs typeface="Arial"/>
                          <a:sym typeface="Arial"/>
                        </a:rPr>
                        <a:t>5</a:t>
                      </a:r>
                      <a:endParaRPr sz="1800" u="none" strike="noStrike" cap="none">
                        <a:solidFill>
                          <a:srgbClr val="00206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dirty="0">
                          <a:solidFill>
                            <a:schemeClr val="dk1"/>
                          </a:solidFill>
                          <a:latin typeface="Arial"/>
                          <a:ea typeface="Arial"/>
                          <a:cs typeface="Arial"/>
                          <a:sym typeface="Arial"/>
                        </a:rPr>
                        <a:t>0.1667</a:t>
                      </a:r>
                      <a:endParaRPr sz="1800" b="0" u="none" strike="noStrike" cap="none" dirty="0">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484" name="Google Shape;484;p26"/>
          <p:cNvSpPr txBox="1"/>
          <p:nvPr/>
        </p:nvSpPr>
        <p:spPr>
          <a:xfrm>
            <a:off x="11255433" y="2408457"/>
            <a:ext cx="2816779" cy="3485561"/>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For every 100 calls </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that customers make</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between 9 am and</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9 pm, they also make</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30 calls at night</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between 9 pm and</a:t>
            </a:r>
            <a:endParaRPr/>
          </a:p>
          <a:p>
            <a:pPr marL="0" marR="0" lvl="0" indent="0" algn="ctr" rtl="0">
              <a:lnSpc>
                <a:spcPct val="150000"/>
              </a:lnSpc>
              <a:spcBef>
                <a:spcPts val="0"/>
              </a:spcBef>
              <a:spcAft>
                <a:spcPts val="0"/>
              </a:spcAft>
              <a:buNone/>
            </a:pPr>
            <a:r>
              <a:rPr lang="en-US" sz="2100">
                <a:solidFill>
                  <a:srgbClr val="3A3630"/>
                </a:solidFill>
                <a:latin typeface="Arial"/>
                <a:ea typeface="Arial"/>
                <a:cs typeface="Arial"/>
                <a:sym typeface="Arial"/>
              </a:rPr>
              <a:t> 9 am. </a:t>
            </a:r>
            <a:endParaRPr/>
          </a:p>
        </p:txBody>
      </p:sp>
      <p:pic>
        <p:nvPicPr>
          <p:cNvPr id="485" name="Google Shape;485;p26" descr="Capture11.PNG"/>
          <p:cNvPicPr preferRelativeResize="0"/>
          <p:nvPr/>
        </p:nvPicPr>
        <p:blipFill rotWithShape="1">
          <a:blip r:embed="rId3">
            <a:alphaModFix/>
          </a:blip>
          <a:srcRect/>
          <a:stretch/>
        </p:blipFill>
        <p:spPr>
          <a:xfrm>
            <a:off x="13301532" y="7520530"/>
            <a:ext cx="940309" cy="4920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7"/>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42633" y="935099"/>
            <a:ext cx="12192923" cy="1095179"/>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Night-Shift Manpower Plan(2/2)</a:t>
            </a:r>
            <a:endParaRPr sz="5400">
              <a:solidFill>
                <a:srgbClr val="0070C0"/>
              </a:solidFill>
              <a:latin typeface="Calibri"/>
              <a:ea typeface="Calibri"/>
              <a:cs typeface="Calibri"/>
              <a:sym typeface="Calibri"/>
            </a:endParaRPr>
          </a:p>
        </p:txBody>
      </p:sp>
      <p:grpSp>
        <p:nvGrpSpPr>
          <p:cNvPr id="494" name="Google Shape;494;p27"/>
          <p:cNvGrpSpPr/>
          <p:nvPr/>
        </p:nvGrpSpPr>
        <p:grpSpPr>
          <a:xfrm>
            <a:off x="1042631" y="741761"/>
            <a:ext cx="12729054" cy="68579"/>
            <a:chOff x="1042630" y="741759"/>
            <a:chExt cx="12729054" cy="68579"/>
          </a:xfrm>
        </p:grpSpPr>
        <p:sp>
          <p:nvSpPr>
            <p:cNvPr id="495" name="Google Shape;495;p27"/>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96" name="Google Shape;496;p27"/>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97" name="Google Shape;497;p27"/>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graphicFrame>
        <p:nvGraphicFramePr>
          <p:cNvPr id="498" name="Google Shape;498;p27"/>
          <p:cNvGraphicFramePr/>
          <p:nvPr>
            <p:extLst>
              <p:ext uri="{D42A27DB-BD31-4B8C-83A1-F6EECF244321}">
                <p14:modId xmlns:p14="http://schemas.microsoft.com/office/powerpoint/2010/main" val="1596061731"/>
              </p:ext>
            </p:extLst>
          </p:nvPr>
        </p:nvGraphicFramePr>
        <p:xfrm>
          <a:off x="1878647" y="2511772"/>
          <a:ext cx="8389960" cy="5577970"/>
        </p:xfrm>
        <a:graphic>
          <a:graphicData uri="http://schemas.openxmlformats.org/drawingml/2006/table">
            <a:tbl>
              <a:tblPr firstRow="1" bandRow="1">
                <a:noFill/>
                <a:tableStyleId>{0A74526D-EB69-4150-AB86-5E8963F345B8}</a:tableStyleId>
              </a:tblPr>
              <a:tblGrid>
                <a:gridCol w="2116294">
                  <a:extLst>
                    <a:ext uri="{9D8B030D-6E8A-4147-A177-3AD203B41FA5}">
                      <a16:colId xmlns:a16="http://schemas.microsoft.com/office/drawing/2014/main" val="20000"/>
                    </a:ext>
                  </a:extLst>
                </a:gridCol>
                <a:gridCol w="2116294">
                  <a:extLst>
                    <a:ext uri="{9D8B030D-6E8A-4147-A177-3AD203B41FA5}">
                      <a16:colId xmlns:a16="http://schemas.microsoft.com/office/drawing/2014/main" val="20001"/>
                    </a:ext>
                  </a:extLst>
                </a:gridCol>
                <a:gridCol w="2116294">
                  <a:extLst>
                    <a:ext uri="{9D8B030D-6E8A-4147-A177-3AD203B41FA5}">
                      <a16:colId xmlns:a16="http://schemas.microsoft.com/office/drawing/2014/main" val="20002"/>
                    </a:ext>
                  </a:extLst>
                </a:gridCol>
                <a:gridCol w="2041078">
                  <a:extLst>
                    <a:ext uri="{9D8B030D-6E8A-4147-A177-3AD203B41FA5}">
                      <a16:colId xmlns:a16="http://schemas.microsoft.com/office/drawing/2014/main" val="20003"/>
                    </a:ext>
                  </a:extLst>
                </a:gridCol>
              </a:tblGrid>
              <a:tr h="1155089">
                <a:tc>
                  <a:txBody>
                    <a:bodyPr/>
                    <a:lstStyle/>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TIME BUCKET</a:t>
                      </a:r>
                      <a:endParaRPr dirty="0">
                        <a:solidFill>
                          <a:schemeClr val="bg1"/>
                        </a:solidFill>
                      </a:endParaRPr>
                    </a:p>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(NIGHT-SHIFT)</a:t>
                      </a:r>
                      <a:endParaRPr sz="1800" b="1" u="none" strike="noStrike" cap="none" dirty="0">
                        <a:solidFill>
                          <a:schemeClr val="bg1"/>
                        </a:solidFill>
                        <a:latin typeface="Arial"/>
                        <a:ea typeface="Arial"/>
                        <a:cs typeface="Arial"/>
                        <a:sym typeface="Aria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PERCENTAGE</a:t>
                      </a:r>
                      <a:endParaRPr sz="1800" b="1" u="none" strike="noStrike" cap="none" dirty="0">
                        <a:solidFill>
                          <a:schemeClr val="bg1"/>
                        </a:solidFill>
                        <a:latin typeface="Arial"/>
                        <a:ea typeface="Arial"/>
                        <a:cs typeface="Arial"/>
                        <a:sym typeface="Arial"/>
                      </a:endParaRPr>
                    </a:p>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DISTRIBUTION OF</a:t>
                      </a:r>
                      <a:endParaRPr dirty="0">
                        <a:solidFill>
                          <a:schemeClr val="bg1"/>
                        </a:solidFill>
                      </a:endParaRPr>
                    </a:p>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NIGHT CALLS</a:t>
                      </a:r>
                      <a:endParaRPr sz="1800" b="1" u="none" strike="noStrike" cap="none" dirty="0">
                        <a:solidFill>
                          <a:schemeClr val="bg1"/>
                        </a:solidFill>
                        <a:latin typeface="Arial"/>
                        <a:ea typeface="Arial"/>
                        <a:cs typeface="Arial"/>
                        <a:sym typeface="Aria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TOTAL</a:t>
                      </a:r>
                      <a:endParaRPr dirty="0">
                        <a:solidFill>
                          <a:schemeClr val="bg1"/>
                        </a:solidFill>
                      </a:endParaRPr>
                    </a:p>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INCOMING CALLS</a:t>
                      </a:r>
                      <a:endParaRPr dirty="0">
                        <a:solidFill>
                          <a:schemeClr val="bg1"/>
                        </a:solidFill>
                      </a:endParaRPr>
                    </a:p>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(10% RATE)</a:t>
                      </a:r>
                      <a:endParaRPr sz="1800" b="1" u="none" strike="noStrike" cap="none" dirty="0">
                        <a:solidFill>
                          <a:schemeClr val="bg1"/>
                        </a:solidFill>
                        <a:latin typeface="Arial"/>
                        <a:ea typeface="Arial"/>
                        <a:cs typeface="Arial"/>
                        <a:sym typeface="Aria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AGENTS </a:t>
                      </a:r>
                      <a:endParaRPr dirty="0">
                        <a:solidFill>
                          <a:schemeClr val="bg1"/>
                        </a:solidFill>
                      </a:endParaRPr>
                    </a:p>
                    <a:p>
                      <a:pPr marL="0" marR="0" lvl="0" indent="0" algn="ctr" rtl="0">
                        <a:spcBef>
                          <a:spcPts val="0"/>
                        </a:spcBef>
                        <a:spcAft>
                          <a:spcPts val="0"/>
                        </a:spcAft>
                        <a:buNone/>
                      </a:pPr>
                      <a:r>
                        <a:rPr lang="en-US" sz="1800" b="1" u="none" strike="noStrike" cap="none" dirty="0">
                          <a:solidFill>
                            <a:schemeClr val="bg1"/>
                          </a:solidFill>
                          <a:latin typeface="Arial"/>
                          <a:ea typeface="Arial"/>
                          <a:cs typeface="Arial"/>
                          <a:sym typeface="Arial"/>
                        </a:rPr>
                        <a:t>REQUIRED</a:t>
                      </a:r>
                      <a:endParaRPr sz="1800" b="1" u="none" strike="noStrike" cap="none" dirty="0">
                        <a:solidFill>
                          <a:schemeClr val="bg1"/>
                        </a:solidFill>
                        <a:latin typeface="Arial"/>
                        <a:ea typeface="Arial"/>
                        <a:cs typeface="Arial"/>
                        <a:sym typeface="Aria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9PM-10PM</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dirty="0">
                          <a:solidFill>
                            <a:schemeClr val="dk1"/>
                          </a:solidFill>
                          <a:latin typeface="Arial"/>
                          <a:ea typeface="Arial"/>
                          <a:cs typeface="Arial"/>
                          <a:sym typeface="Arial"/>
                        </a:rPr>
                        <a:t>0.1</a:t>
                      </a:r>
                      <a:endParaRPr sz="1800" b="0" u="none" strike="noStrike" cap="none" dirty="0">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139</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8</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10-11</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139</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8</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11-12</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0.0667</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92</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5</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12AM-01AM</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0.0667</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92</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5</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1-2</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46</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3</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2-3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46</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3</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3-4</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46</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3</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4-5</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0.0333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46</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3</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5-6</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139</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8</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6-7</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185</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10</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7-8</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0.1333</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185</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a:latin typeface="Arial"/>
                          <a:ea typeface="Arial"/>
                          <a:cs typeface="Arial"/>
                          <a:sym typeface="Arial"/>
                        </a:rPr>
                        <a:t>10</a:t>
                      </a:r>
                      <a:endParaRPr sz="1800" b="1"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355419">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8AM-9AM</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0.1667</a:t>
                      </a:r>
                      <a:endParaRPr sz="1800" b="0" u="none" strike="noStrike" cap="none">
                        <a:solidFill>
                          <a:schemeClr val="dk1"/>
                        </a:solidFill>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231</a:t>
                      </a:r>
                      <a:endParaRPr sz="1800" u="none" strike="noStrike" cap="none">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1800" b="1" u="none" strike="noStrike" cap="none" dirty="0">
                          <a:latin typeface="Arial"/>
                          <a:ea typeface="Arial"/>
                          <a:cs typeface="Arial"/>
                          <a:sym typeface="Arial"/>
                        </a:rPr>
                        <a:t>13</a:t>
                      </a:r>
                      <a:endParaRPr sz="1800" b="1" u="none" strike="noStrike" cap="none" dirty="0">
                        <a:latin typeface="Arial"/>
                        <a:ea typeface="Arial"/>
                        <a:cs typeface="Arial"/>
                        <a:sym typeface="Aria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pic>
        <p:nvPicPr>
          <p:cNvPr id="499" name="Google Shape;499;p27" descr="Capture11.PNG"/>
          <p:cNvPicPr preferRelativeResize="0"/>
          <p:nvPr/>
        </p:nvPicPr>
        <p:blipFill rotWithShape="1">
          <a:blip r:embed="rId3">
            <a:alphaModFix/>
          </a:blip>
          <a:srcRect/>
          <a:stretch/>
        </p:blipFill>
        <p:spPr>
          <a:xfrm>
            <a:off x="13301532" y="7520530"/>
            <a:ext cx="940309" cy="4920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8"/>
          <p:cNvSpPr/>
          <p:nvPr/>
        </p:nvSpPr>
        <p:spPr>
          <a:xfrm>
            <a:off x="1042632" y="966095"/>
            <a:ext cx="8887539"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Key Takeaways</a:t>
            </a:r>
            <a:endParaRPr sz="5400">
              <a:solidFill>
                <a:srgbClr val="0070C0"/>
              </a:solidFill>
              <a:latin typeface="Calibri"/>
              <a:ea typeface="Calibri"/>
              <a:cs typeface="Calibri"/>
              <a:sym typeface="Calibri"/>
            </a:endParaRPr>
          </a:p>
        </p:txBody>
      </p:sp>
      <p:grpSp>
        <p:nvGrpSpPr>
          <p:cNvPr id="505" name="Google Shape;505;p28"/>
          <p:cNvGrpSpPr/>
          <p:nvPr/>
        </p:nvGrpSpPr>
        <p:grpSpPr>
          <a:xfrm>
            <a:off x="1042631" y="757259"/>
            <a:ext cx="12729054" cy="68579"/>
            <a:chOff x="1042630" y="741759"/>
            <a:chExt cx="12729054" cy="68579"/>
          </a:xfrm>
        </p:grpSpPr>
        <p:sp>
          <p:nvSpPr>
            <p:cNvPr id="506" name="Google Shape;506;p28"/>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07" name="Google Shape;507;p28"/>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08" name="Google Shape;508;p28"/>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509" name="Google Shape;509;p28"/>
          <p:cNvSpPr txBox="1"/>
          <p:nvPr/>
        </p:nvSpPr>
        <p:spPr>
          <a:xfrm>
            <a:off x="971364" y="2085205"/>
            <a:ext cx="12885689" cy="1408037"/>
          </a:xfrm>
          <a:prstGeom prst="rect">
            <a:avLst/>
          </a:prstGeom>
          <a:noFill/>
          <a:ln>
            <a:noFill/>
          </a:ln>
        </p:spPr>
        <p:txBody>
          <a:bodyPr spcFirstLastPara="1" wrap="square" lIns="91425" tIns="45700" rIns="91425" bIns="45700" anchor="t" anchorCtr="0">
            <a:spAutoFit/>
          </a:bodyPr>
          <a:lstStyle/>
          <a:p>
            <a:pPr marL="342866" marR="0" lvl="0" indent="-342866" rtl="0">
              <a:lnSpc>
                <a:spcPct val="150000"/>
              </a:lnSpc>
              <a:spcBef>
                <a:spcPts val="0"/>
              </a:spcBef>
              <a:spcAft>
                <a:spcPts val="0"/>
              </a:spcAft>
              <a:buClr>
                <a:srgbClr val="00B0F0"/>
              </a:buClr>
              <a:buSzPts val="1900"/>
              <a:buFont typeface="Calibri"/>
              <a:buAutoNum type="arabicPeriod"/>
            </a:pPr>
            <a:r>
              <a:rPr lang="en-US" sz="1900" b="1" u="sng" dirty="0">
                <a:solidFill>
                  <a:srgbClr val="00B0F0"/>
                </a:solidFill>
                <a:latin typeface="Arial"/>
                <a:ea typeface="Arial"/>
                <a:cs typeface="Arial"/>
                <a:sym typeface="Arial"/>
              </a:rPr>
              <a:t>Average Call Duration</a:t>
            </a:r>
            <a:r>
              <a:rPr lang="en-US" sz="1900" u="sng" dirty="0">
                <a:solidFill>
                  <a:schemeClr val="dk1"/>
                </a:solidFill>
                <a:latin typeface="Calibri"/>
                <a:ea typeface="Calibri"/>
                <a:cs typeface="Calibri"/>
                <a:sym typeface="Calibri"/>
              </a:rPr>
              <a:t>:  </a:t>
            </a:r>
          </a:p>
          <a:p>
            <a:pPr marR="0" lvl="0" rtl="0">
              <a:lnSpc>
                <a:spcPct val="150000"/>
              </a:lnSpc>
              <a:spcBef>
                <a:spcPts val="0"/>
              </a:spcBef>
              <a:spcAft>
                <a:spcPts val="0"/>
              </a:spcAft>
              <a:buClr>
                <a:srgbClr val="00B0F0"/>
              </a:buClr>
              <a:buSzPts val="1900"/>
            </a:pPr>
            <a:r>
              <a:rPr lang="en-US" sz="1900" dirty="0">
                <a:solidFill>
                  <a:schemeClr val="dk1"/>
                </a:solidFill>
                <a:latin typeface="Calibri"/>
                <a:ea typeface="Calibri"/>
                <a:cs typeface="Calibri"/>
                <a:sym typeface="Calibri"/>
              </a:rPr>
              <a:t>    </a:t>
            </a:r>
            <a:r>
              <a:rPr lang="en-US" sz="1900" dirty="0">
                <a:solidFill>
                  <a:schemeClr val="dk1"/>
                </a:solidFill>
                <a:latin typeface="Arial"/>
                <a:ea typeface="Arial"/>
                <a:cs typeface="Arial"/>
                <a:sym typeface="Arial"/>
              </a:rPr>
              <a:t>An average call duration of </a:t>
            </a:r>
            <a:r>
              <a:rPr lang="en-US" sz="1900" b="1" dirty="0">
                <a:solidFill>
                  <a:schemeClr val="dk1"/>
                </a:solidFill>
                <a:latin typeface="Arial"/>
                <a:ea typeface="Arial"/>
                <a:cs typeface="Arial"/>
                <a:sym typeface="Arial"/>
              </a:rPr>
              <a:t>199 seconds </a:t>
            </a:r>
            <a:r>
              <a:rPr lang="en-US" sz="1900" dirty="0">
                <a:solidFill>
                  <a:schemeClr val="dk1"/>
                </a:solidFill>
                <a:latin typeface="Arial"/>
                <a:ea typeface="Arial"/>
                <a:cs typeface="Arial"/>
                <a:sym typeface="Arial"/>
              </a:rPr>
              <a:t>indicates that customer interactions with typically last around 3 minutes   and 19 seconds, offering insights into call efficiency and service quality</a:t>
            </a:r>
            <a:r>
              <a:rPr lang="en-US" sz="1900" dirty="0">
                <a:solidFill>
                  <a:schemeClr val="dk1"/>
                </a:solidFill>
                <a:latin typeface="Calibri"/>
                <a:ea typeface="Calibri"/>
                <a:cs typeface="Calibri"/>
                <a:sym typeface="Calibri"/>
              </a:rPr>
              <a:t>.</a:t>
            </a:r>
            <a:endParaRPr dirty="0"/>
          </a:p>
        </p:txBody>
      </p:sp>
      <p:sp>
        <p:nvSpPr>
          <p:cNvPr id="510" name="Google Shape;510;p28"/>
          <p:cNvSpPr txBox="1"/>
          <p:nvPr/>
        </p:nvSpPr>
        <p:spPr>
          <a:xfrm>
            <a:off x="976406" y="3390943"/>
            <a:ext cx="12899347" cy="1408037"/>
          </a:xfrm>
          <a:prstGeom prst="rect">
            <a:avLst/>
          </a:prstGeom>
          <a:noFill/>
          <a:ln>
            <a:noFill/>
          </a:ln>
        </p:spPr>
        <p:txBody>
          <a:bodyPr spcFirstLastPara="1" wrap="square" lIns="91425" tIns="45700" rIns="91425" bIns="45700" anchor="t" anchorCtr="0">
            <a:spAutoFit/>
          </a:bodyPr>
          <a:lstStyle/>
          <a:p>
            <a:pPr marL="342866" marR="0" lvl="0" indent="-342866" algn="l" rtl="0">
              <a:lnSpc>
                <a:spcPct val="150000"/>
              </a:lnSpc>
              <a:spcBef>
                <a:spcPts val="0"/>
              </a:spcBef>
              <a:spcAft>
                <a:spcPts val="0"/>
              </a:spcAft>
              <a:buClr>
                <a:srgbClr val="00B0F0"/>
              </a:buClr>
              <a:buSzPts val="1900"/>
              <a:buFont typeface="Arial"/>
              <a:buAutoNum type="arabicPeriod" startAt="2"/>
            </a:pPr>
            <a:r>
              <a:rPr lang="en-US" sz="1900" b="1" u="sng" dirty="0">
                <a:solidFill>
                  <a:srgbClr val="00B0F0"/>
                </a:solidFill>
                <a:latin typeface="Arial"/>
                <a:ea typeface="Arial"/>
                <a:cs typeface="Arial"/>
                <a:sym typeface="Arial"/>
              </a:rPr>
              <a:t>Call Volume Analysis:</a:t>
            </a:r>
            <a:r>
              <a:rPr lang="en-US" sz="1900" u="sng" dirty="0">
                <a:solidFill>
                  <a:schemeClr val="dk1"/>
                </a:solidFill>
                <a:latin typeface="Calibri"/>
                <a:ea typeface="Calibri"/>
                <a:cs typeface="Calibri"/>
                <a:sym typeface="Calibri"/>
              </a:rPr>
              <a:t> </a:t>
            </a:r>
          </a:p>
          <a:p>
            <a:pPr marR="0" lvl="0" algn="l" rtl="0">
              <a:lnSpc>
                <a:spcPct val="150000"/>
              </a:lnSpc>
              <a:spcBef>
                <a:spcPts val="0"/>
              </a:spcBef>
              <a:spcAft>
                <a:spcPts val="0"/>
              </a:spcAft>
              <a:buClr>
                <a:srgbClr val="00B0F0"/>
              </a:buClr>
              <a:buSzPts val="1900"/>
            </a:pPr>
            <a:r>
              <a:rPr lang="en-US" sz="1900" dirty="0">
                <a:solidFill>
                  <a:schemeClr val="dk1"/>
                </a:solidFill>
                <a:latin typeface="Calibri"/>
                <a:ea typeface="Calibri"/>
                <a:cs typeface="Calibri"/>
                <a:sym typeface="Calibri"/>
              </a:rPr>
              <a:t>     </a:t>
            </a:r>
            <a:r>
              <a:rPr lang="en-US" sz="1900" dirty="0">
                <a:solidFill>
                  <a:schemeClr val="dk1"/>
                </a:solidFill>
                <a:latin typeface="Arial"/>
                <a:ea typeface="Arial"/>
                <a:cs typeface="Arial"/>
                <a:sym typeface="Arial"/>
              </a:rPr>
              <a:t>Peak call activity observed during midday, followed by gradual decline in the afternoon and evening guides staffing adjustments for optimal resource allocation during peak hours.</a:t>
            </a:r>
            <a:endParaRPr dirty="0"/>
          </a:p>
        </p:txBody>
      </p:sp>
      <p:sp>
        <p:nvSpPr>
          <p:cNvPr id="511" name="Google Shape;511;p28"/>
          <p:cNvSpPr txBox="1"/>
          <p:nvPr/>
        </p:nvSpPr>
        <p:spPr>
          <a:xfrm>
            <a:off x="971364" y="4785641"/>
            <a:ext cx="13081383" cy="1408037"/>
          </a:xfrm>
          <a:prstGeom prst="rect">
            <a:avLst/>
          </a:prstGeom>
          <a:noFill/>
          <a:ln>
            <a:noFill/>
          </a:ln>
        </p:spPr>
        <p:txBody>
          <a:bodyPr spcFirstLastPara="1" wrap="square" lIns="91425" tIns="45700" rIns="91425" bIns="45700" anchor="t" anchorCtr="0">
            <a:spAutoFit/>
          </a:bodyPr>
          <a:lstStyle/>
          <a:p>
            <a:pPr marL="342866" marR="0" lvl="0" indent="-342866" rtl="0">
              <a:lnSpc>
                <a:spcPct val="150000"/>
              </a:lnSpc>
              <a:spcBef>
                <a:spcPts val="0"/>
              </a:spcBef>
              <a:spcAft>
                <a:spcPts val="0"/>
              </a:spcAft>
              <a:buClr>
                <a:srgbClr val="00B0F0"/>
              </a:buClr>
              <a:buSzPts val="1900"/>
              <a:buFont typeface="Arial"/>
              <a:buAutoNum type="arabicPeriod" startAt="3"/>
            </a:pPr>
            <a:r>
              <a:rPr lang="en-US" sz="1900" b="1" u="sng" dirty="0">
                <a:solidFill>
                  <a:srgbClr val="00B0F0"/>
                </a:solidFill>
                <a:latin typeface="Arial"/>
                <a:ea typeface="Arial"/>
                <a:cs typeface="Arial"/>
                <a:sym typeface="Arial"/>
              </a:rPr>
              <a:t>Addressing abandonment rates:</a:t>
            </a:r>
            <a:r>
              <a:rPr lang="en-US" sz="1900" b="1" dirty="0">
                <a:solidFill>
                  <a:srgbClr val="00B0F0"/>
                </a:solidFill>
                <a:latin typeface="Arial"/>
                <a:ea typeface="Arial"/>
                <a:cs typeface="Arial"/>
                <a:sym typeface="Arial"/>
              </a:rPr>
              <a:t> </a:t>
            </a:r>
          </a:p>
          <a:p>
            <a:pPr marR="0" lvl="0" rtl="0">
              <a:lnSpc>
                <a:spcPct val="150000"/>
              </a:lnSpc>
              <a:spcBef>
                <a:spcPts val="0"/>
              </a:spcBef>
              <a:spcAft>
                <a:spcPts val="0"/>
              </a:spcAft>
              <a:buClr>
                <a:srgbClr val="00B0F0"/>
              </a:buClr>
              <a:buSzPts val="1900"/>
            </a:pPr>
            <a:r>
              <a:rPr lang="en-US" sz="1900" dirty="0">
                <a:solidFill>
                  <a:schemeClr val="dk1"/>
                </a:solidFill>
                <a:latin typeface="Arial"/>
                <a:ea typeface="Arial"/>
                <a:cs typeface="Arial"/>
                <a:sym typeface="Arial"/>
              </a:rPr>
              <a:t>   High rates of </a:t>
            </a:r>
            <a:r>
              <a:rPr lang="en-US" sz="1900" b="1" dirty="0">
                <a:solidFill>
                  <a:schemeClr val="dk1"/>
                </a:solidFill>
                <a:latin typeface="Arial"/>
                <a:ea typeface="Arial"/>
                <a:cs typeface="Arial"/>
                <a:sym typeface="Arial"/>
              </a:rPr>
              <a:t>abandoned calls during peak periods from 9 AM to 12 PM </a:t>
            </a:r>
            <a:r>
              <a:rPr lang="en-US" sz="1900" dirty="0">
                <a:solidFill>
                  <a:schemeClr val="dk1"/>
                </a:solidFill>
                <a:latin typeface="Arial"/>
                <a:ea typeface="Arial"/>
                <a:cs typeface="Arial"/>
                <a:sym typeface="Arial"/>
              </a:rPr>
              <a:t>and from</a:t>
            </a:r>
            <a:r>
              <a:rPr lang="en-US" dirty="0"/>
              <a:t> </a:t>
            </a:r>
            <a:r>
              <a:rPr lang="en-US" sz="1900" b="1" dirty="0">
                <a:solidFill>
                  <a:schemeClr val="dk1"/>
                </a:solidFill>
                <a:latin typeface="Arial"/>
                <a:ea typeface="Arial"/>
                <a:cs typeface="Arial"/>
                <a:sym typeface="Arial"/>
              </a:rPr>
              <a:t>8 PM to 9 PM</a:t>
            </a:r>
            <a:r>
              <a:rPr lang="en-US" sz="1900" dirty="0">
                <a:solidFill>
                  <a:schemeClr val="dk1"/>
                </a:solidFill>
                <a:latin typeface="Arial"/>
                <a:ea typeface="Arial"/>
                <a:cs typeface="Arial"/>
                <a:sym typeface="Arial"/>
              </a:rPr>
              <a:t>, with lower   abandonment rates observed in the afternoon, highlight fluctuations in call abandonment  throughout the day. </a:t>
            </a:r>
            <a:endParaRPr dirty="0"/>
          </a:p>
        </p:txBody>
      </p:sp>
      <p:sp>
        <p:nvSpPr>
          <p:cNvPr id="512" name="Google Shape;512;p28"/>
          <p:cNvSpPr txBox="1"/>
          <p:nvPr/>
        </p:nvSpPr>
        <p:spPr>
          <a:xfrm>
            <a:off x="939925" y="6365236"/>
            <a:ext cx="13326066" cy="1408037"/>
          </a:xfrm>
          <a:prstGeom prst="rect">
            <a:avLst/>
          </a:prstGeom>
          <a:noFill/>
          <a:ln>
            <a:noFill/>
          </a:ln>
        </p:spPr>
        <p:txBody>
          <a:bodyPr spcFirstLastPara="1" wrap="square" lIns="91425" tIns="45700" rIns="91425" bIns="45700" anchor="t" anchorCtr="0">
            <a:spAutoFit/>
          </a:bodyPr>
          <a:lstStyle/>
          <a:p>
            <a:pPr marL="342866" marR="0" lvl="0" indent="-342866" rtl="0">
              <a:lnSpc>
                <a:spcPct val="150000"/>
              </a:lnSpc>
              <a:spcBef>
                <a:spcPts val="0"/>
              </a:spcBef>
              <a:spcAft>
                <a:spcPts val="0"/>
              </a:spcAft>
              <a:buClr>
                <a:srgbClr val="00B0F0"/>
              </a:buClr>
              <a:buSzPts val="1900"/>
              <a:buFont typeface="Arial"/>
              <a:buAutoNum type="arabicPeriod" startAt="4"/>
            </a:pPr>
            <a:r>
              <a:rPr lang="en-US" sz="1900" b="1" u="sng" dirty="0">
                <a:solidFill>
                  <a:srgbClr val="00B0F0"/>
                </a:solidFill>
                <a:latin typeface="Arial"/>
                <a:ea typeface="Arial"/>
                <a:cs typeface="Arial"/>
                <a:sym typeface="Arial"/>
              </a:rPr>
              <a:t>Manpower Plan:  </a:t>
            </a:r>
          </a:p>
          <a:p>
            <a:pPr marR="0" lvl="0" rtl="0">
              <a:lnSpc>
                <a:spcPct val="150000"/>
              </a:lnSpc>
              <a:spcBef>
                <a:spcPts val="0"/>
              </a:spcBef>
              <a:spcAft>
                <a:spcPts val="0"/>
              </a:spcAft>
              <a:buClr>
                <a:srgbClr val="00B0F0"/>
              </a:buClr>
              <a:buSzPts val="1900"/>
            </a:pPr>
            <a:r>
              <a:rPr lang="en-US" sz="1900" b="1" dirty="0">
                <a:solidFill>
                  <a:srgbClr val="00B0F0"/>
                </a:solidFill>
              </a:rPr>
              <a:t>   </a:t>
            </a:r>
            <a:r>
              <a:rPr lang="en-US" sz="1900" b="1" dirty="0">
                <a:solidFill>
                  <a:schemeClr val="dk1"/>
                </a:solidFill>
                <a:latin typeface="Arial"/>
                <a:ea typeface="Arial"/>
                <a:cs typeface="Arial"/>
                <a:sym typeface="Arial"/>
              </a:rPr>
              <a:t>Proposing a manpower plan </a:t>
            </a:r>
            <a:r>
              <a:rPr lang="en-US" sz="1900" dirty="0">
                <a:solidFill>
                  <a:schemeClr val="dk1"/>
                </a:solidFill>
                <a:latin typeface="Arial"/>
                <a:ea typeface="Arial"/>
                <a:cs typeface="Arial"/>
                <a:sym typeface="Arial"/>
              </a:rPr>
              <a:t>for day and night shifts ensures round-the-clock support for customer and enhances   overall customer experience.</a:t>
            </a:r>
            <a:endParaRPr dirty="0"/>
          </a:p>
        </p:txBody>
      </p:sp>
      <p:pic>
        <p:nvPicPr>
          <p:cNvPr id="513" name="Google Shape;513;p28" descr="Capture11.PNG"/>
          <p:cNvPicPr preferRelativeResize="0"/>
          <p:nvPr/>
        </p:nvPicPr>
        <p:blipFill rotWithShape="1">
          <a:blip r:embed="rId3">
            <a:alphaModFix/>
          </a:blip>
          <a:srcRect/>
          <a:stretch/>
        </p:blipFill>
        <p:spPr>
          <a:xfrm>
            <a:off x="13301532" y="7520530"/>
            <a:ext cx="940309" cy="492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9"/>
          <p:cNvSpPr/>
          <p:nvPr/>
        </p:nvSpPr>
        <p:spPr>
          <a:xfrm>
            <a:off x="1042632" y="997091"/>
            <a:ext cx="8887539"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Recommendations</a:t>
            </a:r>
            <a:endParaRPr sz="5400">
              <a:solidFill>
                <a:srgbClr val="0070C0"/>
              </a:solidFill>
              <a:latin typeface="Calibri"/>
              <a:ea typeface="Calibri"/>
              <a:cs typeface="Calibri"/>
              <a:sym typeface="Calibri"/>
            </a:endParaRPr>
          </a:p>
        </p:txBody>
      </p:sp>
      <p:grpSp>
        <p:nvGrpSpPr>
          <p:cNvPr id="519" name="Google Shape;519;p29"/>
          <p:cNvGrpSpPr/>
          <p:nvPr/>
        </p:nvGrpSpPr>
        <p:grpSpPr>
          <a:xfrm>
            <a:off x="1042631" y="757259"/>
            <a:ext cx="12729054" cy="68579"/>
            <a:chOff x="1042630" y="741759"/>
            <a:chExt cx="12729054" cy="68579"/>
          </a:xfrm>
        </p:grpSpPr>
        <p:sp>
          <p:nvSpPr>
            <p:cNvPr id="520" name="Google Shape;520;p29"/>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21" name="Google Shape;521;p29"/>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22" name="Google Shape;522;p29"/>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523" name="Google Shape;523;p29"/>
          <p:cNvSpPr txBox="1"/>
          <p:nvPr/>
        </p:nvSpPr>
        <p:spPr>
          <a:xfrm>
            <a:off x="1042631" y="2090548"/>
            <a:ext cx="11822211" cy="3462486"/>
          </a:xfrm>
          <a:prstGeom prst="rect">
            <a:avLst/>
          </a:prstGeom>
          <a:noFill/>
          <a:ln>
            <a:noFill/>
          </a:ln>
        </p:spPr>
        <p:txBody>
          <a:bodyPr spcFirstLastPara="1" wrap="square" lIns="91425" tIns="45700" rIns="91425" bIns="45700" anchor="ctr" anchorCtr="0">
            <a:spAutoFit/>
          </a:bodyPr>
          <a:lstStyle/>
          <a:p>
            <a:pPr marL="342866" marR="0" lvl="0" indent="-342866" algn="l" rtl="0">
              <a:lnSpc>
                <a:spcPct val="200000"/>
              </a:lnSpc>
              <a:spcBef>
                <a:spcPts val="0"/>
              </a:spcBef>
              <a:spcAft>
                <a:spcPts val="0"/>
              </a:spcAft>
              <a:buClr>
                <a:schemeClr val="dk1"/>
              </a:buClr>
              <a:buSzPts val="2190"/>
              <a:buFont typeface="Arial"/>
              <a:buChar char="•"/>
            </a:pPr>
            <a:r>
              <a:rPr lang="en-US" sz="2190">
                <a:solidFill>
                  <a:schemeClr val="dk1"/>
                </a:solidFill>
                <a:latin typeface="Arial"/>
                <a:ea typeface="Arial"/>
                <a:cs typeface="Arial"/>
                <a:sym typeface="Arial"/>
              </a:rPr>
              <a:t>Implement flexible staffing aligned with peak call hours to minimize wait times and enhance</a:t>
            </a:r>
            <a:endParaRPr/>
          </a:p>
          <a:p>
            <a:pPr marL="342866" marR="0" lvl="0" indent="-342866" algn="l" rtl="0">
              <a:lnSpc>
                <a:spcPct val="200000"/>
              </a:lnSpc>
              <a:spcBef>
                <a:spcPts val="0"/>
              </a:spcBef>
              <a:spcAft>
                <a:spcPts val="0"/>
              </a:spcAft>
              <a:buNone/>
            </a:pPr>
            <a:r>
              <a:rPr lang="en-US" sz="2190">
                <a:solidFill>
                  <a:schemeClr val="dk1"/>
                </a:solidFill>
                <a:latin typeface="Arial"/>
                <a:ea typeface="Arial"/>
                <a:cs typeface="Arial"/>
                <a:sym typeface="Arial"/>
              </a:rPr>
              <a:t>     customer satisfaction. </a:t>
            </a:r>
            <a:endParaRPr/>
          </a:p>
          <a:p>
            <a:pPr marL="342866" marR="0" lvl="0" indent="-342866" algn="l" rtl="0">
              <a:lnSpc>
                <a:spcPct val="200000"/>
              </a:lnSpc>
              <a:spcBef>
                <a:spcPts val="0"/>
              </a:spcBef>
              <a:spcAft>
                <a:spcPts val="0"/>
              </a:spcAft>
              <a:buClr>
                <a:schemeClr val="dk1"/>
              </a:buClr>
              <a:buSzPts val="2190"/>
              <a:buFont typeface="Arial"/>
              <a:buChar char="•"/>
            </a:pPr>
            <a:r>
              <a:rPr lang="en-US" sz="2190">
                <a:solidFill>
                  <a:schemeClr val="dk1"/>
                </a:solidFill>
                <a:latin typeface="Arial"/>
                <a:ea typeface="Arial"/>
                <a:cs typeface="Arial"/>
                <a:sym typeface="Arial"/>
              </a:rPr>
              <a:t>Utilize call routing strategies and automation for efficient call management.</a:t>
            </a:r>
            <a:endParaRPr/>
          </a:p>
          <a:p>
            <a:pPr marL="342866" marR="0" lvl="0" indent="-342866" algn="l" rtl="0">
              <a:lnSpc>
                <a:spcPct val="200000"/>
              </a:lnSpc>
              <a:spcBef>
                <a:spcPts val="0"/>
              </a:spcBef>
              <a:spcAft>
                <a:spcPts val="0"/>
              </a:spcAft>
              <a:buClr>
                <a:schemeClr val="dk1"/>
              </a:buClr>
              <a:buSzPts val="2190"/>
              <a:buFont typeface="Arial"/>
              <a:buChar char="•"/>
            </a:pPr>
            <a:r>
              <a:rPr lang="en-US" sz="2190">
                <a:solidFill>
                  <a:schemeClr val="dk1"/>
                </a:solidFill>
                <a:latin typeface="Arial"/>
                <a:ea typeface="Arial"/>
                <a:cs typeface="Arial"/>
                <a:sym typeface="Arial"/>
              </a:rPr>
              <a:t>Provide training and support for night shift agents to ensure consistent service quality and </a:t>
            </a:r>
            <a:endParaRPr sz="2190">
              <a:solidFill>
                <a:schemeClr val="dk1"/>
              </a:solidFill>
              <a:latin typeface="Arial"/>
              <a:ea typeface="Arial"/>
              <a:cs typeface="Arial"/>
              <a:sym typeface="Arial"/>
            </a:endParaRPr>
          </a:p>
          <a:p>
            <a:pPr marL="342866" marR="0" lvl="0" indent="-342866" algn="l" rtl="0">
              <a:lnSpc>
                <a:spcPct val="200000"/>
              </a:lnSpc>
              <a:spcBef>
                <a:spcPts val="0"/>
              </a:spcBef>
              <a:spcAft>
                <a:spcPts val="0"/>
              </a:spcAft>
              <a:buNone/>
            </a:pPr>
            <a:r>
              <a:rPr lang="en-US" sz="2190">
                <a:solidFill>
                  <a:schemeClr val="dk1"/>
                </a:solidFill>
                <a:latin typeface="Arial"/>
                <a:ea typeface="Arial"/>
                <a:cs typeface="Arial"/>
                <a:sym typeface="Arial"/>
              </a:rPr>
              <a:t>     customer satisfaction.</a:t>
            </a:r>
            <a:endParaRPr/>
          </a:p>
        </p:txBody>
      </p:sp>
      <p:pic>
        <p:nvPicPr>
          <p:cNvPr id="524" name="Google Shape;524;p29" descr="reco.PNG"/>
          <p:cNvPicPr preferRelativeResize="0"/>
          <p:nvPr/>
        </p:nvPicPr>
        <p:blipFill rotWithShape="1">
          <a:blip r:embed="rId3">
            <a:alphaModFix/>
          </a:blip>
          <a:srcRect/>
          <a:stretch/>
        </p:blipFill>
        <p:spPr>
          <a:xfrm>
            <a:off x="10791489" y="4871336"/>
            <a:ext cx="2324425" cy="2543530"/>
          </a:xfrm>
          <a:prstGeom prst="rect">
            <a:avLst/>
          </a:prstGeom>
          <a:noFill/>
          <a:ln>
            <a:noFill/>
          </a:ln>
        </p:spPr>
      </p:pic>
      <p:pic>
        <p:nvPicPr>
          <p:cNvPr id="525" name="Google Shape;525;p29" descr="Capture11.PNG"/>
          <p:cNvPicPr preferRelativeResize="0"/>
          <p:nvPr/>
        </p:nvPicPr>
        <p:blipFill rotWithShape="1">
          <a:blip r:embed="rId4">
            <a:alphaModFix/>
          </a:blip>
          <a:srcRect/>
          <a:stretch/>
        </p:blipFill>
        <p:spPr>
          <a:xfrm>
            <a:off x="13301532" y="7520530"/>
            <a:ext cx="940309" cy="4920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3"/>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6042"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738527" y="1012588"/>
            <a:ext cx="7379090"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dirty="0">
                <a:solidFill>
                  <a:srgbClr val="0070C0"/>
                </a:solidFill>
                <a:latin typeface="Lora"/>
                <a:ea typeface="Lora"/>
                <a:cs typeface="Lora"/>
                <a:sym typeface="Lora"/>
              </a:rPr>
              <a:t>Project Description</a:t>
            </a:r>
            <a:endParaRPr sz="5400" dirty="0">
              <a:solidFill>
                <a:srgbClr val="0070C0"/>
              </a:solidFill>
              <a:latin typeface="Calibri"/>
              <a:ea typeface="Calibri"/>
              <a:cs typeface="Calibri"/>
              <a:sym typeface="Calibri"/>
            </a:endParaRPr>
          </a:p>
        </p:txBody>
      </p:sp>
      <p:pic>
        <p:nvPicPr>
          <p:cNvPr id="41" name="Google Shape;41;p3" descr="Capture89.PNG"/>
          <p:cNvPicPr preferRelativeResize="0"/>
          <p:nvPr/>
        </p:nvPicPr>
        <p:blipFill rotWithShape="1">
          <a:blip r:embed="rId3">
            <a:alphaModFix/>
          </a:blip>
          <a:srcRect/>
          <a:stretch/>
        </p:blipFill>
        <p:spPr>
          <a:xfrm>
            <a:off x="1306103" y="1968286"/>
            <a:ext cx="4319784" cy="5362412"/>
          </a:xfrm>
          <a:prstGeom prst="rect">
            <a:avLst/>
          </a:prstGeom>
          <a:noFill/>
          <a:ln>
            <a:noFill/>
          </a:ln>
        </p:spPr>
      </p:pic>
      <p:sp>
        <p:nvSpPr>
          <p:cNvPr id="42" name="Google Shape;42;p3"/>
          <p:cNvSpPr txBox="1"/>
          <p:nvPr/>
        </p:nvSpPr>
        <p:spPr>
          <a:xfrm>
            <a:off x="6201588" y="2354432"/>
            <a:ext cx="4319783" cy="507900"/>
          </a:xfrm>
          <a:prstGeom prst="rect">
            <a:avLst/>
          </a:prstGeom>
          <a:noFill/>
          <a:ln>
            <a:noFill/>
          </a:ln>
        </p:spPr>
        <p:txBody>
          <a:bodyPr spcFirstLastPara="1" wrap="square" lIns="91425" tIns="45700" rIns="91425" bIns="45700" anchor="t" anchorCtr="0">
            <a:spAutoFit/>
          </a:bodyPr>
          <a:lstStyle/>
          <a:p>
            <a:pPr marL="0" marR="0" lvl="0" indent="-171450" algn="l" rtl="0">
              <a:spcBef>
                <a:spcPts val="0"/>
              </a:spcBef>
              <a:spcAft>
                <a:spcPts val="0"/>
              </a:spcAft>
              <a:buClr>
                <a:srgbClr val="002060"/>
              </a:buClr>
              <a:buSzPts val="2700"/>
              <a:buFont typeface="Noto Sans Symbols"/>
              <a:buChar char="❑"/>
            </a:pPr>
            <a:r>
              <a:rPr lang="en-US" sz="2700" dirty="0">
                <a:solidFill>
                  <a:srgbClr val="002060"/>
                </a:solidFill>
                <a:latin typeface="Lora"/>
                <a:ea typeface="Lora"/>
                <a:cs typeface="Lora"/>
                <a:sym typeface="Lora"/>
              </a:rPr>
              <a:t>   </a:t>
            </a:r>
            <a:r>
              <a:rPr lang="en-US" sz="2700" dirty="0">
                <a:solidFill>
                  <a:srgbClr val="00B0F0"/>
                </a:solidFill>
                <a:latin typeface="Lora"/>
                <a:ea typeface="Lora"/>
                <a:cs typeface="Lora"/>
                <a:sym typeface="Lora"/>
              </a:rPr>
              <a:t>INTRODUCTION</a:t>
            </a:r>
            <a:endParaRPr sz="2700" dirty="0">
              <a:solidFill>
                <a:srgbClr val="00B0F0"/>
              </a:solidFill>
              <a:latin typeface="Lora"/>
              <a:ea typeface="Lora"/>
              <a:cs typeface="Lora"/>
              <a:sym typeface="Lora"/>
            </a:endParaRPr>
          </a:p>
        </p:txBody>
      </p:sp>
      <p:sp>
        <p:nvSpPr>
          <p:cNvPr id="43" name="Google Shape;43;p3"/>
          <p:cNvSpPr txBox="1"/>
          <p:nvPr/>
        </p:nvSpPr>
        <p:spPr>
          <a:xfrm>
            <a:off x="6747478" y="3167092"/>
            <a:ext cx="7342056" cy="3000813"/>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133350" algn="l" rtl="0">
              <a:lnSpc>
                <a:spcPct val="150000"/>
              </a:lnSpc>
              <a:spcBef>
                <a:spcPts val="0"/>
              </a:spcBef>
              <a:spcAft>
                <a:spcPts val="0"/>
              </a:spcAft>
              <a:buClr>
                <a:srgbClr val="7030A0"/>
              </a:buClr>
              <a:buSzPts val="2100"/>
              <a:buFont typeface="Arial"/>
              <a:buChar char="•"/>
            </a:pPr>
            <a:r>
              <a:rPr lang="en-US" sz="2100">
                <a:solidFill>
                  <a:schemeClr val="dk1"/>
                </a:solidFill>
                <a:latin typeface="Arial"/>
                <a:ea typeface="Arial"/>
                <a:cs typeface="Arial"/>
                <a:sym typeface="Arial"/>
              </a:rPr>
              <a:t>   This project focuses on Customer Experience (CX) </a:t>
            </a:r>
            <a:endParaRPr/>
          </a:p>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    analytics within the inbound calling team of abc Insurance</a:t>
            </a:r>
            <a:endParaRPr/>
          </a:p>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    Company.</a:t>
            </a:r>
            <a:endParaRPr/>
          </a:p>
          <a:p>
            <a:pPr marL="0" marR="0" lvl="0" indent="-133350" algn="l" rtl="0">
              <a:lnSpc>
                <a:spcPct val="150000"/>
              </a:lnSpc>
              <a:spcBef>
                <a:spcPts val="0"/>
              </a:spcBef>
              <a:spcAft>
                <a:spcPts val="0"/>
              </a:spcAft>
              <a:buClr>
                <a:srgbClr val="7030A0"/>
              </a:buClr>
              <a:buSzPts val="2100"/>
              <a:buFont typeface="Arial"/>
              <a:buChar char="•"/>
            </a:pPr>
            <a:r>
              <a:rPr lang="en-US" sz="2100">
                <a:solidFill>
                  <a:schemeClr val="dk1"/>
                </a:solidFill>
                <a:latin typeface="Arial"/>
                <a:ea typeface="Arial"/>
                <a:cs typeface="Arial"/>
                <a:sym typeface="Arial"/>
              </a:rPr>
              <a:t>   It aims to analyze call volume trends, durations, and</a:t>
            </a:r>
            <a:endParaRPr/>
          </a:p>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     other key metrics to derive actionable insights for </a:t>
            </a:r>
            <a:endParaRPr/>
          </a:p>
          <a:p>
            <a:pPr marL="0" marR="0" lvl="0" indent="0" algn="l" rtl="0">
              <a:lnSpc>
                <a:spcPct val="150000"/>
              </a:lnSpc>
              <a:spcBef>
                <a:spcPts val="0"/>
              </a:spcBef>
              <a:spcAft>
                <a:spcPts val="0"/>
              </a:spcAft>
              <a:buNone/>
            </a:pPr>
            <a:r>
              <a:rPr lang="en-US" sz="2100">
                <a:solidFill>
                  <a:schemeClr val="dk1"/>
                </a:solidFill>
                <a:latin typeface="Arial"/>
                <a:ea typeface="Arial"/>
                <a:cs typeface="Arial"/>
                <a:sym typeface="Arial"/>
              </a:rPr>
              <a:t>     enhancing customer support operations.</a:t>
            </a:r>
            <a:endParaRPr/>
          </a:p>
        </p:txBody>
      </p:sp>
      <p:pic>
        <p:nvPicPr>
          <p:cNvPr id="44" name="Google Shape;44;p3" descr="Capture11.PNG"/>
          <p:cNvPicPr preferRelativeResize="0"/>
          <p:nvPr/>
        </p:nvPicPr>
        <p:blipFill rotWithShape="1">
          <a:blip r:embed="rId4">
            <a:alphaModFix/>
          </a:blip>
          <a:srcRect/>
          <a:stretch/>
        </p:blipFill>
        <p:spPr>
          <a:xfrm>
            <a:off x="13117617" y="7520530"/>
            <a:ext cx="940309" cy="492095"/>
          </a:xfrm>
          <a:prstGeom prst="rect">
            <a:avLst/>
          </a:prstGeom>
          <a:noFill/>
          <a:ln>
            <a:noFill/>
          </a:ln>
        </p:spPr>
      </p:pic>
      <p:grpSp>
        <p:nvGrpSpPr>
          <p:cNvPr id="45" name="Google Shape;45;p3"/>
          <p:cNvGrpSpPr/>
          <p:nvPr/>
        </p:nvGrpSpPr>
        <p:grpSpPr>
          <a:xfrm>
            <a:off x="1042631" y="741761"/>
            <a:ext cx="12729054" cy="68579"/>
            <a:chOff x="1042630" y="741759"/>
            <a:chExt cx="12729054" cy="68579"/>
          </a:xfrm>
        </p:grpSpPr>
        <p:sp>
          <p:nvSpPr>
            <p:cNvPr id="46" name="Google Shape;46;p3"/>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7" name="Google Shape;47;p3"/>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48" name="Google Shape;48;p3"/>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0"/>
          <p:cNvSpPr/>
          <p:nvPr/>
        </p:nvSpPr>
        <p:spPr>
          <a:xfrm>
            <a:off x="1042633" y="997091"/>
            <a:ext cx="4769588"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dirty="0">
                <a:solidFill>
                  <a:srgbClr val="0070C0"/>
                </a:solidFill>
                <a:latin typeface="Lora"/>
                <a:ea typeface="Lora"/>
                <a:cs typeface="Lora"/>
                <a:sym typeface="Lora"/>
              </a:rPr>
              <a:t>Limitations</a:t>
            </a:r>
            <a:endParaRPr sz="5400" dirty="0">
              <a:solidFill>
                <a:srgbClr val="0070C0"/>
              </a:solidFill>
              <a:latin typeface="Calibri"/>
              <a:ea typeface="Calibri"/>
              <a:cs typeface="Calibri"/>
              <a:sym typeface="Calibri"/>
            </a:endParaRPr>
          </a:p>
        </p:txBody>
      </p:sp>
      <p:grpSp>
        <p:nvGrpSpPr>
          <p:cNvPr id="531" name="Google Shape;531;p30"/>
          <p:cNvGrpSpPr/>
          <p:nvPr/>
        </p:nvGrpSpPr>
        <p:grpSpPr>
          <a:xfrm>
            <a:off x="1042631" y="757259"/>
            <a:ext cx="12729054" cy="68579"/>
            <a:chOff x="1042630" y="741759"/>
            <a:chExt cx="12729054" cy="68579"/>
          </a:xfrm>
        </p:grpSpPr>
        <p:sp>
          <p:nvSpPr>
            <p:cNvPr id="532" name="Google Shape;532;p30"/>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33" name="Google Shape;533;p30"/>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34" name="Google Shape;534;p30"/>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535" name="Google Shape;535;p30"/>
          <p:cNvSpPr txBox="1"/>
          <p:nvPr/>
        </p:nvSpPr>
        <p:spPr>
          <a:xfrm>
            <a:off x="1042634" y="2451450"/>
            <a:ext cx="13249100" cy="4642040"/>
          </a:xfrm>
          <a:prstGeom prst="rect">
            <a:avLst/>
          </a:prstGeom>
          <a:noFill/>
          <a:ln>
            <a:noFill/>
          </a:ln>
        </p:spPr>
        <p:txBody>
          <a:bodyPr spcFirstLastPara="1" wrap="square" lIns="91425" tIns="45700" rIns="91425" bIns="45700" anchor="ctr" anchorCtr="0">
            <a:spAutoFit/>
          </a:bodyPr>
          <a:lstStyle/>
          <a:p>
            <a:pPr marL="457200" marR="0" lvl="0" indent="-457200" algn="just" rtl="0">
              <a:lnSpc>
                <a:spcPct val="150000"/>
              </a:lnSpc>
              <a:spcBef>
                <a:spcPts val="0"/>
              </a:spcBef>
              <a:spcAft>
                <a:spcPts val="0"/>
              </a:spcAft>
              <a:buClr>
                <a:srgbClr val="00B0F0"/>
              </a:buClr>
              <a:buSzPts val="2190"/>
              <a:buFont typeface="Arial"/>
              <a:buAutoNum type="arabicPeriod"/>
            </a:pPr>
            <a:r>
              <a:rPr lang="en-US" sz="2190" b="1" dirty="0">
                <a:solidFill>
                  <a:srgbClr val="00B0F0"/>
                </a:solidFill>
                <a:latin typeface="Arial"/>
                <a:ea typeface="Arial"/>
                <a:cs typeface="Arial"/>
                <a:sym typeface="Arial"/>
              </a:rPr>
              <a:t>Assumptions:</a:t>
            </a:r>
            <a:r>
              <a:rPr lang="en-US" sz="2190" dirty="0">
                <a:solidFill>
                  <a:schemeClr val="dk1"/>
                </a:solidFill>
                <a:latin typeface="Arial"/>
                <a:ea typeface="Arial"/>
                <a:cs typeface="Arial"/>
                <a:sym typeface="Arial"/>
              </a:rPr>
              <a:t> </a:t>
            </a:r>
            <a:endParaRPr dirty="0"/>
          </a:p>
          <a:p>
            <a:pPr marL="457200" marR="0" lvl="0" indent="-457200" algn="just" rtl="0">
              <a:lnSpc>
                <a:spcPct val="150000"/>
              </a:lnSpc>
              <a:spcBef>
                <a:spcPts val="0"/>
              </a:spcBef>
              <a:spcAft>
                <a:spcPts val="0"/>
              </a:spcAft>
              <a:buNone/>
            </a:pPr>
            <a:r>
              <a:rPr lang="en-US" sz="2190" dirty="0">
                <a:solidFill>
                  <a:schemeClr val="dk1"/>
                </a:solidFill>
                <a:latin typeface="Arial"/>
                <a:ea typeface="Arial"/>
                <a:cs typeface="Arial"/>
                <a:sym typeface="Arial"/>
              </a:rPr>
              <a:t>        The project's findings and recommendations are based on certain assumptions, such as agent   efficiency and call duration, which may not fully reflect real-world scenarios.   </a:t>
            </a:r>
            <a:endParaRPr dirty="0"/>
          </a:p>
          <a:p>
            <a:pPr marL="457200" marR="0" lvl="0" indent="-457200" algn="just" rtl="0">
              <a:lnSpc>
                <a:spcPct val="150000"/>
              </a:lnSpc>
              <a:spcBef>
                <a:spcPts val="0"/>
              </a:spcBef>
              <a:spcAft>
                <a:spcPts val="0"/>
              </a:spcAft>
              <a:buNone/>
            </a:pPr>
            <a:r>
              <a:rPr lang="en-US" sz="2190" b="1" dirty="0">
                <a:solidFill>
                  <a:srgbClr val="00B0F0"/>
                </a:solidFill>
                <a:latin typeface="Arial"/>
                <a:ea typeface="Arial"/>
                <a:cs typeface="Arial"/>
                <a:sym typeface="Arial"/>
              </a:rPr>
              <a:t>2.    Scope:</a:t>
            </a:r>
            <a:endParaRPr dirty="0"/>
          </a:p>
          <a:p>
            <a:pPr marL="457200" marR="0" lvl="0" indent="-457200" algn="just" rtl="0">
              <a:lnSpc>
                <a:spcPct val="150000"/>
              </a:lnSpc>
              <a:spcBef>
                <a:spcPts val="0"/>
              </a:spcBef>
              <a:spcAft>
                <a:spcPts val="0"/>
              </a:spcAft>
              <a:buNone/>
            </a:pPr>
            <a:r>
              <a:rPr lang="en-US" sz="2190" dirty="0">
                <a:solidFill>
                  <a:schemeClr val="dk1"/>
                </a:solidFill>
                <a:latin typeface="Arial"/>
                <a:ea typeface="Arial"/>
                <a:cs typeface="Arial"/>
                <a:sym typeface="Arial"/>
              </a:rPr>
              <a:t>       The analysis focuses solely on inbound call data, overlooking other channels of customer communication such as emails or chat support, which could provide additional insights</a:t>
            </a:r>
            <a:r>
              <a:rPr lang="en-US" sz="2190" dirty="0">
                <a:solidFill>
                  <a:schemeClr val="dk1"/>
                </a:solidFill>
                <a:latin typeface="Calibri"/>
                <a:ea typeface="Calibri"/>
                <a:cs typeface="Calibri"/>
                <a:sym typeface="Calibri"/>
              </a:rPr>
              <a:t>.</a:t>
            </a:r>
            <a:endParaRPr dirty="0"/>
          </a:p>
          <a:p>
            <a:pPr marL="457200" marR="0" lvl="0" indent="-457200" algn="just" rtl="0">
              <a:lnSpc>
                <a:spcPct val="150000"/>
              </a:lnSpc>
              <a:spcBef>
                <a:spcPts val="0"/>
              </a:spcBef>
              <a:spcAft>
                <a:spcPts val="0"/>
              </a:spcAft>
              <a:buClr>
                <a:srgbClr val="00B0F0"/>
              </a:buClr>
              <a:buSzPts val="2190"/>
              <a:buFont typeface="Arial"/>
              <a:buAutoNum type="arabicPeriod" startAt="3"/>
            </a:pPr>
            <a:r>
              <a:rPr lang="en-US" sz="2190" b="1" dirty="0">
                <a:solidFill>
                  <a:srgbClr val="00B0F0"/>
                </a:solidFill>
                <a:latin typeface="Arial"/>
                <a:ea typeface="Arial"/>
                <a:cs typeface="Arial"/>
                <a:sym typeface="Arial"/>
              </a:rPr>
              <a:t>Data Limitations:</a:t>
            </a:r>
            <a:endParaRPr dirty="0"/>
          </a:p>
          <a:p>
            <a:pPr marL="457200" marR="0" lvl="0" indent="-457200" algn="just" rtl="0">
              <a:lnSpc>
                <a:spcPct val="150000"/>
              </a:lnSpc>
              <a:spcBef>
                <a:spcPts val="0"/>
              </a:spcBef>
              <a:spcAft>
                <a:spcPts val="0"/>
              </a:spcAft>
              <a:buNone/>
            </a:pPr>
            <a:r>
              <a:rPr lang="en-US" sz="2190" dirty="0">
                <a:solidFill>
                  <a:schemeClr val="dk1"/>
                </a:solidFill>
                <a:latin typeface="Arial"/>
                <a:ea typeface="Arial"/>
                <a:cs typeface="Arial"/>
                <a:sym typeface="Arial"/>
              </a:rPr>
              <a:t>       The project relies on a specific dataset, which may not capture all nuances of customer interactions or account for external factors influencing call volume and duration.</a:t>
            </a:r>
            <a:endParaRPr dirty="0"/>
          </a:p>
        </p:txBody>
      </p:sp>
      <p:pic>
        <p:nvPicPr>
          <p:cNvPr id="536" name="Google Shape;536;p30" descr="Capture11.PNG"/>
          <p:cNvPicPr preferRelativeResize="0"/>
          <p:nvPr/>
        </p:nvPicPr>
        <p:blipFill rotWithShape="1">
          <a:blip r:embed="rId3">
            <a:alphaModFix/>
          </a:blip>
          <a:srcRect/>
          <a:stretch/>
        </p:blipFill>
        <p:spPr>
          <a:xfrm>
            <a:off x="13301532" y="7520530"/>
            <a:ext cx="940309" cy="4920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1"/>
          <p:cNvSpPr/>
          <p:nvPr/>
        </p:nvSpPr>
        <p:spPr>
          <a:xfrm>
            <a:off x="1042630" y="1046966"/>
            <a:ext cx="4133805"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Challenges </a:t>
            </a:r>
            <a:endParaRPr sz="5400">
              <a:solidFill>
                <a:srgbClr val="0070C0"/>
              </a:solidFill>
              <a:latin typeface="Calibri"/>
              <a:ea typeface="Calibri"/>
              <a:cs typeface="Calibri"/>
              <a:sym typeface="Calibri"/>
            </a:endParaRPr>
          </a:p>
        </p:txBody>
      </p:sp>
      <p:grpSp>
        <p:nvGrpSpPr>
          <p:cNvPr id="542" name="Google Shape;542;p31"/>
          <p:cNvGrpSpPr/>
          <p:nvPr/>
        </p:nvGrpSpPr>
        <p:grpSpPr>
          <a:xfrm>
            <a:off x="1042631" y="757259"/>
            <a:ext cx="12729054" cy="68579"/>
            <a:chOff x="1042630" y="741759"/>
            <a:chExt cx="12729054" cy="68579"/>
          </a:xfrm>
        </p:grpSpPr>
        <p:sp>
          <p:nvSpPr>
            <p:cNvPr id="543" name="Google Shape;543;p31"/>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44" name="Google Shape;544;p31"/>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45" name="Google Shape;545;p31"/>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546" name="Google Shape;546;p31"/>
          <p:cNvSpPr txBox="1"/>
          <p:nvPr/>
        </p:nvSpPr>
        <p:spPr>
          <a:xfrm>
            <a:off x="1042631" y="2257685"/>
            <a:ext cx="12018290" cy="5484578"/>
          </a:xfrm>
          <a:prstGeom prst="rect">
            <a:avLst/>
          </a:prstGeom>
          <a:noFill/>
          <a:ln>
            <a:noFill/>
          </a:ln>
        </p:spPr>
        <p:txBody>
          <a:bodyPr spcFirstLastPara="1" wrap="square" lIns="91425" tIns="45700" rIns="91425" bIns="45700" anchor="ctr" anchorCtr="0">
            <a:spAutoFit/>
          </a:bodyPr>
          <a:lstStyle/>
          <a:p>
            <a:pPr marL="457200" marR="0" lvl="0" indent="-457200" algn="l" rtl="0">
              <a:lnSpc>
                <a:spcPct val="200000"/>
              </a:lnSpc>
              <a:spcBef>
                <a:spcPts val="0"/>
              </a:spcBef>
              <a:spcAft>
                <a:spcPts val="0"/>
              </a:spcAft>
              <a:buClr>
                <a:srgbClr val="00B0F0"/>
              </a:buClr>
              <a:buSzPts val="2190"/>
              <a:buFont typeface="Arial"/>
              <a:buAutoNum type="arabicPeriod"/>
            </a:pPr>
            <a:r>
              <a:rPr lang="en-US" sz="2190" b="1">
                <a:solidFill>
                  <a:srgbClr val="00B0F0"/>
                </a:solidFill>
                <a:latin typeface="Arial"/>
                <a:ea typeface="Arial"/>
                <a:cs typeface="Arial"/>
                <a:sym typeface="Arial"/>
              </a:rPr>
              <a:t>Data Quality:</a:t>
            </a:r>
            <a:endParaRPr/>
          </a:p>
          <a:p>
            <a:pPr marL="457200" marR="0" lvl="0" indent="-457200" algn="l" rtl="0">
              <a:lnSpc>
                <a:spcPct val="200000"/>
              </a:lnSpc>
              <a:spcBef>
                <a:spcPts val="0"/>
              </a:spcBef>
              <a:spcAft>
                <a:spcPts val="0"/>
              </a:spcAft>
              <a:buNone/>
            </a:pPr>
            <a:r>
              <a:rPr lang="en-US" sz="2190">
                <a:solidFill>
                  <a:schemeClr val="dk1"/>
                </a:solidFill>
                <a:latin typeface="Arial"/>
                <a:ea typeface="Arial"/>
                <a:cs typeface="Arial"/>
                <a:sym typeface="Arial"/>
              </a:rPr>
              <a:t>         Ensuring the accuracy and completeness of the dataset, including addressing missing or </a:t>
            </a:r>
            <a:endParaRPr sz="2190">
              <a:solidFill>
                <a:schemeClr val="dk1"/>
              </a:solidFill>
              <a:latin typeface="Arial"/>
              <a:ea typeface="Arial"/>
              <a:cs typeface="Arial"/>
              <a:sym typeface="Arial"/>
            </a:endParaRPr>
          </a:p>
          <a:p>
            <a:pPr marL="457200" marR="0" lvl="0" indent="-457200" algn="l" rtl="0">
              <a:lnSpc>
                <a:spcPct val="200000"/>
              </a:lnSpc>
              <a:spcBef>
                <a:spcPts val="0"/>
              </a:spcBef>
              <a:spcAft>
                <a:spcPts val="0"/>
              </a:spcAft>
              <a:buNone/>
            </a:pPr>
            <a:r>
              <a:rPr lang="en-US" sz="2190">
                <a:solidFill>
                  <a:schemeClr val="dk1"/>
                </a:solidFill>
                <a:latin typeface="Arial"/>
                <a:ea typeface="Arial"/>
                <a:cs typeface="Arial"/>
                <a:sym typeface="Arial"/>
              </a:rPr>
              <a:t>         inconsistent data entries.</a:t>
            </a:r>
            <a:endParaRPr sz="2190">
              <a:solidFill>
                <a:schemeClr val="dk1"/>
              </a:solidFill>
              <a:latin typeface="Arial"/>
              <a:ea typeface="Arial"/>
              <a:cs typeface="Arial"/>
              <a:sym typeface="Arial"/>
            </a:endParaRPr>
          </a:p>
          <a:p>
            <a:pPr marL="457200" marR="0" lvl="0" indent="-457200" algn="l" rtl="0">
              <a:lnSpc>
                <a:spcPct val="200000"/>
              </a:lnSpc>
              <a:spcBef>
                <a:spcPts val="0"/>
              </a:spcBef>
              <a:spcAft>
                <a:spcPts val="0"/>
              </a:spcAft>
              <a:buNone/>
            </a:pPr>
            <a:r>
              <a:rPr lang="en-US" sz="2190" b="1">
                <a:solidFill>
                  <a:srgbClr val="00B0F0"/>
                </a:solidFill>
                <a:latin typeface="Arial"/>
                <a:ea typeface="Arial"/>
                <a:cs typeface="Arial"/>
                <a:sym typeface="Arial"/>
              </a:rPr>
              <a:t>2.    Assumptions Validation: </a:t>
            </a:r>
            <a:endParaRPr/>
          </a:p>
          <a:p>
            <a:pPr marL="457200" marR="0" lvl="0" indent="-457200" algn="l" rtl="0">
              <a:lnSpc>
                <a:spcPct val="200000"/>
              </a:lnSpc>
              <a:spcBef>
                <a:spcPts val="0"/>
              </a:spcBef>
              <a:spcAft>
                <a:spcPts val="0"/>
              </a:spcAft>
              <a:buNone/>
            </a:pPr>
            <a:r>
              <a:rPr lang="en-US" sz="2190">
                <a:solidFill>
                  <a:schemeClr val="dk1"/>
                </a:solidFill>
                <a:latin typeface="Arial"/>
                <a:ea typeface="Arial"/>
                <a:cs typeface="Arial"/>
                <a:sym typeface="Arial"/>
              </a:rPr>
              <a:t>         Verifying the accuracy of assumptions made regarding agent efficiency, call duration, and </a:t>
            </a:r>
            <a:endParaRPr sz="2190">
              <a:solidFill>
                <a:schemeClr val="dk1"/>
              </a:solidFill>
              <a:latin typeface="Arial"/>
              <a:ea typeface="Arial"/>
              <a:cs typeface="Arial"/>
              <a:sym typeface="Arial"/>
            </a:endParaRPr>
          </a:p>
          <a:p>
            <a:pPr marL="457200" marR="0" lvl="0" indent="-457200" algn="l" rtl="0">
              <a:lnSpc>
                <a:spcPct val="200000"/>
              </a:lnSpc>
              <a:spcBef>
                <a:spcPts val="0"/>
              </a:spcBef>
              <a:spcAft>
                <a:spcPts val="0"/>
              </a:spcAft>
              <a:buNone/>
            </a:pPr>
            <a:r>
              <a:rPr lang="en-US" sz="2190">
                <a:solidFill>
                  <a:schemeClr val="dk1"/>
                </a:solidFill>
                <a:latin typeface="Arial"/>
                <a:ea typeface="Arial"/>
                <a:cs typeface="Arial"/>
                <a:sym typeface="Arial"/>
              </a:rPr>
              <a:t>         other variables required careful validation to ensure the reliability of findings.</a:t>
            </a:r>
            <a:endParaRPr/>
          </a:p>
          <a:p>
            <a:pPr marL="457200" marR="0" lvl="0" indent="-457200" algn="l" rtl="0">
              <a:lnSpc>
                <a:spcPct val="200000"/>
              </a:lnSpc>
              <a:spcBef>
                <a:spcPts val="0"/>
              </a:spcBef>
              <a:spcAft>
                <a:spcPts val="0"/>
              </a:spcAft>
              <a:buNone/>
            </a:pPr>
            <a:br>
              <a:rPr lang="en-US" sz="2190">
                <a:solidFill>
                  <a:schemeClr val="dk1"/>
                </a:solidFill>
                <a:latin typeface="Arial"/>
                <a:ea typeface="Arial"/>
                <a:cs typeface="Arial"/>
                <a:sym typeface="Arial"/>
              </a:rPr>
            </a:br>
            <a:endParaRPr sz="2190">
              <a:solidFill>
                <a:schemeClr val="dk1"/>
              </a:solidFill>
              <a:latin typeface="Arial"/>
              <a:ea typeface="Arial"/>
              <a:cs typeface="Arial"/>
              <a:sym typeface="Arial"/>
            </a:endParaRPr>
          </a:p>
        </p:txBody>
      </p:sp>
      <p:pic>
        <p:nvPicPr>
          <p:cNvPr id="547" name="Google Shape;547;p31" descr="Capture11.PNG"/>
          <p:cNvPicPr preferRelativeResize="0"/>
          <p:nvPr/>
        </p:nvPicPr>
        <p:blipFill rotWithShape="1">
          <a:blip r:embed="rId3">
            <a:alphaModFix/>
          </a:blip>
          <a:srcRect/>
          <a:stretch/>
        </p:blipFill>
        <p:spPr>
          <a:xfrm>
            <a:off x="13301532" y="7520530"/>
            <a:ext cx="940309" cy="49209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2"/>
          <p:cNvSpPr/>
          <p:nvPr/>
        </p:nvSpPr>
        <p:spPr>
          <a:xfrm>
            <a:off x="1042630" y="1046966"/>
            <a:ext cx="4133805" cy="1064183"/>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Conclusions</a:t>
            </a:r>
            <a:endParaRPr sz="5400">
              <a:solidFill>
                <a:srgbClr val="0070C0"/>
              </a:solidFill>
              <a:latin typeface="Calibri"/>
              <a:ea typeface="Calibri"/>
              <a:cs typeface="Calibri"/>
              <a:sym typeface="Calibri"/>
            </a:endParaRPr>
          </a:p>
        </p:txBody>
      </p:sp>
      <p:grpSp>
        <p:nvGrpSpPr>
          <p:cNvPr id="553" name="Google Shape;553;p32"/>
          <p:cNvGrpSpPr/>
          <p:nvPr/>
        </p:nvGrpSpPr>
        <p:grpSpPr>
          <a:xfrm>
            <a:off x="1042631" y="757259"/>
            <a:ext cx="12729054" cy="68579"/>
            <a:chOff x="1042630" y="741759"/>
            <a:chExt cx="12729054" cy="68579"/>
          </a:xfrm>
        </p:grpSpPr>
        <p:sp>
          <p:nvSpPr>
            <p:cNvPr id="554" name="Google Shape;554;p32"/>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55" name="Google Shape;555;p32"/>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56" name="Google Shape;556;p32"/>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557" name="Google Shape;557;p32"/>
          <p:cNvSpPr txBox="1"/>
          <p:nvPr/>
        </p:nvSpPr>
        <p:spPr>
          <a:xfrm>
            <a:off x="744016" y="2111149"/>
            <a:ext cx="13027669" cy="4810548"/>
          </a:xfrm>
          <a:prstGeom prst="rect">
            <a:avLst/>
          </a:prstGeom>
          <a:noFill/>
          <a:ln>
            <a:noFill/>
          </a:ln>
        </p:spPr>
        <p:txBody>
          <a:bodyPr spcFirstLastPara="1" wrap="square" lIns="91425" tIns="45700" rIns="91425" bIns="45700" anchor="ctr" anchorCtr="0">
            <a:spAutoFit/>
          </a:bodyPr>
          <a:lstStyle/>
          <a:p>
            <a:pPr marL="457200" marR="0" lvl="0" indent="-457200" algn="l" rtl="0">
              <a:lnSpc>
                <a:spcPct val="200000"/>
              </a:lnSpc>
              <a:spcBef>
                <a:spcPts val="0"/>
              </a:spcBef>
              <a:spcAft>
                <a:spcPts val="0"/>
              </a:spcAft>
              <a:buClr>
                <a:srgbClr val="7F6000"/>
              </a:buClr>
              <a:buSzPts val="2190"/>
              <a:buFont typeface="Arial"/>
              <a:buChar char="•"/>
            </a:pPr>
            <a:r>
              <a:rPr lang="en-US" sz="2190">
                <a:solidFill>
                  <a:schemeClr val="dk1"/>
                </a:solidFill>
                <a:latin typeface="Arial"/>
                <a:ea typeface="Arial"/>
                <a:cs typeface="Arial"/>
                <a:sym typeface="Arial"/>
              </a:rPr>
              <a:t>The analysis of inbound call data has provided valuable insights for ABC Insurance Company. </a:t>
            </a:r>
            <a:endParaRPr/>
          </a:p>
          <a:p>
            <a:pPr marL="457200" marR="0" lvl="0" indent="-457200" algn="l" rtl="0">
              <a:lnSpc>
                <a:spcPct val="200000"/>
              </a:lnSpc>
              <a:spcBef>
                <a:spcPts val="0"/>
              </a:spcBef>
              <a:spcAft>
                <a:spcPts val="0"/>
              </a:spcAft>
              <a:buClr>
                <a:srgbClr val="7F6000"/>
              </a:buClr>
              <a:buSzPts val="2190"/>
              <a:buFont typeface="Arial"/>
              <a:buChar char="•"/>
            </a:pPr>
            <a:r>
              <a:rPr lang="en-US" sz="2190">
                <a:solidFill>
                  <a:schemeClr val="dk1"/>
                </a:solidFill>
                <a:latin typeface="Arial"/>
                <a:ea typeface="Arial"/>
                <a:cs typeface="Arial"/>
                <a:sym typeface="Arial"/>
              </a:rPr>
              <a:t>By optimizing staffing levels and addressing peak call periods, the company can enhance customer </a:t>
            </a:r>
            <a:endParaRPr sz="2190">
              <a:solidFill>
                <a:schemeClr val="dk1"/>
              </a:solidFill>
              <a:latin typeface="Arial"/>
              <a:ea typeface="Arial"/>
              <a:cs typeface="Arial"/>
              <a:sym typeface="Arial"/>
            </a:endParaRPr>
          </a:p>
          <a:p>
            <a:pPr marL="457200" marR="0" lvl="0" indent="-457200" algn="l" rtl="0">
              <a:lnSpc>
                <a:spcPct val="200000"/>
              </a:lnSpc>
              <a:spcBef>
                <a:spcPts val="0"/>
              </a:spcBef>
              <a:spcAft>
                <a:spcPts val="0"/>
              </a:spcAft>
              <a:buNone/>
            </a:pPr>
            <a:r>
              <a:rPr lang="en-US" sz="2190">
                <a:solidFill>
                  <a:schemeClr val="dk1"/>
                </a:solidFill>
                <a:latin typeface="Arial"/>
                <a:ea typeface="Arial"/>
                <a:cs typeface="Arial"/>
                <a:sym typeface="Arial"/>
              </a:rPr>
              <a:t>       satisfaction.</a:t>
            </a:r>
            <a:endParaRPr/>
          </a:p>
          <a:p>
            <a:pPr marL="457200" marR="0" lvl="0" indent="-457200" algn="l" rtl="0">
              <a:lnSpc>
                <a:spcPct val="200000"/>
              </a:lnSpc>
              <a:spcBef>
                <a:spcPts val="0"/>
              </a:spcBef>
              <a:spcAft>
                <a:spcPts val="0"/>
              </a:spcAft>
              <a:buClr>
                <a:srgbClr val="7F6000"/>
              </a:buClr>
              <a:buSzPts val="2190"/>
              <a:buFont typeface="Arial"/>
              <a:buChar char="•"/>
            </a:pPr>
            <a:r>
              <a:rPr lang="en-US" sz="2190">
                <a:solidFill>
                  <a:schemeClr val="dk1"/>
                </a:solidFill>
                <a:latin typeface="Arial"/>
                <a:ea typeface="Arial"/>
                <a:cs typeface="Arial"/>
                <a:sym typeface="Arial"/>
              </a:rPr>
              <a:t>Despite challenges, the project underscores the importance of data-driven decision-making in</a:t>
            </a:r>
            <a:endParaRPr/>
          </a:p>
          <a:p>
            <a:pPr marL="457200" marR="0" lvl="0" indent="-457200" algn="l" rtl="0">
              <a:lnSpc>
                <a:spcPct val="200000"/>
              </a:lnSpc>
              <a:spcBef>
                <a:spcPts val="0"/>
              </a:spcBef>
              <a:spcAft>
                <a:spcPts val="0"/>
              </a:spcAft>
              <a:buNone/>
            </a:pPr>
            <a:r>
              <a:rPr lang="en-US" sz="2190">
                <a:solidFill>
                  <a:schemeClr val="dk1"/>
                </a:solidFill>
                <a:latin typeface="Arial"/>
                <a:ea typeface="Arial"/>
                <a:cs typeface="Arial"/>
                <a:sym typeface="Arial"/>
              </a:rPr>
              <a:t>      improving operational efficiency and service quality.</a:t>
            </a:r>
            <a:endParaRPr/>
          </a:p>
          <a:p>
            <a:pPr marL="457200" marR="0" lvl="0" indent="-457200" algn="l" rtl="0">
              <a:lnSpc>
                <a:spcPct val="200000"/>
              </a:lnSpc>
              <a:spcBef>
                <a:spcPts val="0"/>
              </a:spcBef>
              <a:spcAft>
                <a:spcPts val="0"/>
              </a:spcAft>
              <a:buClr>
                <a:srgbClr val="7F6000"/>
              </a:buClr>
              <a:buSzPts val="2190"/>
              <a:buFont typeface="Arial"/>
              <a:buChar char="•"/>
            </a:pPr>
            <a:r>
              <a:rPr lang="en-US" sz="2190">
                <a:solidFill>
                  <a:schemeClr val="dk1"/>
                </a:solidFill>
                <a:latin typeface="Arial"/>
                <a:ea typeface="Arial"/>
                <a:cs typeface="Arial"/>
                <a:sym typeface="Arial"/>
              </a:rPr>
              <a:t>Ongoing monitoring and adaptation will be crucial for maintaining success and competitiveness in </a:t>
            </a:r>
            <a:endParaRPr sz="2190">
              <a:solidFill>
                <a:schemeClr val="dk1"/>
              </a:solidFill>
              <a:latin typeface="Arial"/>
              <a:ea typeface="Arial"/>
              <a:cs typeface="Arial"/>
              <a:sym typeface="Arial"/>
            </a:endParaRPr>
          </a:p>
          <a:p>
            <a:pPr marL="457200" marR="0" lvl="0" indent="-457200" algn="l" rtl="0">
              <a:lnSpc>
                <a:spcPct val="200000"/>
              </a:lnSpc>
              <a:spcBef>
                <a:spcPts val="0"/>
              </a:spcBef>
              <a:spcAft>
                <a:spcPts val="0"/>
              </a:spcAft>
              <a:buNone/>
            </a:pPr>
            <a:r>
              <a:rPr lang="en-US" sz="2190">
                <a:solidFill>
                  <a:schemeClr val="dk1"/>
                </a:solidFill>
                <a:latin typeface="Arial"/>
                <a:ea typeface="Arial"/>
                <a:cs typeface="Arial"/>
                <a:sym typeface="Arial"/>
              </a:rPr>
              <a:t>       the insurance industry.</a:t>
            </a:r>
            <a:endParaRPr/>
          </a:p>
        </p:txBody>
      </p:sp>
      <p:pic>
        <p:nvPicPr>
          <p:cNvPr id="558" name="Google Shape;558;p32" descr="Capture11.PNG"/>
          <p:cNvPicPr preferRelativeResize="0"/>
          <p:nvPr/>
        </p:nvPicPr>
        <p:blipFill rotWithShape="1">
          <a:blip r:embed="rId3">
            <a:alphaModFix/>
          </a:blip>
          <a:srcRect/>
          <a:stretch/>
        </p:blipFill>
        <p:spPr>
          <a:xfrm>
            <a:off x="13301532" y="7520530"/>
            <a:ext cx="940309" cy="4920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563" name="Google Shape;563;p33"/>
          <p:cNvGrpSpPr/>
          <p:nvPr/>
        </p:nvGrpSpPr>
        <p:grpSpPr>
          <a:xfrm>
            <a:off x="1042631" y="757259"/>
            <a:ext cx="12729054" cy="68579"/>
            <a:chOff x="1042630" y="741759"/>
            <a:chExt cx="12729054" cy="68579"/>
          </a:xfrm>
        </p:grpSpPr>
        <p:sp>
          <p:nvSpPr>
            <p:cNvPr id="564" name="Google Shape;564;p33"/>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65" name="Google Shape;565;p33"/>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566" name="Google Shape;566;p33"/>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567" name="Google Shape;567;p33" descr="Capturethank.PNG"/>
          <p:cNvPicPr preferRelativeResize="0"/>
          <p:nvPr/>
        </p:nvPicPr>
        <p:blipFill rotWithShape="1">
          <a:blip r:embed="rId3">
            <a:alphaModFix/>
          </a:blip>
          <a:srcRect/>
          <a:stretch/>
        </p:blipFill>
        <p:spPr>
          <a:xfrm>
            <a:off x="1042633" y="2898183"/>
            <a:ext cx="11409874" cy="2885594"/>
          </a:xfrm>
          <a:prstGeom prst="rect">
            <a:avLst/>
          </a:prstGeom>
          <a:noFill/>
          <a:ln>
            <a:noFill/>
          </a:ln>
        </p:spPr>
      </p:pic>
      <p:pic>
        <p:nvPicPr>
          <p:cNvPr id="568" name="Google Shape;568;p33" descr="Capture11.PNG"/>
          <p:cNvPicPr preferRelativeResize="0"/>
          <p:nvPr/>
        </p:nvPicPr>
        <p:blipFill rotWithShape="1">
          <a:blip r:embed="rId4">
            <a:alphaModFix/>
          </a:blip>
          <a:srcRect/>
          <a:stretch/>
        </p:blipFill>
        <p:spPr>
          <a:xfrm>
            <a:off x="13301532" y="7520530"/>
            <a:ext cx="940309" cy="4920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0" y="16625"/>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042631" y="904102"/>
            <a:ext cx="13293302"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Customer Experience (CX) Analytics</a:t>
            </a:r>
            <a:endParaRPr sz="5400">
              <a:solidFill>
                <a:srgbClr val="0070C0"/>
              </a:solidFill>
              <a:latin typeface="Lora"/>
              <a:ea typeface="Lora"/>
              <a:cs typeface="Lora"/>
              <a:sym typeface="Lora"/>
            </a:endParaRPr>
          </a:p>
        </p:txBody>
      </p:sp>
      <p:sp>
        <p:nvSpPr>
          <p:cNvPr id="57" name="Google Shape;57;p4"/>
          <p:cNvSpPr/>
          <p:nvPr/>
        </p:nvSpPr>
        <p:spPr>
          <a:xfrm>
            <a:off x="1093794" y="1937290"/>
            <a:ext cx="12172760" cy="5083444"/>
          </a:xfrm>
          <a:prstGeom prst="rect">
            <a:avLst/>
          </a:prstGeom>
          <a:noFill/>
          <a:ln>
            <a:noFill/>
          </a:ln>
        </p:spPr>
        <p:txBody>
          <a:bodyPr spcFirstLastPara="1" wrap="square" lIns="91425" tIns="45700" rIns="91425" bIns="45700" anchor="t" anchorCtr="0">
            <a:noAutofit/>
          </a:bodyPr>
          <a:lstStyle/>
          <a:p>
            <a:pPr marL="0" marR="0" lvl="0" indent="-133350" algn="l" rtl="0">
              <a:lnSpc>
                <a:spcPct val="2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Customer Experience (CX) Analytics is a process that allows businesses to understand their customers' interactions and experiences with their products or services. </a:t>
            </a:r>
            <a:endParaRPr/>
          </a:p>
          <a:p>
            <a:pPr marL="0" marR="0" lvl="0" indent="-133350" algn="l" rtl="0">
              <a:lnSpc>
                <a:spcPct val="2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It involves the collection, analysis, and interpretation of customer data to gain insights into customer behavior, preferences, and expectations. </a:t>
            </a:r>
            <a:endParaRPr/>
          </a:p>
          <a:p>
            <a:pPr marL="0" marR="0" lvl="0" indent="-133350" algn="l" rtl="0">
              <a:lnSpc>
                <a:spcPct val="2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By analyzing data on customer behavior, preferences, and feedback, CX Analytics helps businesses tailor their offerings, personalize experiences, improve customer service, and make informed decisions.</a:t>
            </a:r>
            <a:endParaRPr/>
          </a:p>
        </p:txBody>
      </p:sp>
      <p:grpSp>
        <p:nvGrpSpPr>
          <p:cNvPr id="58" name="Google Shape;58;p4"/>
          <p:cNvGrpSpPr/>
          <p:nvPr/>
        </p:nvGrpSpPr>
        <p:grpSpPr>
          <a:xfrm>
            <a:off x="1042631" y="741761"/>
            <a:ext cx="12729054" cy="68579"/>
            <a:chOff x="1042630" y="741759"/>
            <a:chExt cx="12729054" cy="68579"/>
          </a:xfrm>
        </p:grpSpPr>
        <p:sp>
          <p:nvSpPr>
            <p:cNvPr id="59" name="Google Shape;59;p4"/>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60" name="Google Shape;60;p4"/>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61" name="Google Shape;61;p4"/>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62" name="Google Shape;62;p4" descr="Capture11.PNG"/>
          <p:cNvPicPr preferRelativeResize="0"/>
          <p:nvPr/>
        </p:nvPicPr>
        <p:blipFill rotWithShape="1">
          <a:blip r:embed="rId3">
            <a:alphaModFix/>
          </a:blip>
          <a:srcRect/>
          <a:stretch/>
        </p:blipFill>
        <p:spPr>
          <a:xfrm>
            <a:off x="13117617" y="7520530"/>
            <a:ext cx="940309" cy="4920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5"/>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0" y="16625"/>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042632" y="879201"/>
            <a:ext cx="12545139" cy="1065975"/>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Enhancing Customer Experience with AI</a:t>
            </a:r>
            <a:endParaRPr sz="5400">
              <a:solidFill>
                <a:srgbClr val="0070C0"/>
              </a:solidFill>
              <a:latin typeface="Calibri"/>
              <a:ea typeface="Calibri"/>
              <a:cs typeface="Calibri"/>
              <a:sym typeface="Calibri"/>
            </a:endParaRPr>
          </a:p>
        </p:txBody>
      </p:sp>
      <p:pic>
        <p:nvPicPr>
          <p:cNvPr id="71" name="Google Shape;71;p5" descr="preencoded.png"/>
          <p:cNvPicPr preferRelativeResize="0"/>
          <p:nvPr/>
        </p:nvPicPr>
        <p:blipFill rotWithShape="1">
          <a:blip r:embed="rId3">
            <a:alphaModFix/>
          </a:blip>
          <a:srcRect/>
          <a:stretch/>
        </p:blipFill>
        <p:spPr>
          <a:xfrm>
            <a:off x="1042631" y="2827357"/>
            <a:ext cx="556022" cy="556022"/>
          </a:xfrm>
          <a:prstGeom prst="rect">
            <a:avLst/>
          </a:prstGeom>
          <a:noFill/>
          <a:ln>
            <a:noFill/>
          </a:ln>
        </p:spPr>
      </p:pic>
      <p:sp>
        <p:nvSpPr>
          <p:cNvPr id="72" name="Google Shape;72;p5"/>
          <p:cNvSpPr/>
          <p:nvPr/>
        </p:nvSpPr>
        <p:spPr>
          <a:xfrm>
            <a:off x="1042630" y="3583900"/>
            <a:ext cx="3035383" cy="868680"/>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dirty="0">
                <a:solidFill>
                  <a:srgbClr val="00B0F0"/>
                </a:solidFill>
                <a:latin typeface="Lora"/>
                <a:ea typeface="Lora"/>
                <a:cs typeface="Lora"/>
                <a:sym typeface="Lora"/>
              </a:rPr>
              <a:t>Interactive Voice Response(IVR)</a:t>
            </a:r>
            <a:endParaRPr sz="2700" dirty="0">
              <a:solidFill>
                <a:srgbClr val="00B0F0"/>
              </a:solidFill>
              <a:latin typeface="Calibri"/>
              <a:ea typeface="Calibri"/>
              <a:cs typeface="Calibri"/>
              <a:sym typeface="Calibri"/>
            </a:endParaRPr>
          </a:p>
        </p:txBody>
      </p:sp>
      <p:sp>
        <p:nvSpPr>
          <p:cNvPr id="73" name="Google Shape;73;p5"/>
          <p:cNvSpPr/>
          <p:nvPr/>
        </p:nvSpPr>
        <p:spPr>
          <a:xfrm>
            <a:off x="652027" y="4634886"/>
            <a:ext cx="3214052" cy="1334453"/>
          </a:xfrm>
          <a:prstGeom prst="rect">
            <a:avLst/>
          </a:prstGeom>
          <a:noFill/>
          <a:ln>
            <a:noFill/>
          </a:ln>
        </p:spPr>
        <p:txBody>
          <a:bodyPr spcFirstLastPara="1" wrap="square" lIns="91425" tIns="45700" rIns="91425" bIns="45700" anchor="t" anchorCtr="0">
            <a:noAutofit/>
          </a:bodyPr>
          <a:lstStyle/>
          <a:p>
            <a:pPr marL="0" marR="0" lvl="0" indent="0" algn="ctr" rtl="0">
              <a:lnSpc>
                <a:spcPct val="166809"/>
              </a:lnSpc>
              <a:spcBef>
                <a:spcPts val="0"/>
              </a:spcBef>
              <a:spcAft>
                <a:spcPts val="0"/>
              </a:spcAft>
              <a:buNone/>
            </a:pPr>
            <a:r>
              <a:rPr lang="en-US" sz="2100" dirty="0">
                <a:solidFill>
                  <a:schemeClr val="dk1"/>
                </a:solidFill>
                <a:latin typeface="Arial"/>
                <a:ea typeface="Arial"/>
                <a:cs typeface="Arial"/>
                <a:sym typeface="Arial"/>
              </a:rPr>
              <a:t>Enhances CX with personalized interactions, efficient routing, 24/7 availability, self-service, and improved efficiency..</a:t>
            </a:r>
            <a:endParaRPr sz="2100" dirty="0">
              <a:solidFill>
                <a:schemeClr val="dk1"/>
              </a:solidFill>
              <a:latin typeface="Arial"/>
              <a:ea typeface="Arial"/>
              <a:cs typeface="Arial"/>
              <a:sym typeface="Arial"/>
            </a:endParaRPr>
          </a:p>
        </p:txBody>
      </p:sp>
      <p:pic>
        <p:nvPicPr>
          <p:cNvPr id="74" name="Google Shape;74;p5" descr="preencoded.png"/>
          <p:cNvPicPr preferRelativeResize="0"/>
          <p:nvPr/>
        </p:nvPicPr>
        <p:blipFill rotWithShape="1">
          <a:blip r:embed="rId4">
            <a:alphaModFix/>
          </a:blip>
          <a:srcRect/>
          <a:stretch/>
        </p:blipFill>
        <p:spPr>
          <a:xfrm>
            <a:off x="4283154" y="2749867"/>
            <a:ext cx="556022" cy="556022"/>
          </a:xfrm>
          <a:prstGeom prst="rect">
            <a:avLst/>
          </a:prstGeom>
          <a:noFill/>
          <a:ln>
            <a:noFill/>
          </a:ln>
        </p:spPr>
      </p:pic>
      <p:sp>
        <p:nvSpPr>
          <p:cNvPr id="75" name="Google Shape;75;p5"/>
          <p:cNvSpPr/>
          <p:nvPr/>
        </p:nvSpPr>
        <p:spPr>
          <a:xfrm>
            <a:off x="4283155" y="3568402"/>
            <a:ext cx="3240525" cy="1303020"/>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a:solidFill>
                  <a:srgbClr val="00B0F0"/>
                </a:solidFill>
                <a:latin typeface="Lora"/>
                <a:ea typeface="Lora"/>
                <a:cs typeface="Lora"/>
                <a:sym typeface="Lora"/>
              </a:rPr>
              <a:t>Robotic Process Automation(RPA)</a:t>
            </a:r>
            <a:endParaRPr/>
          </a:p>
        </p:txBody>
      </p:sp>
      <p:sp>
        <p:nvSpPr>
          <p:cNvPr id="76" name="Google Shape;76;p5"/>
          <p:cNvSpPr/>
          <p:nvPr/>
        </p:nvSpPr>
        <p:spPr>
          <a:xfrm>
            <a:off x="4283154" y="4607560"/>
            <a:ext cx="2823448" cy="1779270"/>
          </a:xfrm>
          <a:prstGeom prst="rect">
            <a:avLst/>
          </a:prstGeom>
          <a:noFill/>
          <a:ln>
            <a:noFill/>
          </a:ln>
        </p:spPr>
        <p:txBody>
          <a:bodyPr spcFirstLastPara="1" wrap="square" lIns="91425" tIns="45700" rIns="91425" bIns="45700" anchor="t" anchorCtr="0">
            <a:noAutofit/>
          </a:bodyPr>
          <a:lstStyle/>
          <a:p>
            <a:pPr marL="0" marR="0" lvl="0" indent="0" algn="ctr" rtl="0">
              <a:lnSpc>
                <a:spcPct val="166809"/>
              </a:lnSpc>
              <a:spcBef>
                <a:spcPts val="0"/>
              </a:spcBef>
              <a:spcAft>
                <a:spcPts val="0"/>
              </a:spcAft>
              <a:buNone/>
            </a:pPr>
            <a:r>
              <a:rPr lang="en-US" sz="2100">
                <a:solidFill>
                  <a:schemeClr val="dk1"/>
                </a:solidFill>
                <a:latin typeface="Arial"/>
                <a:ea typeface="Arial"/>
                <a:cs typeface="Arial"/>
                <a:sym typeface="Arial"/>
              </a:rPr>
              <a:t>Boosts CX with automation, shorter wait times, increased accuracy, and faster issue resolution.</a:t>
            </a:r>
            <a:endParaRPr sz="2100">
              <a:solidFill>
                <a:schemeClr val="dk1"/>
              </a:solidFill>
              <a:latin typeface="Arial"/>
              <a:ea typeface="Arial"/>
              <a:cs typeface="Arial"/>
              <a:sym typeface="Arial"/>
            </a:endParaRPr>
          </a:p>
        </p:txBody>
      </p:sp>
      <p:pic>
        <p:nvPicPr>
          <p:cNvPr id="77" name="Google Shape;77;p5" descr="preencoded.png"/>
          <p:cNvPicPr preferRelativeResize="0"/>
          <p:nvPr/>
        </p:nvPicPr>
        <p:blipFill rotWithShape="1">
          <a:blip r:embed="rId5">
            <a:alphaModFix/>
          </a:blip>
          <a:srcRect/>
          <a:stretch/>
        </p:blipFill>
        <p:spPr>
          <a:xfrm>
            <a:off x="7802642" y="2718871"/>
            <a:ext cx="556022" cy="556022"/>
          </a:xfrm>
          <a:prstGeom prst="rect">
            <a:avLst/>
          </a:prstGeom>
          <a:noFill/>
          <a:ln>
            <a:noFill/>
          </a:ln>
        </p:spPr>
      </p:pic>
      <p:sp>
        <p:nvSpPr>
          <p:cNvPr id="78" name="Google Shape;78;p5"/>
          <p:cNvSpPr/>
          <p:nvPr/>
        </p:nvSpPr>
        <p:spPr>
          <a:xfrm>
            <a:off x="7818142" y="3583900"/>
            <a:ext cx="2450465" cy="868680"/>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dirty="0">
                <a:solidFill>
                  <a:srgbClr val="00B0F0"/>
                </a:solidFill>
                <a:latin typeface="Lora"/>
                <a:ea typeface="Lora"/>
                <a:cs typeface="Lora"/>
                <a:sym typeface="Lora"/>
              </a:rPr>
              <a:t>Predictive Analytics</a:t>
            </a:r>
            <a:endParaRPr dirty="0"/>
          </a:p>
        </p:txBody>
      </p:sp>
      <p:sp>
        <p:nvSpPr>
          <p:cNvPr id="79" name="Google Shape;79;p5"/>
          <p:cNvSpPr/>
          <p:nvPr/>
        </p:nvSpPr>
        <p:spPr>
          <a:xfrm>
            <a:off x="7260215" y="4572894"/>
            <a:ext cx="3086912" cy="2224087"/>
          </a:xfrm>
          <a:prstGeom prst="rect">
            <a:avLst/>
          </a:prstGeom>
          <a:noFill/>
          <a:ln>
            <a:noFill/>
          </a:ln>
        </p:spPr>
        <p:txBody>
          <a:bodyPr spcFirstLastPara="1" wrap="square" lIns="91425" tIns="45700" rIns="91425" bIns="45700" anchor="t" anchorCtr="0">
            <a:noAutofit/>
          </a:bodyPr>
          <a:lstStyle/>
          <a:p>
            <a:pPr marL="0" marR="0" lvl="0" indent="0" algn="ctr" rtl="0">
              <a:lnSpc>
                <a:spcPct val="166809"/>
              </a:lnSpc>
              <a:spcBef>
                <a:spcPts val="0"/>
              </a:spcBef>
              <a:spcAft>
                <a:spcPts val="0"/>
              </a:spcAft>
              <a:buNone/>
            </a:pPr>
            <a:r>
              <a:rPr lang="en-US" sz="2100" dirty="0">
                <a:solidFill>
                  <a:schemeClr val="dk1"/>
                </a:solidFill>
                <a:latin typeface="Arial"/>
                <a:ea typeface="Arial"/>
                <a:cs typeface="Arial"/>
                <a:sym typeface="Arial"/>
              </a:rPr>
              <a:t>Anticipates customer needs, driving proactive service, personalized recommendations, and targeted marketing.</a:t>
            </a:r>
            <a:endParaRPr sz="2100" dirty="0">
              <a:solidFill>
                <a:schemeClr val="dk1"/>
              </a:solidFill>
              <a:latin typeface="Arial"/>
              <a:ea typeface="Arial"/>
              <a:cs typeface="Arial"/>
              <a:sym typeface="Arial"/>
            </a:endParaRPr>
          </a:p>
        </p:txBody>
      </p:sp>
      <p:pic>
        <p:nvPicPr>
          <p:cNvPr id="80" name="Google Shape;80;p5" descr="preencoded.png"/>
          <p:cNvPicPr preferRelativeResize="0"/>
          <p:nvPr/>
        </p:nvPicPr>
        <p:blipFill rotWithShape="1">
          <a:blip r:embed="rId6">
            <a:alphaModFix/>
          </a:blip>
          <a:srcRect/>
          <a:stretch/>
        </p:blipFill>
        <p:spPr>
          <a:xfrm>
            <a:off x="10764203" y="2703373"/>
            <a:ext cx="556022" cy="556022"/>
          </a:xfrm>
          <a:prstGeom prst="rect">
            <a:avLst/>
          </a:prstGeom>
          <a:noFill/>
          <a:ln>
            <a:noFill/>
          </a:ln>
        </p:spPr>
      </p:pic>
      <p:sp>
        <p:nvSpPr>
          <p:cNvPr id="81" name="Google Shape;81;p5"/>
          <p:cNvSpPr/>
          <p:nvPr/>
        </p:nvSpPr>
        <p:spPr>
          <a:xfrm>
            <a:off x="10764204" y="3506410"/>
            <a:ext cx="2823566" cy="868680"/>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a:solidFill>
                  <a:srgbClr val="00B0F0"/>
                </a:solidFill>
                <a:latin typeface="Lora"/>
                <a:ea typeface="Lora"/>
                <a:cs typeface="Lora"/>
                <a:sym typeface="Lora"/>
              </a:rPr>
              <a:t>Intelligent Routing</a:t>
            </a:r>
            <a:endParaRPr/>
          </a:p>
        </p:txBody>
      </p:sp>
      <p:sp>
        <p:nvSpPr>
          <p:cNvPr id="82" name="Google Shape;82;p5"/>
          <p:cNvSpPr/>
          <p:nvPr/>
        </p:nvSpPr>
        <p:spPr>
          <a:xfrm>
            <a:off x="10500738" y="4495402"/>
            <a:ext cx="3741103" cy="1779270"/>
          </a:xfrm>
          <a:prstGeom prst="rect">
            <a:avLst/>
          </a:prstGeom>
          <a:noFill/>
          <a:ln>
            <a:noFill/>
          </a:ln>
        </p:spPr>
        <p:txBody>
          <a:bodyPr spcFirstLastPara="1" wrap="square" lIns="91425" tIns="45700" rIns="91425" bIns="45700" anchor="t" anchorCtr="0">
            <a:noAutofit/>
          </a:bodyPr>
          <a:lstStyle/>
          <a:p>
            <a:pPr marL="0" marR="0" lvl="0" indent="0" algn="ctr" rtl="0">
              <a:lnSpc>
                <a:spcPct val="166809"/>
              </a:lnSpc>
              <a:spcBef>
                <a:spcPts val="0"/>
              </a:spcBef>
              <a:spcAft>
                <a:spcPts val="0"/>
              </a:spcAft>
              <a:buNone/>
            </a:pPr>
            <a:r>
              <a:rPr lang="en-US" sz="2100" dirty="0">
                <a:solidFill>
                  <a:schemeClr val="dk1"/>
                </a:solidFill>
                <a:latin typeface="Arial"/>
                <a:ea typeface="Arial"/>
                <a:cs typeface="Arial"/>
                <a:sym typeface="Arial"/>
              </a:rPr>
              <a:t>Streamlines customer service by directing inquiries to the best-suited agents, minimizing wait times, and increasing satisfaction.</a:t>
            </a:r>
            <a:endParaRPr sz="2100" dirty="0">
              <a:solidFill>
                <a:schemeClr val="dk1"/>
              </a:solidFill>
              <a:latin typeface="Arial"/>
              <a:ea typeface="Arial"/>
              <a:cs typeface="Arial"/>
              <a:sym typeface="Arial"/>
            </a:endParaRPr>
          </a:p>
        </p:txBody>
      </p:sp>
      <p:grpSp>
        <p:nvGrpSpPr>
          <p:cNvPr id="83" name="Google Shape;83;p5"/>
          <p:cNvGrpSpPr/>
          <p:nvPr/>
        </p:nvGrpSpPr>
        <p:grpSpPr>
          <a:xfrm>
            <a:off x="1042631" y="741761"/>
            <a:ext cx="12729054" cy="68579"/>
            <a:chOff x="1042630" y="741759"/>
            <a:chExt cx="12729054" cy="68579"/>
          </a:xfrm>
        </p:grpSpPr>
        <p:sp>
          <p:nvSpPr>
            <p:cNvPr id="84" name="Google Shape;84;p5"/>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85" name="Google Shape;85;p5"/>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86" name="Google Shape;86;p5"/>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87" name="Google Shape;87;p5" descr="Capture11.PNG"/>
          <p:cNvPicPr preferRelativeResize="0"/>
          <p:nvPr/>
        </p:nvPicPr>
        <p:blipFill rotWithShape="1">
          <a:blip r:embed="rId7">
            <a:alphaModFix/>
          </a:blip>
          <a:srcRect/>
          <a:stretch/>
        </p:blipFill>
        <p:spPr>
          <a:xfrm>
            <a:off x="13301532" y="7537155"/>
            <a:ext cx="940309" cy="4920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6"/>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6" descr="Capture6.PNG"/>
          <p:cNvPicPr preferRelativeResize="0"/>
          <p:nvPr/>
        </p:nvPicPr>
        <p:blipFill rotWithShape="1">
          <a:blip r:embed="rId3">
            <a:alphaModFix/>
          </a:blip>
          <a:srcRect/>
          <a:stretch/>
        </p:blipFill>
        <p:spPr>
          <a:xfrm>
            <a:off x="12241548" y="764620"/>
            <a:ext cx="1542030" cy="1635487"/>
          </a:xfrm>
          <a:prstGeom prst="roundRect">
            <a:avLst>
              <a:gd name="adj" fmla="val 8594"/>
            </a:avLst>
          </a:prstGeom>
          <a:solidFill>
            <a:srgbClr val="ECECEC"/>
          </a:solidFill>
          <a:ln>
            <a:noFill/>
          </a:ln>
          <a:effectLst>
            <a:reflection stA="38000" endPos="28000" dist="5000" dir="5400000" sy="-100000" algn="bl" rotWithShape="0"/>
          </a:effectLst>
        </p:spPr>
      </p:pic>
      <p:sp>
        <p:nvSpPr>
          <p:cNvPr id="96" name="Google Shape;96;p6"/>
          <p:cNvSpPr/>
          <p:nvPr/>
        </p:nvSpPr>
        <p:spPr>
          <a:xfrm>
            <a:off x="1042630" y="888604"/>
            <a:ext cx="12456394" cy="924696"/>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 Inbound Customer Support</a:t>
            </a:r>
            <a:endParaRPr/>
          </a:p>
        </p:txBody>
      </p:sp>
      <p:sp>
        <p:nvSpPr>
          <p:cNvPr id="97" name="Google Shape;97;p6"/>
          <p:cNvSpPr/>
          <p:nvPr/>
        </p:nvSpPr>
        <p:spPr>
          <a:xfrm>
            <a:off x="1244110" y="1997683"/>
            <a:ext cx="10379621" cy="4651090"/>
          </a:xfrm>
          <a:prstGeom prst="rect">
            <a:avLst/>
          </a:prstGeom>
          <a:noFill/>
          <a:ln>
            <a:noFill/>
          </a:ln>
        </p:spPr>
        <p:txBody>
          <a:bodyPr spcFirstLastPara="1" wrap="square" lIns="91425" tIns="45700" rIns="91425" bIns="45700" anchor="t" anchorCtr="0">
            <a:noAutofit/>
          </a:bodyPr>
          <a:lstStyle/>
          <a:p>
            <a:pPr marL="0" marR="0" lvl="0" indent="-133350" algn="l" rtl="0">
              <a:lnSpc>
                <a:spcPct val="2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An inbound call refers to a call that a customer makes to the call center. </a:t>
            </a:r>
            <a:endParaRPr/>
          </a:p>
          <a:p>
            <a:pPr marL="0" marR="0" lvl="0" indent="-133350" algn="l" rtl="0">
              <a:lnSpc>
                <a:spcPct val="2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These calls mainly revolve around offering assistance with customer’s queries or providing them with technical support.</a:t>
            </a:r>
            <a:endParaRPr/>
          </a:p>
          <a:p>
            <a:pPr marL="0" marR="0" lvl="0" indent="-133350" algn="l" rtl="0">
              <a:lnSpc>
                <a:spcPct val="2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Nowadays, customers can contact the call center through email, chat, or telephone calls. Inbound calls allow companies to provide excellent support to the customers while allowing businesses to focus more on core operations.</a:t>
            </a:r>
            <a:endParaRPr/>
          </a:p>
          <a:p>
            <a:pPr marL="0" marR="0" lvl="0" indent="-133350" algn="l" rtl="0">
              <a:lnSpc>
                <a:spcPct val="2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Using Inbound call services, you can offer your customers the best customer experience ensuring your business does not face any revenue losses.</a:t>
            </a:r>
            <a:endParaRPr/>
          </a:p>
        </p:txBody>
      </p:sp>
      <p:grpSp>
        <p:nvGrpSpPr>
          <p:cNvPr id="98" name="Google Shape;98;p6"/>
          <p:cNvGrpSpPr/>
          <p:nvPr/>
        </p:nvGrpSpPr>
        <p:grpSpPr>
          <a:xfrm>
            <a:off x="1042631" y="741761"/>
            <a:ext cx="12729054" cy="68579"/>
            <a:chOff x="1042630" y="741759"/>
            <a:chExt cx="12729054" cy="68579"/>
          </a:xfrm>
        </p:grpSpPr>
        <p:sp>
          <p:nvSpPr>
            <p:cNvPr id="99" name="Google Shape;99;p6"/>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00" name="Google Shape;100;p6"/>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01" name="Google Shape;101;p6"/>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102" name="Google Shape;102;p6" descr="Capture11.PNG"/>
          <p:cNvPicPr preferRelativeResize="0"/>
          <p:nvPr/>
        </p:nvPicPr>
        <p:blipFill rotWithShape="1">
          <a:blip r:embed="rId4">
            <a:alphaModFix/>
          </a:blip>
          <a:srcRect/>
          <a:stretch/>
        </p:blipFill>
        <p:spPr>
          <a:xfrm>
            <a:off x="13117617" y="7536028"/>
            <a:ext cx="940309" cy="4920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15498" y="15498"/>
            <a:ext cx="14630400" cy="8229600"/>
          </a:xfrm>
          <a:custGeom>
            <a:avLst/>
            <a:gdLst/>
            <a:ahLst/>
            <a:cxnLst/>
            <a:rect l="l" t="t" r="r" b="b"/>
            <a:pathLst>
              <a:path w="14630400" h="8229600" extrusionOk="0">
                <a:moveTo>
                  <a:pt x="0" y="0"/>
                </a:moveTo>
                <a:lnTo>
                  <a:pt x="14630400" y="0"/>
                </a:lnTo>
                <a:lnTo>
                  <a:pt x="14630400" y="8229600"/>
                </a:lnTo>
                <a:lnTo>
                  <a:pt x="0" y="8229600"/>
                </a:lnTo>
                <a:lnTo>
                  <a:pt x="0" y="0"/>
                </a:lnTo>
                <a:close/>
              </a:path>
            </a:pathLst>
          </a:custGeom>
          <a:solidFill>
            <a:schemeClr val="lt1"/>
          </a:solidFill>
          <a:ln>
            <a:noFill/>
          </a:ln>
        </p:spPr>
      </p:sp>
      <p:sp>
        <p:nvSpPr>
          <p:cNvPr id="110" name="Google Shape;110;p7"/>
          <p:cNvSpPr/>
          <p:nvPr/>
        </p:nvSpPr>
        <p:spPr>
          <a:xfrm>
            <a:off x="916478" y="925061"/>
            <a:ext cx="13230246" cy="98122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Role of Customer Service Representatives</a:t>
            </a:r>
            <a:endParaRPr sz="5400">
              <a:solidFill>
                <a:srgbClr val="0070C0"/>
              </a:solidFill>
              <a:latin typeface="Calibri"/>
              <a:ea typeface="Calibri"/>
              <a:cs typeface="Calibri"/>
              <a:sym typeface="Calibri"/>
            </a:endParaRPr>
          </a:p>
        </p:txBody>
      </p:sp>
      <p:pic>
        <p:nvPicPr>
          <p:cNvPr id="111" name="Google Shape;111;p7" descr="Capture1111.PNG"/>
          <p:cNvPicPr preferRelativeResize="0"/>
          <p:nvPr/>
        </p:nvPicPr>
        <p:blipFill rotWithShape="1">
          <a:blip r:embed="rId3">
            <a:alphaModFix/>
          </a:blip>
          <a:srcRect/>
          <a:stretch/>
        </p:blipFill>
        <p:spPr>
          <a:xfrm>
            <a:off x="1742147" y="2949605"/>
            <a:ext cx="847491" cy="847492"/>
          </a:xfrm>
          <a:prstGeom prst="rect">
            <a:avLst/>
          </a:prstGeom>
          <a:noFill/>
          <a:ln>
            <a:noFill/>
          </a:ln>
        </p:spPr>
      </p:pic>
      <p:sp>
        <p:nvSpPr>
          <p:cNvPr id="112" name="Google Shape;112;p7"/>
          <p:cNvSpPr txBox="1"/>
          <p:nvPr/>
        </p:nvSpPr>
        <p:spPr>
          <a:xfrm>
            <a:off x="835096" y="3952080"/>
            <a:ext cx="2646861" cy="92332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rgbClr val="00B0F0"/>
                </a:solidFill>
                <a:latin typeface="Lora"/>
                <a:ea typeface="Lora"/>
                <a:cs typeface="Lora"/>
                <a:sym typeface="Lora"/>
              </a:rPr>
              <a:t>Key</a:t>
            </a:r>
            <a:endParaRPr/>
          </a:p>
          <a:p>
            <a:pPr marL="0" marR="0" lvl="0" indent="0" algn="ctr" rtl="0">
              <a:spcBef>
                <a:spcPts val="0"/>
              </a:spcBef>
              <a:spcAft>
                <a:spcPts val="0"/>
              </a:spcAft>
              <a:buNone/>
            </a:pPr>
            <a:r>
              <a:rPr lang="en-US" sz="2700" b="1">
                <a:solidFill>
                  <a:srgbClr val="00B0F0"/>
                </a:solidFill>
                <a:latin typeface="Lora"/>
                <a:ea typeface="Lora"/>
                <a:cs typeface="Lora"/>
                <a:sym typeface="Lora"/>
              </a:rPr>
              <a:t> Responsibility</a:t>
            </a:r>
            <a:endParaRPr/>
          </a:p>
        </p:txBody>
      </p:sp>
      <p:sp>
        <p:nvSpPr>
          <p:cNvPr id="113" name="Google Shape;113;p7"/>
          <p:cNvSpPr txBox="1"/>
          <p:nvPr/>
        </p:nvSpPr>
        <p:spPr>
          <a:xfrm>
            <a:off x="732194" y="5026453"/>
            <a:ext cx="2944677" cy="2677648"/>
          </a:xfrm>
          <a:prstGeom prst="rect">
            <a:avLst/>
          </a:prstGeom>
          <a:noFill/>
          <a:ln>
            <a:noFill/>
          </a:ln>
        </p:spPr>
        <p:txBody>
          <a:bodyPr spcFirstLastPara="1" wrap="square" lIns="91425" tIns="45700" rIns="91425" bIns="45700" anchor="ctr" anchorCtr="0">
            <a:spAutoFit/>
          </a:bodyPr>
          <a:lstStyle/>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  Managing Inbound Inquiries</a:t>
            </a:r>
            <a:endParaRPr/>
          </a:p>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  Resolving Customer</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Issues</a:t>
            </a:r>
            <a:endParaRPr/>
          </a:p>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 Providing Assistance </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and  Guidance</a:t>
            </a:r>
            <a:endParaRPr/>
          </a:p>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   Ensuring Customer Satisfaction</a:t>
            </a:r>
            <a:endParaRPr/>
          </a:p>
        </p:txBody>
      </p:sp>
      <p:grpSp>
        <p:nvGrpSpPr>
          <p:cNvPr id="114" name="Google Shape;114;p7"/>
          <p:cNvGrpSpPr/>
          <p:nvPr/>
        </p:nvGrpSpPr>
        <p:grpSpPr>
          <a:xfrm>
            <a:off x="3769858" y="2510725"/>
            <a:ext cx="433954" cy="5294758"/>
            <a:chOff x="3735090" y="3270142"/>
            <a:chExt cx="433954" cy="4200020"/>
          </a:xfrm>
        </p:grpSpPr>
        <p:grpSp>
          <p:nvGrpSpPr>
            <p:cNvPr id="115" name="Google Shape;115;p7"/>
            <p:cNvGrpSpPr/>
            <p:nvPr/>
          </p:nvGrpSpPr>
          <p:grpSpPr>
            <a:xfrm>
              <a:off x="3735090" y="3270142"/>
              <a:ext cx="247973" cy="4200020"/>
              <a:chOff x="3657600" y="3270142"/>
              <a:chExt cx="247973" cy="3115160"/>
            </a:xfrm>
          </p:grpSpPr>
          <p:cxnSp>
            <p:nvCxnSpPr>
              <p:cNvPr id="116" name="Google Shape;116;p7"/>
              <p:cNvCxnSpPr/>
              <p:nvPr/>
            </p:nvCxnSpPr>
            <p:spPr>
              <a:xfrm>
                <a:off x="3657600" y="3270142"/>
                <a:ext cx="1" cy="1286360"/>
              </a:xfrm>
              <a:prstGeom prst="straightConnector1">
                <a:avLst/>
              </a:prstGeom>
              <a:noFill/>
              <a:ln w="9525" cap="flat" cmpd="sng">
                <a:solidFill>
                  <a:srgbClr val="002060"/>
                </a:solidFill>
                <a:prstDash val="solid"/>
                <a:miter lim="800000"/>
                <a:headEnd type="none" w="sm" len="sm"/>
                <a:tailEnd type="none" w="sm" len="sm"/>
              </a:ln>
            </p:spPr>
          </p:cxnSp>
          <p:cxnSp>
            <p:nvCxnSpPr>
              <p:cNvPr id="117" name="Google Shape;117;p7"/>
              <p:cNvCxnSpPr/>
              <p:nvPr/>
            </p:nvCxnSpPr>
            <p:spPr>
              <a:xfrm>
                <a:off x="3657600" y="5114441"/>
                <a:ext cx="30997" cy="1270861"/>
              </a:xfrm>
              <a:prstGeom prst="straightConnector1">
                <a:avLst/>
              </a:prstGeom>
              <a:noFill/>
              <a:ln w="9525" cap="flat" cmpd="sng">
                <a:solidFill>
                  <a:srgbClr val="002060"/>
                </a:solidFill>
                <a:prstDash val="solid"/>
                <a:miter lim="800000"/>
                <a:headEnd type="none" w="sm" len="sm"/>
                <a:tailEnd type="none" w="sm" len="sm"/>
              </a:ln>
            </p:spPr>
          </p:cxnSp>
          <p:cxnSp>
            <p:nvCxnSpPr>
              <p:cNvPr id="118" name="Google Shape;118;p7"/>
              <p:cNvCxnSpPr/>
              <p:nvPr/>
            </p:nvCxnSpPr>
            <p:spPr>
              <a:xfrm>
                <a:off x="3657600" y="4556502"/>
                <a:ext cx="247973" cy="216976"/>
              </a:xfrm>
              <a:prstGeom prst="straightConnector1">
                <a:avLst/>
              </a:prstGeom>
              <a:noFill/>
              <a:ln w="9525" cap="flat" cmpd="sng">
                <a:solidFill>
                  <a:srgbClr val="002060"/>
                </a:solidFill>
                <a:prstDash val="solid"/>
                <a:miter lim="800000"/>
                <a:headEnd type="none" w="sm" len="sm"/>
                <a:tailEnd type="none" w="sm" len="sm"/>
              </a:ln>
            </p:spPr>
          </p:cxnSp>
          <p:cxnSp>
            <p:nvCxnSpPr>
              <p:cNvPr id="119" name="Google Shape;119;p7"/>
              <p:cNvCxnSpPr/>
              <p:nvPr/>
            </p:nvCxnSpPr>
            <p:spPr>
              <a:xfrm flipH="1">
                <a:off x="3657600" y="4773478"/>
                <a:ext cx="247973" cy="340963"/>
              </a:xfrm>
              <a:prstGeom prst="straightConnector1">
                <a:avLst/>
              </a:prstGeom>
              <a:noFill/>
              <a:ln w="9525" cap="flat" cmpd="sng">
                <a:solidFill>
                  <a:srgbClr val="002060"/>
                </a:solidFill>
                <a:prstDash val="solid"/>
                <a:miter lim="800000"/>
                <a:headEnd type="none" w="sm" len="sm"/>
                <a:tailEnd type="none" w="sm" len="sm"/>
              </a:ln>
            </p:spPr>
          </p:cxnSp>
        </p:grpSp>
        <p:cxnSp>
          <p:nvCxnSpPr>
            <p:cNvPr id="120" name="Google Shape;120;p7"/>
            <p:cNvCxnSpPr/>
            <p:nvPr/>
          </p:nvCxnSpPr>
          <p:spPr>
            <a:xfrm>
              <a:off x="3766087" y="4816657"/>
              <a:ext cx="402957" cy="480360"/>
            </a:xfrm>
            <a:prstGeom prst="straightConnector1">
              <a:avLst/>
            </a:prstGeom>
            <a:noFill/>
            <a:ln w="38100" cap="flat" cmpd="sng">
              <a:solidFill>
                <a:schemeClr val="accent1"/>
              </a:solidFill>
              <a:prstDash val="solid"/>
              <a:miter lim="800000"/>
              <a:headEnd type="none" w="sm" len="sm"/>
              <a:tailEnd type="none" w="sm" len="sm"/>
            </a:ln>
          </p:spPr>
        </p:cxnSp>
        <p:cxnSp>
          <p:nvCxnSpPr>
            <p:cNvPr id="121" name="Google Shape;121;p7"/>
            <p:cNvCxnSpPr/>
            <p:nvPr/>
          </p:nvCxnSpPr>
          <p:spPr>
            <a:xfrm flipH="1">
              <a:off x="3735090" y="5297017"/>
              <a:ext cx="433954" cy="699884"/>
            </a:xfrm>
            <a:prstGeom prst="straightConnector1">
              <a:avLst/>
            </a:prstGeom>
            <a:noFill/>
            <a:ln w="38100" cap="flat" cmpd="sng">
              <a:solidFill>
                <a:schemeClr val="accent1"/>
              </a:solidFill>
              <a:prstDash val="solid"/>
              <a:miter lim="800000"/>
              <a:headEnd type="none" w="sm" len="sm"/>
              <a:tailEnd type="none" w="sm" len="sm"/>
            </a:ln>
          </p:spPr>
        </p:cxnSp>
      </p:grpSp>
      <p:grpSp>
        <p:nvGrpSpPr>
          <p:cNvPr id="122" name="Google Shape;122;p7"/>
          <p:cNvGrpSpPr/>
          <p:nvPr/>
        </p:nvGrpSpPr>
        <p:grpSpPr>
          <a:xfrm>
            <a:off x="7516681" y="2479729"/>
            <a:ext cx="433954" cy="5325754"/>
            <a:chOff x="3735090" y="3270142"/>
            <a:chExt cx="433954" cy="4200020"/>
          </a:xfrm>
        </p:grpSpPr>
        <p:grpSp>
          <p:nvGrpSpPr>
            <p:cNvPr id="123" name="Google Shape;123;p7"/>
            <p:cNvGrpSpPr/>
            <p:nvPr/>
          </p:nvGrpSpPr>
          <p:grpSpPr>
            <a:xfrm>
              <a:off x="3735090" y="3270142"/>
              <a:ext cx="247973" cy="4200020"/>
              <a:chOff x="3657600" y="3270142"/>
              <a:chExt cx="247973" cy="3115160"/>
            </a:xfrm>
          </p:grpSpPr>
          <p:cxnSp>
            <p:nvCxnSpPr>
              <p:cNvPr id="124" name="Google Shape;124;p7"/>
              <p:cNvCxnSpPr/>
              <p:nvPr/>
            </p:nvCxnSpPr>
            <p:spPr>
              <a:xfrm>
                <a:off x="3657600" y="3270142"/>
                <a:ext cx="1" cy="1286360"/>
              </a:xfrm>
              <a:prstGeom prst="straightConnector1">
                <a:avLst/>
              </a:prstGeom>
              <a:noFill/>
              <a:ln w="9525" cap="flat" cmpd="sng">
                <a:solidFill>
                  <a:srgbClr val="002060"/>
                </a:solidFill>
                <a:prstDash val="solid"/>
                <a:miter lim="800000"/>
                <a:headEnd type="none" w="sm" len="sm"/>
                <a:tailEnd type="none" w="sm" len="sm"/>
              </a:ln>
            </p:spPr>
          </p:cxnSp>
          <p:cxnSp>
            <p:nvCxnSpPr>
              <p:cNvPr id="125" name="Google Shape;125;p7"/>
              <p:cNvCxnSpPr/>
              <p:nvPr/>
            </p:nvCxnSpPr>
            <p:spPr>
              <a:xfrm>
                <a:off x="3657600" y="5114441"/>
                <a:ext cx="30997" cy="1270861"/>
              </a:xfrm>
              <a:prstGeom prst="straightConnector1">
                <a:avLst/>
              </a:prstGeom>
              <a:noFill/>
              <a:ln w="9525" cap="flat" cmpd="sng">
                <a:solidFill>
                  <a:srgbClr val="002060"/>
                </a:solidFill>
                <a:prstDash val="solid"/>
                <a:miter lim="800000"/>
                <a:headEnd type="none" w="sm" len="sm"/>
                <a:tailEnd type="none" w="sm" len="sm"/>
              </a:ln>
            </p:spPr>
          </p:cxnSp>
          <p:cxnSp>
            <p:nvCxnSpPr>
              <p:cNvPr id="126" name="Google Shape;126;p7"/>
              <p:cNvCxnSpPr/>
              <p:nvPr/>
            </p:nvCxnSpPr>
            <p:spPr>
              <a:xfrm>
                <a:off x="3657600" y="4556502"/>
                <a:ext cx="247973" cy="216976"/>
              </a:xfrm>
              <a:prstGeom prst="straightConnector1">
                <a:avLst/>
              </a:prstGeom>
              <a:noFill/>
              <a:ln w="9525" cap="flat" cmpd="sng">
                <a:solidFill>
                  <a:srgbClr val="002060"/>
                </a:solidFill>
                <a:prstDash val="solid"/>
                <a:miter lim="800000"/>
                <a:headEnd type="none" w="sm" len="sm"/>
                <a:tailEnd type="none" w="sm" len="sm"/>
              </a:ln>
            </p:spPr>
          </p:cxnSp>
          <p:cxnSp>
            <p:nvCxnSpPr>
              <p:cNvPr id="127" name="Google Shape;127;p7"/>
              <p:cNvCxnSpPr/>
              <p:nvPr/>
            </p:nvCxnSpPr>
            <p:spPr>
              <a:xfrm flipH="1">
                <a:off x="3657600" y="4773478"/>
                <a:ext cx="247973" cy="340963"/>
              </a:xfrm>
              <a:prstGeom prst="straightConnector1">
                <a:avLst/>
              </a:prstGeom>
              <a:noFill/>
              <a:ln w="9525" cap="flat" cmpd="sng">
                <a:solidFill>
                  <a:srgbClr val="002060"/>
                </a:solidFill>
                <a:prstDash val="solid"/>
                <a:miter lim="800000"/>
                <a:headEnd type="none" w="sm" len="sm"/>
                <a:tailEnd type="none" w="sm" len="sm"/>
              </a:ln>
            </p:spPr>
          </p:cxnSp>
        </p:grpSp>
        <p:cxnSp>
          <p:nvCxnSpPr>
            <p:cNvPr id="128" name="Google Shape;128;p7"/>
            <p:cNvCxnSpPr/>
            <p:nvPr/>
          </p:nvCxnSpPr>
          <p:spPr>
            <a:xfrm>
              <a:off x="3766087" y="4816657"/>
              <a:ext cx="402957" cy="480360"/>
            </a:xfrm>
            <a:prstGeom prst="straightConnector1">
              <a:avLst/>
            </a:prstGeom>
            <a:noFill/>
            <a:ln w="38100" cap="flat" cmpd="sng">
              <a:solidFill>
                <a:schemeClr val="accent1"/>
              </a:solidFill>
              <a:prstDash val="solid"/>
              <a:miter lim="800000"/>
              <a:headEnd type="none" w="sm" len="sm"/>
              <a:tailEnd type="none" w="sm" len="sm"/>
            </a:ln>
          </p:spPr>
        </p:cxnSp>
        <p:cxnSp>
          <p:nvCxnSpPr>
            <p:cNvPr id="129" name="Google Shape;129;p7"/>
            <p:cNvCxnSpPr/>
            <p:nvPr/>
          </p:nvCxnSpPr>
          <p:spPr>
            <a:xfrm flipH="1">
              <a:off x="3735090" y="5297017"/>
              <a:ext cx="433954" cy="699884"/>
            </a:xfrm>
            <a:prstGeom prst="straightConnector1">
              <a:avLst/>
            </a:prstGeom>
            <a:noFill/>
            <a:ln w="38100" cap="flat" cmpd="sng">
              <a:solidFill>
                <a:schemeClr val="accent1"/>
              </a:solidFill>
              <a:prstDash val="solid"/>
              <a:miter lim="800000"/>
              <a:headEnd type="none" w="sm" len="sm"/>
              <a:tailEnd type="none" w="sm" len="sm"/>
            </a:ln>
          </p:spPr>
        </p:cxnSp>
      </p:grpSp>
      <p:grpSp>
        <p:nvGrpSpPr>
          <p:cNvPr id="130" name="Google Shape;130;p7"/>
          <p:cNvGrpSpPr/>
          <p:nvPr/>
        </p:nvGrpSpPr>
        <p:grpSpPr>
          <a:xfrm>
            <a:off x="10786813" y="2479729"/>
            <a:ext cx="433954" cy="5325754"/>
            <a:chOff x="3735090" y="3270142"/>
            <a:chExt cx="433954" cy="4200020"/>
          </a:xfrm>
        </p:grpSpPr>
        <p:grpSp>
          <p:nvGrpSpPr>
            <p:cNvPr id="131" name="Google Shape;131;p7"/>
            <p:cNvGrpSpPr/>
            <p:nvPr/>
          </p:nvGrpSpPr>
          <p:grpSpPr>
            <a:xfrm>
              <a:off x="3735090" y="3270142"/>
              <a:ext cx="247973" cy="4200020"/>
              <a:chOff x="3657600" y="3270142"/>
              <a:chExt cx="247973" cy="3115160"/>
            </a:xfrm>
          </p:grpSpPr>
          <p:cxnSp>
            <p:nvCxnSpPr>
              <p:cNvPr id="132" name="Google Shape;132;p7"/>
              <p:cNvCxnSpPr/>
              <p:nvPr/>
            </p:nvCxnSpPr>
            <p:spPr>
              <a:xfrm>
                <a:off x="3657600" y="3270142"/>
                <a:ext cx="1" cy="1286360"/>
              </a:xfrm>
              <a:prstGeom prst="straightConnector1">
                <a:avLst/>
              </a:prstGeom>
              <a:noFill/>
              <a:ln w="9525" cap="flat" cmpd="sng">
                <a:solidFill>
                  <a:srgbClr val="002060"/>
                </a:solidFill>
                <a:prstDash val="solid"/>
                <a:miter lim="800000"/>
                <a:headEnd type="none" w="sm" len="sm"/>
                <a:tailEnd type="none" w="sm" len="sm"/>
              </a:ln>
            </p:spPr>
          </p:cxnSp>
          <p:cxnSp>
            <p:nvCxnSpPr>
              <p:cNvPr id="133" name="Google Shape;133;p7"/>
              <p:cNvCxnSpPr/>
              <p:nvPr/>
            </p:nvCxnSpPr>
            <p:spPr>
              <a:xfrm>
                <a:off x="3657600" y="5114441"/>
                <a:ext cx="30997" cy="1270861"/>
              </a:xfrm>
              <a:prstGeom prst="straightConnector1">
                <a:avLst/>
              </a:prstGeom>
              <a:noFill/>
              <a:ln w="9525" cap="flat" cmpd="sng">
                <a:solidFill>
                  <a:srgbClr val="002060"/>
                </a:solidFill>
                <a:prstDash val="solid"/>
                <a:miter lim="800000"/>
                <a:headEnd type="none" w="sm" len="sm"/>
                <a:tailEnd type="none" w="sm" len="sm"/>
              </a:ln>
            </p:spPr>
          </p:cxnSp>
          <p:cxnSp>
            <p:nvCxnSpPr>
              <p:cNvPr id="134" name="Google Shape;134;p7"/>
              <p:cNvCxnSpPr/>
              <p:nvPr/>
            </p:nvCxnSpPr>
            <p:spPr>
              <a:xfrm>
                <a:off x="3657600" y="4556502"/>
                <a:ext cx="247973" cy="216976"/>
              </a:xfrm>
              <a:prstGeom prst="straightConnector1">
                <a:avLst/>
              </a:prstGeom>
              <a:noFill/>
              <a:ln w="9525" cap="flat" cmpd="sng">
                <a:solidFill>
                  <a:srgbClr val="002060"/>
                </a:solidFill>
                <a:prstDash val="solid"/>
                <a:miter lim="800000"/>
                <a:headEnd type="none" w="sm" len="sm"/>
                <a:tailEnd type="none" w="sm" len="sm"/>
              </a:ln>
            </p:spPr>
          </p:cxnSp>
          <p:cxnSp>
            <p:nvCxnSpPr>
              <p:cNvPr id="135" name="Google Shape;135;p7"/>
              <p:cNvCxnSpPr/>
              <p:nvPr/>
            </p:nvCxnSpPr>
            <p:spPr>
              <a:xfrm flipH="1">
                <a:off x="3657600" y="4773478"/>
                <a:ext cx="247973" cy="340963"/>
              </a:xfrm>
              <a:prstGeom prst="straightConnector1">
                <a:avLst/>
              </a:prstGeom>
              <a:noFill/>
              <a:ln w="9525" cap="flat" cmpd="sng">
                <a:solidFill>
                  <a:srgbClr val="002060"/>
                </a:solidFill>
                <a:prstDash val="solid"/>
                <a:miter lim="800000"/>
                <a:headEnd type="none" w="sm" len="sm"/>
                <a:tailEnd type="none" w="sm" len="sm"/>
              </a:ln>
            </p:spPr>
          </p:cxnSp>
        </p:grpSp>
        <p:cxnSp>
          <p:nvCxnSpPr>
            <p:cNvPr id="136" name="Google Shape;136;p7"/>
            <p:cNvCxnSpPr/>
            <p:nvPr/>
          </p:nvCxnSpPr>
          <p:spPr>
            <a:xfrm>
              <a:off x="3766087" y="4816657"/>
              <a:ext cx="402957" cy="480360"/>
            </a:xfrm>
            <a:prstGeom prst="straightConnector1">
              <a:avLst/>
            </a:prstGeom>
            <a:noFill/>
            <a:ln w="38100" cap="flat" cmpd="sng">
              <a:solidFill>
                <a:schemeClr val="accent1"/>
              </a:solidFill>
              <a:prstDash val="solid"/>
              <a:miter lim="800000"/>
              <a:headEnd type="none" w="sm" len="sm"/>
              <a:tailEnd type="none" w="sm" len="sm"/>
            </a:ln>
          </p:spPr>
        </p:cxnSp>
        <p:cxnSp>
          <p:nvCxnSpPr>
            <p:cNvPr id="137" name="Google Shape;137;p7"/>
            <p:cNvCxnSpPr/>
            <p:nvPr/>
          </p:nvCxnSpPr>
          <p:spPr>
            <a:xfrm flipH="1">
              <a:off x="3735090" y="5297017"/>
              <a:ext cx="433954" cy="699884"/>
            </a:xfrm>
            <a:prstGeom prst="straightConnector1">
              <a:avLst/>
            </a:prstGeom>
            <a:noFill/>
            <a:ln w="38100" cap="flat" cmpd="sng">
              <a:solidFill>
                <a:schemeClr val="accent1"/>
              </a:solidFill>
              <a:prstDash val="solid"/>
              <a:miter lim="800000"/>
              <a:headEnd type="none" w="sm" len="sm"/>
              <a:tailEnd type="none" w="sm" len="sm"/>
            </a:ln>
          </p:spPr>
        </p:cxnSp>
      </p:grpSp>
      <p:pic>
        <p:nvPicPr>
          <p:cNvPr id="138" name="Google Shape;138;p7" descr="Capture234.PNG"/>
          <p:cNvPicPr preferRelativeResize="0"/>
          <p:nvPr/>
        </p:nvPicPr>
        <p:blipFill rotWithShape="1">
          <a:blip r:embed="rId4">
            <a:alphaModFix/>
          </a:blip>
          <a:srcRect/>
          <a:stretch/>
        </p:blipFill>
        <p:spPr>
          <a:xfrm>
            <a:off x="5005951" y="2966592"/>
            <a:ext cx="1159838" cy="846000"/>
          </a:xfrm>
          <a:prstGeom prst="rect">
            <a:avLst/>
          </a:prstGeom>
          <a:noFill/>
          <a:ln>
            <a:noFill/>
          </a:ln>
        </p:spPr>
      </p:pic>
      <p:sp>
        <p:nvSpPr>
          <p:cNvPr id="139" name="Google Shape;139;p7"/>
          <p:cNvSpPr txBox="1"/>
          <p:nvPr/>
        </p:nvSpPr>
        <p:spPr>
          <a:xfrm>
            <a:off x="4327157" y="3931090"/>
            <a:ext cx="2800749" cy="92332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rgbClr val="00B0F0"/>
                </a:solidFill>
                <a:latin typeface="Lora"/>
                <a:ea typeface="Lora"/>
                <a:cs typeface="Lora"/>
                <a:sym typeface="Lora"/>
              </a:rPr>
              <a:t>Communication</a:t>
            </a:r>
            <a:endParaRPr/>
          </a:p>
          <a:p>
            <a:pPr marL="0" marR="0" lvl="0" indent="0" algn="ctr" rtl="0">
              <a:spcBef>
                <a:spcPts val="0"/>
              </a:spcBef>
              <a:spcAft>
                <a:spcPts val="0"/>
              </a:spcAft>
              <a:buNone/>
            </a:pPr>
            <a:r>
              <a:rPr lang="en-US" sz="2700" b="1">
                <a:solidFill>
                  <a:srgbClr val="00B0F0"/>
                </a:solidFill>
                <a:latin typeface="Lora"/>
                <a:ea typeface="Lora"/>
                <a:cs typeface="Lora"/>
                <a:sym typeface="Lora"/>
              </a:rPr>
              <a:t>Skills</a:t>
            </a:r>
            <a:endParaRPr/>
          </a:p>
        </p:txBody>
      </p:sp>
      <p:sp>
        <p:nvSpPr>
          <p:cNvPr id="140" name="Google Shape;140;p7"/>
          <p:cNvSpPr txBox="1"/>
          <p:nvPr/>
        </p:nvSpPr>
        <p:spPr>
          <a:xfrm>
            <a:off x="8091460" y="3921884"/>
            <a:ext cx="2127487" cy="92332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rgbClr val="00B0F0"/>
                </a:solidFill>
                <a:latin typeface="Lora"/>
                <a:ea typeface="Lora"/>
                <a:cs typeface="Lora"/>
                <a:sym typeface="Lora"/>
              </a:rPr>
              <a:t>Product</a:t>
            </a:r>
            <a:endParaRPr/>
          </a:p>
          <a:p>
            <a:pPr marL="0" marR="0" lvl="0" indent="0" algn="ctr" rtl="0">
              <a:spcBef>
                <a:spcPts val="0"/>
              </a:spcBef>
              <a:spcAft>
                <a:spcPts val="0"/>
              </a:spcAft>
              <a:buNone/>
            </a:pPr>
            <a:r>
              <a:rPr lang="en-US" sz="2700" b="1">
                <a:solidFill>
                  <a:srgbClr val="00B0F0"/>
                </a:solidFill>
                <a:latin typeface="Lora"/>
                <a:ea typeface="Lora"/>
                <a:cs typeface="Lora"/>
                <a:sym typeface="Lora"/>
              </a:rPr>
              <a:t> Knowledge</a:t>
            </a:r>
            <a:endParaRPr/>
          </a:p>
        </p:txBody>
      </p:sp>
      <p:sp>
        <p:nvSpPr>
          <p:cNvPr id="141" name="Google Shape;141;p7"/>
          <p:cNvSpPr txBox="1"/>
          <p:nvPr/>
        </p:nvSpPr>
        <p:spPr>
          <a:xfrm>
            <a:off x="11211322" y="3906756"/>
            <a:ext cx="3403579" cy="92332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dirty="0">
                <a:solidFill>
                  <a:srgbClr val="00B0F0"/>
                </a:solidFill>
                <a:latin typeface="Lora"/>
                <a:ea typeface="Lora"/>
                <a:cs typeface="Lora"/>
                <a:sym typeface="Lora"/>
              </a:rPr>
              <a:t>Problem-Solving</a:t>
            </a:r>
            <a:endParaRPr dirty="0"/>
          </a:p>
          <a:p>
            <a:pPr marL="0" marR="0" lvl="0" indent="0" algn="ctr" rtl="0">
              <a:spcBef>
                <a:spcPts val="0"/>
              </a:spcBef>
              <a:spcAft>
                <a:spcPts val="0"/>
              </a:spcAft>
              <a:buNone/>
            </a:pPr>
            <a:r>
              <a:rPr lang="en-US" sz="2700" b="1" dirty="0">
                <a:solidFill>
                  <a:srgbClr val="00B0F0"/>
                </a:solidFill>
                <a:latin typeface="Lora"/>
                <a:ea typeface="Lora"/>
                <a:cs typeface="Lora"/>
                <a:sym typeface="Lora"/>
              </a:rPr>
              <a:t> Abilities</a:t>
            </a:r>
            <a:endParaRPr dirty="0"/>
          </a:p>
        </p:txBody>
      </p:sp>
      <p:sp>
        <p:nvSpPr>
          <p:cNvPr id="142" name="Google Shape;142;p7"/>
          <p:cNvSpPr txBox="1"/>
          <p:nvPr/>
        </p:nvSpPr>
        <p:spPr>
          <a:xfrm>
            <a:off x="4203811" y="5012726"/>
            <a:ext cx="2987405" cy="2031317"/>
          </a:xfrm>
          <a:prstGeom prst="rect">
            <a:avLst/>
          </a:prstGeom>
          <a:noFill/>
          <a:ln>
            <a:noFill/>
          </a:ln>
        </p:spPr>
        <p:txBody>
          <a:bodyPr spcFirstLastPara="1" wrap="square" lIns="91425" tIns="45700" rIns="91425" bIns="45700" anchor="ctr" anchorCtr="0">
            <a:spAutoFit/>
          </a:bodyPr>
          <a:lstStyle/>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  Clear and concise</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 Communication</a:t>
            </a:r>
            <a:endParaRPr/>
          </a:p>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  Empathy and   Understanding</a:t>
            </a:r>
            <a:endParaRPr/>
          </a:p>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  Active Listening to Customer Concerns</a:t>
            </a:r>
            <a:endParaRPr/>
          </a:p>
        </p:txBody>
      </p:sp>
      <p:pic>
        <p:nvPicPr>
          <p:cNvPr id="143" name="Google Shape;143;p7" descr="Capture333.PNG"/>
          <p:cNvPicPr preferRelativeResize="0"/>
          <p:nvPr/>
        </p:nvPicPr>
        <p:blipFill rotWithShape="1">
          <a:blip r:embed="rId5">
            <a:alphaModFix/>
          </a:blip>
          <a:srcRect/>
          <a:stretch/>
        </p:blipFill>
        <p:spPr>
          <a:xfrm>
            <a:off x="11998934" y="2617040"/>
            <a:ext cx="846000" cy="1056041"/>
          </a:xfrm>
          <a:prstGeom prst="rect">
            <a:avLst/>
          </a:prstGeom>
          <a:noFill/>
          <a:ln>
            <a:noFill/>
          </a:ln>
        </p:spPr>
      </p:pic>
      <p:pic>
        <p:nvPicPr>
          <p:cNvPr id="144" name="Google Shape;144;p7" descr="Capture122.PNG"/>
          <p:cNvPicPr preferRelativeResize="0"/>
          <p:nvPr/>
        </p:nvPicPr>
        <p:blipFill rotWithShape="1">
          <a:blip r:embed="rId6">
            <a:alphaModFix/>
          </a:blip>
          <a:srcRect/>
          <a:stretch/>
        </p:blipFill>
        <p:spPr>
          <a:xfrm>
            <a:off x="8820174" y="2883699"/>
            <a:ext cx="846000" cy="772888"/>
          </a:xfrm>
          <a:prstGeom prst="rect">
            <a:avLst/>
          </a:prstGeom>
          <a:noFill/>
          <a:ln>
            <a:noFill/>
          </a:ln>
        </p:spPr>
      </p:pic>
      <p:sp>
        <p:nvSpPr>
          <p:cNvPr id="145" name="Google Shape;145;p7"/>
          <p:cNvSpPr txBox="1"/>
          <p:nvPr/>
        </p:nvSpPr>
        <p:spPr>
          <a:xfrm>
            <a:off x="7929690" y="4935238"/>
            <a:ext cx="2496114" cy="2031317"/>
          </a:xfrm>
          <a:prstGeom prst="rect">
            <a:avLst/>
          </a:prstGeom>
          <a:noFill/>
          <a:ln>
            <a:noFill/>
          </a:ln>
        </p:spPr>
        <p:txBody>
          <a:bodyPr spcFirstLastPara="1" wrap="square" lIns="91425" tIns="45700" rIns="91425" bIns="45700" anchor="ctr" anchorCtr="0">
            <a:spAutoFit/>
          </a:bodyPr>
          <a:lstStyle/>
          <a:p>
            <a:pPr marL="0" marR="0" lvl="0" indent="-133350" algn="ctr" rtl="0">
              <a:spcBef>
                <a:spcPts val="0"/>
              </a:spcBef>
              <a:spcAft>
                <a:spcPts val="0"/>
              </a:spcAft>
              <a:buClr>
                <a:srgbClr val="7F6000"/>
              </a:buClr>
              <a:buSzPts val="2100"/>
              <a:buFont typeface="Calibri"/>
              <a:buChar char="•"/>
            </a:pPr>
            <a:r>
              <a:rPr lang="en-US" sz="2100">
                <a:solidFill>
                  <a:schemeClr val="dk1"/>
                </a:solidFill>
                <a:latin typeface="Arial"/>
                <a:ea typeface="Arial"/>
                <a:cs typeface="Arial"/>
                <a:sym typeface="Arial"/>
              </a:rPr>
              <a:t>In-depth </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Understanding of </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Company Offerings</a:t>
            </a:r>
            <a:endParaRPr/>
          </a:p>
          <a:p>
            <a:pPr marL="0" marR="0" lvl="0" indent="-133350" algn="ctr" rtl="0">
              <a:spcBef>
                <a:spcPts val="0"/>
              </a:spcBef>
              <a:spcAft>
                <a:spcPts val="0"/>
              </a:spcAft>
              <a:buClr>
                <a:srgbClr val="7F6000"/>
              </a:buClr>
              <a:buSzPts val="2100"/>
              <a:buFont typeface="Calibri"/>
              <a:buChar char="•"/>
            </a:pPr>
            <a:r>
              <a:rPr lang="en-US" sz="2100">
                <a:solidFill>
                  <a:schemeClr val="dk1"/>
                </a:solidFill>
                <a:latin typeface="Arial"/>
                <a:ea typeface="Arial"/>
                <a:cs typeface="Arial"/>
                <a:sym typeface="Arial"/>
              </a:rPr>
              <a:t>Continuous </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Learning to Stay </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Updated</a:t>
            </a:r>
            <a:endParaRPr sz="1900">
              <a:solidFill>
                <a:schemeClr val="dk1"/>
              </a:solidFill>
              <a:latin typeface="Calibri"/>
              <a:ea typeface="Calibri"/>
              <a:cs typeface="Calibri"/>
              <a:sym typeface="Calibri"/>
            </a:endParaRPr>
          </a:p>
        </p:txBody>
      </p:sp>
      <p:sp>
        <p:nvSpPr>
          <p:cNvPr id="146" name="Google Shape;146;p7"/>
          <p:cNvSpPr txBox="1"/>
          <p:nvPr/>
        </p:nvSpPr>
        <p:spPr>
          <a:xfrm>
            <a:off x="11275381" y="4913839"/>
            <a:ext cx="2828000" cy="2031317"/>
          </a:xfrm>
          <a:prstGeom prst="rect">
            <a:avLst/>
          </a:prstGeom>
          <a:noFill/>
          <a:ln>
            <a:noFill/>
          </a:ln>
        </p:spPr>
        <p:txBody>
          <a:bodyPr spcFirstLastPara="1" wrap="square" lIns="91425" tIns="45700" rIns="91425" bIns="45700" anchor="ctr" anchorCtr="0">
            <a:spAutoFit/>
          </a:bodyPr>
          <a:lstStyle/>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Analyzing </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Customer Needs</a:t>
            </a:r>
            <a:endParaRPr/>
          </a:p>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Finding </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Efficient Solutions</a:t>
            </a:r>
            <a:endParaRPr/>
          </a:p>
          <a:p>
            <a:pPr marL="0" marR="0" lvl="0" indent="-133350" algn="ctr" rtl="0">
              <a:spcBef>
                <a:spcPts val="0"/>
              </a:spcBef>
              <a:spcAft>
                <a:spcPts val="0"/>
              </a:spcAft>
              <a:buClr>
                <a:srgbClr val="7F6000"/>
              </a:buClr>
              <a:buSzPts val="2100"/>
              <a:buFont typeface="Arial"/>
              <a:buChar char="•"/>
            </a:pPr>
            <a:r>
              <a:rPr lang="en-US" sz="2100">
                <a:solidFill>
                  <a:schemeClr val="dk1"/>
                </a:solidFill>
                <a:latin typeface="Arial"/>
                <a:ea typeface="Arial"/>
                <a:cs typeface="Arial"/>
                <a:sym typeface="Arial"/>
              </a:rPr>
              <a:t>Handling Challenging</a:t>
            </a:r>
            <a:endParaRPr/>
          </a:p>
          <a:p>
            <a:pPr marL="0" marR="0" lvl="0" indent="0" algn="ctr" rtl="0">
              <a:spcBef>
                <a:spcPts val="0"/>
              </a:spcBef>
              <a:spcAft>
                <a:spcPts val="0"/>
              </a:spcAft>
              <a:buNone/>
            </a:pPr>
            <a:r>
              <a:rPr lang="en-US" sz="2100">
                <a:solidFill>
                  <a:schemeClr val="dk1"/>
                </a:solidFill>
                <a:latin typeface="Arial"/>
                <a:ea typeface="Arial"/>
                <a:cs typeface="Arial"/>
                <a:sym typeface="Arial"/>
              </a:rPr>
              <a:t>Situations with Ease</a:t>
            </a:r>
            <a:endParaRPr/>
          </a:p>
        </p:txBody>
      </p:sp>
      <p:grpSp>
        <p:nvGrpSpPr>
          <p:cNvPr id="147" name="Google Shape;147;p7"/>
          <p:cNvGrpSpPr/>
          <p:nvPr/>
        </p:nvGrpSpPr>
        <p:grpSpPr>
          <a:xfrm>
            <a:off x="1042631" y="741761"/>
            <a:ext cx="12729054" cy="68579"/>
            <a:chOff x="1042630" y="741759"/>
            <a:chExt cx="12729054" cy="68579"/>
          </a:xfrm>
        </p:grpSpPr>
        <p:sp>
          <p:nvSpPr>
            <p:cNvPr id="148" name="Google Shape;148;p7"/>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49" name="Google Shape;149;p7"/>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50" name="Google Shape;150;p7"/>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pic>
        <p:nvPicPr>
          <p:cNvPr id="151" name="Google Shape;151;p7" descr="Capture11.PNG"/>
          <p:cNvPicPr preferRelativeResize="0"/>
          <p:nvPr/>
        </p:nvPicPr>
        <p:blipFill rotWithShape="1">
          <a:blip r:embed="rId7">
            <a:alphaModFix/>
          </a:blip>
          <a:srcRect/>
          <a:stretch/>
        </p:blipFill>
        <p:spPr>
          <a:xfrm>
            <a:off x="13117617" y="7536028"/>
            <a:ext cx="940309" cy="4920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 name="Google Shape;159;p8"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60" name="Google Shape;160;p8"/>
          <p:cNvSpPr/>
          <p:nvPr/>
        </p:nvSpPr>
        <p:spPr>
          <a:xfrm>
            <a:off x="0" y="0"/>
            <a:ext cx="14630400" cy="8229600"/>
          </a:xfrm>
          <a:prstGeom prst="rect">
            <a:avLst/>
          </a:prstGeom>
          <a:solidFill>
            <a:schemeClr val="l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1042632" y="830777"/>
            <a:ext cx="14281451" cy="17375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dirty="0">
                <a:solidFill>
                  <a:srgbClr val="0070C0"/>
                </a:solidFill>
                <a:latin typeface="Lora"/>
                <a:ea typeface="Lora"/>
                <a:cs typeface="Lora"/>
                <a:sym typeface="Lora"/>
              </a:rPr>
              <a:t>Advertising and Business Understanding</a:t>
            </a:r>
            <a:endParaRPr sz="5400" dirty="0">
              <a:solidFill>
                <a:srgbClr val="0070C0"/>
              </a:solidFill>
              <a:latin typeface="Calibri"/>
              <a:ea typeface="Calibri"/>
              <a:cs typeface="Calibri"/>
              <a:sym typeface="Calibri"/>
            </a:endParaRPr>
          </a:p>
        </p:txBody>
      </p:sp>
      <p:sp>
        <p:nvSpPr>
          <p:cNvPr id="162" name="Google Shape;162;p8"/>
          <p:cNvSpPr/>
          <p:nvPr/>
        </p:nvSpPr>
        <p:spPr>
          <a:xfrm>
            <a:off x="1042632" y="2051955"/>
            <a:ext cx="3475674" cy="434340"/>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dirty="0">
                <a:solidFill>
                  <a:srgbClr val="00B0F0"/>
                </a:solidFill>
                <a:latin typeface="Lora"/>
                <a:ea typeface="Lora"/>
                <a:cs typeface="Lora"/>
                <a:sym typeface="Lora"/>
              </a:rPr>
              <a:t>Advertising’s Role</a:t>
            </a:r>
            <a:endParaRPr sz="2700" dirty="0">
              <a:solidFill>
                <a:srgbClr val="00B0F0"/>
              </a:solidFill>
              <a:latin typeface="Calibri"/>
              <a:ea typeface="Calibri"/>
              <a:cs typeface="Calibri"/>
              <a:sym typeface="Calibri"/>
            </a:endParaRPr>
          </a:p>
        </p:txBody>
      </p:sp>
      <p:sp>
        <p:nvSpPr>
          <p:cNvPr id="163" name="Google Shape;163;p8"/>
          <p:cNvSpPr/>
          <p:nvPr/>
        </p:nvSpPr>
        <p:spPr>
          <a:xfrm>
            <a:off x="1076501" y="2519545"/>
            <a:ext cx="13028968" cy="916242"/>
          </a:xfrm>
          <a:prstGeom prst="rect">
            <a:avLst/>
          </a:prstGeom>
          <a:noFill/>
          <a:ln>
            <a:noFill/>
          </a:ln>
        </p:spPr>
        <p:txBody>
          <a:bodyPr spcFirstLastPara="1" wrap="square" lIns="91425" tIns="45700" rIns="91425" bIns="45700" anchor="t" anchorCtr="0">
            <a:noAutofit/>
          </a:bodyPr>
          <a:lstStyle/>
          <a:p>
            <a:pPr marL="0" marR="0" lvl="0" indent="0" algn="l" rtl="0">
              <a:lnSpc>
                <a:spcPct val="166809"/>
              </a:lnSpc>
              <a:spcBef>
                <a:spcPts val="0"/>
              </a:spcBef>
              <a:spcAft>
                <a:spcPts val="0"/>
              </a:spcAft>
              <a:buNone/>
            </a:pPr>
            <a:r>
              <a:rPr lang="en-US" sz="2100" dirty="0">
                <a:solidFill>
                  <a:srgbClr val="3A3630"/>
                </a:solidFill>
                <a:latin typeface="Arial"/>
                <a:ea typeface="Arial"/>
                <a:cs typeface="Arial"/>
                <a:sym typeface="Arial"/>
              </a:rPr>
              <a:t>Advertising is vital for increasing sales, building brand awareness, shaping first impressions, and attracting customers by strategically communicating value propositions to target audiences..</a:t>
            </a:r>
            <a:endParaRPr sz="2100" dirty="0">
              <a:solidFill>
                <a:srgbClr val="3A3630"/>
              </a:solidFill>
              <a:latin typeface="Arial"/>
              <a:ea typeface="Arial"/>
              <a:cs typeface="Arial"/>
              <a:sym typeface="Arial"/>
            </a:endParaRPr>
          </a:p>
        </p:txBody>
      </p:sp>
      <p:grpSp>
        <p:nvGrpSpPr>
          <p:cNvPr id="164" name="Google Shape;164;p8"/>
          <p:cNvGrpSpPr/>
          <p:nvPr/>
        </p:nvGrpSpPr>
        <p:grpSpPr>
          <a:xfrm>
            <a:off x="1042631" y="741761"/>
            <a:ext cx="12729054" cy="68579"/>
            <a:chOff x="1042630" y="741759"/>
            <a:chExt cx="12729054" cy="68579"/>
          </a:xfrm>
        </p:grpSpPr>
        <p:sp>
          <p:nvSpPr>
            <p:cNvPr id="165" name="Google Shape;165;p8"/>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66" name="Google Shape;166;p8"/>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67" name="Google Shape;167;p8"/>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168" name="Google Shape;168;p8"/>
          <p:cNvSpPr/>
          <p:nvPr/>
        </p:nvSpPr>
        <p:spPr>
          <a:xfrm>
            <a:off x="1042632" y="3599493"/>
            <a:ext cx="3475674" cy="434340"/>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a:solidFill>
                  <a:srgbClr val="00B0F0"/>
                </a:solidFill>
                <a:latin typeface="Lora"/>
                <a:ea typeface="Lora"/>
                <a:cs typeface="Lora"/>
                <a:sym typeface="Lora"/>
              </a:rPr>
              <a:t>Target Audience</a:t>
            </a:r>
            <a:endParaRPr sz="2700">
              <a:solidFill>
                <a:srgbClr val="00B0F0"/>
              </a:solidFill>
              <a:latin typeface="Calibri"/>
              <a:ea typeface="Calibri"/>
              <a:cs typeface="Calibri"/>
              <a:sym typeface="Calibri"/>
            </a:endParaRPr>
          </a:p>
        </p:txBody>
      </p:sp>
      <p:sp>
        <p:nvSpPr>
          <p:cNvPr id="169" name="Google Shape;169;p8"/>
          <p:cNvSpPr txBox="1"/>
          <p:nvPr/>
        </p:nvSpPr>
        <p:spPr>
          <a:xfrm>
            <a:off x="1093434" y="4117266"/>
            <a:ext cx="13469585" cy="990015"/>
          </a:xfrm>
          <a:prstGeom prst="rect">
            <a:avLst/>
          </a:prstGeom>
          <a:noFill/>
          <a:ln>
            <a:noFill/>
          </a:ln>
        </p:spPr>
        <p:txBody>
          <a:bodyPr spcFirstLastPara="1" wrap="square" lIns="91425" tIns="45700" rIns="91425" bIns="45700" anchor="t" anchorCtr="0">
            <a:noAutofit/>
          </a:bodyPr>
          <a:lstStyle/>
          <a:p>
            <a:pPr marL="0" marR="0" lvl="0" indent="0" algn="l" rtl="0">
              <a:lnSpc>
                <a:spcPct val="166809"/>
              </a:lnSpc>
              <a:spcBef>
                <a:spcPts val="0"/>
              </a:spcBef>
              <a:spcAft>
                <a:spcPts val="0"/>
              </a:spcAft>
              <a:buNone/>
            </a:pPr>
            <a:r>
              <a:rPr lang="en-US" sz="2100">
                <a:solidFill>
                  <a:srgbClr val="3A3630"/>
                </a:solidFill>
                <a:latin typeface="Arial"/>
                <a:ea typeface="Arial"/>
                <a:cs typeface="Arial"/>
                <a:sym typeface="Arial"/>
              </a:rPr>
              <a:t>Businesses target local, regional, national, or international audiences through tailored advertising channels </a:t>
            </a:r>
            <a:endParaRPr/>
          </a:p>
          <a:p>
            <a:pPr marL="0" marR="0" lvl="0" indent="0" algn="l" rtl="0">
              <a:lnSpc>
                <a:spcPct val="166809"/>
              </a:lnSpc>
              <a:spcBef>
                <a:spcPts val="0"/>
              </a:spcBef>
              <a:spcAft>
                <a:spcPts val="0"/>
              </a:spcAft>
              <a:buNone/>
            </a:pPr>
            <a:r>
              <a:rPr lang="en-US" sz="2100">
                <a:solidFill>
                  <a:srgbClr val="3A3630"/>
                </a:solidFill>
                <a:latin typeface="Arial"/>
                <a:ea typeface="Arial"/>
                <a:cs typeface="Arial"/>
                <a:sym typeface="Arial"/>
              </a:rPr>
              <a:t>like online directories, radio, TV, and more, aligning strategies with the geographic scope of their target markets.</a:t>
            </a:r>
            <a:endParaRPr/>
          </a:p>
        </p:txBody>
      </p:sp>
      <p:sp>
        <p:nvSpPr>
          <p:cNvPr id="170" name="Google Shape;170;p8"/>
          <p:cNvSpPr txBox="1"/>
          <p:nvPr/>
        </p:nvSpPr>
        <p:spPr>
          <a:xfrm>
            <a:off x="1093434" y="5666204"/>
            <a:ext cx="13469585" cy="660091"/>
          </a:xfrm>
          <a:prstGeom prst="rect">
            <a:avLst/>
          </a:prstGeom>
          <a:noFill/>
          <a:ln>
            <a:noFill/>
          </a:ln>
        </p:spPr>
        <p:txBody>
          <a:bodyPr spcFirstLastPara="1" wrap="square" lIns="91425" tIns="45700" rIns="91425" bIns="45700" anchor="t" anchorCtr="0">
            <a:noAutofit/>
          </a:bodyPr>
          <a:lstStyle/>
          <a:p>
            <a:pPr marL="0" marR="0" lvl="0" indent="0" algn="l" rtl="0">
              <a:lnSpc>
                <a:spcPct val="166809"/>
              </a:lnSpc>
              <a:spcBef>
                <a:spcPts val="0"/>
              </a:spcBef>
              <a:spcAft>
                <a:spcPts val="0"/>
              </a:spcAft>
              <a:buNone/>
            </a:pPr>
            <a:r>
              <a:rPr lang="en-US" sz="2100">
                <a:solidFill>
                  <a:srgbClr val="3A3630"/>
                </a:solidFill>
                <a:latin typeface="Arial"/>
                <a:ea typeface="Arial"/>
                <a:cs typeface="Arial"/>
                <a:sym typeface="Arial"/>
              </a:rPr>
              <a:t>Analytical skills are crucial in the competitive advertising industry for identifying cost-effective media platforms</a:t>
            </a:r>
            <a:endParaRPr/>
          </a:p>
          <a:p>
            <a:pPr marL="0" marR="0" lvl="0" indent="0" algn="l" rtl="0">
              <a:lnSpc>
                <a:spcPct val="166809"/>
              </a:lnSpc>
              <a:spcBef>
                <a:spcPts val="0"/>
              </a:spcBef>
              <a:spcAft>
                <a:spcPts val="0"/>
              </a:spcAft>
              <a:buNone/>
            </a:pPr>
            <a:r>
              <a:rPr lang="en-US" sz="2100">
                <a:solidFill>
                  <a:srgbClr val="3A3630"/>
                </a:solidFill>
                <a:latin typeface="Arial"/>
                <a:ea typeface="Arial"/>
                <a:cs typeface="Arial"/>
                <a:sym typeface="Arial"/>
              </a:rPr>
              <a:t> that maximize reach and engagement with target audiences.</a:t>
            </a:r>
            <a:endParaRPr/>
          </a:p>
        </p:txBody>
      </p:sp>
      <p:sp>
        <p:nvSpPr>
          <p:cNvPr id="171" name="Google Shape;171;p8"/>
          <p:cNvSpPr/>
          <p:nvPr/>
        </p:nvSpPr>
        <p:spPr>
          <a:xfrm>
            <a:off x="1093433" y="5208263"/>
            <a:ext cx="6368911" cy="434340"/>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dirty="0">
                <a:solidFill>
                  <a:srgbClr val="00B0F0"/>
                </a:solidFill>
                <a:latin typeface="Lora"/>
                <a:ea typeface="Lora"/>
                <a:cs typeface="Lora"/>
                <a:sym typeface="Lora"/>
              </a:rPr>
              <a:t>Competitive Landscape</a:t>
            </a:r>
            <a:endParaRPr sz="2700" dirty="0">
              <a:solidFill>
                <a:srgbClr val="00B0F0"/>
              </a:solidFill>
              <a:latin typeface="Calibri"/>
              <a:ea typeface="Calibri"/>
              <a:cs typeface="Calibri"/>
              <a:sym typeface="Calibri"/>
            </a:endParaRPr>
          </a:p>
        </p:txBody>
      </p:sp>
      <p:sp>
        <p:nvSpPr>
          <p:cNvPr id="172" name="Google Shape;172;p8"/>
          <p:cNvSpPr txBox="1"/>
          <p:nvPr/>
        </p:nvSpPr>
        <p:spPr>
          <a:xfrm>
            <a:off x="1111600" y="7201726"/>
            <a:ext cx="12927370" cy="939103"/>
          </a:xfrm>
          <a:prstGeom prst="rect">
            <a:avLst/>
          </a:prstGeom>
          <a:noFill/>
          <a:ln>
            <a:noFill/>
          </a:ln>
        </p:spPr>
        <p:txBody>
          <a:bodyPr spcFirstLastPara="1" wrap="square" lIns="91425" tIns="45700" rIns="91425" bIns="45700" anchor="t" anchorCtr="0">
            <a:noAutofit/>
          </a:bodyPr>
          <a:lstStyle/>
          <a:p>
            <a:pPr marL="0" marR="0" lvl="0" indent="0" algn="l" rtl="0">
              <a:lnSpc>
                <a:spcPct val="166809"/>
              </a:lnSpc>
              <a:spcBef>
                <a:spcPts val="0"/>
              </a:spcBef>
              <a:spcAft>
                <a:spcPts val="0"/>
              </a:spcAft>
              <a:buNone/>
            </a:pPr>
            <a:r>
              <a:rPr lang="en-US" sz="2100">
                <a:solidFill>
                  <a:srgbClr val="3A3630"/>
                </a:solidFill>
                <a:latin typeface="Arial"/>
                <a:ea typeface="Arial"/>
                <a:cs typeface="Arial"/>
                <a:sym typeface="Arial"/>
              </a:rPr>
              <a:t>Analytics plays a pivotal role in understanding customer behavior, predicting peak periods, and optimizing </a:t>
            </a:r>
            <a:endParaRPr/>
          </a:p>
          <a:p>
            <a:pPr marL="0" marR="0" lvl="0" indent="0" algn="l" rtl="0">
              <a:lnSpc>
                <a:spcPct val="166809"/>
              </a:lnSpc>
              <a:spcBef>
                <a:spcPts val="0"/>
              </a:spcBef>
              <a:spcAft>
                <a:spcPts val="0"/>
              </a:spcAft>
              <a:buNone/>
            </a:pPr>
            <a:r>
              <a:rPr lang="en-US" sz="2100">
                <a:solidFill>
                  <a:srgbClr val="3A3630"/>
                </a:solidFill>
                <a:latin typeface="Arial"/>
                <a:ea typeface="Arial"/>
                <a:cs typeface="Arial"/>
                <a:sym typeface="Arial"/>
              </a:rPr>
              <a:t>advertising strategies for enhanced customer acquisition and retention.</a:t>
            </a:r>
            <a:endParaRPr/>
          </a:p>
        </p:txBody>
      </p:sp>
      <p:sp>
        <p:nvSpPr>
          <p:cNvPr id="173" name="Google Shape;173;p8"/>
          <p:cNvSpPr/>
          <p:nvPr/>
        </p:nvSpPr>
        <p:spPr>
          <a:xfrm>
            <a:off x="1161169" y="6746935"/>
            <a:ext cx="6784652" cy="434340"/>
          </a:xfrm>
          <a:prstGeom prst="rect">
            <a:avLst/>
          </a:prstGeom>
          <a:noFill/>
          <a:ln>
            <a:noFill/>
          </a:ln>
        </p:spPr>
        <p:txBody>
          <a:bodyPr spcFirstLastPara="1" wrap="square" lIns="91425" tIns="45700" rIns="91425" bIns="45700" anchor="t" anchorCtr="0">
            <a:noAutofit/>
          </a:bodyPr>
          <a:lstStyle/>
          <a:p>
            <a:pPr marL="0" marR="0" lvl="0" indent="0" algn="l" rtl="0">
              <a:lnSpc>
                <a:spcPct val="126703"/>
              </a:lnSpc>
              <a:spcBef>
                <a:spcPts val="0"/>
              </a:spcBef>
              <a:spcAft>
                <a:spcPts val="0"/>
              </a:spcAft>
              <a:buNone/>
            </a:pPr>
            <a:r>
              <a:rPr lang="en-US" sz="2700" dirty="0">
                <a:solidFill>
                  <a:srgbClr val="00B0F0"/>
                </a:solidFill>
                <a:latin typeface="Lora"/>
                <a:ea typeface="Lora"/>
                <a:cs typeface="Lora"/>
                <a:sym typeface="Lora"/>
              </a:rPr>
              <a:t>Business Understanding</a:t>
            </a:r>
            <a:endParaRPr sz="2700" dirty="0">
              <a:solidFill>
                <a:srgbClr val="00B0F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0" y="0"/>
            <a:ext cx="14630400" cy="822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1042631" y="919600"/>
            <a:ext cx="7062984" cy="909198"/>
          </a:xfrm>
          <a:prstGeom prst="rect">
            <a:avLst/>
          </a:prstGeom>
          <a:noFill/>
          <a:ln>
            <a:noFill/>
          </a:ln>
        </p:spPr>
        <p:txBody>
          <a:bodyPr spcFirstLastPara="1" wrap="square" lIns="91425" tIns="45700" rIns="91425" bIns="45700" anchor="t" anchorCtr="0">
            <a:noAutofit/>
          </a:bodyPr>
          <a:lstStyle/>
          <a:p>
            <a:pPr marL="0" marR="0" lvl="0" indent="0" algn="l" rtl="0">
              <a:lnSpc>
                <a:spcPct val="126685"/>
              </a:lnSpc>
              <a:spcBef>
                <a:spcPts val="0"/>
              </a:spcBef>
              <a:spcAft>
                <a:spcPts val="0"/>
              </a:spcAft>
              <a:buNone/>
            </a:pPr>
            <a:r>
              <a:rPr lang="en-US" sz="5400">
                <a:solidFill>
                  <a:srgbClr val="0070C0"/>
                </a:solidFill>
                <a:latin typeface="Lora"/>
                <a:ea typeface="Lora"/>
                <a:cs typeface="Lora"/>
                <a:sym typeface="Lora"/>
              </a:rPr>
              <a:t>Data Analytics Tasks</a:t>
            </a:r>
            <a:endParaRPr sz="5400">
              <a:solidFill>
                <a:srgbClr val="0070C0"/>
              </a:solidFill>
              <a:latin typeface="Calibri"/>
              <a:ea typeface="Calibri"/>
              <a:cs typeface="Calibri"/>
              <a:sym typeface="Calibri"/>
            </a:endParaRPr>
          </a:p>
        </p:txBody>
      </p:sp>
      <p:grpSp>
        <p:nvGrpSpPr>
          <p:cNvPr id="182" name="Google Shape;182;p9"/>
          <p:cNvGrpSpPr/>
          <p:nvPr/>
        </p:nvGrpSpPr>
        <p:grpSpPr>
          <a:xfrm>
            <a:off x="1042631" y="741761"/>
            <a:ext cx="12729054" cy="68579"/>
            <a:chOff x="1042630" y="741759"/>
            <a:chExt cx="12729054" cy="68579"/>
          </a:xfrm>
        </p:grpSpPr>
        <p:sp>
          <p:nvSpPr>
            <p:cNvPr id="183" name="Google Shape;183;p9"/>
            <p:cNvSpPr/>
            <p:nvPr/>
          </p:nvSpPr>
          <p:spPr>
            <a:xfrm>
              <a:off x="1042630" y="764619"/>
              <a:ext cx="4133804" cy="45719"/>
            </a:xfrm>
            <a:prstGeom prst="rect">
              <a:avLst/>
            </a:prstGeom>
            <a:solidFill>
              <a:schemeClr val="accent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84" name="Google Shape;184;p9"/>
            <p:cNvSpPr/>
            <p:nvPr/>
          </p:nvSpPr>
          <p:spPr>
            <a:xfrm>
              <a:off x="5328834" y="741759"/>
              <a:ext cx="4133804" cy="45719"/>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85" name="Google Shape;185;p9"/>
            <p:cNvSpPr/>
            <p:nvPr/>
          </p:nvSpPr>
          <p:spPr>
            <a:xfrm>
              <a:off x="9637880" y="741759"/>
              <a:ext cx="4133804" cy="4571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grpSp>
      <p:sp>
        <p:nvSpPr>
          <p:cNvPr id="186" name="Google Shape;186;p9"/>
          <p:cNvSpPr/>
          <p:nvPr/>
        </p:nvSpPr>
        <p:spPr>
          <a:xfrm>
            <a:off x="1093375" y="2337660"/>
            <a:ext cx="2951678" cy="5272008"/>
          </a:xfrm>
          <a:prstGeom prst="rect">
            <a:avLst/>
          </a:prstGeom>
          <a:noFill/>
          <a:ln w="12700" cap="flat" cmpd="sng">
            <a:solidFill>
              <a:srgbClr val="7F6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87" name="Google Shape;187;p9"/>
          <p:cNvSpPr/>
          <p:nvPr/>
        </p:nvSpPr>
        <p:spPr>
          <a:xfrm>
            <a:off x="10850680" y="2337660"/>
            <a:ext cx="2952000" cy="5272008"/>
          </a:xfrm>
          <a:prstGeom prst="rect">
            <a:avLst/>
          </a:prstGeom>
          <a:noFill/>
          <a:ln w="12700" cap="flat" cmpd="sng">
            <a:solidFill>
              <a:srgbClr val="7F6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88" name="Google Shape;188;p9"/>
          <p:cNvSpPr/>
          <p:nvPr/>
        </p:nvSpPr>
        <p:spPr>
          <a:xfrm>
            <a:off x="4386016" y="2337660"/>
            <a:ext cx="2952000" cy="5272008"/>
          </a:xfrm>
          <a:prstGeom prst="rect">
            <a:avLst/>
          </a:prstGeom>
          <a:noFill/>
          <a:ln w="12700" cap="flat" cmpd="sng">
            <a:solidFill>
              <a:srgbClr val="7F6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sp>
        <p:nvSpPr>
          <p:cNvPr id="189" name="Google Shape;189;p9"/>
          <p:cNvSpPr/>
          <p:nvPr/>
        </p:nvSpPr>
        <p:spPr>
          <a:xfrm>
            <a:off x="7609678" y="2337660"/>
            <a:ext cx="2952000" cy="5272008"/>
          </a:xfrm>
          <a:prstGeom prst="rect">
            <a:avLst/>
          </a:prstGeom>
          <a:noFill/>
          <a:ln w="12700" cap="flat" cmpd="sng">
            <a:solidFill>
              <a:srgbClr val="7F6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pic>
        <p:nvPicPr>
          <p:cNvPr id="190" name="Google Shape;190;p9" descr="lklkll.PNG"/>
          <p:cNvPicPr preferRelativeResize="0"/>
          <p:nvPr/>
        </p:nvPicPr>
        <p:blipFill rotWithShape="1">
          <a:blip r:embed="rId3">
            <a:alphaModFix/>
          </a:blip>
          <a:srcRect/>
          <a:stretch/>
        </p:blipFill>
        <p:spPr>
          <a:xfrm>
            <a:off x="1935155" y="2594320"/>
            <a:ext cx="1259086" cy="1239864"/>
          </a:xfrm>
          <a:prstGeom prst="rect">
            <a:avLst/>
          </a:prstGeom>
          <a:noFill/>
          <a:ln>
            <a:noFill/>
          </a:ln>
        </p:spPr>
      </p:pic>
      <p:sp>
        <p:nvSpPr>
          <p:cNvPr id="191" name="Google Shape;191;p9"/>
          <p:cNvSpPr txBox="1"/>
          <p:nvPr/>
        </p:nvSpPr>
        <p:spPr>
          <a:xfrm>
            <a:off x="4386016" y="5177041"/>
            <a:ext cx="2952000" cy="15696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Visualize the total</a:t>
            </a:r>
            <a:endParaRPr dirty="0"/>
          </a:p>
          <a:p>
            <a:pPr marL="0" marR="0" lvl="0" indent="0" algn="ctr" rtl="0">
              <a:spcBef>
                <a:spcPts val="0"/>
              </a:spcBef>
              <a:spcAft>
                <a:spcPts val="0"/>
              </a:spcAft>
              <a:buNone/>
            </a:pPr>
            <a:r>
              <a:rPr lang="en-US" sz="2400" dirty="0">
                <a:solidFill>
                  <a:schemeClr val="dk1"/>
                </a:solidFill>
                <a:latin typeface="Arial"/>
                <a:ea typeface="Arial"/>
                <a:cs typeface="Arial"/>
                <a:sym typeface="Arial"/>
              </a:rPr>
              <a:t> number of calls</a:t>
            </a:r>
            <a:endParaRPr dirty="0"/>
          </a:p>
          <a:p>
            <a:pPr marL="0" marR="0" lvl="0" indent="0" algn="ctr" rtl="0">
              <a:spcBef>
                <a:spcPts val="0"/>
              </a:spcBef>
              <a:spcAft>
                <a:spcPts val="0"/>
              </a:spcAft>
              <a:buNone/>
            </a:pPr>
            <a:r>
              <a:rPr lang="en-US" sz="2400" dirty="0">
                <a:solidFill>
                  <a:schemeClr val="dk1"/>
                </a:solidFill>
                <a:latin typeface="Arial"/>
                <a:ea typeface="Arial"/>
                <a:cs typeface="Arial"/>
                <a:sym typeface="Arial"/>
              </a:rPr>
              <a:t> received in each </a:t>
            </a:r>
            <a:endParaRPr dirty="0"/>
          </a:p>
          <a:p>
            <a:pPr marL="0" marR="0" lvl="0" indent="0" algn="ctr" rtl="0">
              <a:spcBef>
                <a:spcPts val="0"/>
              </a:spcBef>
              <a:spcAft>
                <a:spcPts val="0"/>
              </a:spcAft>
              <a:buNone/>
            </a:pPr>
            <a:r>
              <a:rPr lang="en-US" sz="2400" dirty="0">
                <a:solidFill>
                  <a:schemeClr val="dk1"/>
                </a:solidFill>
                <a:latin typeface="Arial"/>
                <a:ea typeface="Arial"/>
                <a:cs typeface="Arial"/>
                <a:sym typeface="Arial"/>
              </a:rPr>
              <a:t>time bucket.</a:t>
            </a:r>
            <a:r>
              <a:rPr lang="en-US" sz="2100" dirty="0">
                <a:solidFill>
                  <a:schemeClr val="dk1"/>
                </a:solidFill>
                <a:latin typeface="Arial"/>
                <a:ea typeface="Arial"/>
                <a:cs typeface="Arial"/>
                <a:sym typeface="Arial"/>
              </a:rPr>
              <a:t>.</a:t>
            </a:r>
            <a:endParaRPr dirty="0"/>
          </a:p>
        </p:txBody>
      </p:sp>
      <p:sp>
        <p:nvSpPr>
          <p:cNvPr id="192" name="Google Shape;192;p9"/>
          <p:cNvSpPr txBox="1"/>
          <p:nvPr/>
        </p:nvSpPr>
        <p:spPr>
          <a:xfrm>
            <a:off x="7609682" y="5097522"/>
            <a:ext cx="2944178" cy="23083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Propose a plan for</a:t>
            </a:r>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 allocating agents </a:t>
            </a:r>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during each time </a:t>
            </a:r>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bucket to reduce</a:t>
            </a:r>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 the abandon rate </a:t>
            </a:r>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to 10%</a:t>
            </a:r>
            <a:r>
              <a:rPr lang="en-US" sz="2100">
                <a:solidFill>
                  <a:schemeClr val="dk1"/>
                </a:solidFill>
                <a:latin typeface="Arial"/>
                <a:ea typeface="Arial"/>
                <a:cs typeface="Arial"/>
                <a:sym typeface="Arial"/>
              </a:rPr>
              <a:t>.</a:t>
            </a:r>
            <a:endParaRPr/>
          </a:p>
        </p:txBody>
      </p:sp>
      <p:sp>
        <p:nvSpPr>
          <p:cNvPr id="193" name="Google Shape;193;p9"/>
          <p:cNvSpPr txBox="1"/>
          <p:nvPr/>
        </p:nvSpPr>
        <p:spPr>
          <a:xfrm>
            <a:off x="1093374" y="5119909"/>
            <a:ext cx="2952000" cy="15696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Calculate the average duration of calls for each time bucket.</a:t>
            </a:r>
            <a:endParaRPr sz="2100">
              <a:solidFill>
                <a:schemeClr val="dk1"/>
              </a:solidFill>
              <a:latin typeface="Arial"/>
              <a:ea typeface="Arial"/>
              <a:cs typeface="Arial"/>
              <a:sym typeface="Arial"/>
            </a:endParaRPr>
          </a:p>
        </p:txBody>
      </p:sp>
      <p:sp>
        <p:nvSpPr>
          <p:cNvPr id="194" name="Google Shape;194;p9"/>
          <p:cNvSpPr txBox="1"/>
          <p:nvPr/>
        </p:nvSpPr>
        <p:spPr>
          <a:xfrm>
            <a:off x="10827506" y="5113427"/>
            <a:ext cx="2944178"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Devise a plan to handle calls received at night to maintain a maximum abandon rate of 10%.</a:t>
            </a:r>
            <a:endParaRPr sz="2100">
              <a:solidFill>
                <a:schemeClr val="dk1"/>
              </a:solidFill>
              <a:latin typeface="Arial"/>
              <a:ea typeface="Arial"/>
              <a:cs typeface="Arial"/>
              <a:sym typeface="Arial"/>
            </a:endParaRPr>
          </a:p>
        </p:txBody>
      </p:sp>
      <p:pic>
        <p:nvPicPr>
          <p:cNvPr id="195" name="Google Shape;195;p9" descr="iiiii.PNG"/>
          <p:cNvPicPr preferRelativeResize="0"/>
          <p:nvPr/>
        </p:nvPicPr>
        <p:blipFill rotWithShape="1">
          <a:blip r:embed="rId4">
            <a:alphaModFix/>
          </a:blip>
          <a:srcRect/>
          <a:stretch/>
        </p:blipFill>
        <p:spPr>
          <a:xfrm>
            <a:off x="5230674" y="2636369"/>
            <a:ext cx="1260000" cy="1170000"/>
          </a:xfrm>
          <a:prstGeom prst="rect">
            <a:avLst/>
          </a:prstGeom>
          <a:noFill/>
          <a:ln>
            <a:noFill/>
          </a:ln>
        </p:spPr>
      </p:pic>
      <p:pic>
        <p:nvPicPr>
          <p:cNvPr id="196" name="Google Shape;196;p9" descr="Capturekkk.PNG"/>
          <p:cNvPicPr preferRelativeResize="0"/>
          <p:nvPr/>
        </p:nvPicPr>
        <p:blipFill rotWithShape="1">
          <a:blip r:embed="rId5">
            <a:alphaModFix/>
          </a:blip>
          <a:srcRect/>
          <a:stretch/>
        </p:blipFill>
        <p:spPr>
          <a:xfrm>
            <a:off x="11474523" y="2546194"/>
            <a:ext cx="1592531" cy="1185139"/>
          </a:xfrm>
          <a:prstGeom prst="rect">
            <a:avLst/>
          </a:prstGeom>
          <a:noFill/>
          <a:ln>
            <a:noFill/>
          </a:ln>
        </p:spPr>
      </p:pic>
      <p:pic>
        <p:nvPicPr>
          <p:cNvPr id="197" name="Google Shape;197;p9" descr="Captureppp.PNG"/>
          <p:cNvPicPr preferRelativeResize="0"/>
          <p:nvPr/>
        </p:nvPicPr>
        <p:blipFill rotWithShape="1">
          <a:blip r:embed="rId6">
            <a:alphaModFix/>
          </a:blip>
          <a:srcRect/>
          <a:stretch/>
        </p:blipFill>
        <p:spPr>
          <a:xfrm>
            <a:off x="8411184" y="2579888"/>
            <a:ext cx="1260000" cy="1304209"/>
          </a:xfrm>
          <a:prstGeom prst="rect">
            <a:avLst/>
          </a:prstGeom>
          <a:noFill/>
          <a:ln>
            <a:noFill/>
          </a:ln>
        </p:spPr>
      </p:pic>
      <p:sp>
        <p:nvSpPr>
          <p:cNvPr id="198" name="Google Shape;198;p9"/>
          <p:cNvSpPr txBox="1"/>
          <p:nvPr/>
        </p:nvSpPr>
        <p:spPr>
          <a:xfrm>
            <a:off x="1453939" y="4099890"/>
            <a:ext cx="2364732" cy="923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rgbClr val="00B0F0"/>
                </a:solidFill>
                <a:latin typeface="Lora"/>
                <a:ea typeface="Lora"/>
                <a:cs typeface="Lora"/>
                <a:sym typeface="Lora"/>
              </a:rPr>
              <a:t>Average Call </a:t>
            </a:r>
            <a:endParaRPr/>
          </a:p>
          <a:p>
            <a:pPr marL="0" marR="0" lvl="0" indent="0" algn="ctr" rtl="0">
              <a:spcBef>
                <a:spcPts val="0"/>
              </a:spcBef>
              <a:spcAft>
                <a:spcPts val="0"/>
              </a:spcAft>
              <a:buNone/>
            </a:pPr>
            <a:r>
              <a:rPr lang="en-US" sz="2700" b="1">
                <a:solidFill>
                  <a:srgbClr val="00B0F0"/>
                </a:solidFill>
                <a:latin typeface="Lora"/>
                <a:ea typeface="Lora"/>
                <a:cs typeface="Lora"/>
                <a:sym typeface="Lora"/>
              </a:rPr>
              <a:t>Duration</a:t>
            </a:r>
            <a:endParaRPr sz="2700" b="1">
              <a:solidFill>
                <a:srgbClr val="00B0F0"/>
              </a:solidFill>
              <a:latin typeface="Lora"/>
              <a:ea typeface="Lora"/>
              <a:cs typeface="Lora"/>
              <a:sym typeface="Lora"/>
            </a:endParaRPr>
          </a:p>
        </p:txBody>
      </p:sp>
      <p:sp>
        <p:nvSpPr>
          <p:cNvPr id="199" name="Google Shape;199;p9"/>
          <p:cNvSpPr txBox="1"/>
          <p:nvPr/>
        </p:nvSpPr>
        <p:spPr>
          <a:xfrm>
            <a:off x="4687664" y="4099890"/>
            <a:ext cx="2438641" cy="923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dirty="0">
                <a:solidFill>
                  <a:srgbClr val="00B0F0"/>
                </a:solidFill>
                <a:latin typeface="Lora"/>
                <a:ea typeface="Lora"/>
                <a:cs typeface="Lora"/>
                <a:sym typeface="Lora"/>
              </a:rPr>
              <a:t>Call Volume</a:t>
            </a:r>
            <a:endParaRPr dirty="0"/>
          </a:p>
          <a:p>
            <a:pPr marL="0" marR="0" lvl="0" indent="0" algn="ctr" rtl="0">
              <a:spcBef>
                <a:spcPts val="0"/>
              </a:spcBef>
              <a:spcAft>
                <a:spcPts val="0"/>
              </a:spcAft>
              <a:buNone/>
            </a:pPr>
            <a:r>
              <a:rPr lang="en-US" sz="2700" b="1" dirty="0">
                <a:solidFill>
                  <a:srgbClr val="00B0F0"/>
                </a:solidFill>
                <a:latin typeface="Lora"/>
                <a:ea typeface="Lora"/>
                <a:cs typeface="Lora"/>
                <a:sym typeface="Lora"/>
              </a:rPr>
              <a:t>Analysis</a:t>
            </a:r>
            <a:endParaRPr sz="2700" b="1" dirty="0">
              <a:solidFill>
                <a:srgbClr val="00B0F0"/>
              </a:solidFill>
              <a:latin typeface="Lora"/>
              <a:ea typeface="Lora"/>
              <a:cs typeface="Lora"/>
              <a:sym typeface="Lora"/>
            </a:endParaRPr>
          </a:p>
        </p:txBody>
      </p:sp>
      <p:sp>
        <p:nvSpPr>
          <p:cNvPr id="200" name="Google Shape;200;p9"/>
          <p:cNvSpPr txBox="1"/>
          <p:nvPr/>
        </p:nvSpPr>
        <p:spPr>
          <a:xfrm>
            <a:off x="8038106" y="4099890"/>
            <a:ext cx="1992835" cy="923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rgbClr val="00B0F0"/>
                </a:solidFill>
                <a:latin typeface="Lora"/>
                <a:ea typeface="Lora"/>
                <a:cs typeface="Lora"/>
                <a:sym typeface="Lora"/>
              </a:rPr>
              <a:t>Manpower </a:t>
            </a:r>
            <a:endParaRPr/>
          </a:p>
          <a:p>
            <a:pPr marL="0" marR="0" lvl="0" indent="0" algn="ctr" rtl="0">
              <a:spcBef>
                <a:spcPts val="0"/>
              </a:spcBef>
              <a:spcAft>
                <a:spcPts val="0"/>
              </a:spcAft>
              <a:buNone/>
            </a:pPr>
            <a:r>
              <a:rPr lang="en-US" sz="2700" b="1">
                <a:solidFill>
                  <a:srgbClr val="00B0F0"/>
                </a:solidFill>
                <a:latin typeface="Lora"/>
                <a:ea typeface="Lora"/>
                <a:cs typeface="Lora"/>
                <a:sym typeface="Lora"/>
              </a:rPr>
              <a:t>Planning</a:t>
            </a:r>
            <a:endParaRPr sz="2700" b="1">
              <a:solidFill>
                <a:srgbClr val="00B0F0"/>
              </a:solidFill>
              <a:latin typeface="Lora"/>
              <a:ea typeface="Lora"/>
              <a:cs typeface="Lora"/>
              <a:sym typeface="Lora"/>
            </a:endParaRPr>
          </a:p>
        </p:txBody>
      </p:sp>
      <p:sp>
        <p:nvSpPr>
          <p:cNvPr id="201" name="Google Shape;201;p9"/>
          <p:cNvSpPr txBox="1"/>
          <p:nvPr/>
        </p:nvSpPr>
        <p:spPr>
          <a:xfrm>
            <a:off x="10912672" y="4068894"/>
            <a:ext cx="2975174" cy="923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b="1">
                <a:solidFill>
                  <a:srgbClr val="00B0F0"/>
                </a:solidFill>
                <a:latin typeface="Lora"/>
                <a:ea typeface="Lora"/>
                <a:cs typeface="Lora"/>
                <a:sym typeface="Lora"/>
              </a:rPr>
              <a:t>Night Shift Man power Planning</a:t>
            </a:r>
            <a:endParaRPr sz="2700" b="1">
              <a:solidFill>
                <a:srgbClr val="00B0F0"/>
              </a:solidFill>
              <a:latin typeface="Lora"/>
              <a:ea typeface="Lora"/>
              <a:cs typeface="Lora"/>
              <a:sym typeface="Lora"/>
            </a:endParaRPr>
          </a:p>
        </p:txBody>
      </p:sp>
      <p:pic>
        <p:nvPicPr>
          <p:cNvPr id="202" name="Google Shape;202;p9" descr="Capture11.PNG"/>
          <p:cNvPicPr preferRelativeResize="0"/>
          <p:nvPr/>
        </p:nvPicPr>
        <p:blipFill rotWithShape="1">
          <a:blip r:embed="rId7">
            <a:alphaModFix/>
          </a:blip>
          <a:srcRect/>
          <a:stretch/>
        </p:blipFill>
        <p:spPr>
          <a:xfrm>
            <a:off x="13351407" y="7653530"/>
            <a:ext cx="940309" cy="49209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2322</Words>
  <Application>Microsoft Office PowerPoint</Application>
  <PresentationFormat>Custom</PresentationFormat>
  <Paragraphs>447</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Lora</vt:lpstr>
      <vt:lpstr>Noto Sans Symbols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PptxGenJS</dc:creator>
  <cp:lastModifiedBy>Shivangi Gupta</cp:lastModifiedBy>
  <cp:revision>4</cp:revision>
  <dcterms:created xsi:type="dcterms:W3CDTF">2024-03-22T16:04:30Z</dcterms:created>
  <dcterms:modified xsi:type="dcterms:W3CDTF">2024-09-28T12:18:34Z</dcterms:modified>
</cp:coreProperties>
</file>