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Arimo"/>
      <p:regular r:id="rId37"/>
      <p:bold r:id="rId38"/>
      <p:italic r:id="rId39"/>
      <p:boldItalic r:id="rId40"/>
    </p:embeddedFont>
    <p:embeddedFont>
      <p:font typeface="Century Schoolbook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5" roundtripDataSignature="AMtx7mgKZhMBIpWHUm/zfr69Aoq/p09Y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boldItalic.fntdata"/><Relationship Id="rId20" Type="http://schemas.openxmlformats.org/officeDocument/2006/relationships/slide" Target="slides/slide15.xml"/><Relationship Id="rId42" Type="http://schemas.openxmlformats.org/officeDocument/2006/relationships/font" Target="fonts/CenturySchoolbook-bold.fntdata"/><Relationship Id="rId41" Type="http://schemas.openxmlformats.org/officeDocument/2006/relationships/font" Target="fonts/CenturySchoolbook-regular.fntdata"/><Relationship Id="rId22" Type="http://schemas.openxmlformats.org/officeDocument/2006/relationships/slide" Target="slides/slide17.xml"/><Relationship Id="rId44" Type="http://schemas.openxmlformats.org/officeDocument/2006/relationships/font" Target="fonts/CenturySchoolbook-boldItalic.fntdata"/><Relationship Id="rId21" Type="http://schemas.openxmlformats.org/officeDocument/2006/relationships/slide" Target="slides/slide16.xml"/><Relationship Id="rId43" Type="http://schemas.openxmlformats.org/officeDocument/2006/relationships/font" Target="fonts/CenturySchoolbook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m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mo-italic.fntdata"/><Relationship Id="rId16" Type="http://schemas.openxmlformats.org/officeDocument/2006/relationships/slide" Target="slides/slide11.xml"/><Relationship Id="rId38" Type="http://schemas.openxmlformats.org/officeDocument/2006/relationships/font" Target="fonts/Arim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33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33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33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33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33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33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33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33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33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33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3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33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33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33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33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2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3"/>
          <p:cNvSpPr txBox="1"/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37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37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37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3" name="Google Shape;63;p37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3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37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37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37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3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" name="Google Shape;69;p3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0" name="Google Shape;70;p37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" name="Google Shape;71;p37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" name="Google Shape;72;p37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37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4" name="Google Shape;74;p37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38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9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9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9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4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40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4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4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4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4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4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4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40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4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4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4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41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" name="Google Shape;111;p41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4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4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4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41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1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7C7C7"/>
            </a:gs>
            <a:gs pos="40000">
              <a:srgbClr val="F3F3F3"/>
            </a:gs>
            <a:gs pos="100000">
              <a:schemeClr val="lt1"/>
            </a:gs>
          </a:gsLst>
          <a:lin ang="162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32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3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32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3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3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32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1403648" y="1556792"/>
            <a:ext cx="6912096" cy="2232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entury Schoolbook"/>
              <a:buNone/>
            </a:pPr>
            <a:r>
              <a:rPr lang="en-US" sz="4400" u="sng">
                <a:solidFill>
                  <a:srgbClr val="002060"/>
                </a:solidFill>
              </a:rPr>
              <a:t>Operation Analytics and Investigating Metric Spike</a:t>
            </a:r>
            <a:endParaRPr sz="4400" u="sng">
              <a:solidFill>
                <a:srgbClr val="002060"/>
              </a:solidFill>
            </a:endParaRPr>
          </a:p>
        </p:txBody>
      </p:sp>
      <p:pic>
        <p:nvPicPr>
          <p:cNvPr descr="unnamed.jpg"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144" y="3501008"/>
            <a:ext cx="3060204" cy="212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</a:t>
            </a:r>
            <a:r>
              <a:rPr b="1" lang="en-US"/>
              <a:t>Throughput Analysis: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u="sng"/>
              <a:t>Objective1</a:t>
            </a:r>
            <a:r>
              <a:rPr lang="en-US"/>
              <a:t>: 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Calculate the 7-day rolling average of throughput (number of events per second).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>
                <a:solidFill>
                  <a:srgbClr val="0070C0"/>
                </a:solidFill>
              </a:rPr>
              <a:t>Code: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683568" y="2924944"/>
            <a:ext cx="662473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WITH    daily    AS(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 round(COUNT(event)/sum(time_spent),2)            AS    daily_throughput,     ds   AS   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    job_data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GROUP BY    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ROUND(AVG(daily_throughput),2)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AS      rolling_average,date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daily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GROUP BY date;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1052736"/>
            <a:ext cx="4744056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467544" y="260648"/>
            <a:ext cx="619268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7-day rolling average of throughput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611560" y="4221088"/>
            <a:ext cx="7272808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Using a 7-day rolling average is preferred over a daily metric because it smoothes out short-term fluctuations, aligns with weekly reporting cycles, and highlights underlying trends.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It reduces the impact of outliers, improves decision-making, and strikes a balance between responsiveness and stability.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457200" y="274638"/>
            <a:ext cx="7467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3.Language Share Analysis:</a:t>
            </a:r>
            <a:endParaRPr b="1"/>
          </a:p>
        </p:txBody>
      </p:sp>
      <p:sp>
        <p:nvSpPr>
          <p:cNvPr id="213" name="Google Shape;213;p12"/>
          <p:cNvSpPr txBox="1"/>
          <p:nvPr>
            <p:ph idx="1" type="body"/>
          </p:nvPr>
        </p:nvSpPr>
        <p:spPr>
          <a:xfrm>
            <a:off x="539552" y="126876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Char char="🞆"/>
            </a:pPr>
            <a:r>
              <a:rPr lang="en-US" u="sng"/>
              <a:t>Objective</a:t>
            </a:r>
            <a:r>
              <a:rPr lang="en-US" sz="2600">
                <a:latin typeface="Arimo"/>
                <a:ea typeface="Arimo"/>
                <a:cs typeface="Arimo"/>
                <a:sym typeface="Arimo"/>
              </a:rPr>
              <a:t>: Calculate the percentage share of each language in the last 30 days.</a:t>
            </a:r>
            <a:endParaRPr/>
          </a:p>
          <a:p>
            <a:pPr indent="-175641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175641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175641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175641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 sz="2600">
                <a:solidFill>
                  <a:srgbClr val="0070C0"/>
                </a:solidFill>
              </a:rPr>
              <a:t>Code:</a:t>
            </a:r>
            <a:endParaRPr/>
          </a:p>
          <a:p>
            <a:pPr indent="-175641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000"/>
              <a:t>SELECT     language,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000"/>
              <a:t>COUNT(job_id) AS Language_Count,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000"/>
              <a:t> (COUNT(*) / (SELECT    COUNT(*)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000"/>
              <a:t>    FROM  Job_data)) * 100 AS    Percentage_Share</a:t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000"/>
              <a:t>FROM    Job_data</a:t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000"/>
              <a:t>GROUP BY language;</a:t>
            </a:r>
            <a:endParaRPr sz="2000"/>
          </a:p>
        </p:txBody>
      </p:sp>
      <p:pic>
        <p:nvPicPr>
          <p:cNvPr descr="formula.PNG"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2420888"/>
            <a:ext cx="6234080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/>
        </p:nvSpPr>
        <p:spPr>
          <a:xfrm>
            <a:off x="1043608" y="692696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Result: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Capture1.3.PNG"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1988840"/>
            <a:ext cx="6239182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3"/>
          <p:cNvSpPr/>
          <p:nvPr/>
        </p:nvSpPr>
        <p:spPr>
          <a:xfrm>
            <a:off x="1835696" y="980728"/>
            <a:ext cx="5904656" cy="68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percentage share of each language in the last 30 days.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457200" y="274638"/>
            <a:ext cx="7467600" cy="9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4. </a:t>
            </a:r>
            <a:r>
              <a:rPr b="1" lang="en-US"/>
              <a:t>Duplicate Rows Detection:</a:t>
            </a:r>
            <a:endParaRPr/>
          </a:p>
        </p:txBody>
      </p:sp>
      <p:sp>
        <p:nvSpPr>
          <p:cNvPr id="227" name="Google Shape;227;p14"/>
          <p:cNvSpPr txBox="1"/>
          <p:nvPr>
            <p:ph idx="1" type="body"/>
          </p:nvPr>
        </p:nvSpPr>
        <p:spPr>
          <a:xfrm>
            <a:off x="457194" y="1508784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u="sng"/>
              <a:t>Objective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Identify duplicate rows in the data.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>
              <a:solidFill>
                <a:srgbClr val="0070C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>
                <a:solidFill>
                  <a:srgbClr val="0070C0"/>
                </a:solidFill>
              </a:rPr>
              <a:t>Code: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SELECT     *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FROM     job_data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GROUP BY job_id ,  actor_id , event , language ,                      time_spent , org ,  ds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HAVING COUNT(*) &gt; 1;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Capture1.4.PNG" id="228" name="Google Shape;2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5445224"/>
            <a:ext cx="7043978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4"/>
          <p:cNvSpPr txBox="1"/>
          <p:nvPr/>
        </p:nvSpPr>
        <p:spPr>
          <a:xfrm>
            <a:off x="251520" y="4941168"/>
            <a:ext cx="67297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There were no duplicate rows in the table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467544" y="764704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Schoolbook"/>
              <a:buNone/>
            </a:pPr>
            <a:r>
              <a:rPr b="1" lang="en-US" sz="5400" u="sng"/>
              <a:t>Insights:</a:t>
            </a:r>
            <a:endParaRPr b="1" sz="5400" u="sng"/>
          </a:p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827584" y="2276872"/>
            <a:ext cx="7097216" cy="2476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680"/>
              <a:buFont typeface="Century Schoolbook"/>
              <a:buAutoNum type="alphaUcPeriod"/>
            </a:pPr>
            <a:r>
              <a:rPr b="1" lang="en-US"/>
              <a:t>CASE STUDY 2: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520"/>
              <a:buNone/>
            </a:pPr>
            <a:r>
              <a:rPr lang="en-US" sz="3600"/>
              <a:t>     </a:t>
            </a:r>
            <a:r>
              <a:rPr lang="en-US" sz="3600">
                <a:solidFill>
                  <a:srgbClr val="0070C0"/>
                </a:solidFill>
              </a:rPr>
              <a:t>Investigating Metric Spike </a:t>
            </a:r>
            <a:r>
              <a:rPr lang="en-US" sz="3600"/>
              <a:t>   </a:t>
            </a:r>
            <a:endParaRPr sz="3600">
              <a:solidFill>
                <a:srgbClr val="0070C0"/>
              </a:solidFill>
            </a:endParaRPr>
          </a:p>
        </p:txBody>
      </p:sp>
      <p:pic>
        <p:nvPicPr>
          <p:cNvPr descr="download (2).jpg"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4005064"/>
            <a:ext cx="4326235" cy="244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1.Weekly User Engagement:</a:t>
            </a:r>
            <a:endParaRPr/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Objective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Measure the activeness of users on a weekly basis.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>
                <a:solidFill>
                  <a:srgbClr val="0070C0"/>
                </a:solidFill>
              </a:rPr>
              <a:t>   Code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SELECT      WEEK(occured_at) AS week_number,         COUNT(DISTINCT user_id) AS weekly_engagement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   FROM     events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   WHERE    event_type='engagement’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   GROUP BY     week_number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   ORDER BY     week_number;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lyengaged.PNG" id="247" name="Google Shape;2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952" y="620688"/>
            <a:ext cx="3168352" cy="575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/>
          <p:nvPr/>
        </p:nvSpPr>
        <p:spPr>
          <a:xfrm>
            <a:off x="683568" y="836712"/>
            <a:ext cx="22333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4000" u="sng">
                <a:solidFill>
                  <a:srgbClr val="3667C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Result: </a:t>
            </a:r>
            <a:endParaRPr b="1" sz="4000" u="sng">
              <a:solidFill>
                <a:srgbClr val="3667C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.PNG" id="253" name="Google Shape;2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772816"/>
            <a:ext cx="7157079" cy="4318717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18"/>
          <p:cNvSpPr txBox="1"/>
          <p:nvPr/>
        </p:nvSpPr>
        <p:spPr>
          <a:xfrm>
            <a:off x="539552" y="548680"/>
            <a:ext cx="72728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Variations in the number of active users on weekly basis.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467544" y="-387424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</a:t>
            </a:r>
            <a:r>
              <a:rPr b="1" lang="en-US"/>
              <a:t>User Growth Analysis:</a:t>
            </a:r>
            <a:endParaRPr/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395536" y="980728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Objective: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Analyze the growth of users over time for a product.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>
                <a:solidFill>
                  <a:srgbClr val="0070C0"/>
                </a:solidFill>
              </a:rPr>
              <a:t>Code: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Arimo"/>
                <a:ea typeface="Arimo"/>
                <a:cs typeface="Arimo"/>
                <a:sym typeface="Arimo"/>
              </a:rPr>
              <a:t>    SELECT    DATE_FORMAT(created_at, '%Y-%m')    AS     month,    COUNT(DISTINCT user_id)     AS      user_count,    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Arimo"/>
                <a:ea typeface="Arimo"/>
                <a:cs typeface="Arimo"/>
                <a:sym typeface="Arimo"/>
              </a:rPr>
              <a:t>LAG(COUNT(DISTINCT user_id))       OVER (ORDER BY DATE_FORMAT(created_at, '%Y-%m')) AS previous_user_count,    (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Arimo"/>
                <a:ea typeface="Arimo"/>
                <a:cs typeface="Arimo"/>
                <a:sym typeface="Arimo"/>
              </a:rPr>
              <a:t>COUNT(DISTINCT user_id) - LAG(COUNT(DISTINCT user_id)) OVER (ORDER BY DATE_FORMAT(created_at, '%Y-%m'))) /     LAG(COUNT(DISTINCT user_id)) OVER (ORDER BY DATE_FORMAT(created_at, '%Y-%m')) * 100 AS growth_percentageFROM    users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Arimo"/>
                <a:ea typeface="Arimo"/>
                <a:cs typeface="Arimo"/>
                <a:sym typeface="Arimo"/>
              </a:rPr>
              <a:t>    GROUP BY    month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Arimo"/>
                <a:ea typeface="Arimo"/>
                <a:cs typeface="Arimo"/>
                <a:sym typeface="Arimo"/>
              </a:rPr>
              <a:t>     ORDER BY    month;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539552" y="62068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entury Schoolbook"/>
              <a:buNone/>
            </a:pPr>
            <a:r>
              <a:rPr lang="en-US" sz="4800" u="sng">
                <a:solidFill>
                  <a:srgbClr val="002060"/>
                </a:solidFill>
              </a:rPr>
              <a:t>agenda</a:t>
            </a:r>
            <a:r>
              <a:rPr lang="en-US">
                <a:solidFill>
                  <a:srgbClr val="002060"/>
                </a:solidFill>
              </a:rPr>
              <a:t>:</a:t>
            </a:r>
            <a:br>
              <a:rPr lang="en-US">
                <a:solidFill>
                  <a:srgbClr val="002060"/>
                </a:solidFill>
              </a:rPr>
            </a:br>
            <a:endParaRPr>
              <a:solidFill>
                <a:srgbClr val="002060"/>
              </a:solidFill>
            </a:endParaRPr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60"/>
              <a:buChar char="🞆"/>
            </a:pPr>
            <a:r>
              <a:rPr lang="en-US" sz="2800"/>
              <a:t>Project Description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60"/>
              <a:buChar char="🞆"/>
            </a:pPr>
            <a:r>
              <a:rPr lang="en-US" sz="2800"/>
              <a:t>Approach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60"/>
              <a:buChar char="🞆"/>
            </a:pPr>
            <a:r>
              <a:rPr lang="en-US" sz="2800"/>
              <a:t>Tech-Stack used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60"/>
              <a:buChar char="🞆"/>
            </a:pPr>
            <a:r>
              <a:rPr lang="en-US" sz="2800"/>
              <a:t>Insights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60"/>
              <a:buChar char="🞆"/>
            </a:pPr>
            <a:r>
              <a:rPr lang="en-US" sz="2800"/>
              <a:t>Results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60"/>
              <a:buChar char="🞆"/>
            </a:pPr>
            <a:r>
              <a:rPr lang="en-US" sz="2800"/>
              <a:t>Conclusion</a:t>
            </a:r>
            <a:endParaRPr sz="2800"/>
          </a:p>
        </p:txBody>
      </p:sp>
      <p:pic>
        <p:nvPicPr>
          <p:cNvPr descr="Ganter_560x315.jpg" id="144" name="Google Shape;1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20" y="2924944"/>
            <a:ext cx="4683790" cy="2634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png;base64,iVBORw0KGgoAAAANSUhEUgAABVYAAANOCAYAAAD6bFfeAAAAAXNSR0IArs4c6QAAIABJREFUeF7snQncvlOd/w+RJMlEUQlNUilrCwk1fpZCKULIElky1ajJlPlPpWY0o8VMEkJFCDFkSbaRnSL9DBOjyVJSlrRYssT/9b6m88x5juu+r+W5r/u57/t5n9fr9/rxu6/rXOe8z/453/M9Czz55JNPBoMEJCABCUhAAhKQgAQkIAEJSEACEpCABCQgAQnUJrCAwmptVj4oAQlIQAISkIAEJCABCUhAAhKQgAQkIAEJSKAgoLBqRZCABCQgAQlIQAISkIAEJCABCUhAAhKQgAQk0JCAwmpDYD4uAQlIQAISkIAEJCABCUhAAhKQgAQkIAEJSEBh1TogAQlIQAISkIAEJCABCUhAAhKQgAQkIAEJSKAhAYXVhsB8XAISkIAEJCABCUhAAhKQgAQkIAEJSEACEpCAwqp1QAISkIAEJCABCUhAAhKQgAQkIAEJSEACEpBAQwIKqw2B+bgEJCABCUhAAhKQgAQkIAEJSEACEpCABCQgAYVV64AEJCABCUhAAhKQgAQkIAEJSEACEpCABCQggYYEFFYbAvNxCUhAAhKQgAQkIAEJSEACEpCABCQgAQlIQAIKq9YBCUhAAhKQgAQkIAEJSEACEpCABCQgAQlIQAINCSisNgTm4xKQgAQkIAEJSEACEpCABCQgAQlIQAISkIAEFFatAxKQgAQkIAEJSEACEpCABCQgAQlIQAISkIAEGhJQWG0IzMclIAEJSEACEpCABCQgAQlIQAISkIAEJCABCSisWgckIAEJSEACEpCABCQgAQlIQAISkIAEJCABCTQkoLDaEJiPS0ACEpCABCQgAQlIQAISkIAEJCABCUhAAhJQWLUOSEACEpCABCQgAQlIQAISkIAEJCABCUhAAhJoSEBhtSEwH5eABCQgAQlIQAISkIAEJCABCUhAAhKQgAQkoLBqHZCABCQgAQlIQAISkIAEJCABCUhAAhKQgAQk0JCAwmpDYD4uAQlIQAISkIAEJCABCUhAAhKQgAQkIAEJSEBh1TogAQlIQAISkIAEJCABCUhAAhKQgAQkIAEJSKAhAYXVhsB8XAISkIAEJCABCUhAAhKQgAQkIAEJSEACEpCAwqp1QAISkIAEJCABCUhAAhKQgAQkIAEJSEACEpBAQwIKqw2B+bgEJCABCUhAAhKQgAQkIAEJSEACEpCABCQgAYVV64AEJCABCUhAAhKQgAQkIAEJSEACEpCABCQggYYEFFYbAvNxCUhAAhKQgAQkIAEJSEACEpCABCQgAQlIQAIKq9YBCUhAAhKQgAQkIAEJSEACEpCABCQgAQlIQAINCSisNgTm4xKQgAQkIAEJSEACEpCABCQgAQlIQAISkIAEFFatAxKQgAQkIAEJSEACEpCABCQgAQlIQAISkIAEGhJQWG0IzMclIAEJSEACEpCABCQgAQlIQAISkIAEJCABCSisWgckIAEJSEACEpCABCQgAQlIQAISkIAEJCABCTQkoLDaEJiPS0ACEpCABCQgAQlIQAISkIAEJCABCUhAAhJQWLUOSEACEpCABCQgAQlIQAISkIAEJCABCUhAAhJoSEBhtSEwH5eABCQgAQlIQAISkIAEJCABCUhAAhKQgAQkoLBqHZCABCQgAQlIQAISkIAEJCABCUhAAhKQgAQk0JCAwmpDYD4uAQlIQAISkIAEJCABCUhAAhKQgAQkIAEJSEBh1TogAQlIQAISkIAEJCABCUhAAhKQgAQkIAEJSKAhAYXVhsB8XAISkIAEJCABCUhAAhKQgAQkIAEJSEACEpCAwqp1QAISkIAEJCABCUhAAhKQgAQkIAEJSEACEpBAQwIKqw2B+bgEJCABCUhAAhKQgAQkIAEJSEACEpCABCQgAYVV64AEJCABCUhAAhKQgAQkIAEJSEACEpCABCQggYYEFFYbAvNxCUhAAhKQgAQkIAEJSEACEpCABCQgAQlIQAIKq9YBCUhAAhKQgAQkIAEJSEACEpCABCQgAQlIQAINCSisNgTm4xKQgAQkIAEJSEACEpCABCQgAQlIQAISkIAEFFatAxKQgAQkIAEJSEACEpCABCQgAQlIQAISkIAEGhJQWG0IzMclIAEJVBH43e9+Fw499NDw29/+tnh04403DvPmzat6zd8lIAEJSGCIBI4//vgwf/784osrrLBCeO973xue8YxnDDEFfmrQBP74xz+Gr33ta+G2224rol5ttdXCDjvsMOjPGJ8EJCABCUhAAhKYIqCwamWQwIgTePLJJ8Ptt98efvzjH4dNN93URd+IlxfJU1gdg0IyiRKYIAJPPPFEuOGGG8Kdd94Z3vKWt0xQzrrNisJqt3y7iB3h9KKLLgorrrhiePnLX/6UTyisdkHdOAdNgHnixRdfHNZcc83wohe9aNDRG58EJCABCQyZgMLqkIH7OQk0IXD//feH008/Pdx0001h+eWX15qmCbxZfFZhdRbh+2kJzDECd911Vzj55JMLUVXrvGaFr7DajNdsPs3mwY9+9KNw1llnhYceeii85z3vCa9+9asVVmezUPx2YwKPPfZYIaiyOfC0pz0t7L777uHFL35x43h8QQISkIAERouAwupolYepkcA0Ai76xrNCKKyOZ7mZagmMGwGt82ZWYo6xM+M3zLfvuOOOcNRRRwXqPEFhdZj0/dagCPznf/5n+OY3v1lEh9sRhdVBkTUeCUhAArNLQGF1dvn7dQn0JeCizwoiAQlIQAK9CCiszqxuOMbOjN8w31ZYHSZtv9UVAYXVrsgarwQkIIHZJaCwOrv8/boEFFatAxKQgAQk0IqAwmorbFMvKazOjN8w31ZYHSZtv9UVAYXVrsgarwQkIIHZJaCwOrv8/boEFFatAxKQgAQk0IqAwmorbAqrM8M2K28rrM4Kdj86YAIKqwMGanQSkIAERoSAwuqIFITJkEAZAa1prBcSkIAEJNCLgMLqzOqGY+zM+A3zbYXVYdL2W10RUFjtiqzxSkACEphdAmMnrNadWKVYmy48eP66664LP/zhD8Ovf/3rwA2OhIUXXjgsscQS4eUvf3l4/etfH573vOeFBRZYoHYJcsP75ZdfHm688cbA5TaPP/548f5iiy0WVlhhhfDGN76x+HvBBRfsG+cFF1wQzjvvvOKZeAMwtwJzU+qtt94a/vSnP4VnP/vZYZVVVglvfvObizQPK3BrK2X0gx/8INxyyy3h97//fXjyySfDQgstVKSDNK277rphySWXrJUk4rvtttvCZZddVvz94IMPFvHB6DnPeU542cteFtZZZ52wzDLL9C2LtpcJ1Vl0lZUHmaPucPNnyoE69PznPz+84Q1vKMqO/89DOunqB6nXxQ21wNZ8KG878Zu0CW7nvfTSS8O9994bKCfKmHJYe+21i7wtssginddj6vp//dd/hSuvvDLQBqgfsa0+97nPDauvvnrRVmljZYH6ecQRR4R77rmn+PmVr3xlcSEGN7VWhQceeCAcfvjh4e677y4efdWrXhV22GGH4t029W0c6npkQlr/+7//u2jn9DmRO+3yWc96VnHD7Wtf+9qifdZhWcW66e912m2/dld1oQR90M9//vNw1VVXTWvfsT+nHZB/6lNVO0jTMdP6HONK61/My7LLLhuuuOKKoi/ld/oe/u1Nb3pTkc6qcadpGfR7/pFHHinaLWMsN9k//PDDxeOLLrpooN3W7UPiN4hv/vz5RXncd999U/HF/nbVVVctyqNXPxDj6Wp+0asfpR3BgXJJOZDOFVdcMay//vph+eWXLx3b0nGnF+uqetykTJm/MC+64YYbpjEmDtLLmA7jNdZYo7iQpVcoq5v0F4wplCEs4ryL9sRcZqWVVgobbLBBMXbWDWmdiPFRx5daaqnwute9rhgXaJtt+oq6aUj79LSfhBd52nDDDYs89aof6XfSeQHzxPe+971FPT/33HMDv8EvjzdP50zHmP/5n/8JX/va16bmxO9617uKMu8Vfvvb34ZDDz206G8IMd396kdar1/4wheGnXbaKXzrW98q5n/9Qhp3rzl/zP9//Md/FP137HfqtLe6Zd72ubLyhRN198ILLww333zzVHoXX3zxsPLKK4f11luvcu6bp4ex61e/+lUxd/vpT39azNHhQtugrb30pS+tFW9ZnWV+/+Mf/zhQhvTDjP3056xt1lxzzdL5LnOH66+//inrLcqE8Yn5PeNT3XlEr7Gg6djSqzyoy7CjH6R+x7kv+aTvY25fVr/zOWGvehLXdGW/Mz9g3kU/THuIZcezzL+pF3/5l39ZjJ/LLbdc7fXpIPupPN2DmtO0bVe+JwEJSGCYBBRWE9pMOFh0fu9735uaOPYqDCb8L3nJS8I222xTKRI+9NBD4dvf/naxgOIb/QITSeJkQtEr5EIeA/HJJ588dVNq+t7mm29eLM6GERC2SAcLxH6BCRyTpbe+9a2lE634LoLkqaeeGn7zm9/0jY+yQOzecsste5ZFG6GLj9ZZdOXlQfl997vfLcQ+Jiy9wl/8xV+Ed7/73cXCOQ2jLqwiGh1zzDFTgmJZ/p75zGeGrbfeuhDSe20+zKQe047YoDjllFMC7atfQFxhg4GFeZmQTR27+uqriyhYWOy1117F4rsq0J652ZWJI5N+BFkWAISm9W1c6jp5+8UvfhGOO+64ynbJs2ymbLXVVsUisMkmVBX7qt/rtNs8jrpWJCymKHcW5lWBBRb9HEJOP+FykPU5r3+kAcGf/og6m4ell1467LnnnkXd7zrQH7IhwyZgVbut04fQ9r7//e8HhJK4AdorD1X9AO8NU1h9wQteEE444YS+9Yg2Q5+CgAWPNAxLWGXxTh950003Vc5fSB+cN95440KcKavzZcIq9R/xrN9YX3feULctsQG03XbbFYIOgi6hjvBXt40gRJ900knhZz/7Wc9XYp4QWI899tgp8bBs0zQXemDMfIv+KA/0N/S7aZ87iDEm30xk45I5TK++nTrDXIF2SkAso69hDlEWaMNf//rXC8GPgPi92WabFWLuTIVV+uGq8ujX3uqWe9vn8vLdddddC0MM2nmveWTT9CJ2VvU5pL/OnDoXVrfffvuijBhn8nUOfdcee+wR6PNioKwxPLjooosq++5ec+WUNYwQPDE6qRoLSA9rI8TeXuNyWXmwkVwVf69xaybCKjwRU88444zKcTMyQVilTBB8+4VB91PxW3X74Thm9Jujt21TvicBCUhg2AQUVv9MnEGAXeHzzz+/1uIhFhSD1vve977AwF8WsISrEqHy91gII85hAVcW0gUVAiw7vix+8oCogUhUNbAOotKxS414XDWhSb+FIEw+c7GLsmCChMCNVW/dwEJpl112Kazl8tBU6Irv1xFo0vKgzLCCufbaa2slmzRTf1IhfZSFVRYniJBM0KsCE1YWf0yYyhZebesxE2iElH4LjrK0IVBsu+22hVVcGrAkOvroo8Ojjz5a/PPb3va2wsKiX6COIjYw0SZgvU5bozwJdevbuNX122+/vVj4VoliKTssKWjnLMKHFeq02zwtdYRVhJ8jjzyyVv2P8VP3N9poo8I6rawdDLo+5/WP8QQho5cwgcUq7brrgLhCm6FvrNpgjGmh7rBhhlCUB6zNEErKxOJ+ecEiC+Eq7wd4Z1jCapN+lHRh+b3zzjtPGyuHIay2qe+kl3q+xRZblPajubA6b968oj+v26dgjfWOd7yjtC1RrxBqED/6bWrG+oEIwniNuEAYlLDKvA8xsM44yXfZgIQLm1aEKmGVjT/yWhb/05/+9LDbbrsVFs+EQY8x6UZkPu7l7Y4NlEsuuWTaPyP29BoLsKTkBAlzWjYrqfOUyUyF1Re96EWFtWfd8ihrb133j+n4w2Y7f5gH1+krKQcsmHutQ0g78xw2BBHH6wZOhWExDL885MIqzBDvy9KbnuYhHsqCtEQBvU56aKtsEGLpnQfWHaeddlqjsYU+CgMP+qkya9iZlAfjFtww+IihrbDadm3Kd6kXbGRgyVoWuuin+E4Xc5o6dcRnJCABCcw2AYXVP5cA1pYsmOOkgwnKpptuWlhaxQUYEwl24BH8UsuKXgtTLAmIMx4z5lNYpLLIxtqVBS8DEJM9FgNY8sTFAJMIdqxza0biKFtQMQF65zvfWSzAGIhZRP/yl78sFjZdW4rlYku05kVIIP0Ip7DjuA+WnHEBxXObbLJJ+Ku/+qtp7QCRFkuMKKryHPkiPnZhmQQRH0diYMFkPIZeQnddoStvkHUEmrQ8EBPhzx/KGmuLfgz4Xpl1SUxHne932Ynkk2fYI5DEMqGNRFGYek75ppZNZRPMmN629ZhFOMcf4wSe+oV7CY4kUv6UQa+2utZaaxWWtOlEOs8jwgttr8y6Naadtn3YYYdNLcjzPqBufRunus7ihU0i2h0BPvQvCB1s4sCdukF7pI/kuVhGLMzYQCgTs7qov23aTZWwSl5YvHHcnEB+sXih7Kl31Kle/Xm/Ta5B12fSVraIo82+5jWvKURULMfYjGPMecUrXtHoiHWb8ipbHFJ/SA91CH6kjzTRL2BFmI6FCEX0/TFQz7BWTzewYj+AlVsUGIiPuDiJkgp3Zf0AcQ9LWI39aKxDbD71Y5BbxKdl0NTVUd3yI17aO8e/CbHPJ62URewfEUk4ppzPi3pZQqd1kzj5Q1nH/oSjtFhPU2fKxpQy67eYJ8YeLD/j3CHyZe5AnYhxsonOfCQXXwchrMIDbqmlapxPIqCST56h72ccKxOUq4TVmF/mkFjeUZ/hyDyWssBaOJbPoMcY+klOLMCSbyDocfw4D3m9jL/TPrGmLQu0VTboCWX1p2777PVt6sOrX/3qos9m3sL/00dgGYqImc452QyE67BCOv6k80jqO/NkxGjGz7K5NGnsJwZzuoLN43TuzfNpW+41dveaU/dizJqJzTDeo55jDU5ZxjpS1neTR8YB5nD92j7xMI9gvZOOBYj911xzzdS/ER/rCow3iI+2EV0OpG2u36Znr/KIbRnRlPbHvAhBGWvSdF3Ybx5ZNddI6xzPYs0f62ZZ3mDKOpLTG+k6knh6nVrsqp/im13MaYbVDv2OBCQggZkQUFj9M71U5GHgZPDuZenJgMQOOoIioWzXPl+EIzBhvcex/F5HT5iIsyiIk59ek/xckMJKjslt2a7yTCpHnXfzo1vkDQsUJjVl+cwtYHLBAcuRr371q1OWBXDDgpDJeJlAXLZTzeJlxx13nCae1RW68jzXEWjy8iCdHDtnMly2E47wdNRRR01ZGeObbu+99542WYzpqPP9OuXU9pmyyTP5o4xZrOZlTL3HopVJZpwIDrIe5xsgiNeUda+2Sv1g0s1kk0B5YLWaW8xgVYN1DaHfwj1yRNBB/Ce/uYUQz9Spb+NW19NFLRw5noywWBbgQrvgBEDkjvVRasHRtk7Wea9Nu6la7ORiOhtktINeG1fUOUSCeAy2zBK6q/pcJqzSh2LpN0xfqrGs2OSjX49jG2MW4lG0qsvLNBeDcosnfsdaNbJlzOa0Qq8jxvnJEcoMcSe3hK0r3KTprSNslvWj9DMcRS9rE7EfRciPmxO9jl3X+X6dNpM/k7o64bdeYnR8L1+oR4vDPH9ldbNf+SF+nn322YXwFQNzKdpev3Jg7sAmGn4P8zYaj9YizqenYgYhrKZjCenDvy99ZZmvZfoURNjcfVIdYZX8MfZF9zNlZdzFGIOAg2/x6De1rCxIS2p9mqaNE0W77777U/xQ0pbpt/FdSSir73XbZ1l7qzoJlvfXVW4O2rSpfu+UnVRiXsPcHkExDwjCWH3GdUivuU2+IQoH6iN9atnYVdY2GOd5p9+GNOnDmpS628+Hbt6vsH5iblCWx7INuXwTO99MYaOQOV7uOiXyYwyizWHBS+jlh7qsPPq1ZYxyEK9jW+7n37pqrhHTmq+v+hncxHfysZMyYWzMDQW66qe6mtMMur0ZnwQkIIEuCCis/plquhBnwsGEtd8ClJ11hJh48RQiUyru5AvJfsfX0oJNJ3e9rFRyIa+fxWMXlSaNMz9GjQUSC9Z+jubzRXF6AUI+2FeJF6Qlnzi2FbrKWNURaPLyqGPxmB6RYwKGRVaZdXKd73dZxmULlKoFdr6pMKh6nB+/L3OjUMYi3wgpK598EdhrsUj8+QKwLL46wuq41fV0McCGCJsB/Y4ecqkZFvsII1gHIeyx6TGM0KbdVC120kV9WR+T54sFXNxA4egu1jMcPYyhy/qc1786mwVdlguW7FjTEBCE8MuI5VivQBtDlI4bIqnv43yxSf+J+IAo1i/kC74yK+q6wk36nTrCZlk/WuX/nPpD+4kL9V6CVJ3vNy3bvI+r61YoF03KBMK8bvazxo3ppi9BzIsuj6g7zNFSYSj358nmJtbZvTY+8s0fvjVTYTX3QcrGHyJiv0vT8npJOuoIq3XmGV2MMdQNBL3ogqOXcMM8D3+ekSsiMn96+VlNN64oM8o37yPqts+y9tZvTCeNzBNob9EdQ6/21rQt1X0+F/LqiGh53SmrE2mb7OeiI01n3jbKxo+y00ypn/myfOf9CvHmpxHy9/Lv0KYwfOHdfCyoOvoe42ZzgLKOFqZla6i8POr4Ik8trvlWL7cXVXONmM58fVXHbU/OpKxP66qf6nJOU7cd+ZwEJCCB2SSgsPpn+ulCvMpitU6BcfQQqz1Ck0VtPuCVHZtKhTwmSvjyGZZgkec9FQjr5pM8MqlhwoQze3aBsSrJJ1B1JjK9JiA5tzpCV1m51hFocmG16qZcvpNP2soWUjxX5/t16mPbZ/IyQczElygT2H4h31gYRD3O20aTDYW0PZYt7PIJf7+j6/kiv0wgqapv41jX0zpbZbHatr4N6r027aZqsZMv6uts+vTLT5f1Oa9/uJ5BfEQQHnbIBcI6ghBpRCjDKhX/cLTHeCt8Xg5N+oFU4C2zqKwr3KQM6wib+TN1L8lL6zHHX/fZZ5/C7UbT7zctc27WRgjnWDmCF/MLXA1VuRXK+ZVZaed1MxVKeqUz51cmFrS5hDC3vpypsJqKu7Cqe5w8rZcwqCOsvuUtbymOctdlNsj5VDqe9qrLaXkgcHNcmj+EsjlSyq6XkF+3fbZtb2mae7W3pm2p7vP5nJCj8fj/7NfmciGrbG6T5qlJHcg3m/O2nDNm3fT+97+/7yWI+dypbt9NfcN9B6e7MEDgRBzjQp7Gqs2qtCyqfAXn5cFpQ+LvF/L62UvMr5prxG/ghoW8I6AzR8VFVXoBWK+0pONG2YnKrvqpLuc0dduRz0lAAhKYTQIKq3+mn04U+Scmixw1Y8e8n7VBWeHlO/pNdr6ZKOG/ioGXUPZuKuThc4nd29lwA8BlP7hEiL7EZrooySdd/Xxx5dyZ5GEdxsSGkKelSuiqM0Gpc6S93/Gf9Bt1FwhtBKJBdij55Jljhyz6+lkk8312zb/xjW9MLaQGUY+ZZFLf4gVp/S7ByBlwXI5jWuSHUPZu6juun0Vi2lf0WgBW1bdxrOv5IgbLQyzU8ecXfdsOsu7NJK427aZqsZMvGljwIjhxWoEj6FVtIs9Pl/U5r38c5eTY+WwELMDYSMMijFBlOVaVxtQqqNdx815x5P1Anpa6/XIafxthte5YmY71wxRWq8qg1+91hIW8bmLJzaU0VaFfm87LoJcVZf6NfK5Wt1x6pTXdaK4rnhNX3hdUCat1NtS7HGPSsaDMujTdTIlzIsQc6jOhbG6XCl295hl122cdIb6sDOu0t6p62vb3dPzp57s2jz+31E7nNvmmVpmld6/05nPq/N2ccZ3NuxtvvLFwd8Y6p5dVchN+6VjQ7+RXWZypRXXZu3WNH9K4q+Z98dmquUYTBmXPVm3IddVPdTmnmSkT35eABCQwDAIKq3+mXHbRVCwAdkZxyI5lJQ7Y+11qwzv5ZGYmBVm2mJrNyV+/ScRMF+/5oFzH8jNNT7/JRN0JT15WdQSaNuVRd4FQ5/szqV9V7+aT5yaiSDp5G0Q9zo9ZVaW93+9l+eCYKTcSx8vmyo5d5cesct+P8ZtV9W0c63q81T29JCLmlz4RSxL80uFTEVFhNkObdlNnsZNfyhDziMiMuEofiI83rHeqrPu6rM9V9W+YZZNyrSMIVaWt7aKQeKtEvbr9cprGNsJqXTGxzthS5/tVTGfyO4I5gjVHjn/yk59M+d4kzrJ+tm3d7Nem8zibbMqmjGcirM5kQz1Pf5WwWmcDt8sxJq9zOe+0HUWLZP4N35Zwyq2U8zlzr7lf3fbZtk3UaW8zaSv93k37ySbWsrmAnra5/LeZpD1vG20YD9ooJB0LZpI33s3bXJ35QP7Nun1bm7j75S9eXsWFocTNZWXRd3Rel7rsp7qc08y0fH1fAhKQwDAIKKwmlJm0YWWHZVKvwMIQ6ywstZhMllmzll3O0LYwy6weZnPyl+YDMfrQQw+tvMSgbt7b7BCncadccm51Jzx5WusING3Ko+4Coc736/Jt81w+ee7lsqAs7pRL2UKwKbfc5UKb/MR3eh3rSifqZUdUUxcH/XwDVtW3ca3riCj41/vpT3/aFz9uQbA6wpoVwbFKZJxJWZa926bd1FnsRHGZy8vipUJl30doZjOO45wsSMv8dXdZn6vq36B594svtwzC5yQW7G1DlTVOv3irLPDr9svpN+oIDHWeqepDZ9NilbrOxtNtt91WiKgINhxP5abt9PKnPA/DElab+MjO05j7AsVlRr/Ld3rVrzYWfDGuXFgchLDa5RhDulP3BflYmZ7qiJdAxT6Jv/OTVmm76+WDlW/WbZ9dtre2/VbVe2l5NRH4+20W5byq0tDv97yM2zA+77zzpqyWm4jHvdKVjgUzyRvv5mJ+nflA/s26426buPkWG/vMQSlXToLQB//hD38o+uFeIefcZT/V5ZxmpuXr+xKQgASGQUBhNaPMwMhN1lya0W/BwGsslhEPuHk2vYFykMJq2SSzqSDVVUWqc+xsvluTAAAgAElEQVSvybcHuRDIhby6E548vXUEmjblUXeBUOf7TRg3fXZShdVeFk3pZQFlx4zTsu7nr6yqvo1rXY+Te6xW6Sf7bULFugYnfA2WXc7WtD7Wfb5Nu6m72OEyLm6uPvfcc6esm/ulC7/E+KfEbUAqMA9yETIon9J1+TZ5rmqDpUlcPDtIYTUXMOr2y2ma6wgMdZ4p41BnbGkbdx3u1HXmQohoddp6HuewhNWZzEXaClp5XmdSDnXG2br9U0xXl2MM30gtYtP5Vm4RFwWr3D1Qr0tL+7lxqNs+25ZFnfZWp920eaZtPRyWsJr76mzDeCZ9dxnTQQqruQ/Zpu2N9FXN+8raZh3r8/vvv7+4s4MTAfTJTUKVsFr39ATfrOqnupzTNMmzz0pAAhKYLQIKqz3IMznkWMV1111X/I1FQa+Ab6Gdd9652IUvG1ybDFx1KsJsTv7S9PU7glQnH/kzM10I9NsNrzvhydNUR6BpUx51Fwh1vt+Gdd13qiZS/eJJuQxig2DQAk1Z2vP8ppcr5LcG97vMoKq+jWtdT5lhxXb33XcHjn9xDJiLYHpZcda54bhunazzXJt202YhxYKHMYJ3sR7ptejBVQDiMtZbMXRZn6vqXx2Gg3om94M32xarqS/ufGyu2y+nbOoIDHWeKeNdZ2xpG3dV+daxTmejgNMhWCBjoU0/z4VjpIkwLGF1JharbQWtnF9bv57Ek/uzHAWL1SrrwtzndBSm0n/PLVPT+hxdR+WCa78LiOq2z7Ztok57q2o3bX9vWw/7ucGYyYZDVT7aMK5yD1X1zX7z80FYwKbxt5kP1B13m8SNRf23v/3tqbsFyhhxQub5z39+4GJI3FNx8SCbv4QqYbWJdXRVP9XlnKZp3fB5CUhAArNBYOyF1aqbUeOklUtvOMZGaCN0ctSCS5pYRHNTbrxAJxZa6o8xn3DWvUihbgWYzclfmsZBX5CSXyzSpY/Vuv5g6wg0bcqj7gKhzvfr1ps2z+WT57JbnnvFW3XDblNu6fHCppfWNMn7JZdcElgAEFKr1NSatd/lVrxXNcEe17rej2M8pjZ//vxCaIRBGrhgj4v24gZUkzJp+mzaburcVkz8TRY7ZelhMw6hmXhYDOVCc37RWZf1uar+NeU5k+cH7WM1FXyaXBBU1i6rhNVBzS/aiBCkt04f2TbufmVKXT7llFMCLi9iYHOAuQw+lLE+pz6zYZJaYdcRctrWzSY+VuuO7+TtoosuCuecc06RzSYiQ86vS9+FbfqnLseYmPd0jI+XGzFPjpdM5sfHUyvX+BtGC4cffnjhaqLKeq/uvKltm6jT3mbSF/Z7N+0ny25y7/Vuv02F/Lcmvoer8tmG8aB9rKb1r58Liaq8lP3eZj5Qt2+rGzdt+Otf//o0wx7mM4in3Pex7LLLFptZ+b0f/SyDu+ynupzTtClD35GABCQwbAJjL6zWuUyn6sKKptCxSrr66qvDmWeeOeUuIL0RM9+BX3LJJcPee+9d7BwOIszm5C9Nf757WedW0Pg+whWLNi4GY6HGzdr4CooTbJ5rMgnMfZTlC6Q2daCuBUqb8qi7QBg1YbVumeRtoKxuNOWW335bp+23aW+pJXbqRzWdxGMZsOuuu/a8yK5qgj2TG5tns6434XnnnXcW/lh/85vfFK/l1ktN4mr6bJsjh4O2tsCa9YQTTih8UhLyi5u6rM9V9a8pz5k8nws8dcRKvkc9x7oUwWWppZYqxoM11lijsJDGgofQdIMlv9An70PqCIM5izpjSxsRgu/U6SPbxt2vTNNNJJ7DTzKncvAv3y/kZT0si9VHH320EPMQ9QhNBNK0X2/yXhmHther5dwGYbHa5RgT845AdNxxxxUnFaIYSPuMQnU+X8Av/2GHHRboG6OIymWRJ598chFHFf+686a2baJOe5tJX9jv3VRsayISpuNIPsbkRh5VfJvkrQ3j1J9xk4sMqctHHnlkcSIEMXGDDTYohMVUyCO+HXfcMSDwDyLUFT/Tb9Udd+vEjQDKPCZanjLW0Z+S9zKf7TEdtCPaJN8glFnydtVPdTmnGUSZGocEJCCBrgmMnbCaD1zz5s0rBpt+IV9M5VYqxInVApM2rIw4sok/vH4h3/XLB6/UsT8D/lZbbRU4VjyIMJuTvzz96aIE65U99tgjvOAFL+ibzXxChp9aFhKIcallcT8flvkH8oVgPqHPvxmtK/pdqpMvTHpNStuUR90FwqgJq3XLJL3kibJKLbpj2TXlRttEeI+WkFi8cKy47AK5mbSzfEJLu91kk03CEUccUVgkEvodV+T3qgl2Xh/rciXu2ajrMGERQ1/KpQkc+912220rMee3xDa5/Kwy8j4PpHULy7p99tmn78ZW3p+XWU6xEcQiB8EYgQlhHcvlJmNPKjR1WZ+r6t9M2DZ9N1/cV21KxPjzPjKeYMj/PXXXUZW2dFwuE2W7mF+QpjYiBO/V6SPbxt2PVWrF2USwSIUO4h+WsMq3UrGg7lwE0Z5+HXGPMFPhCZcobCbRn8CNueRaa61VVS2nlTMPD0JY7XKMiRlK+zCs5hDfr7jiisI1DCE/dZT3s9xPwEWICG6Efu51+L3uvKltm6jT3ioLs+UDuXugqjkGn0FEYw7+gx/8oPhqfioin8swXu2yyy7FkfGZhjaMcwvaun13KuBTz7hgDmE1nwuxbkNcpW+faagjfubfqDvu1ombvukrX/nK1MZ03b4pH2/LhNWu+qku5zQzLU/fl4AEJDAMAmMnrOaDTdUiLZ94ADUXVnMBjWNkTAj7Dc75BDE/8pQP+CzEOQbLMY5+AatNJvq4HlhkkUXCK17xirDpppsW/x3DbE7+8rSnAzS/rb322uEd73hH31vA2dU89thjp6x90+Pl6TFs4ttoo40C4nk/ARRB9phjjil84RLKbmvPLVrqCFl5WhRW/9fqbosttihuO+8V4s3pXHBE6HVsvmk9zhcJpIX6gbVz1a3zLPgRVRBhsZLebLPNiol5r5Bb4iAMs4AhDXWOH9eZYI9TXc/7O/ozNlGwxu8XUmE1XRB1PbilwlBZf5B/P98IKBNWU+Gm6shqjD/f1EuFhi7rc53613UZxPjzMZgj5TvttFNxUqFX4J3TTjstXHXVVcUjqQUX/T3HIxFkCJQFC236534BH7hYPcVLmMrGgC7mF6SpjQjBe3X6yLZx92OVfrduu2XOgoUxGw8xDFNYzedc+DNm86ffPA5Bin49+oauK170YpcLtbhMoG72c3+CGEG9jJb9xD0IYZV4uhpjYv7zcYF5AfMwNiB7WV2m4jvzd/oqhO069WwuCatYAO+5557FfKVX+PnPfx6OPvroqaPiHBHfYYcdptV5NgSjRTDx5HdC9Iqb/pL2TNugj33ta187zVqyTb+T991c7Mi6CCvUXiGf36duEnK/92W+zMvijeMLbKinjAWsQ/BTGkMd8TOPu+64WyfuPK5ogFIlGud9Wpmw2lU/1eWcZljzFb8jAQlIYCYExk5YzY8Y9xtIGTw5ss9tio8//vgUp1xYzQcD4mQnnWOHvQQbFsyIefGShnznNY+Tj6+44orFjj7WFGWBSQIXP8Tdfp4pW5jUWWzNpFI0eTefXMGOCQoWo2XsWDywiGAxQcgFGo6IffWrX536vSo+6gMLcCZIcXH0spe9rOCc+x1KrWurRDnE3xNPPHGab6PZFla5IAQLTSa5wwp5+fJd6u92221XKoxwVOs//uM/CkEgXuRTNtknnjb1OF8812mrWBmysIhttY4omE48qUccRWahQeiVn7RM6kywx62u5ws0NqCwxM/bWeTAUW4s0FkME+psZgyqXudH0votJilrrMzikX3SUCac5nWvqj+nb+LIerTGKrOi66o+16l/g2JdJ55cEGGDEcspjpiXBZjRZuO4nW928jtjJeMsoSo+hBvG62hx3muDqIv5BelrI0LU7SPbnMaoKrPc8pTxnA3TXkdQaUO4vYhH8WP8wxRWqQscgb3xxhuLz1PGbMqy8VaW7iZjfBWv9HfY4SYqzkf69ZP0kdRL+oE0DEpY7XKMielN6wp9HG2IP73mK/lmU4ynjl/RvB/Zfvvtp10IGOPqsr01qQtNns0tVnl31VVXLYw8UsOKGGfep/XawM7FR96vGrtx2UC9jJskiHlsUqSXL7ZlnPfdbD5Q39mwzgNt6MILLwznn3/+VHvK+5R8XkIdZOOOMb8sEOell14avve9702NL2Vz+zriZx5/3XE3j3u33XYr/FanIbc8RYRmkwZf9b3yhajKeje9A6TXpV5d9VNdzWmatCWflYAEJDBbBMZOWAVUPpCysGenfN111y0GZybYXFSFcMNEn4GUiUFchJVdXoX1yze+8Y2AZSOBiTiTCPzZMOHjfYQiBk6saBiU4uDFQM7AuNxyy00rx1xE5Eee5VgxEyZ2SkkbAyiLAQQpJjTpRLNsx7qNINVlBcsdrLOgQdzE0paFM+ywZrn++uvDueeeOyVW9nKRkC+qY3wskGBMfEzqsIyABceLYuh3+3g+4FPGTDCJl4U5ZYF4xo2aTHwo77TezIawmovBb3jDG8J6661XpIu8pqJWvuiYqfUNTMuE1dg+ytgxWaVc4qKS9kgdRlTLQ5t6XDbRLqtvtM1f//rX4eKLL54qS75fx+I2pjO1UIz/VvdYbN0J9jjV9TKLNCz1sRpmERMFfxZyXPBHXYhWWHCj3/urv/qrLruiqbjLFpOkleOVtAvaD2IQCxH6cgQO+gPqV7TQyW+vz4UbPka/Qf6xvowuKWgzuEs4++yzp1nvveY1rymE6NTipKv6XLf+DaUw/nxkNV8gx3GbPo1+AhZsuGFt/KMf/WhqY6asDym7XIn4mAMgAsaTIZQxVtOxjGN++wntXcwv2ooQdfrIMjGYtsY8hzpNvayycsrrQW7BTftlzoJQSV9OvPGytiuvvLLYPIgbV2lcZa6a2tbNOm5xEJs48UO5x/6esn7rW99auCgi3fRJ1MW0jsU0D2LMpO9BlEpFZuZBpIFTEtRTWLHhx0Vs6ZwvpmNQwirxdTXGxLTmx7vjv/fyx54LRlXPp/Up/xbtnD6VOTqbrPEytS7bW1d9ZpmwGscY5tIcc6fuUL8o03QuzXOsVahjZQYNvS5BIl7GLsbuuL6h/8v7yzJjhbaMy/rufF3EM5R1Pp8sc/9UFl+c27/5zW8ujDf4/zgu0/bjuhBuvU5QdCms5hu/rGvYuMI6GYEcC/ey05aMhZQZm/txvsW8jDk31un023HuHetpL1dIXfVTXc1pump3xisBCUhgkATGUlgtGxD6QeG4EUdN2KUklAmrZYNBHdAMygx0iF1lExrELgTbePywTpxxMtXLoqfOYqvudwb1HBM9rLPSndJ+ccOKiSALwHzRV7ajXCed7OhiSckksCyUTcD6xctkHTGEI+SE2RBWcx+VaXpTFwr8+zCEVY5+P/LII9MseXsxrLIcaFuPo6uB1Eq5Tv3oV+fK3s+FeJ6pa3VZVzwYt7petkCrw55jbFi89DsSWyeeJs/kgkK/d1mwYglz+eWXF0JHr6P+ZZtlddLEghAr+rILDLuoz3XrX520D+qZNvnsZx1fdsKjTloR2rB0K7OQ4v0u5hdtRYi6fWTZJhB5aXq5V+RHv8S4x8ZU3UD/ylwLd0Zxs7NsrtW2btYRVkkrogmuhtgsqQqkmbkhgkS/Mb4qnvz3Jv0EacBnNcYAUZwepLDa1RgT81y2+dpvA5L0fOtb35qy5I/1lDwzTvQL+cWN6bOpxWvX7a1pfajzfCrkMR4xVkTfv1XvV1mg8n7TOXr8Zi+L0raMYx/LKZHozqUqf/ze71QCfXbT+Iiz34m4LoXV3P1cmv+VVlqpOM1BHcg3iupwYszEhRwbR702iWM8XfRTxN1mrOe9pnP0Ojx8RgISkMAwCYylsAogLBIQ8rCM6hXopJnYs6ONqIp1AKFsss+/MwghZLFIKbO+yL/DTiBxMynu5+OR41inn356YJcy303M4yQedpCJt9fCr+5ia5gViW8hujBhTn2FlaWBCQOWY1g09Lvd8pZbbin8n1XFF5ltueWWlT4fEQU5pkc59yuLuPgmT0zYCLMhrPZb5OcWIcMQVmk7WIezyC2ztInljZCEyJ36rMrrwkzqMdYVTBxpq3UW0Ew2EaL7uffI05f7A+P3qss1YhxNxYNxqevkD9GE8sciuCqwcGEDBUvVXi4DquJo+zvtmzryne98p29/HjdkqKuHHnpoX2E1jj30c6nVS6800r/RZrBG6efCY9D1uWn9a8u46XvkM47FVZtwbGIggNKX9Aos4DhhwGmPqviof1gwUR+r6uKg5xdtRYi6fWS/BXK+AVe3zGCL1TWXEUW3Lr3eRQRig5lTPrjmwQUTIfc9z7+1rZt1hVW+Qd+EK5/U32uedtom9YF2jxuDfmN8XWbpc1hfEy9+MHsF+kf6RixZ8RvchbAav93FGBPjTi+F49+qbrXPXU2wYbv33nv3vWAwfqvXhln6za7bW5v6UPVOLuSxEccpL07I9Zqr0o9Rf/ABX8cqnRNZuFjp1y5iOmkf+FVlrl7miqAt4xg//TX1Bov3qv6F+Tgbs/18uhMfG0GceKgaC0hDtHZGyCwLXQqr/Qx5cpcYnH7BxUnVOojy4lTBW97ylsL4Id7VQd7yS+S67Kdi3IOe01S1H3+XgAQkMAoExlZYBR6DE8IXRyCwLuNIRJzUMVgyaeYIFsJbukDpJazGAmFQmj9/frEoZ4Ie4yUeJm/4juKmV3bX60xmYlrx78aC4yc/+UmxuIj+45gccVwFQXWdddapFAfrLrZmo4IxmGJ5wcSZv2FHObGAII8IWxz9rOsnlMUdx1wQQvP4ELY5HsXxz6pLdHIW8Zg4iw0W0aQRazqO5DBRRURlopJOrmZDWCXdTGDZFKBOYg0UQ+7MfljCKpcjkCbKmHJBYIUfbQO/kwivkV+/OjiIekxbxScx6WDRMIi2mqY5vfyjlw+zsjy2EQ/Goa6nk2baI4s+/qYNxcUR7Yi2ziSfhVk8Ij8b/VFsP4hD1113XXHUnH439kf0HfRJLBzTMqu6nIr6jsDMopA+ZCb9ecplUPW5Tf0bZvnEMZb6Q5mwgUSg7iDGMUbQv/XbeEvTG13N0A/k8VEXuVSRcb9MIOiV70HOL9qKEE36SDZwOR7M/CLyJG91N4N6cSgbK+NciH4e//KcEolllV78V3ZxXNu62URYJS/0R4wNtH2EJJiQbjasmR8isCOq1hnj27aNdD6UzlE58otVWTyqXOdSpjZCT57ursaY3G9qlUuFPL8I8u9+97srL6GMc2m+xzFxLI3TeXS8LX4Y7a1tnej1Xln5Mh9ljUM/QP1BMEzn0myuNx1fqZPwxw0OFqNtx+62jPP803ezLkIwp++OomicT9J/YTVbdUFpjLfXWED/RNunbjIeVM1R27S3Jn0b5UCe2RTEgjXOn8ouR4UJ83/6MvrjyCiuHeNcizVRnPPg3565GaHqkudB9lN5+Q5qTjPo9mZ8EpCABLogMNbCahdAjFMC404gLlrYVGChUVfELsv3oCbP487U9EtAAhKQgAS6IJD6XEQsiQJhF98yztEk0EbIG82cmKpJJWA/Nakla74kIIFBEVBYHRRJ45HAiBDgIjR8zLHLr7A6IoViMiQgAQlIYKIJsKnJsV02MznZxBHtpZZaqjLP6dH4Mou1ygh8YOwJKKyOfRGOTQbsp8amqEyoBCQwZgQUVseswEyuBPoR4KgfvodxY9HrVt4mBLVYbULLZyUgAQlIYK4SyG+txz8lR5n7hXyMrTpGP1fZTnq+FVYnvYRHJ3/2U6NTFqZEAhKYLAIKq5NVnuZmDhPA7xIXueC8n7DTTjsVfntnEhRWZ0LPdyUgAQlIYK4QwI/rkUceGbhwhoB/3/e9733FRTllgY1Q/OJy6U68oKiOGDtXeM6lfCqszqXSnt282k/NLn+/LgEJTC4BhdXJLVtzNscIcHkTi7oHHniguFxt6623rn25Wi9UCqtzrBKZXQlIQAISaE2AY/1nnnnmlFD6zGc+M2yyySbFZX7xoiHGVcTXs88+e9oN7dwIvueeewYutzLMLQIKq3OrvGc7t/ZTs10Cfl8CEphEAgqrk1iqf85TeovuoLPJDcvcDm8YHQJYvJxxxhnhWc96VuHbjRuZZxoUVmdK0PdTAnl9GjSdjTfeOMybN2/Q0U5sfJbHxBatGZslAliDffOb3yxuXG8SnvOc5xSnTF70ohc1ec1nOyYwrD5SYbXjgjT6aQTsp6wQEpCABAZPQGF18ExHJkaF1ZEpirFNiMLq2BbdSCZ8WIvUkcz8CCbK8hjBQjFJY08Atzzf/e53w5VXXhmeeOKJvvlZYIEFCpc9W265ZVhyySXHPu+TloFh9ZEKq5NWc0Y/P/ZTo19GplACEhgvAgqr41VejVLLpJ7bH7sI3Hi7zjrrdBG1cY4QAYXVESqMCUgKE/lLLrkk3HvvvZ3k5lWvelVYZZVVOol7EiO1PCaxVM3TqBD43e9+F374wx+G66+/Ptx3332B9kZYaKGFwhJLLBFe8YpXFJdM4gIAgdUwegSG1UcqrI5e2c+VFNlPzZWSNp8SkEDXBBRWuyZs/BKQgAQkIAEJSEACEpCABCQgAQlIQAISkMDEEVBYnbgiNUMSkIAEJCABCUhAAhKQgAQkIAEJSEACEpBA1wQUVrsmbPwSkIAEJCABCUhAAhKQgAQkIAEJSEACEpDAxBFQWJ24IjVDEpCABCQgAQlIQAISkIAEJCABCUhAAhKQQNcEFFa7Jmz8EpCABCQgAQlIQAISkIAEJCABCUhAAhKQwMQRUFiduCI1QxKQgAQkIAEJSEACEpCABCQgAQlIQAISkEDXBBRWuyZs/BKQgAQkIAEJSEACEpCABCQgAQlIQAISkMDEEVBYnbgiNUMSkIAEJCABCUhAAhKQgAQkIAEJSEACEpBA1wQUVrsmbPwSkIAEJCABCUhAAhKQgAQkIAEJSEACEpDAxBFQWJ24IjVDEpCABCQgAQlIQAISkIAEJCABCUhAAhKQQNcEFFa7Jmz8EpCABCQgAQlIQAISkIAEJCABCUhAAhKQwMQRUFiduCI1QxKQgAQkIAEJSEACEpCABCQgAQlIQAISkEDXBBRWuyZs/BKQgAQkIAEJSEACEpCABCQgAQlIQAISkMDEEVBYnbgiNUMSkIAEJCABCUhAAhKQgAQkIAEJSEACEpBA1wQUVrsmbPwSkIAEJCABCUhAAhKQgAQkIAEJSEACEpDAxBFQWJ24IjVDEpCABCQgAQlIQAISkIAEJCABCUhAAhKQQNcEFFa7Jmz8EpCABCQgAQlIQAISkIAEJCABCUhAAhKQwMQRUFiduCI1QxKQgAQkIAEJSEACEpCABCQgAQlIQAISkEDXBBRWuyZs/BKQgAQkIAEJSEACEpCABCQgAQlIQAISkMDEEVBYnbgiNUMSkIAEJCABCUhAAhKQgAQkIAEJSEACEpBA1wQUVrsmbPwSkIAEJCABCUhAAhKQgAQkIAEJSEACEpDAxBFQWJ24IjVDEpCABCQgAQlIQAISkIAEJCABCUhAAhKQQNcEFFa7Jmz8EpCABCQgAQlIQAISkIAEJCABCUhAAhKQwMQRUFiduCI1QxKQgAQkIAEJSEACEpCABCQgAQlIQAISkEDXBBRWuyZs/BKQgAQkIAEJSEACEpCABCQgAQlIQAISkMDEEVBYnbgiNUMSkIAEJCABCUhAAhKQgAQkIAEJSEACEpBA1wQUVrsmbPwSkIAEJCABCUhAAhKQgAQkIAEJSEACEpDAxBFQWJ24IjVDEpCABCQgAQlIQAISkIAEJCABCUhAAhKQQNcEFFa7Jmz8EpDAyBG474Enw1nXPTbwdL1tzYXDkostMPB4jVACEpCABCQgAQlIQAISkIAEJCCB0SOgsDp6ZWKKJCCBDgnc+4cnw7aHPNTJF5ZZYoHw5V0WVVzthK6RSkACEpCABCQgAQlIQAISkIAERouAwupolYepkYAEOiZwzKWPhmMvHby1akz2TustHHZe7+kd58LoJSABCUhAAhKQgAQkIAEJSEACEphtAgqrs10Cfl8CEhgqAYXVoeKesx974oknwuWXXx4efvjhsPHGG89ZDnMp4z/84Q/DlltuGT760Y+Gv/mbv5lLWTevY0Tg0UcfDWeffXb4y7/8y7DqqquOUcpN6qAJ3HfffeG0004L73rXu8ISSywxFf2//uu/hs997nPhkEMOCe985zsH/Vnja0Hg5z//ebjgggvCu9/97vCMZzyjRQy+IgEJSEACXRJQWO2SrnFLQAIjR0BhdeSKZCITdMYZZ4S9997bhelElm55phRW51Bhj3FWEcv++Z//OZx++unhta997RjnxKTPhMDvfve78IEPfCD86U9/Cl/+8pfDkksuqbA6E6AdvnvbbbcV84nVVlstfOpTn1JY7ZC1UUtAAhJoS0BhtS0535OABMaSgMLqWBbb2CX63//934tFqxY/Y1d0JlgCE00gWiMqrE50MVdm7v777w9//dd/XTynsFqJa1Yf+J//+Z+w1157hbXWWkthdVZLwo9LQAIS6E1AYdXaIQEJzCkCCqtzqrhnLbMKq7OG3g9LQAJ9CCisWj0goLA6PvVAYXV8ysqUSkACc5eAwurcLXtzLoE5SWAchNW44Ln77rvD4YcfXvjCS0O/3/HD9bWvfS1ceOGFgcn4i170orDeeusVfrnWWGONsOCCCz6l3PN3+N6GG24Y3vve94bllltu2vPpBH/nnXcOX/jCF8I555wT3vjGN4Z99tknrL/++q3rFb7/8Et64oknhssuuyz89re/Deuss05429veFrbeeuvwzGc+c1rcTZ+v8htX9nua3/333z9ceuml4dhjjy3SB9u3vOUtYbfddpviFMvm+0TrzyYAACAASURBVN///rS06nezXrVIeX/sYx8LZ555ZjjppJPCddddV9TfbbbZ5il1IRUIDjjggPDVr341fOc73wkrrbRS2HXXXcM73vGOot7j9/aqq64KxxxzTGX9isI4vlI//OEPh6c97WnTMvDkk0+GI488MvC9z3/+80X76ucK4KGHHgrnnntuOPXUU4vnCBzD5r2NNtooPP3p/3fh3UzaPz4Tv/WtbxXcbrjhhvCc5zynaJvbbbddWHfddad9p16JTH8qls/znve8p1i58WS/37vum2KZfelLXwqLLbZY4SPyV7/6Vdh0003DRz7ykfCCF7ygTZaLd5qUX5vn2/RN6ebNBhtsUJT7ySefXJRBWVuJZfNf//Vf0zhoVV+/WtDuf/KTn4SjjjqqaM+PP/540b523333QJvIrQrr9k11x7I//OEPRV3+9a9/HQ499NBiDIqBtFH3DzrooLDZZpsVY/Piiy8+9fsdd9wR3v/+9xft4E1velPhCzoNr3zlK6fmG2l9pJ86+uiji3H+F7/4RTEm77jjjuGtb33rjPuTlA/fpG+M/TPzEPp7+sjnPve5pYXUZO5St3+48847wymnnBK++93vFn1onEMxH3rFK14RFlhggWlpyfvcfs+n+aWsbr755oIt84mFFloobLLJJkVdSr8TyyL9KOWXWhkTL36Tv/e97xUMH3jggcq5XxwP8+/vsccegXrWy184dfX8888v+puqsax+y/JJCUhAAuNPQGF1/MvQHEhAAg0ITLKweuWVVxaX5rD4edWrXlUsRpgg/+hHPwrPetaziiNkCCxxYcBCjMUS4hDvsJBhUcBCIS4oPvnJTxbiYXwnLs4RbHgf8ZeF2j333BO++MUvFj7A2gSEi3/5l38pFqyENddcs/AjhgiAwMqCg9+XXnrp4nfS+OlPf7pYAJG3VVZZpRC/4vMsBllYpqJ0G/Ei5vclL3lJIdYg8sEWf3S33nrrFDcWOVwEg9+6f/zHfwzXX399wTCWw7x58wqhejbDg8ce2ennn77ammHh1daa0Tcib0TRRRddtBDZYfjsZz+7Z11IhUjq4k033RRWXHHFQlT7+Mc/XtQd6hcCEovZWL8oz1iGCFP/9E//VLxHiCIEdYt3EE3SQDkjcNx+++1TYkQvYZVv/P3f/324+OKLC6ETAQO/hjfeeGOxAN58882LOhPrdlth9ZZbbgn77rtvIULHtvzHP/5x6jt/+7d/W2x+pCJu08JqK6wOo2+KwskWW2xRMKDMFl544fD85z+/8CmaXs7TJN/0bf/v//2/cNZZZ031Nbwfy48NJn6PGz9Ny5u42vRNMb+Ieddee20h+NEPpmnj4iHqFnmnrn72s58t2hHlSB+L8Eb6aSOzGZ742ac7/fyCL/5gCAs9Z0bfYLzDdzYbbIxJ6TjA/7/nPe8JF110UbFhEv1g1umbmoxlqXiKsJVuZEbRFYGNseiwww4LK6ywwlSezzvvvGKjiTH9xS9+cSHoRZGdPon5Av3l8ssvP1Uf2dSknpNGnqE/YT5BwI0AfeBM+pPI55FHHinmDscdd1zRXunHY9/MJsHBBx9cbJTF0GbuUqd/YONtv/32m9qUZjwgjYzljAX0IwiOcT5Eu2MDEI7MnXj+wQcfnJpz8Rv1AtGUEPPLpZaUEWVIfnmXORjtkjGC/oANNwIb5fQ9lAO/8Q02vOlzaNdpvx/TwHuRX1m62RBgY5DvMAal8y2e32qrrcK//du/PeUixqq6ygb4Jz7xiZ5C+IwaoC9LQAISGHECCqsjXkAmTwISGCyBSRVWEY4Qb6644opC4HzDG95QTP5ZgPBvWN0h3HzlK18pFlWE+fPnB6wTCAceeGB485vfPGXZhwXFZz7zmfDYY48VCzQsKAip1dP2229fLNKYiDNRxyqwzCK2qgRJI4s84sJSlu+yuCMw6Ufwwko0Wg/yPKIpghei7z/8wz9Mex4BDaGT3xBjo7VLG/EizS8LPEQKFoCwTdP2vve9r+CPkEMYRVcAv/3I3uGx+ddWFUfr35/zhcMGJqzGhWpaL1nUUZ7HH3982HPPPYsFLYv61EqY+sMzyy67bCFeEqiTveoX7Ya6xcIdy0bKF7EJqxz+GyGdd7FKS8OPf/zjQqRAxGOBSzrKhFXEDn5nAwABCyEi1kc2Jajb/EZcPMdmQhthlbzS7tmYgFm00iXNCM2Iqlhiff3rXw+rr7566zJuI6wOq2+KbY7M0dYRByh7+rDYLptmnHqAmHLEEUeEHXbYIfzd3/3dVPkh3COyYbkYrZbblHdMb79b2Mv6rjS/edpimSMwU+Ybb7zxVNZH0RXA4xcvHcLjv21aPLWfX2iDe2YsrCJcc4EQoljaL1G/GSNpfwSEtFxY5QRDWd/UZixjbOaUBNanH/zgB6dEvp/+9KdFv0jZE1Lhlf6B+kVdQLxE/K3jCoB4EFD5FiJeOp+gbWBdikDYNqR9d9z8pd3Sn6Zc2XzCEjdujrSZu1T1D1i/4hedcqb8YjrSPLPZR1+w8sorh37PI8SyiYHwygkKNu4IaX4RQdN6BE/ipr/JLY57uQKIfSuW6ox7WPhGoTuWD3mh7jEvivzY5GPuh1idzmnSMZb0pidt+vWFvMfckhNW1EnGuSgmt60bvicBCUhg3AgorI5biZleCUhgRgQmVViNE3YWUBwRTI/O8W8s/K+++urCIoVFFWIDog5WCwiUWDblR9zKjkPHCT4WfXGBNqMCCaE41ogl3b333jtNxI3x8i2sSLDCQ0z75S9/WSwgEUvKXCWk4gb548hiW/EiFVbTuGLaWIQhqmLRmi5cRlNY3Ss8Nv9/rY26CIMWVllII96n9RIxi8XvXXfdVdRdBP90sVp2rBlLIOoXi1AWf6nlExywwmLxedppp00TUS+55JLiGGruDiC1GkvrRJmwGkUQNjoQNpZaaqlp6GN+EEWi6NlGWI15IA0szl/60pdO+843v/nN4pg4x0zf/va3ty7+NsLqsPqm2ObYIKJP+4u/+IvW+czbN0I9dWuZZZaZFicCOxtCfJM6Rh+L6NWkvNv2TTG/bPikG2YxgZQ5/SV/aDMxKKw2rxZx4wJ2Zf1SOub0ElbL+iaOgjcdy+J4Sf1Oj/tHi1TaOBss9GmMTYTf/OY3heDFBmi0wK8jrLI5yTdSa+8o0pIfBGWsWtuGtO8uE+RSrlEobjt3qeofYnspSwd9Pkw54cPvHMWn74cxcxPafi4kYv2KEM+zzLWwaE/zS79B+aTjWyxbrF5Ti+Newir/jjCKmJoKz7E8YnycsIhzpSjG4uogFX3jO3FMYkM+FVY5hcPm4Ktf/epiPpmf4mD+xvNYykbxuW298D0JSEAC40hAYXUcS800S0ACrQlMqrAajwFiicDE/13veldhoZqLpfmEm0VK7qstPnPbbbcVCwPiiaJhnOCziMiPGrYtFBYgWIekC9J+cWHh96EPfagQC5jI5/4veTcuMlNL0plYrPbKb2TEIjf1eaaw2q42xPrFIrSsXqaiJkcVOXoYF6vXXHNNYaXFscY0RIE0typOn+GIL3U9FaGwKI1iBGnhyGYqUtDm0jTmwippxYqNP1ghUb/LQlygRyGkjbCaig3kEwtYjou2sSDvV3JthNVh9U2xzbH4R7RYZJFF2lXC5K3Y1yCepNaBZRG3LW/iatM3VeU31uncv7PCavNqgTAVN3TKNvOIEaGKtlcmrPbqm9qMZXwLoe6CCy6Y2lyKdY++jrGR31OXBFEU23bbbafGzDrCai7KR3JRhJypf96YBk4o9LJ+jfWcUzf8oV9GyGw6d+nXXrBC5gg7babOhjGnVTihAu9e6Y51Blcica5UNVb1qmdtL68qG0vinIXN97INqNR/eNp3xDJPBfu8JVEfGOtmKrg3b6G+IQEJSGD2CSiszn4ZmAIJSGCIBCZVWAUhfrg4qoq/NwI+4DgCxjFQfO+lx2GjpSUTb3ynlR2VZeHCggd/Z3ExWSWstCnKuOCpe8FTlQhBGuJCMvpa5Xh31Xv9Lq/qdVlPr8XpaAqr4+MKgDqJOMDx0Dzk9aVKiIwLwuh3tKyORl/EqSiSWqmlx2qjFSriZSrs58JqtCLl+6effnohdJSFfBOARTvHb5teXsf3OYJJGyWQX6ylsDrDfUV++VubtlrV/nv9Poy+qWk/Uif/VX1GGkfb8qbvrfpOP1cAvfrNXj5/FVbrlPz0Z6rqPU/jexQLd9xwlPlYLRNkq8q911gWRdwobMbNCyxLER+ZB2CZGDeE4uZN6haijrDaSzgd1PiW+lhNN69S+rEex74Zi0gE7KZzl379Q9UYkteYaAn6n//5n8XcChcueeByqOjnNPb/Vd+JfQguBNL6UldY5X3qws9+9rNiDsRGO/xw/xTjy3mWpT3flEmtlKPf+LJWFP3z153LNW+JviEBCUhgdAkorI5u2ZgyCUigAwKTLKzmNxZHgRWM+PPCyoPLq1J/kHUQp7cF11lg1okzfaapIFJnMVqWzqr3FFabltz05wfpCmCttdaaEifyVDUVVstuVe6V09xqOvpSjZZevBd9mea+V9sKq/lCF+upNsIqacPvX3qDd8wnl57ssssuhVVumVhdt+Sr2n+v34fRNzXtR+rkuarPSOOoK6yWCRtV31FYrVNavZ+ZqY/VqnrPl8vEryohrarc03jTzb34rXXXXbewnMSVCGIj1tq0czal2Aziz8te9rLiGSwVUwv7URJWyWd64iMtyby9IGZygVSdkM5dBimspi6C6qSjS2EVAR3LZ1y94FM5DWyK83u6OV5HWO03ltXJr8JqHUo+IwEJTBoBhdVJK1HzIwEJ9CUwycJqmnGsTbFKxboO65Y44Y6XrKT+slLfoFXVp84CsyqO/PemgkidxWjMH7cmR8vHqvcmX1gdHx+rXLD06U9/OnBZSFV9qRIvorVWr2Ot/eorRzOxAmWTAlEC1xocCcc1RH6Msq2wGi1Wo2uL3//+962F1ZgXfClyC/zll18euCWcfoCQ+4tt2lar2n/V73yvq76paT9SJ+9VfUYaR11hNS9vXJlUfUdhtU5p9X5mGMJqHHM22WSTTixW07Es+slkI4V+icuc6D/iMfboYgB3Kfjg3WuvvUK+WTVKwmqZb/hYmrkQ+N///d9Tvj6bzF0GKaxGv91c6NTEJVLVWNXUYpV6gI9V3BFwQoFLFvGBio9t/L4TGK/S0w91hNXYR0WBNHU14zH/mfVFvi0BCUwuAYXVyS1bcyYBCZQQmARhNb2Mp5e/tzTrHEk79dRTC1ElWuRx0UC80KdOHDG+OsJJ04oXfWD28rHK0eh/+Id/KMQtbk6Pi8h+PlbjUcm6PlbThUN6/LEqv+PlCmB8hFWOtJYdDU19rMYFXtViNS4S6/rwzetvFGax/sJnKZcTIbbmF4+U+VhFfOVSkV4+VlN/dnV9rDZt/3wDYZUFNhZcvSzD6rTbqvYQxaW63xlk39SFsBrdSPTyscqRYOoCl5LRNx1//PGNyxvu/YTVXn1TVX51BfB/NXqmwmq8/Iny7jVelvUzVX1TLMOmYxk5o24iqn3jG98ojnxfeeWVUxapsR1yUd1rXvOa4oKs/Fj/KAmrbALFywh7baTFjbGm/V+Mr197iT5Tv/e97/X0sco8hU1aLvrk5A+iI9zr+GSNaaiqD02F1VjnEPP/5V/+pfCHnwaO5jPP4+/cnRM+w3td8hfHvNTyNL2sq8rfdJ2xxGckIAEJTBoBhdVJK1HzIwEJ9CUwDsJq1UUKTOb32GOPaX6zWEh95jOfKfx97b///sVx/zTkVgoIRCzKODZcdssx73KpFHFh8cJRQi5oqhJW2lS/uFDCOhCxjJve04DlLUeYscLghmJura17k3K6mOx3EU16E+6kCqsPHntkm+Kp/c7TV1szLLzaWrWfL3sw1q877rij743FXAgSbx6uWqwS1/vf//7A4rmsfmEtxa3q+AHl0rf3vve90y59ijd3468Yf5gnnXRSwFchVrVlbSxdjEZ/rFW3xNN+4wK9TftHmDjwwAMLS1r+Tm/xJo2DardlC/XIAAH3hBNOKG7JxrdrFHCH1TdVCY1tKmYUqOh76BeWWWaZadHEvhhXEQirP/jBDwrhvUl5E2Gbvqkqv+MkrD7xs0+3KZ7a7yz44g+GsNBzaj+fP5j6Wy4bL1Nr5bLLq3r5S459C/1KmWCLv0zqFfUjF0Zj3dxmm22K0ykc946+XaMPUCzsqbOcWMmFy1ESVr///e+XzkNi/hE8o+sVrETbzF2q2ksUDhEN2SyhL42BEwDMPRAieQ6/1fx9wAEHFBtW+fOxz+U3+FOGK6644tRFi73qQ1NhNW7I9Dp6XzZXjNbObD5/9atfDRtssMG06s6mO/Eh2qbxRrc4vfrCmPYbb7yxsJDebLPNWrc3X5SABCQwjgQUVsex1EyzBCTQmsA4CKupVd4OO+xQiJv4SOTfsdZkks5CKfUfFm8w59+xqsAHWVwYICjxb8cee2yxEGDhz4KLhTe+HAmIIVtssUUhyPKdW265pVikMTFP3xmUQJMWIN9j0cRN3ohXCMTLL7988Qj5Iu3pwjJd5LDAwZo1Pk9eWYAi6vAbVhzcfksgvzvuuGNYaaWVCvFp1VVXLf4dsYjnsDYjDFJYjTcZw9tQTSD1XYegzwKai5fgl5YT1kuIpRyjrhJWEUVYQBIXi8iPf/zjxcVuxEldOuecc4rfCDzH99IQF6Is/gnphWjpc2VCViqM4P+QBXisj2nd5iIs2jUXibRp/zGN+Nnj4ho2XuKlJAgRiNBYzbIhAbt846W6ZP73iVRAIi+UAd/B8vSiiy4q+io2SlJhdVh9U5VwUjeP6XOwgxv86IthG8sPv5bcJI6ohWC/9tprFxfHRCGsbnm37Zuq8lslrHJMfOutt26DZU6+Ezf42Phg/Hjzm99cbMDQ9ug3qAOMP02E1bZjGQUQ3ZTQfxHS29ofeeSRYtzmiDiBcs4vA4z9JpuK1G8EsxiqXFMM+vIq+lb8wOdcYYpP6/y0QZu5S1V7wa0ClsOUMyy32mqrop+kb0OEZF7CnOtzn/tcYaHOxVQ8z1xp3333DTvttNPUBYF33XVX0W8wb0n73KqxqkpYpe/hJEfsg2Ke6G/53nLLLVcUIfUKNzCMa1xAms4V+T0KrsyF8jEWATnWm1RYJW08y6Yi80vGkfg9fmNjEDZsjDOHir/Nyc7CTEtAAnOSgMLqnCx2My2BuUtgHIRVSidO2hFKWXBEa4cbbrihuJwCqwJufk2tXLDqQJxE2IjvICoxseYYPYsrhIA4KUfA4fZXxBB+j7emxxvSScfuu+9eiAnxRvEuhFW+w+IUcfOoo44qLtfB8hbRLKYdyw8WMTEdiGz44GThUvZ8FL/IUwzpwiC+w29YWOB/DrGNRcsghNUo4hI/eZk3b16xwCJPht4EYv3iCSywLrjggrDmmmsW4l2sC+lmA89VLVbz+sX/E+fiiy9etBW+ycYFi/q3ve1theCah7iA5d+jn+L8mV5CFm0Zi28Ws3yHRS7tknqHELP55psXC9b0GGeb9o9FEQthOMXvUN/izdSIyogr9CUzCVHUgF3sM/hvrOSw9r366qsL37ipy4Fh9E1VwknbPGMdjViKRXNefsSJwIDwEzey2pR3m76pKr+96mN8L+aFm+w53mzoTyAfLxkvllxyyaJ90Y432mij8O1vf3ualV+dvqnNWEZK0w0YxrP8SHp0Y8Gzqeiajof8O8/RjhHZqMv8PWxhFYt7BDkEzJQr/QqbrfTNzGliaDN3qWovxM0pHTaZGRNi3xZvuqffRrxkrhBD+nycc7EZ06tvr6oPvYTV6IqCzSv4wIoxhcD87Nxzz52aByEGxz4flwVsBFx44YXFRWaMewSEVyxuKWfqbjrGMj9kzsLcMLeSTvvCOIdKvwczLLrZZDJIQAISmGsEFFbnWombXwnMcQLjIqxSTAgV+E/j8hkm+lxMgFXEeuutVyw0rr322mnCKosNrKg4jnvFFVcERFgmv4iMLJ5Z+OWWarzDUWm+w+Q7ikx8C4srJshY5cTQlbBK/CxIsLJggRgv2yHtWPOR5zztPE+auXGX5xGHSTfWFPiWiyJsWuVZuJx55pnFcW580rEQ4CglfBC+EG8HIayycGEhw+IFZmUWQ3O8KZZmP61fLNCwxsLSOq3/eT2uWqzGD1EmLIQREmJ9ofxZuCMI9rOwSd0JRBcEeQZ6CVk8x8bBd77znaIt8xyBukq94PtlFqRN2z9x3nnnncVmA4L0j370o+I766yzTiEY862yNtGmHlIeWOlhaRbbHZbwK6+8cnE0lpAKq8Pom+oIJ23yGssP8eLEE08s6g6iJFZi9JH4sEz7yLbl3bRvqspvr/pIXWRDjj4Q4aqff8+2vCb1PeoxFo1sAFIf6FOoB5z8QPzafvvtGwurcexrOpbxXvRPTh1kUzAVH+PmHm2+zHUJ7yPAIRbSjhHYGLO4JGvYwipW7Yy7N910U8GWDWVOLDA29+q3ms5dqtpLrLOxD8UvfRRYOdbOaZcXvvCFT6napJ2TAswrquZcVWNVL2GVj9Kfs/lM/8PmWHTtgPBLuZEG0ksdYL7EnAaGnMRBMGfTPfULjiUu4yGnhYiTjSHySX9AfeCdXFglHaSR8YW+kDpGvUHs5cQT34wb95PaB5gvCUhAAr0IKKxaNyQggTlFYJyE1TlVMGZWAgP0BSpMCUhAAsMkEIW7eMnSML89rt+qEhrHNV/jnu4orMcLIsc9P6ZfAhKQwDAIKKwOg7LfkIAERoaAwurIFIUJkcBTCHRpES1uCUhAAm0I4LP0s5/9bGFRieuc6J87xpX6SsU6dOONN27zmTn3jsLq8Isc37y4DyDgbzz6p48piX6isYbG12pe14efYr8oAQlIYDwIKKyORzmZSglIYEAEjr300XDMpY8NKLanRrPTeguHndd7emfxG7EEJpmAwuokl655k8D4Eoi3xuOOB6vUJZZYosgMoipuPvBf/upXv7q4Of55z3ve+GZ0iClXWB0i7D9/6rHHHit8bVOf84sOOeaPawDq8Fvf+tbiuUG5jxl+Tv2iBCQggeESUFgdLm+/JgEJzDKBe//wZNj2kIc6S8UpH3pmWHKxuXcDfFwgxZvT6wJObw+v+47PTS4BhdXuyzb63mz6pfSG6Kbvzubzcy2/s8l6kr/NxT3xoqCyy+Hm6sU9M2lf+CjGPy1+StOLOCe5Ho1C3m655Zaw7777Fr5syy46Lbv8cxTSbRokIAEJjDIBhdVRLh3TJgEJdELgvgeeDGddN1irVaTULdZceE6KqhTSgw8+GPAx9/vf/75RmT372c8ubqRebLHFGr3nw5NJQGG1+3Llwhpu324aXv7ylxcXbY1bmGv5HbfyGaf05pfQeXHP/16A1bY/4TZ6hdXZaQFcesVFh+eff35xkSehi4sOZyd3flUCEpDA8AkorA6fuV+UgAQkIAEJSEACEpCABCQgAQlIQAISkIAExpyAwuqYF6DJl4AEJCABCUhAAhKQgAQkIAEJSEACEpCABIZPQGF1+Mz9ogQkIAEJSEACEpCABCQgAQlIQAISkIAEJDDmBBRWx7wATb4EJCABCUhAAhKQgAQkIAEJSEACEpCABCQwfAIKq8Nn7hclIAEJSEACEpCABCQgAQlIQAISkIAEJCCBMSegsDrmBWjyJSABCUhAAhKQgAQkIAEJSEACEpCABCQggeETUFgdPnO/KAEJSEACEpCABCQgAQlIQAISkIAEJCABCYw5AYXVMS9Aky8BCUhAAhKQgAQkIAEJSEACEpCABCQgAQkMn4DC6vCZ+0UJSEACEpCABCQgAQlIQAISkIAEJCABCUhgzAkorI55AZp8CUhAAhKQgAQkIAEJSEACEpCABCQgAQlIYPgEFFaHz9wvSkACEpCABCQgAQlIQAISkIAEJCABCUhAAmNOQGF1zAvQ5EtAAhKQgAQkIAEJSEACEpCABCQgAQlIQALDJ6CwOnzmflECEpCABCQgAQlIQAISkIAEJCABCUhAAhIYcwIKq2NegCZfAhKQgAQkIAEJSEACEpCABCQgAQlIQAISGD4BhdXhM/eLEpCABCQgAQlIQAISkIAEJCABCUhAAhKQwJgTUFgd8wI0+RKQgAQkIAEJSEACEpCABCQgAQlIQAISkMDwCSisDp+5X5SABCQgAQlIQAISkIAEJCABCUhAAhKQgATGnIDC6pgXoMmXgAQkIAEJSEACEpCABCQgAQlIQAISkIAEhk9AYXX4zP2iBCQgAQlIQAISkIAEJCABCUhAAhKQgAQkMOYEFFbHvABNvgQkIAEJSEACEpCABCQgAQlIQAISkIAEJDB8Agqrw2fuFyUgAQlIQAISkIAEJCABCUhAAhKQgAQkIIExJ6CwOuYFaPIlIAEJSEACEpCABCQgAQlIQAISkIAEJCCB4RNQWB0+c78oAQlIQAISkIAEJCABCUhAAhKQgAQkIAEJjDkBhdUxL0CTLwEJSEACEpCABCQgAQlIQAISkIAEJCABCQyfgMLq8Jn7RQlIQAISkIAEJCABCUhAAhKQgAQkIAEJSGDMCSisjnkBmnwJSEACEpCABCQgAQlIQAISkIAEJCABCUhg+AQUVofP3C9KQAISkIAEJCABCUhAAhKQgAQkIAEJSEACY05AYXXMC9DkS0ACEpCABCQgAQlIQAISkIAEJCABCUhAAsMnoLA6fOZ+UQISkIAEJCABCUhAAhKQgAQkIAEJSEACEhhzAgqrY16AJl8CEpCABCQgAQlIQAISkIAEJCABCUhAAhIYPoGJEFbPO++8sPXWW4dzzjknrLvuuqUUn3jiiXD11VeHo48+OlxwwQXh9ttvD8svv3yYN29e+MAHPhBWXXXVsMACC0x795e//GXYYYcdwve///2eJXPccccVz6ThkUceqGmcbQAAIABJREFUCWeddVY46qijwuWXXx4WXnjhsOGGG4a99947bLDBBmHBBRccfkn7RQlIQAISkIAEJCABCUhAAhKQgAQkIAEJSGBgBMZeWL3yyisLwXL+/PnhsssuKxVWH3/88XDwwQeHz3zmM+EPf/hDWGONNcLSSy8d7rnnnnDdddeFxRdfPBx44IFhr732CgsttNAU3GuvvTZsscUW4a677qotrCKqHnTQQeETn/hEEe/qq68eHnvssXDVVVf1/M7AStOIJCABCUhAAhKQgAQkIAEJSEACEpCABCQggaEQGFthFQvUU089NXz0ox8trE8JvYTVaNH6yle+MhxyyCHhNa95TWGdShxYue6zzz7h0UcfDSeeeGJYf/31p8CfccYZ4e1vf3v44he/GPbdd99aBUIce+yxRxHPoYceWljFPvnkk+Gaa64pLGN/9atfheOPP76nZW2tj/iQBCQgAQlIQAISkIAEJCABCUhAAhKQgAQkMKsExk5YRaS89dZbwwEHHBCOPfbYwgp00UUXDXfffXepsIpg+rGPfaywWEWIfec73zkNOPFxZB8x9OMf/3hh1fq0pz2teOazn/1s2H///QPC7EYbbVRZUPfff3/YbbfdCuvU008/Pbzuda+b9k4UeHfdddfCqnWRRRapjNMHJCABCUhAAhKQgAQkIAEJSEACEpCABCQggdEjMHbC6n333Vf4ND333HPD5ptvXoihCKxHHHFEqbCK2Pm3f/u34eabby78q6688spPKQX8oL7xjW8Me+65ZyHAItT+8Y9/DB/5yEfC+eefH0455ZTCB2tViK4D8NuKtSqibxpwPbD99tuHhx56KJxwwgmFNatBAhKQgAQkIAEJSEACEpCABCQgAQlIQAISGD8CYyesIpR+/vOfL0TV17/+9QGfphzT7yWs1ikSxNONN954mrAaRVDe/9d//dfwrW99K3BR1W9+85viIqoPfvCDT7mI6qSTTgrbbbdd+OQnP1n8yS/Devjhh2ec1jr58RkJSEACEpCABCQgAQlIQAISkIAEJCABCUigWwJjJ6zmOGYqViLM7rfffuFLX/pS4RKAo/yEm266KWyzzTZhwQUXDFx+xR8sTOOFVzzzqU99qngXC1cC1q4f/vCH+/pkxdUAF1sh0mJ5a5CABCQgAQlIQAISkIAEJCABCUhAAhKQgATGj8CcFlbxr4ol6l577VVcaPXNb34zvPCFLyxKMVqxcpwfwXTHHXcsfKJy4RWuA7iIav78+cU7CKRYp9YRTes8M37VyBRLQAISkIAEJCABCUhAAhKQgAQkIAEJSGBuEZizwiqi6mmnnVZYmBKOOeaY4mh/DCeeeGL4t3/7t7DlllsWvlYXWmihaTUjXkSFOwJ8vC677LIKq3Or7ZhbCUhAAhKQgAQkIAEJSEACEpCABCQggTlMYE4KqxzrP/744wtRFYvUww47LGy66aZP8Ynar17ce++94T3veU9hvYrIuvbaa3curHI5lkECEpCABCQgAQlIQAISkIAEJCABCUhAApNKYK211hqbrM05YRWfrF/4whfCQQcdFF7wgheEww8/vLBUzS+aqirBMt+uXKCFWwHi3HPPPUujiK4AsIjddtttqz4z7XeF1Ua4fFgCEpCABCQgAQlIQAISkIAEJCABCUhgzAgorA6xwJpcXsXFUxzrxy/quuuuGxBCV1llldLU4irggQceKC6myt0A8MJDDz0UPvShDxUXXl122WVFfCeddFLYbrvtwic/+cniTy7WNknrEBH6KQlIQAISkIAEJCABCUhAAhKQgAQkIAEJSKAhgTljsXrnnXeGffbZJ3znO98pjvBjsbrMMsuU4vrd734Xdt9993DKKaeEiy++OKy//vpPee6Xv/xlcWnV/fffXwiqK6+8csCidIsttgjz5s0Lhx56aOFmIA3xnUcffTSccMIJYfnll29YXD4uAQlIQAISkIAEJCABCUhAAhKQgAQkIAEJjAKBOSGs/vrXvy6O5iOqfuADHwj/9E//9BTRMy2MP/3pT+GAAw4ofKbuv//+xX+nVqtYs+KjFYF2l112CV/+8pfDYostVoisu+22W7jqqqvC6aefHl73utdNK+N44dWuu+5aCLuLLLLIKNQB0yABCUhAAhKQgAQkIAEJSEACEpCABCQgAQk0JDDxwioi6Re/+MWw3377hfe///2FoIkIWhWuv/764lj/L37xi3DwwQeHHXfcsRBCn3jiiXDqqaeGj370o0UUCKy4AYgB36l77LFHYeX6pS99KbzkJS8JCLHXXHNNIerecccdgWfKrGCr0uTvEpCABCQgAQlIQAISkIAEJCABCUhAAhKQwGgQmHhh9eabby4uiZo/f34lcaxaEVHxq4oYetppp4UPf/jD4fbbby+O+nN0n/8mTv4bwfYd73jHNF+qDz74YDjwwAOLP7gCWH311cNjjz1WWLHy//w7F1yV+W2tTKAPSEACEpCABCQgAQlIQAISkIAEJCABCUhAAiNBYOKF1TPOOCO8/e1vrwU7FVbjC7fddls45JBDwtlnn10Iqgism222WWF9usIKK5TG+8gjj4SzzjqruNjq8ssvDwsvvHDYcMMNw9577x022GCDsOCCC9ZKjw9JQAISkIAEJCABCUhAAhKQgAQkIAEJSEACo0lg7IXV0cRqqiQgAQlIQAISkIAEJCABCUhAAhKQgAQkIIFJJqCwOsmla94kIAEJSEACEpCABCQgAQlIQAISkIAEJCCBTggorHaC1UglIAEJSEACEpCABCQgAQlIQAISkIAEJCCBSSagsDrJpWveJCABCUhAAhKQgAQkIAEJSEACEpCABCQggU4IKKx2gtVIJSABCUhAAhKQgAQkIAEJSEACEpCABCQggUkmoLA6yaVr3iQgAQlIQAISkIAEJCABCUhAAhKQgAQkIIFOCCisdoLVSCUgAQlIQAISkIAEJCABCUhAAhKQgAQkIIFJJqCwOsmla94kIAEJSEACEpCABCQgAQlIQAISkIAEJCCBTggorHaC1UglIAEJSEACEpCABCQgAQlIQAISkIAEJCCBSSagsDrJpWveJCABCUhAAhKQgAQkIAEJSEACEpCABCQggU4IKKx2gtVIJSABCUhAAhKQgAQkIAEJSEACEpCABCQggUkmoLA6yaVr3iQgAQlIQAISkIAEJCABCUhAAhKQgAQkIIFOCCisdoLVSCUgAQlIQAISkIAEJCABCUhAAhKQgAQkIIFJJqCwOsmla94kIAEJSEACEpCABCQgAQlIQAISkIAEJCCBTggorHaC1UglIAEJSEACEpCABCQgAQlIQAISkIAEJCCBSSagsDrJpWveJCABCUhAAhKQgAQkIAEJSEACEpCABCQggU4IKKx2gtVIJSABCUhAAhKQgAQkIAEJSEACEpCABCQggUkmoLA6yaVr3iQgAQlIQAISkIAEJCABCUhAAhKQgAQkIIFOCCisdoK1m0jvuuuubiI2VglIQAISkIAEJCABCUhAAhKQgAQkIAEJjACBZZdddgRSUS8JCqv1OI3EUwqrI1EMJkICEpCABCQgAQlIQAISkIAEJCABCUigIwIKqx2BNVoJSEACEpCABCQgAQlIQAISkIAEJCABCUhAAqNAQIvVUSgF0yABCUhAAhKQgAQkIAEJSEACEpCABCQgAQmMFQGF1bEqLhMrAQlIQAISkIAEJCABCUhAAhKQgAQkIAEJjAIBhdVRKAXTIAEJSEACEpCABCQgAQlIQAISkIAEJCABCYwVAYXVsSouEysBCUhAAhKQgAQkIAEJSEACEpCABCQgAQmMAgGF1VEoBdMgAQlIQAISkIAEJCABCUhAAhKQgAQkIAEJjBUBhdWxKi4TKwEJSEACEpCABCQgAQlIQAISkIAEJCABCYwCAYXVUSgF0yABCUhAAhKQgAQkIAEJSEACEpCABCQgAQmMFQGF1bEqLhMrAQlIQAISkIAEJCABCUhAAhKQgAQkIAEJjAIBhdVRKAXTIAEJSEACEpCABCQgAQlIQAISkIAEJCABCYwVAYXVsSouEysBCUhAAhKQgAQkIAEJSEACEpCABCQgAQmMAgGF1VEoBdMgAQlIQAISkIAEJCABCUhAAhKQgAQkIAEJjBUBhdWxKi4TKwEJSEACEpCABCQgAQlIQAISkIAEJCABCYwCAYXVUSgF0yABCUhAAhKQgAQkIAEJSEACEpCABCQgAQmMFQGF1bEqLhMrAQlIQAISkIAEJCABCUhAAhKQgAQkIAEJjAIBhdVRKAXTIAEJSEACEpCABCQgAQlIQAISkIAEJCABCYwVAYXVsSouEysBCUhAAhKQgAQkIAEJSEACEpCABCQgAQmMAgGF1VEoBdMgAQlIQAISkIAEJCABCUhAAhKQgAQkIAEJjBUBhdWxKi4TKwEJSEACEpCABCQgAQlIQAISkIAEJCABCYwCAYXVUSgF0yABCUhAAhKQgAQkIAEJSEACEpCABCQgAQmMFQGF1bEqLhMrAQlIQAISkIAEJCABCUhAAhKQgAQkIAEJjAIBhdVRKAXTIAEJSEACEpCABCQgAQlIQAISkIAEJCABCYwVAYXVsSouEysBCUhAAhKQgAQkIAEJSEACEpCABCQgAQmMAgGF1VEoBdMgAQlIQAISkIAEJCABCUhAAhKQgAQkIAEJjBUBhdWxKi4TKwEJSEACEpCABCQgAQlIQAISkIAEJCABCYwCAYXVUSgF0yABCUhAAhKQgAQkIAEJSEACEpCABCQgAQmMFQGF1TEqrrvuumuMUmtSJSABCUhAAhKQgAQkIAEJSEACEpCABCTQjMCyyy7b7IVZfFphdRbhN/20wmpTYj4vAQlIQAISkIAEJCABCUhAAhKQgAQkME4EFFbHqbRMqwQkIAEJSEACEpCABCQgAQlIQAISkIAEJCCBhgS0WG0IzMclIAEJSEACEpCABCQgAQlIQAISkIAEJCABCSisWgckIAEJSEACEpCABCQgAQlIQAISkIAEJCABCTQkoLDaEJiPS0ACEpCABCQgAQlIQAISkIAEJCABCUhAAhJQWLUOSEACEpCABCQgAQlIQAISkIAEJCABCUhAAhJoSEBhtSEwH5eABCQgAQlIQAISkIAEJCABCUhAAhKQgAQkoLBqHZCABCQgAQlIQAISkIAEJCABCUhAAhKQgAQk0JCAwmpDYD4uAQlIQAISkIAEJCABCUhAAhKQgAQkIAEJSEBh1TogAQlIQAISkIAEJCABCUhAAhKQgAQkIAEJSKAhAYXVhsB8XAISkIAEJCABCUhAAhKQgAQkIAEJSEACEpCAwqp1QAISkIAEJCABCUhAAhKQgAQkIAEJSEACEpBAQwIKqw2B+bgEJCABCUhAAhKQgAQkIAEJSEACEpCABCQgAYVV64AEJCABCUhAAhKQgAQkIAEJSEACEpCABCQggYYEFFYbAvNxCUhAAhKQgAQkIAEJSEACEpCABCQgAQlIQAIKq9YBCUhAAhKQgAQkIAEJSEACEpCABCQgAQlIQAINCSisNgTm4xKQgAQkIAEJSEACEpCABCQgAQlIQAISkIAEJkJYPe+888LWW28dzjnnnLDuuuv2LNXbbrstHHLIIeHss88ON998c1hjjTXCNttsE3bbbbew9NJLl753zz33hKOPPjqcfPLJ4brrrgsrr7xy2GyzzcIHPvCBsMIKK5S+88gjj4SzzjorHHXUUeHyyy8PCy+8cNhwww3D3nvvHTbYYIOw4IILWvMkIAEJSEACEpCABCQgAQlIQAISkIAEJNCYwM/ufiKceOVj4Ypb/hQefvTJxu8P4oVnPWOBsPZLnxa2XXvh8JLnzV2da+yF1SuvvLIQLOfPnx8uu+yynsLqj3/847DXXnuFq6++uhBHl1tuuXDLLbeE22+/PWy88cbhy1/+clhppZWm1a1f/OIXxTsIscsvv3zx+89//vNClF1ttdXCYYcdFtZZZ51p7yCqHnTQQeETn/hEWHzxxcPqq68eHnvssXDVVVcV/3/ggQcWcS600EKDqMfGIQEJSEACEpCABCQgAQlIQAISkIAEJDBHCCCq7nvcH8MDf5wdQTXHjMB68I7PmLPi6tgKq0888UQ49dRTw0c/+tFCHCX0ElaxOt1zzz3DBRdcEA4++OCw8847F8Lmgw8+GD73uc+FAw44IPz1X/91IYguuuiiRVwPP/xw2G+//QrB9VOf+lTx3/yGcHrccceFfffdN8ybNy8cccQR06xdTzzxxLDHHnuE9ddfPxx66KGFIPvkk0+Ga665prBy/dWvfhWOP/74vpa1c6QvMJsSkIAEJCABCUhAAhKQgAQkIAEJSEACDQh89oxHwgU3PN7gje4f3XCVhcL+b1+k+w+N4BfGTlhFpLz11lsLMfTYY48trEARPO++++6ewuq///u/h6222ip88IMfLMTTRRb5v8L+/e9/Xwie559/fjj99NPD6173uqKYfvCDH4Qtt9wyrL322oUrgCWXXHKq+B5//PHwyU9+srA+Rdx95zvfWfx2//33F24FsE5N44ovRpcFu+6661PSMYJ1wyRJQAISkIAEJCABCUhAAhKQgAQkIAEJjBCBzT//0Kwd/++H4cL9FxshSsNLytgJq/fdd1/YYYcdwrnnnhs233zz8PGPf7wQWLEcLbNYffTRR8PHPvaxwlIVYXOjjTZ6Cl3ex4r1i1/8YmGJSuD5D3/4w+Hwww8vrF3zcMkllxT+Unn+n//5n8PTn/70cO2114YtttiisGTFWhXRNw1Yzm6//fbhoYceCieccEJhzWqQgAQkIAEJSEACEpCABCQgAQlIQAISkEAdAhse+GCdx4b+jMLq0JG3+yBWoZ///OcLUfX1r399cTQfcbOXsMrz73nPe8Idd9xRXED18pe//Ckf5oKpN77xjYWAiqC6wAILhI985CPhK1/5Srj44ouLY/15wM/qtttuG5ZZZpniaP9zn/vccNJJJ4XtttuusGblD/GkAfcC/dLajohvSUACEpCABCQgAQlIQAISkIAEJCABCcwFAgqro1XKY2exmuOrEivxv4qVKKGXlWgukuJ/dffddw8IrmeeeWZYa621nlJq0XIWn6kIqlyIFa1cU8vX/MXPfOYzxcVW+GnF8tYgAQlIQAISkIAEJCABCUhAAhKQgAQkIIE6BBRW61Aa3jMTL6yWWZbmePNn+B3RMxVN83fKhNU6ommdZ4ZX/H5JAhKQgAQkIAEJSEACEpCABCQgAQlIYFwIKKyOVkkprIYQxkVYxYerQQISkIAEJCABCUhAAhKQgAQkIAEJSGBuEtjv3Ke6uGxCYqk/3h3ufcbzmrxS69mDNrmp1nN1Hio7OV7nvdl4RmFVYXU26p3flIAEJCABCUhAAhKQgAQkIAEJSEACEmhIYCbC6la3HhOWeOy34Wsv+//s3QmUVNW99/1/d1fPzMjQIDS0ICiRIRBog4IKOAHigIIMN3LxcXgSk4veuHJ5nsQM75W8Xl9JHKLeYMxNUFFBkSEqg4qCIIGgxhgVBRmaoRtohp6Hqned3XRL01Vdp+rsXVWnzrfW6tVA773P3p//ro7nl3NO/SjCo4ZvTrAa3ighW4R7xuqBAweanmVqfchUjx49Wqyj8YrVc889V/785z+L9YzV73//+7JlyxZZunSpDB48uEWfxkcBHDlyRJYsWSL9+vVTH6B11113yVNPPaU+CCvYq/FRAFYf68OveCGAAAIIIIAAAggggAACCCCAAAIIRC+wq9gvSzbXyvs766WyJhD9QA56tslKkcJ+aTKtMF0KuqY6GKn1rtE8CqDg1Bcy54vfSv8Tn6rBnx74Y3m7x7Va57h+fq7W8dwyWNJfsVpaWiqzZ8+WvXv3yksvvSQDB7a8ZNr6kKpLLrlEhaHWB1ClpKTIfffdJ7/73e9kw4YNMmbMmJBhbPfu3cUKbDt37qw+xGr69OnywAMPqC9rnDNf4UJgt2wa5okAAggggAACCCCAAAIIIIAAAggkgoAVqs5bXCVlVfEJVM82sALWhbOyjIWrkQarN3y9WKbteqbZNE+md5Afj/qDnMjoqK2EBKvaKGM7ULiwsqamRn7yk5+owHTNmjUyYcKEFhNsvNL0kUcekXnz5qmfW+3vvffekFefrl27Vq688krV/te//rVkZGSI9QzUyZMny/jx4+WJJ56Qtm3bNjtW49Wz1pyef/55yc/Pjy0WR0MAAQQQQAABBBBAAAEEEEAAAQSSSGDBimpZ90ldQq1o3CCfzJ+SaWROdoPV/LIvZc4Xj8rA439vMY+d7S6U1b1vli1dL9M2R4JVbZSxHShcsGrN5pVXXpGbbrpJfvjDH8pDDz0kmZnfbO6TJ0/KPffcI1ZQunz5chk5cqRawNatW+X666+XwsJCeeaZZ6Rjx29S/Lq6OnVF6oMPPijLli2TG2+8UfWxro6dO3eueoTAmWM1iljB7tSpU2XOnDkt5hFbNY6GAAIIIIAAAggggAACCCCAAAIIuF9g0sMVcbv9vzU9U0GjnWB1yp4X5Nav/jvo9F7vdZOs7nWzHMnqprX4ptardZIGBkv6RwFYZiUlJeo2/3Xr1qkrUWfNmqXC1fLycvmv//ov+cUvftH0GIDs7GzFbAW2999/vzz++OMqRP3xj38subm5Ul1dLYsXL1ZXql5++eXy+9//Xrp2/ebT1Kxnp95xxx3q8QGPPvqoFBQUSCAQkG3btqkA13okgdUm2OMFDNSXIRFAAAEEEEAAAQQQQAABBBBAAIGkFbATNMZj8aaCxtbW26t8t7pK9cLSD1sseXfb82VV75tlU7fxRjhMrdfIZDUO6olg1fLavHmz3H333fLRRx/JgAEDpFevXrJz507Zs2ePuqXfClD79+/fjNb6+Q9+8AP1CAHrtn3r5/v27RPrw66GDBkiTz75pFx88cXN+lhhrXUlq/VlPQpg6NChUltbq65itf5u/bv1AVfWB2TxQgABBBBAAAEEEEAAAQQQQAABBBCIXoBgtcFu0t4XZdaXTwWFXNtzirr1/1B2z+ihw/QkWDVGa3ZgO48CaJzB119/LY899pisXr1ahaPDhg2TW265Rd2+36VLl6ATta52tR4FYH3w1Y4dO1QoO3HiRHX1aZ8+fYL2sa5qXbVqlSxatEisD8ZKT0+XcePGqWB37Nixkppq7tPhzGozOgIIIIAAAggggAACCCCAAAIIIJA4Al4PVntU7JV//fxR+Vbp9hZF2dumQFb3ukU25F1lvGAEq8aJOQACCCCAAAIIIIAAAggggAACCCCAAAL6BLwcrF67b6nM+vJJSQ34W4C+1WOiClWLcnvrw25lJILVmDBzEAQQQAABBBBAAAEEEEAAAQQQQAABBPQIeDFY7V5ZJHM+/60MOfbXFohFufnqw6msYDWWL4LVWGpzLAQQQAABBBBAAAEEEEAAAQQQQAABBBwKeC1Yfeh/L1bPUk3317SQ25B3tQpVrUcAxPpFsBprcY6HAAIIIIAAAggggAACCCCAAAIIIICAAwGvBKv1hw5I2WP/JTUfbGqhVZydJyt7TxPrQ6ri9SJYjZc8x0UAAQQQQAABBBBAAAEEEEAAAQQQQCAKAS8Eq5Url0n5fz8mgcqKFkIbu42X1b1vlt1tz49CT18XglV9loyEAAIIIIAAAggggAACCCCAAAIIIICAcYFkDlb9xYel7PGHpfr9DS0cj2WeIyvyb5U3zr3RuLGdAxCs2lGiDQIIIIAAAggggAACCCCAAAIIIIAAAgkikKzBatXq5VK26HEJnDrZQnpz18tkde9b5Mt2FyRIFUQIVhOmFEwEAQQQQAABBBBAAAEEEEAAAQQQQACB8ALJFqz6jx6Rsicelup332qx+NR27eVPXWeoW/8DkhIeJ4YtCFZjiM2hEEAAAQQQQAABBBBAAAEEEEAAAQQQcCqQTMFq1RsrpXzR4+I/XtqCJXP0ZZJ98wy5ekV/p2RG+hOsGmFlUAQQQAABBBBAAAEEEEAAAQQQQAABBMwIJEOwagWpZU/8f1L99poWSCnZOZIzc47kTJ0h4kuXZFivmZ0Qn1FTAoFAID6H5qgIIIAAAggggAACCCCAAAIIIIAAAghEL+D2oLFq7V+k/JknxH+kpAVCxsjvSs4tsyR96Iimn7l9vdFXOjF7EqwmZl2YFQIIIIAAAggggAACCCCAAAIIIIBAGAG3Bo3+kyek/MmFYgWrLV4+n+TOmivZU2dKSlZWsx+7db3JupEJVpO1sqwLAQQQQAABBBBAAAEEEEAAAQQQSHIBNwaN1evflPI//E7qDx9sUZ30YSMkZ9r3JGPEqKCVc+N6k3kLEqwmc3VZGwIIIIAAAggggAACCCCAAAIIIJDEAm4KGgPlZVL25G+k6o0VQSuSM3uu5FhXqea2CVkxN603ibdd09IIVr1QZdaIAAIIIIAAAggggAACCCCAAAIIJKGAW4LG6nfWSvmzT0l90b4WVUgfNERyZtwmGaNGh62QW9YbdiFJ0oBgNUkKyTIQQAABBBBAAAEEEEAAAQQQQAABrwkketAYqKqU8qd+K5WrXglampzp35Psm2dKavsOtkqX6Ou1tYgkakSwmkTFZCkIIIAAAggggAACCCCAAAIIIICAlwQSOWisfu8tKX/2aanfu7tFSXznXyA5M/9VMkePjahcibzeiBaSJI0JVpOkkCwDAQQQQAABBBBAAAEEEEAAAQQQ8JpAIgaN6f4aWdrhGalc/lLQcmTfdKvk3DJbUjufE3G5EnG91iLWz8+NeC3J0IFgNRmqyBoQQAABBBBAAAEEEEAAAQQQQAABDwokWtA4omST3LL7D9K7bFeLavj6nic5s2+XzDHjoq5Uoq23cSEEq1GXlI6xEjh48GCsDsVxEEAAAQQQQAABBBBAAAEEEEAAgYQXmPVsu4SYY1qgXmZ++bRcu+/loPPxj7tG/JNvEumnQsdoAAAgAElEQVTcxdF8E2W9Zy9i8ZyTjtZ1Zue8vDxtY5keiCtWTQtrHJ9gVSMmQyGAAAIIIIAAAggggAACCCCAgOsFEiFo/PaRLTJ197NScOqLFp6B7j3Ef+OtErh4jBbrRFhvsIUQrGopL4MggAACCCCAAAIIIIAAAggggAACCCAQG4F43xo/48un5bq9S4IuNuvq6yRnxm2S1uNcbRjxXm+ohfAoAG0lZiAEEEAAAQQQQAABBBBAAAEEEEAAAQTMC8QraBx87K9y864/Sv+Tn7ZY5JGsrtL3nrsk66pJ2gHitd5wCyFYDSfEzxFAAAEEEEAAAQQQQAABBBBAAAEEEEgggXgEjdN2PSM3fL04qMLG7uPllT6z5c//zwVGlOKxXjsLIVi1o0QbBBBAAAEEEEAAAQQQQAABBBBAAAEEEkQglkHjoNIdcvPuZ2Xg8b+3WP2JjI7yct85sq7nZPUzU0FjLNcbSYlNrTeSOcSjLR9eFQ91jokAAggggAACCCCAAAIIIIAAAggg4FggVkHj1N1/lKm7/yfofD/oOlaW9fkX2dumoOnnpoLGWK030sKYWm+k84h1e4LVWItzPAQQQAABBBBAAAEEEEAAAQQQQAABLQKmg8aBxz+Wm3f/UayrVc9+VfjayMt9b5PXe93U4memgkbT6422KKbWG+18YtWPYDVW0hwHAQQQQAABBBBAAAEEEEAAAQQQQECrgMmg0XqOqhWqpgbqW8z5b+dcrG793922f9D1mAoaTa7XSWFMrdfJnGLRl2A1FsocAwEEEEAAAQQQQAABBBBAAAEEEEBAu4CJoLH/iU9VoDr42F9bzLc2NUNeKpgjK3tPb3UtpoJGE+vVURRT69UxN5NjEKya1GVsBBBAAAEEEEAAAQQQQAABBBBAAAFjArqDxuv2LFEfUJXur2kx5487jVBXqe5sf2HY9ZgKGnWvN+xCbDYwtV6bh49bM4LVuNFzYAQQQAABBBBAAAEEEEAAAQQQQAABJwK6gsaCU1/IzbuelWFHt7SYTkBS5OWCOfJKn9m2p2oqaNS1XtsLsdnQ1HptHj5uzQhW40bPgRFAAAEEEEAAAQQQQAABBBBAAAEEnAjoCBon7ntZpu76o2TXV7SYyj87DFah6qcdhkY0TVNBo471RrQQm41Nrdfm4ePWjGA1bvQcGAEEEEAAAQQQQAABBBBAAAEEEEDAiYCToNG6OnV80QoZfmRz0Cm82meWLO37PalP8UU8RVNBo5P1RryICDqYWm8EU4hLU4LVuLBzUAQQQAABBBBAAAEEEEAAAQQQQMCMwK5ivyzZXCvv76yXypqAmYOEGbVNVooU9kuTaYXpUtA11dgcogkahxzdKuMPrJTvlGwMOq8v212grlL9qNN3op63qaAxmvVGvYgIOppabwRTiEtTgtW4sHNQBBBAAAEEEEAAAQQQQAABBBBAQL+AFarOW1wlZVXxCVTPXpEVsC6clWUsXI0kaLzo2HYVqI4q3hASflXvaeoDqqrTMh0Vx1TQGMl6HS0gws6m1hvhNGLenGA15uQcEAEEEEAAAQQQQAABBBBAAAEEEDAjsGBFtaz7pM7M4FGOOm6QT+ZPcRZUhjq0naBxUOmH6pb/i4vfDrmCXW3Pl2V9/0W2nzM6ylU272YqaLSzXi0LiHAQU+uNcBoxb06wGnNyDogAAggggAACCCCAAAIIIIAAAgiYEZj0cEXcbv9vbUWmgrfWgsaBxz+W8UUr5ZLD60JO7eu2/WRdj8myrud1WgsSj/VqXUCEg5lab4TTiHlzgtWYk3NABBBAAAEEEEAAAQQQQAABBBBAwIyA165oDLbe80/8Q12hOubQmpDIe9sUyLqek2Vdj+vEn6L/GbCmgkav1dfMu0TfqASr+iwZCQEEEEAAAQQQQAABBBBAAAEEEIirgNeCtzPX2+/kP9UVqpcdfD1kDfbl9pH1Pa9ToWpdis9YrQhWjdEm1MAEqwlVDiaDAAIIIIAAAggggAACCCCAAAIIRC/gxWC14NQX6grVKw6sDglXlJt/+pb/yVKbmhE9sM2eBKs2oVzejGDV5QVk+ggggAACCCCAAAIIIIAAAggggECjgJeC1bqvvpCXfvmSTChaEXIDHMzpdfqW/8lSnZYVs41CsBoz6rgeiGA1rvwcHAEEEEAAAQQQQAABBBBAAAEEENAn4IVgtW73V1K16hWpXPWKSH19ULxD2T1lvfUM1Z6TpTItRx+wzZEIVm1CubwZwarLC8j0EUAAAQQQQAABBBBAAAEEEEAAgUaBZA5W6/d+rcJUK1QN1NQELXpxdl7TLf8VvjZx2xgEq3Gjj+mBCVZjys3BEEAAAQQQQAABBBBAAAEEEEAAAXMCyRis1u/fK5WrXm0IVKsqg+IdyerWdMt/WXo7c8A2RyZYtQnl8mYEqy4vINNHAAEEEEAAAQQQQAABBBBAAAEEGgWSKVitP1jUdMt/oLw8aJGPZnZpuuX/ZHqHhNkIBKsJUwqjEyFYNcqrd/CDBw/qHZDREEAAAQQQQAABBBBAAAEEEEAgqQRmPRv/qzWDgS6ec9K+85ESSX3rDfUl5WXB+3XoJP4rrpK7i6fKiYxO9seOUcuI1hvBnJKivmHWm5eXF4FIfJsSrMbXP6KjE6xGxEVjBBBAAAEEEEAAAQQQQAABBDwn4OrgrfTo6UD1TZGTJ4LXrn0HFaj6L79apGMncfV6o9idXlgvwWoUG4MuCCCAAAIIIIAAAggggAACCCCAAALOBNz4KAB/6VGpWvmK+mAq/7GjQQFS23eQrEk3SvakGyS1S7emNm5cr5MKe229Tqxi0ZcrVmOhzDEQQAABBBBAAAEEEEAAAQQQQACBGAi4KXjznzje9AxVf0lxUJ2Utu0ke9KNkjXpBknr1vIWcTetV0f5vbZeHWYmxyBYNanL2AgggAACCCCAAAIIIIAAAggggEAMBdwQvAXKTknlyldUqFp/OPjnyaTktvkmUM3rGVLQDevVWX6vrVennYmxCFZNqDImAggggAACCCCAAAIIIIAAAgggEAeBRA7eAhXl6nb/qlWvSv2B/UF1UrJzvglUe/YKK5jI6w07+SgaeG29URDFtAvBaky5ORgCCCCAAAIIIIAAAggggAACCCBgTiARg7fM+ipZdsGbKlSt3783eKCaldX0DNW0c/NtAyXieq3Jr5+fa3sNkTT02nojsYlHW4LVeKhzTAQQQAABBBBAAAEEEEAAAQQQQMCAQCIFbz5/rYw/sFImFK2QnuV7ggeqGRnfBKq9+0YskkjrPXPyBKsRl9KVHQhWXVk2Jo0AAggggAACCCCAAAIIIIAAAgi0FEiEoDE14JfxRStUqNq7bFfwMvl8Tbf8+/qcF3UpE2G9wSZPsBp1SV3VkWDVVeVisggggAACCCCAAAIIIIAAAggggEBogXgHjeOLVsr4Ayukz6kvg08yNfWbQLWgv+NSxnu9oRZAsOq4tK4YgGDVFWVikggggAACCCCAAAIIIIAAAggggEB4gXgFjVccWC1WqFpw6vOQk8yedKNkTbpBfP0GhF+IzRbxWm+46RGshhNKjp8TrCZHHVkFAggggAACCCCAAAIIIIAAAgggILEOGscefEM9Q7XfyX+G1H+rx0S56f/eIr7zL9BeoViv1+4CCFbtSrm7HcGqu+vH7BFAAAEEEEAAAQQQQAABBBBAAIEmgVgFjZceWqOuUB1w4pOQ+m/nXSvrek6Wr9oNFIJGPZs0VvWNdLam6hvpPGLdnmA11uIcDwEEEEAAAQQQQAABBBBAAAEEEDAkYDp4G314vQpULzj+UcgVbMi7Wtb1mCw721/Y1MZU8GZ6vdGWifVGK+eufgSr7qoXs0UAAQQQQAABBBBAAAEEEEAAAQRCCpgKGi8ufkfGF62QQaU7Qh77ve5XqitUP2//rRZtCBr1bFpT9XU6O1P1dTov0/0JVk0LMz4CCCCAAAIIIIAAAggggAACCCAQIwHdwdvIkndlQtFKuejYtpAr2NhtvApUP+swOGQbU8Gb7vXqKhPr1SWZ2OMQrCZ2fZgdAggggAACCCCAAAIIIIAAAgggYFtAV9A4omSTjD+wQoYe3Rry2O93u0Ld8v9px6Fh50fQGJbIVgNd9bV1sAgamapvBFOIS1OC1biwc1AEEEAAAQQQQAABBBBAAAEEEEBAv4CT4O2cqsMyqPRDGVWyQb59ZHPIyW3pepm6QvWTjt+2vQBTwZuT9dqefBQNWW8UaC7sQrDqwqIxZQQQQAABBBBAAAEEEEAAAQQQQCCYQKRB48DjH8uFxz9UgeqFpR9KigRCwn7QZYwKVP/eaUTE+ASNEZMF7RBpffUcNfwopuob/sjxbZH0werRo0dl5syZ8uabb4aVHjJkiLz44osyYMAA1fbAgQOq7zvvvBOy7+LFi1WbM1/V1dWyatUqWbRokWzatEnS09Nl3Lhxcvfdd8vYsWMlNTU17FxogAACCCCAAAIIIIAAAggggAACCEQqEC5461h9RAYdbwhRrTC1W2VR2EP8tcsl6pb/jzqPDNs2VANTwVu49UY9YYcdWa9DQJd0J1g9o1BW6PmnP/1Jevfurf51+/btMnnyZDl48KDtYNUKVR966CH52c9+Jm3btpWhQ4dKbW2tbNmyRf39wQcflLvuukt8Pp9LtgjTRAABBBBAAAEEEEAAAQQQQMDdAruK/bJkc628v7NeKmtCX5FpcpVtslKksF+aTCtMl4Ku5i64ChY09j/x6TdXpR7fIT5/na2lbj/nu7Ku53Wyo/MoW+1ba0TQ6JhQDeC1IFmPmrlRkj5YDUd3+PBhufPOO+XDDz+U//mf/1FXlDa+VqxYIVOmTJFHHnlE5s2bF24o9fMlS5bIHXfcIWPGjJEnnnhC8vPzJRAIyLZt2+See+6RQ4cOyXPPPSejR4+2NR6NEEAAAQQQQAABBBBAAAEEEEAgegErVJ23uErKquITqJ49cytgXTgry1i4agVv7WqOn74qdYe6MrVnxV7bgF+2u0B9GNU/Ogx1dIXq2QckWLVdglYbEqzqcdQ1iqeD1crKSrn//vvl8ccfl9/85jfywx/+UFJSUppsFyxYIPPnz5c1a9bIhAkTwpqXlpbK3Llz1dWpy5cvl5Ejm18ib40zdepUmTNnjrqqNTMzM+yYNEAAAQQQQAABBBBAAAEEEEAAgegFFqyolnWf2LtCM/qjRNZz3CCfzJ+iNxOo++KfUvPRdtm4dKu6OjWzvsrWpE6lt5d/dBwqn3YYKp92HCb7c/Nt9Yu0EcFqpGLB2xOs6nHUNYqng9XGq0tvuOEGeeyxx6Rdu3ZNrlVVVXLffffJ2rVrZenSpTJ48OCw5o2PDhg/fry6WtW69f/MV0lJicyYMUMqKirk+eefV1ez8kIAAQQQQAABBBBAAAEEEEAAAXMCkx6uiNvt/62tymnQGDh1SgWptdbXh9ulbveXthF3t+2vQlTrqlTr6tSqtGzbfaNt6HS9oY7rtaDRa+uNdr/Fqp9ng9WioiKZPXu27Nq1SwWnI0Y0/0S7xhDUKoR1NesLL7wg1gdVHTt2TH0QlXV169kfRGV98NX06dPlgQceUF9nXv1qjWNdIWs9UuDpp5+WjRs38jiAWO1yjoMAAggggAACCCCAAAIIIOBZgWQKouq+2tkQpH60XWo+3C6B8jJbda1Ky5G/d/r26atSh8qeNufZ6qezEcGqHs1k2s96ROI7iieDVeuZpwsXLlRXpFq3+v/iF79o8WFSn332mdxyyy2SmpoqdXV16su6wtQKXHfs2KGq9vOf/1w9SiA7u+H/2bHGvPfee1t9JuuvfvUr9cFWVkg7c+bM+FafoyOAAAIIIIAAAggggAACCCCQ5AJuDqIClRXqatTGK1Prdn5uu1r7cvvKP6yrUq3b/DsOlXJf87tqbQ+kqSHBqh5IN+9nPQKJNYong9Xdu3fLrbfeKidPnpSXX35ZBg0a1KIq1iMArrzySnU7vxWYzpo1Sz0T1e/3y6ZNm9QHUX300Ufy5z//WQWk1tWpdkJTO20Sa4swGwQQQAABBBBAAAEEEEAAAQTcK+C2IKp+z251NWrjlan+E8ft4fvSJWP4SPnD0YvUbf672p5vr1+MWhGs6oF2237Ws+rEHcVzweqZV6v+9Kc/Vbfsp6WltaiQ9fzV3/72t3L99derK1t9Pl+zNo0fRDVq1Cj505/+JHl5eQSribvPmRkCCCCAAAIIIIAAAggggIBHBRI9iArU1DQ9J9W6MrXus3/YrlRaz16S8e2Rkj50uKQPGS6pHTpKoq/X9uJsNmS9NqEMNzMVnBuetuPhPResHjlyRD1b1bradPny5TJy5MioEBvHsa5etULWwsJC48Gq9eFYvBBAAAEEEEAAAQQQQAABBBBAwL7A/W8OtN84Ri3zKvbLT3u8IVm7vpDMrz6XtFMnbR+5qt9Asb6qzztfqnv3bdEvEddrTfKhqz6zvcZIGrLeSLTMtdVZ3+HDh5ubqOaRPResrl+/Xm644Qa56qqrZNGiRdK+ffuoSIN9EJX1oVR33XWXPPXUU3LnnXcGHbfxUQDWFbHTpk2L6NgEqxFx0RgBBBBAAAEEEEAAAQQQQAABSYTgLTXglwuPfyiDSnfIhaUfyoATn9iuTH2HTlLZ3wpSB0jVeQOkvl3rOUYirDfY4nQGb2eOz3ptbyWjDXXWl2DVaKmiH9x6DMB//ud/ivUIgNbCT+sIVtuysjL1wVRnPwbA+nlFRYX86Ec/UuHsxo0bZfTo0fLiiy/K9OnT1eMFrC/ruatnvoKFsdGvhp4IIIAAAggggAACCCCAAAIIIBBOIF63inetPKjCVCtIHXT8Q+lcVRxuqk0/T79oqGQMH6Vu77f+HMkrXusNN0dTt4qz3nDysfm5qfrGZvbRH8VTV6yeOHFCbr/9dvXhUytXrpRQCXhju6VLl8qGDRtkzJgxLYQPHDigPrSqtLRUBaoDBgwQ64rSyZMny/jx4+WJJ55QH3x15quxT01NjTz//POSn58ffeXoiQACCCCAAAIIIIAAAggggAACYQViGbxdcPwjGVTaEKZaoardV2rHTg1BqvW81CHDJa1bd7tdW7SL5XojmaSp4I31RlIFc21N1dfcjPWM7Klg9fPPP1e333fp0kUFm9b3YK/6+nr5xS9+oZ6ZOn/+fPXnM69ata5mfe6559SzWm+77TZ5/PHHJTc3V4Wsc+fOlS1btgR9fmvjB17NmTNHHnroIcnMzNRTRUZBAAEEEEAAAQQQQAABBBBAAIGgAiaDt87VJQ0hqroqdYdYV6naffkGDlIfPJXx7e+oMFXOuuvV7jhntzO53mjnZPUzFbyxXidV0dfXVH31zdDMSJ4KVt99910ZO3asev7pwoUL1W3+oV4ff/yxuq1///79qu2sWbNUEOr3+2XZsmXy4x//WHW1AlbrMQCNL+vZqXfccYe6yvXRRx+VgoIC9ViBbdu2yT333CN79+4Vq02wq2DNlJhREUAAAQQQQAABBBBAAAEEEPCugO7g7fwT/2h4Vurp2/zTAvW2cCt8beTjTsPl751GyCcdh8nzvzrfVr9IG+leb6THD9XeVPDGenVVyNk4purrbFbme3sqWLVCUCsg/eUvf6mes9raywpDX331Vbn33ntlz5496lZ/69Z968/Wla/Wnx955BH1QVhnPku1vLxcHnzwQfVlPQpg6NChUltbq65itf5u/bv1AVfBnttqvtwcAQEEEEAAAQQQQAABBBBAAAFvCegI3r57+K3THz71oeRV7LMNuKfNeSpItQLVTzsOk7oUX1NfU0GUjvXaXmAEDVlvBFitNPVaffWomRvFU8HqggUL1K394T646kzur7/+Wh577DFZvXq1ClStgHXixInq6tM+ffoErUx1dbWsWrVKfbCV9TzX9PR0GTdunNx9993qitnU1FRzFWVkBBBAAAEEEEAAAQQQQAABBBBoEnASRF10bLtct/cFsb7bedWkZsrfOw2XjzuNUN8P5PQO2Y2g0Y5o+DZO6ht+9OhbUN/o7dzU01PBqpsKw1wRQAABBBBAAAEEEEAAAQQQMCWwq9gvSzbXyvs766WyJmDqMK2O2yYrRQr7pcm0wnQp6GruAqRogrfOVcVy3d4lctX+V8PaWOHpN7f4f1uq07LC9rEaELzZYgrbKJr6hh1UQwPqqwHRBUMQrLqgSEwRAQQQQAABBBBAAAEEEEAAAV0CVqg6b3GVlFXFJ1A9ex1WwLpwVpaxcDXS4M0KU61Q1QpXg70CknL6itSGq1Kt2/2jeRG8RaPWsk+k9dVz1PCjUN/wRsnQgmA1GarIGhBAAAEEEEAAAQQQQAABBBCwKbBgRbWs+6TOZuvYNBs3yCfzp2QaOZjd4C3cbf/bz/muvNf9SnV1qvVBVE5fBG9OBRv6262vnqPZH4X62rdyc0uCVTdXj7kjgAACCCCAAAIIIIAAAgggEKHApIcr4nb7f2tTjVcQFe62/+KsPHnxvLmyqdu4CKVbbx6v9WpdRASDsd4IsFpp6rUgWY+auVEIVs3ZMjICCCCAAAIIIIAAAggggAACCSfgtWCmtfWGu+1/ef5MWXLe7UZqSNCoh5X9rMfR6Sim9rPTeZnuT7BqWpjxEUAAAQQQQAABBBBAAAEEEEggAYIokXC3/f/tnItlScHtsrdNgbHKmQqiqK+xkkU0MPWNiMu1jQlWXVs6Jo4AAggggAACCCCAAAIIIIBA5AJeDt7C3fZfktVdXaGq+7b/YFUieIt87wbr4eX9rEdQzyim9rOe2ZkbhWDVnC0jI4AAAggggAACCCCAAAIIIJBwAl4NosLd9v9a/gwVqgYkJSY1MxVEebW+MSlaBAehvhFgubgpwaqLi8fUEUAAAQQQQAABBBBAAAEEEIhUwGvB27/9+7ty3d4X1O3/wV4Nt/3Plb1tzouU0lF7gjdHfE2dvbafvbZePbvE3CgEq+ZsGRkBBBBAAAEEEEAAAQQQQACBhBPwSjDjLz4sFS/9SSqXvxy0BsXZefJS33+Vjd3Hx6VGBKt62L2ynxu1vLZePbvE3CgEq+ZsGRkBBBBAAAEEEEAAAQQQQACBhBPwQjBjhalWqGqFq8Fer+XfKi8W3C7+lNS41YdgVQ+9F/bzmVJeW6+eXWJuFIJVc7aMjAACCCCAAAIIIIAAAggggEDCCSRzMFOzfatUvvQnsb4He+3oXKieo7onxrf9B5sLwaqet0Yy7+dgQl5br55dYm4UglVztoyMAAIIIIAAAggggAACCCCAQMIJJGMwE+62/8PZPeTlvrfJxu4TEqYeBKt6SpGM+7k1Ga+tV88uMTcKwao5W0ZGAAEEEEAAAQQQQAABBBBAIOEEki2YCXfb/4r8W2VJnG/7D7YJCFb1vDWSbT+HU/HaesN5xPvnBKvxrgDHRwABBBBAAAEEEEAAAQQQQCCGAskSzIS77T+j8BLJnXOXXPVizxjq2j8Uwap9q9ZaJst+tqvhtfXadYlXO4LVeMlzXAQQQAABBBBAAAEEEEAAAQTiIOD2YCbcbf9pPXtJzuzbJWv8NUrX7euNdIuw3kjFzLQnODfjmmijEqwmWkWYDwIIIIAAAggggAACCCCAAAIGBdwcvIW77T9n2mzJ/df/LZKW1iTo5vVGsw1YbzRq+vsQrOo3TcQRCVYTsSrMCQEEEEAAAQQQQAABBBBAAAFDAm4M3sLe9n/xpZL7vTvE129ACzU3rtdJ6VmvEz19fQlW9Vkm8kgEq4lcnbPmdvDgQRfNlqkigAACCCCAAAIIIIAAAggkosCsZ9sl4rRk8ZyTLed19Iikrn5FUteuDjrnQF5P8V93swQuuTzkmly1Xg2VYb0aEDUMEXQ/axjXC/XNy8vTIBWbIQhWY+Os5SgEq1oYGQQBBBBAAAEEEEAAAQQQ8LSAW4IZK0y1QlU5eiRovfwTbxD/zbNE0nyt1tMt69W1KVmvLkln4xCsRu9HsBq9HT0RQAABBBBAAAEEEEAAAQQQQMCgQKLfKh72tv/vjpHc2f9LfP1b3vYfjC3R16u71KxXt2h04/EogOjc3NaLK1bdVjHmiwACCCCAAAIIIIAAAggggIADgUQN3tbeXiYVL/1JrA+oCvZK691HcqZ/T7KunBjR6hN1vQRvEZUxZGPqq8fR6Sim9rPTeZnuT7BqWpjxEUAAAQQQQAABBBBAAAEEEEgggUQMoq7a/6rMPf6i+IsPt5RKSZGcabMl57Y7JcWXHrFkIq7XWoSpIIr1RrxFjHSgvkZYE25QgtWEKwkTQgABBBBAAAEEEEAAAQQQQMCcQCIFbxcd2y7X7X1BrO/BXpmjL5OcWf8qvv4DowZJpPWeuQiCt6hL2qwj9dXj6HQUU/vZ6bxM9ydYNS3M+AgggAACCCCAAAIIIIAAAggkkEAiBFGdq4rlur1LxLpSNdgrLb+vuko168pJjuUSYb3BFmEqiGK9jreMlgGorxbGhB+EYDXhS8QEEUAAAQQQQAABBBBAAAEEENAnEO/gzQpTrVDVCldbvFJTG277/5f/JSnpGVoWHe/1hloEwZuW8gr11ePodBRT+9npvEz3J1g1Lcz4CCCAAAIIIIAAAggggAACCCSQQLyCqLC3/V9yueTMuE1851+gVSte6w23CFNBFOsNJx+bn1Pf2DjH+ygEq/GuAMdHAAEEEEAAAQQQQAABBBBAIIYCsQ7ewt32vy+3j6zMny4PPHqjEYVYr9fuIgje7Eq13o766nF0Ooqp/ex0Xqb7E6yaFmZ8BBBAAAEEEEAAAQQQQAABBBJIIJZBVGu3/den+FSguqzPbKlNzRBTwUws1xtJmVlvJFqh21JfPY5ORzG1n53Oy3R/glXTwoyPAAIIIIAAAggggAACCCCAQAIJxCKICnfb/wddx8qK3rfKV+0GNMmYCmZisd5oyst6o1Fr2Yf66nF0Ooqp/ex0Xqb7E6yaFppodxkAACAASURBVGZ8BBBAAAEEEEAAAQQQQAABBBJIwGQQFe62/71tCmRl7+nyXvcJLURMBTMm1+ukrKzXid43famvHkeno5jaz07nZbo/wappYcZHAAEEEEAAAQQQQAABBBBAIIEETAVRrd32X5eaLit6T5flfWZKTWpmUA1TwYyp9TotKet1KtjQn/rqcXQ6iqn97HRepvsTrJoWZnwEEEAAAQQQQAABBBBAAAEEEkhAdxAV7rb/LV0vU6HqrjNu+w/GYSqY0b1eXaVkvXokqa8eR6ejmNrPTudluj/BqmlhxkcAAQQQQAABBBBAAAEEEEAggQR0BVHhbvvf0+Y8ddv/xu7jba3eVDCja722FhFBI9YbAVYrTamvHkeno5jaz07nZbo/wappYcZHAAEEEEAAAQQQQAABBBBAIIEEdARRrd32X5uaoa5QfS1/htSkBb/tPxiHqWBGx3pNlI/16lGlvnocnY5iaj87nZfp/gSrpoUZHwEEEEAAAQQQQAABBBBAAIEEEog2iEoN+GXcgVVyxYFV0vfUzqAr2tz1clmRP112tz0/4hWbCmaiXW/EC4iwA+uNECxEc+qrx9HpKKb2s9N5me5PsGpamPERQAABBBBAAAEEEEAAAQQSXmBXsV+WbK6V93fWS2VNIC7zbZOVIoX90mRaYboUdE01NodIgyifv06FqVaoml/2VdB5fd2mn6zMny6buo2Let6mgplI1xv1AiLsyHojBCNYVQJe2896dom5UQhWzdkyMgIIIIAAAggggAACCCCAgAsErFB13uIqKauKT6B6NpEVsC6clWUsXLUbzGT4a5oC1V5lu4NWsiY1U12haj1LtToty1G1CRod8TV1tltfPUezPwr1tW/VWkuv1VePmrlRCFbN2TIyAggggAACCCCAAAIIIICACwQWrKiWdZ/UJdRMxw3yyfwp9p9PGsnkwwUzmfVVTbf8n1u+J+jQ/pRUeavHJFnXY5J83bZ/JIcP2ZbgTQuj565oDLef9ahGPgr7OXIzN/YgWHVj1ZgzAggggAACCCCAAAIIIICANoFJD1fE7fb/1hYR62Amu67idKC6WnpU7A06NeuDqdb3mCRv9bhW9rY5T1sNrIFivV6tk49iMNYbBVqQLgSrehydjmJqPzudl+n+BKumhRkfAQQQQAABBBBAAAEEEEAgoQW8Hszk1pWpW/7HF62SbpVFQWtVlZZ9OlCdKEW5+UbqaSqY8Xp9jRQrikGpbxRoBMl60AyOQrBqEJehEUAAAQQQQAABBBBAAAEEEl/Aq8Fbm9qT6grV8UUrpUvVoaCFKve1kfU9J8tbPSbKoeyeRotJ8KaH16v7WY+evlHYz/osE3kkgtVErg5zQwABBBBAAAEEEEAAAQQQMC7gtSDqhp8XqUB1QtEK6VRdEtT3VHp7WdvzOhWoHsnqZrwG1gEIovQwe20/s149+8bpKKbev07nZbo/wappYcZHAAEEEEAAAQQQQAABBBBIaAGvBDP+Y0el6i/Lpej5l6VDzbGgNTme0UnW9pyiAtXSzM4xrZupYMYr9W0sFuuN6bYNeTD2c2LUwfQsCFZNCzM+AggggAACCCCAAAIIIIBAQgskexDlP1IilX9ZLlWvvSz+E8eD1uJoZhdZe+716kOpTqZ3iEu9CKL0sCf7fj5bifXq2TdORzH1/nU6L9P9CVZNCzM+AggggAACCCCAAAIIIIBAQgskazDjLz6sAtXK5S9JoOxU0BoUZ+fJmtNXqFb42sS1TqaCmWStb6hisd64buOmg7OfE6MOpmdBsGpaWOP4Bw8e1DgaQyGAAAIIIIAAAggggAACCFgCs55tl5AQi+ecjGpeKUeKJeXtNZK6ZpVIVWXQMQ7mnCtrelpXqE6U6rSsqI6ju1O06w03j2SrL+ttLkB9w+2I2Pxc5/s3Ly8vNpPWcBSCVQ2IsRqCYDVW0hwHAQQQQAABBBBAAAEEvCSQLMFMSvGh04HqSpGamqAlDPToJX9oe5O83WOi1KX4EqrMOoOZMxeWLPW1WyzWa1fKbDv2c/S+BKvR29ETAQQQQAABBBBAAAEEEEAAgZgKuP3W6fqifVK1+lWpeGWJSF1dUDtfQT/Jvv4Wybr2enH7eiPdHKw3UjEz7bk1Xo+r1/azHjVzo3DFqjlbRkYAAQQQQAABBBBAAAEEEHCBgFuDivp9X0vlqlel0gpUA4HggWr/gZJ9wy2SdeWkpp+7db3RbiXWG62c3n4Eq3o8vbaf9aiZG4Vg1ZwtIyOAAAIIIIAAAggggAACCLhAwG1BRf2eXVK58hX1oVShXr6BgyTnhumSOe6qFk3ctl6nW4j1OhXU059gVY+j1/azHjVzoxCsmrNlZAQQQAABBBBAAAEEEEAAARcIuCWoqNv9pVStWCaVK5eFVE0fNFiyb7xVMseOC9nGLevVtXVYry5JZ+MQrDrza+zttf2sR83cKASr5mwZGQEEEEAAAQQQQAABBBBAwAUCiR5U1H31hVS+tlSq/rI8dKA6+NuSfdOtkjl6bFjxRF9v2AVE2ID1RghmqDnBqh5Yr+1nPWrmRiFYNWfLyAgggAACCCCAAAIIIIAAAi4QSNSg4s2b90nlay9L1RsrQypmDPuOZE+dIRmjRtuWTtT1ErzZLmGrDamvHkeno7CfnQq6oz/BqjvqxCwRQAABBBBAAAEEEEAAAQQMCSRaEHXeyc/kqv2vyphDa0IHqiMKJXvqTMkYMSpilURbb+MCCKIiLmXQDtRXj6PTUdjPTgXd0Z9g1R11YpYIIIAAAggggAACCCCAgGsE6r74p1Stf0Oq33pTxOeTtJ69Je3cXuJT33tLWs9ektart0hKakKsKVGCqP4nP5Wr970iow+vDx2oFl4iOVNnSvrQ4VHbJcp6z14AQVTUJW3WkfrqcXQ6CvvZqaA7+hOsuqNOzBIBBBBAAAEEEEAAAQQSRGBXsV+WbK6V93fWS2VNIC6zapOVIoX90mRaYboUdE2McLK+aJ8KUq1AtX7/XlsuaXk9vwlaVeDaWwWuad172Oqvq1G8g6jzT3wi1+5bJoXF74RckvXs1OybZ0n6t4Y4Xna81xtqAQRRjkurBqC+ehydjsJ+dirojv4Eq+6oE7NEAAEEEEAAAQQQQACBBBCwQtV5i6ukrCo+gerZBFbAunBWVtzCVf+J41K9/g2peutNqfvsH/oqlJbWcFXrub3Fd/q7utL13HxJ7XyOvuOcHileQdQFxz+Wa/YtlZEl74UOVMdcIdm3zJb0gYO0rTte6w23AIKocEL2fk597TmZbsV+Ni2cGOMTrCZGHZgFAggggAACCCCAAAIIuEBgwYpqWfdJXULNdNwgn8yfkhm7OdXXSdX6N1WgWrP9g9gd9/SRUjKz1GMFGh4v0PCIAStw9fXKl5S27aKaT6yDqEGlO+TafUtl+JH3Q873/W5XyMSfzxFf/wFRram1TrFer90FEETZlWq9HfXV4+h0FPazU0F39CdYdUedmCUCCCCAAAIIIIAAAggkgMCkhyvidvt/a8s3dQJ/5jGr398g1Vag+t5bIn5/q9XwFfSXzAnXSNb4a0Xq66R+/z6pL9or1uMCrD/Xnf6z1OkNqVPatG0KXX2nr3BVjxawQtfMrJBzjlUQNfjYNrlm3zIZdnRLyLm8132CrOh9q+xr01dM1TVW6430Lct6IxUL3p766nF0Ogr72amgO/oTrLqjTswSAQQQQAABBBBAAAEEEkDAa4FF7Ud/k6q33pCa994W/8kTrVYgtWNnyZpwjWSOv1Z8Bf1sVav+0MFmgWtT+Fq0TySg93ELqR07NX2IlnWFqxW2Wle5WsHruAWVtuYbbaOhRz9Qz1AdfOyvIYd4J+9qWZE/Qw7k9GpqQzATrXjzfl5737JePfvG6Si8f50KuqM/wao76sQsEUAAAQQQQAABBBBAIAEEvBBY1H31RdOVqfUHi1pVT0lPl8zLJkjm+GskY/gorRVSV7c2fu0/fbWr9fcwc4pmEkezusrB7HPlYE4vFWxaX9afi7PzohmuqY91q791heq3Sv8Wcpz1PSbJivxb5XB2yw/sIphxxN/U2Qvv2zOlWK+efeN0FN6/TgXd0Z9g1R11YpYIIIAAAggggAACCCCQAALJGlhYV45Wv/WGVL/7ltR9+XlY6YwRhSpMzRp/Tdi22hvU138TuFqPFFCPFmh41IC/+LD2wx3O7ikHcqzQtXez0LU0s3PIY32n5D11heoFxz8K2WZtzymyPH+GWKFuqBfBjJ5yJuv7NpQO69Wzb5yOwvvXqaA7+hOsuqNOzBIBBBBAAAEEEEAAAQQSQCCZAotA2amGD6F6d73UfrQ9rK6v3wDJGne1ZE64VlI7dAzbPh4NAjU1p0PXhsC14YrXhqtd/UePaJ1SfUraWVe49pbqtCy5Zt9SGXDik5DHeuPcG2V5n5lyPKNT2PkQzIQlstUgmd63dhbMeu0omW/D+9e8cSIcwTPB6scffyxTp06VnTt3hnTfuHGjjB49utnPS0pK5JlnnpGXXnpJduzYIQMGDJCJEyfKPffcI3369Ak6VnV1taxatUoWLVokmzZtkvT0dBk3bpzcfffdMnbsWElNTU2E2jMHBBBAAAEEEEAAAQQQiFAgGQKL6vXWlanrpXrze2E/hCqtW55kXjZeXZ3q62vvuakRksaseaCyMvjzXPfvE/+JUuPzWN3rZlneZ5acSm9n+1gEM7apWm2YDO/bSCRYbyRa5try/jVnm0gjeyZYXbFihUyZMqVV+7OD1f3798tdd90lq1evlvz8fOnfv7/s27dPPv/8cxkyZIg8+eSTcvHFFzcb0wpVH3roIfnZz34mbdu2laFDh0ptba1s2bJF/f3BBx9UY/p8vkTaB8wFAQQQQAABBBBAAAEEbAi4NbCo+WCTVG9Yp8LUwKmTra40JTdXMkdf1vDc1G+PtKHi/ibX/fKwdK/YL90r90teRZH6c17lfvU9t67M0QJX5E+XV/NnS6UvJ+JxCGYiJgvawa3v22hXz3qjldPbj/evXs9EHc0zwerChQvl3nvvlddee02uu+66sPWorKyU+++/Xx5//HH5+c9/rv6cnZ0tVnC6ePFimTdvnowfP16efvpp6dKlS9N4S5YskTvuuEPGjBkjTzzxhApkA4GAbNu2TV3leujQIXnuuedaXBkbdkI0QAABBBBAAAEEEEAAgbgLuCmwqP3kIxWm1mx+T+oPHQhrlzFqtGRdcZVkjrtatd1V7Jclm2vl/Z31UlkTCNvfRIM2WSlS2C9NphWmS0FXc3f+tVbXtrUnJO+s0LUhgN0vWfWVIZf9ap9ZYn3VpGZGTUMwEzVds45uet/qWDHr1aHofAzev84N3TCCJ4LVqqoque+++2Tt2rWydOlSGTx4cNjabN26Va6//nopLCxUjwLo2PGbZwjV1dXJAw88oK4+XbZsmdx4441qvNLSUpk7d666OnX58uUycmTz/3d3zZo16nEEc+bMUVe1ZmZG/z+wYRdAAwQQQAABBBBAAAEEENAukOiBRd3Xu6T6nbUqTK376ouw60+/cLBkjrlCMidcI6ntvznnsULVeYurpKwqPoHq2RO3AtaFs7KMhavR1rVDzbGG0PWM4HVfm77ySp/ZYj2D1emLYMapYEP/aOur5+ihR6G+eoSprx5Hp6OY2s9O52W6vyeCVSvwnD17tpSXl6urRXv06BHWtfEK16eeekruvPPOFu3fffdd9bxU68rVX//615KRkSHbt2+XyZMnqytZratVrVv/z3xZz2udMWOGVFRUyPPPP6+uZuWFAAIIIIAAAggggAAC7hFIxBP4TtUl8qeLNqnb/Gs/+ltYzLTefSTz4jEqTPX1OS9o+wUrqmXdJ3Vhx4plg3GDfDJ/ipmLUxKxrpatqaCC9cZy5xKsNgqwn/XsO6+9f/WomRvFE8HqZ599JrfccouMGjVK/u3f/k1++9vfqitNrZf13NUf/ehH6irWlJQU9W+NV7j+7ne/kw0bNqjb+s9+Wc9ZnTZtmnTv3l2FtZ07d5YXX3xRpk+frq5mtb4ax2vsaz1ewApirccHBPugLHNlZmQEEEAAAQQQQAABBBDQIZAoJ7TWLegXH35bhh95X32lSOtXlqZ27CQZVph6+QTJGPadsBSTHq6I2+3/rU2OYCZs6Ww1SJR9fPZkqa+t8oVtRH3DEsWkAfs5JsxxP4gngtXGq0uHDRumrhbNyclRz0Xds2eP+iAq68pS6wrV733ve+pDpU6cOCG33367bNq0SVauXCnDhw9vUaijR4/KzJkz1TNTrUB1wIABagzrOa6PPPKIClCDvX71q1+pD7ayntNq9eeFAAIIIIAAAggggAAC7hGId2AxqnhDU5ga9kOVfL6GK1MvvVwyr7gqIuR4rzPUZAkqIipjyMbUV4+j01HYz04FG/qzn/U4Oh3F1H52Oi/T/T0RrFpXiN51113q1nvrFv1rrrlGUlNTxXpW6iuvvKI+mKqmpkaFnVdccYUEC03PLkSwNnZCUzttTBed8RFAAAEEEEAAAQQQQCA6gXicwF90bHtTmNql6lDYiacPHSGZ3x2jPoQqtX2HsO2DNYjHOu1M1NSJO+u1o2++DfXVY8x+1uPodBT2s1NBd/RP+mDV7/erK0lfeOEFdTXprbfe2uwW/UAgIIsWLZI77rhDbrvtNnn88cfVowDOvho1EYJV6xmuvBBAAAEEEEAAAQQQQCB+Ave/OTAmBz/v5GdNYWp+2Vdhj1nTo5dUXjhYKgYPl9pueWHbh2sQq3WGm8fZP3/oqs8i7WKrPeu1xWS8EfXVQ8x+1uPodBT2c/SCwe4cj340sz2TPli1w9f4vFTrMQBLliyRjh07EqzagaMNAggggAACCCCAAAIeEzAZWORV7JPhRzarQPWC4x+FlT2S1U22nfNd+WuXS+V707PDto+kgcl1RjIPglWCZCf7pbEv+1mHovMxCBqdG1ojeGE/E6zq2SsxG+Xs2/p79Ogh3//+92XLli2ydOlS9cFWZ78a+xw5ckSFsf369VMfSmU9cuCpp56SO++8M+j8Gx8FYPWxPvyKFwIIIIAAAggggAACCLhHQPcttu1rSpuuTLUC1XCvyrQc2d7lu7L9nNGyuetlTc1133Kqe53h1mX357rX2Xhc1mu3AmbbUV89vuxnPY5OR2E/OxV0R39PXLFqPQ7g1KlT6kOqrGernv0qKSmRGTNmiPXd+iAq61ms9913n/zud7+TDRs2yJgxY1r0abzKtXv37vLcc89J586dVd/p06fLAw88oL5SUlKa9ausrFQfamUFsBs3bpTRo0e7Y5cwSwQQQAABBBBAAAEEEFACOgKLdH/N6TC14erUnLqysLo7Oo9SYeqWrmOlLL1di/a6T+B1rDPsoqJooHudBKtRFMFgF+qrB5f3rx5Hp6Own50KuqN/0gere/bsUaGpFay+9NJLMnBgy2ciffzxxzJ16lQ577zz5M9//rOcc8456rms1jNZQ119unbtWrnyyitVUPrrX/9aMjIyxHoG6uTJk2X8+PHqQ7KsIPfM14EDB9QjBqwPynr++edVgMsLAQQQQAABBBBAAAEE3CPgJLDod/KfcumhtSpMPafqcNhF72x/oWw7Z7T6Kspt/dxB9wm8k3WGXZiDBrrXSbDqoBgGulJfPai8f/U4Oh2F/exU0B39kz5YLS8vlx/84Afyxz/+Uf77v/9bbr/99mZXktbV1alg9Kc//an6sq40TUtLk61bt8r1118vhYWF8swzz6jnrja+rD5WuwcffFCWLVsmN954o/pRaWmpzJ07Vz1CYPny5TJy5Mhmu2DNmjUqwJ0zZ4489NBDkpmZ6Y5dwiwRQAABBBBAAAEEEEBACUQTWAwq/VAuO/gXFaqGex3I6aWuTN1+znflsw4XhWve9HPdJ/DRrNP2ZB001L3OxqmwXgdF0diV+urBZD/rcXQ6CvvZqaA7+id9sGqVoTHQ7NSpk7qS9JprrlGPBKiurlZh6//5P/9HLrzwQnW1av/+/VXlrNv277//fnn88cdViPrjH/9YcnNzVZ/FixerK1Uvv/xy+f3vfy9du3Ztqrb17NQ77rhDPT7g0UcflYKCAgkEArJt2za55557ZO/eveqZrMEeL+COLcMsEUAAAQQQQAABBBBoLrCr2C9LNtfK+zvrpbImEBeeNlkpUtgvTaYVpktB15aP/9I1qUgCi2FHt8jlB/4iI0vea/XwJzM6qKtSrTDV+ormpfsEPpJ1RjPfaPvoXifBarSVMNOP+upx5f2rx9HpKOxnp4Lu6O+JYNW6wtS6pX/+/PnqkQDDhg1Tz0TduXOnWI8KGDJkiDz55JNy8cUXN6ua9XPralcrmLVu27dC13379on1fNVQfawrZK0rWa0v61EAQ4cOldraWnUVq/V369+tD7jy+Xzu2CHMEgEEEEAAAQQQQACBVgSsUHXe4iopq4pPoHr21KyAdeGsLGPhqp3AorD4Hbn84Osy5OjWkHL1KWlNV6Zu6/JdKfc1f4xYpJtO9wm8nXVGOkcd7XWvk2BVR1X0jUF99Vjy/tXj6HQU9rNTQXf090SwapXCumrUepbqY489JuvWrVOBqhWw3nLLLer2/S5dugStmPWBVtajAKzns+7YsUMGDBggEydOVFef9unTJ2gf66rWVatWyaJFi2TTpk2Snp4u48aNk7vvvlvGjh0b9AO03LFdmCUCCCCAAAIIIIAAAs0FFqyolnWf1CUUy7hBPpk/xcxjt1oLLMYefEMFqgOPfxzS43B2D9mQd7Vs6jZOrD/reuk+gSeY0VUZZ+PoritBsrN66O5NffWI8vtKj6PTUUztZ6fzMt3fM8GqaUjGRwABBBBAAAEEEEDAiwKTHq6I2+3/rXmbOsE7+wQ+w18tlx14XQWqfU99EXJKX7fppwLVd/KukUpfjvatonu9BBXaSxTVgLrrSrAaVRmMdaK+emj5faXH0ekopvaz03mZ7k+walqY8RFAAAEEEEAAAQQQSGIBr57Qtq09qT6QynqGao+KfSEr/M8Og2VD3jXyTt7VRneB7hNar9bVaJGiGFx3XQlWoyiCwS7UVw8uv6/0ODodxdR+djov0/0JVk0LMz4CCCCAAAIIIIAAAkks4LUT2mk/2y2XHXxdxh1YJR2rj4Ss7N/OKZQN3a+RD7qOiUn1dZ/Qeq2urDcm2zTsQXTvY4LksOQxbUB99XB77feVHjVzoxCsmrNlZAQQQAABBBBAAAEEkl7AKyd49Xu/lqo3VsrRV5ZJdl1FyLpaz061bvn/uNOImNZed2DhlboSvMV0m4Y9mO59TH3Dkse0AfXVw+2138961MyNQrBqzpaREUAAAQQQQAABBBBIeoFkP8Gr2/mZVL2xQipXLLM+ETdkPdf1nKwC1Z3tLoxLzXUHFsle17OLxHrjsm1bHFT3PiZYTYy6Ns6C+uqph9d+X+lRMzcKwao5W0ZGAAEEEEAAAQQQQCDpBZL1BK/27x+qQLXqzVUha1idliVrek5Rger+3D5xrbXuwCJZ6xqqSKw3rtu36eC69zHBamLUlWBVbx289vtKr57+0QhW9ZsyIgIIIIAAAggggAACnhFIthO8mr9ulqrXV0j1u+tD1rA0s7Os7Xmd+lCqo5ldEqLWugOpZKtruCKx3nBCsfm57n1MsBqbutk9CvW1K9V6O6/9vtKjZm4UglVztoyMAAIIIIAAAggggEDSCyTLCV71e29L1V+WixWshnql9e4jf8icpK5QrfDlJlRtdQcWyVJXu0VivXalzLbTvY8JVs3WK9LRqW+kYsHbe+33lR41c6MQrJqzZWQEEEAAAQQQQAABBJJewO0neFXrXpeqVa9I7ScfhaxV+gXfkqyJN0jWVZNk3ILQH1wVz2LrDizcXtdIa8F6IxUz0173PiZYNVOnaEelvtHKNe/ntd9XetTMjUKwas6WkRFAAAEEEEAAAQQQSHoBV57g1dU1fSBV3a6dIWuUMWKUZF17g2SOuaKpjSvXG8Uu9Mo6Cd6i2BwGuxC86cHl/avH0eko7Gengu7oT7DqjjoxSwQQQAABBBBAAAEEElLATSfwgbKyhkD1tZel/mBRSM/MMeMk69opkjGisEUbN63XyYbxyjoJVp3sEv19CaL0mPL+1ePodBT2s1NBd/QnWHVHnZglAggggAACCCCAAAIJKeCGE3j/0RKp+osVqL4k/uOlIR2zrpkiWddcJ+kXXhSyjRvWq2OjeGWdBKs6dou+MQii9Fjy/tXj6HQU9rNTQXf0J1h1R52YJQIIIIAAAggggAACCSmQyCfw9UX7pGr1chWoBqqrQ/plT50pWVdPFl+fgrDGibzesJOPoIFX1kmwGsGmiEFTgig9yLx/9Tg6HYX97FTQHf0JVt1RJ2aJAAIIIIAAAggggEBCCiTiCXx+2VfyaLfXpXLlspBmKZmZkjP9e5J11WRJ7drNtm0irteavO4TeK+sk2DV9taPSUPd+5j6xqRstg9CfW1TtdrQa7+f9aiZG4Vg1ZwtIyOAAAIIIIAAAgggkPQCiXSCd/6Jf8iEotfk0kNrQ7qnduosOdP+RQWqKW3aRFyfRFrvmZPXHVh4ZZ0EbxG/BYx20L2Pqa/RckU8OPWNmCxoB6/9ftajZm4UglVztoyMAAIIIIAAAggggEDSCyTCCd5Fx7bLVUWvyoiSTSG903rlS84tsyXr6kkiKalR1yUR1hts8roDC6+sk+At6reCkY669zH1NVKmqAelvlHTNevotd/PetTMjUKwas6WkRFAAAEEEEAAAQQQSHqBeJ7gfadko1y1/1X5VunfQjr7Bg6SnJtnSebYcVpqEc/1trYA3YGFV9ZJ8KblbaFtEN37mPpqK42WgaivFkbx2u9nPWrmRiFYNWfLyAgggAACCCCAAAIIJL1APE7wLj20Rq7av1z6nfxnSN+M4aMk++aZkjGipKSHgQAAIABJREFUUGsN4rFeOwvQHVh4ZZ0Eb3Z2V+za6N7H1Dd2tbNzJOprRyl8G6/9fg4vEt8WBKvx9efoCCCAAAIIIIAAAgi4WiBWJ3gpEpDxRSvUFarnlu8JafZB17GyutfN8uT/O9KIa6zWG+nkdQcWXlknwVukO81se937mPqarVeko1PfSMWCt/fa72c9auZGIVg1Z6t95IMHD2ofkwERQAABBBBAAAEEEHAiMOvZdk66h+2bVV8pV+5/TT1DtXNVccj2b/e4Vv7Sa6rsy+2r2iyeczLs2NE0ML3eaOZkYr1eWWejN+uNdufp7cf7Vo8n+1mPo9NR2M/RC+bl5UXfOcY9CVZjDO7kcASrTvToiwACCCCAAAIIIGBCwNQJfPuaUnV1qnXLf27dqZBTt65Ofb3XTXIkq1uzNpzQOqu2qbo6mxWBuVM/gmRdgnrG4feUHkd+X+lxdDqKzv1MsOq0GvRHAAEEEEAAAQQQQAABVwjoviWxW+WB04Hqq5IWqA9qUJuaIcvzZ8gbvW6Scl+boG245dTZ9tFdV2ez+aY3ddUjSX31ODodhf3sVLChP/tZj6PTUUztZ6fzMt2fK1ZNCzM+AggggAACCCCAAAJJLKDrhDa/7Et1deoVB1aH1DqR0VFeswLVc28Uf0pqq6qmTvB0rVf3ltC9Xq+ss7EOrFf3joxuPN37mPpGVwdTvaivHlmv/b7So2ZuFIJVc7aMjAACCCCAAAIIIIBA0gu0doLn89dJVn2FWM9Jzba+11Wqv2fXN3y3/m79e5+yL+Xiw2+HtDqYc64KVN/Ju8a2JyfwtqmCNvTaiTvrdbZfdPXmfatHkv2sx9HpKOxnp4Lu6E+w6o46MUsEEEAAAQQQQAABBMwL1NVJoLJCffmt7xUNf1ZfIf789vaTLYJSFaTWVUiGv9rRnL9qN1AFqlu7XBrxOJzQRkzWrAPBjDM/Xb3Zx3ok2c96HJ2Own52KtjQ32v7WY+auVEIVs3ZMjICCCCAAAIIIICARwV2FftlyeZaeX9nvVTWBIwppAbqG0LNujOuCj39946plTKwU7WM6F4tHdPOCEaDBaSN/1ZdZWyukQz8907DVaD6ScdvR9KtWVtO4KOm8+SJu9eCCtbr7P2hqze/p/RIsp/1ODodxdR+djov0/0JVk0LMz4CCCCAAAIIIICApwSsUHXe4iopq4ouUB1UukOsr29un29567yuK0ITrTBbu4xRH0q1q90Ax1MzdYLnlRN4r6yzcaOxXsdvOS0D8L7Vwui5Kxp5/+rZN05HMfX+dTov0/0JVk0LMz4CCCCAAAIIIICApwQWrKiWdZ/URbTmIUe3yqiSd2VkybvSpvZURH0TvXFNaoZU+XKkMi1HqtKypdJnfT/zz9nqZ+91v1KsZ6nqepk6wfPKCbxX1kmwqusdp2cc3rd6HHn/6nF0Ogr72amgO/oTrLqjTswSAQQQQAABBBBAwCUCkx6usHX7//Aj78uo4g0qUM2sT4xb8C3ilPR0ScnOkZScHEnJzj39vfHv1vfcM36eIw+tT1NBqQpOfQ0hqfq7L1t9r09Ji0vlOKF1xk4w48xPV2/2sR5J9rMeR6ejsJ+dCjb099p+1qNmbhSCVXO2jIwAAggggAACCCBwWiBWzxxtDbxNVooU9kuTaYXpUtA11VhtQp3wpEhARhU3XJVqfU8LRHZVa6gJW8HlmUFmqIBzxrj2pwPR5sFoiwA1PT0iG6+d4HllvV5ZZ+NmZ70Rve2NNSZ400PLftbj6HQU9rNTQXf0J1h1R52YJQIIIIAAAggg4FoBp88c1b1wK2BdOCvLWLh65gltur+mKUwdWfKe7aX8o+Mwsb6a3z7fcAVow630p68M9eWIdau9nRcneHaUwrfxSmDhlXUSrIbf87Fswe8pPdq8f/U4Oh2F/exU0B39CVbdUSdmiQACCCCAAAIIuFYgmmeOml7suEE+mT8l08hhJv2yWN3eb12VOuzoFtvH+KjzSPmgyxixPsCpLL2t7X52G3KCZ1eq9XZeCSy8sk6CVT3vC12j8HtKjyTvXz2OTkdhPzsVdEd/glV31IlZIoAAAggggAACrhWw+8zRWC9Q5wmP/8RxqX7vLamxvrZvtb2U7eeMlg+6jlGBanValu1+0TTUud4zj88JfDTV0N9Hd32pq/4aRTOi7roSJEdTBXN9qK8eW35f6XF0Ooqp/ex0Xqb7E6yaFmZ8BBBAAAEEEEDA4wLJesLjP1KiwlTrq/bjHbaqHJAUFaRaV6Va3+tTfLb66Whk6oQnWesbytwr6/XKOgkadfx20TcGv6f0WPL+1ePodBT2s1NBd/QnWHVHnZglAggggAACCCDgWoFkOsGrP1gk1e+9ra5Mrf3nJ7ZqUpua0RSmbu1yqa0+JhpxgqdHNZn2c2siXlknwaqe94WuUfg9pUeS968eR6ejsJ+dCrqjP8GqO+rELBFAAAEEEEAAAdcKuP0Er37f1ypMrX73Lan78nNbdaj05arb+62rUnd0LrTVx3QjTvD0CLt9P9tV8Mo6CVbt7ojYtOP3lB5n3r96HJ2Own52KuiO/gSr7qgTs0QAAQQQQAABBFwr4MYTvLpdO5uuTK37epct+9T2HSTz0ivk/+7/rvy903BbfWLZiBM8Pdpu3M/RrNwr6yRYjWZ3mOvD7yk9trx/9Tg6HYX97FTQHf0JVt1RJ2aJAAIIIIAAAgi4VsAtJ3h1n3/acGXqe29JfdE+W96p53RRYar1lT54mOrjlvXaWqCNRqzXBlIMmug+gaeuMSiajUPoritBsg30GDahvnqw+X2lx9HpKKb2s9N5me5PsGpamPERQAABBBBAAAGPCyTyCU/tPz6S6ncbwlR/8SFblUrL6ymZl14uGVaYesG3WvRJ5PXaWmCEjVhvhGCGmus+oaWuhgoV4bC660qwGmEBDDenvnqA+X2lx9HpKKb2s9N5me5PsGpamPERQAABBBBAAAGPCyTaCc+g0h0yquRdubriPfEfO2qrOmm9+qgwNXPMFeLrN6DVPom23sbJmjrhYb22tpDxRrrrS12Nl8zWAXTXlWDVFnvMGlFfPdT8vtLj6HQUU/vZ6bxM9ydYNS3M+AgggAACCCCAgMcFEuGEZ8jRrSpMHVnyrrSpPWWrIr6C/k1Xpvr6FNjqYzVKhPUGm6ypEx7Wa3trGG2ou77U1Wi5bA+uu64Eq7bpY9KQ+uph5veVHkeno5jaz07nZbo/wappYcZHAAEEEEAAAQQ8LhCvE57hR96XUcUbVKCaWV9lqwq+ARc2XJl66RWS1rOXrT5nN4rXesNN1tQJD+sNJx+bn+uuL3WNTd3CHUV3XQlWw4nH9ufUV483v6/0ODodxdR+djov0/0JVk0LMz4CCCCAAAIIIOBxgVid8KRIQEYVN1yVan1PC9TZkk8fNEQyxzQ8MzWta3dbfVprFKv1RjpRUyc8rDfSSphpr7u+1NVMnSIdVXddCVYjrYDZ9tRXjy+/r/Q4Oh3F1H52Oi/T/QlWTQszPgIIIIAAAggg4HEBkyc86f6apjB1ZMl7tqX/0XGYjJo1Xl2Zmtqps+1+dhqaXK+d44dqY+qEh/U6qYq+vrrrS1311cbJSLrrSrDqpBr6+1JfPab8vtLj6HQUU/vZ6bxM9ydYNS3M+AgggAACCCCAgMcFdJ/wZNeVq9v7ratShx3dYlv3o84j5YMuY2RrlzFSlt5WTJ0A6F6v7QWGach69Uh6pb5eWSdBo573ha5R+D2lR5L3rx5Hp6Own50KuqM/wao76qRmefDgQRfNlqkigAACCCCAAAINArOebeeYol3tcRlZ/K4KVC86tt32eNvPGS0fdB2jAtXqtKxm/RbPOWl7nEga6lhvJMez25b12pVqvZ1X6uuVdTZWm/XqeX84HYXfU04F9f3vrp6ZNB+F+upR9cLvq7y8PD1YMRiFYDUGyLoOQbCqS5JxEEAAAQQQQCCWAmefAGT4q6Vt7UlpU3tCfW97+nubZn/+5mfWv+fUlduackBSVJBqXZVqfa9P8YXsxwmeLdKwjbxwgncmglfW65V1EqyGfYvHtAG/l/Vw8/7V4+h0FPZz9IIEq9Hb0RMBBBBAAAEEEPCEwK5ivyzZXCvv76yXyppAXNbcJitFCvulybTCdCnomhrVHAIV5eI/eUICJ0+I/4T1/bj6e8O/HVf/tu3jY00BqhWSZtZXRXWsUJ1qUzOawtStXS61PTa36NmmarUht5zqcXQ6iu79TF2dVkRPf911bZwV9dVTH6ejUF+ngg392c96HJ2OYmo/O52X6f5csWpamPERQAABBBBAAIGzBKxQdd7iKimrik+genZBrIB14aws6ZtddjoUPS6BE43hqPW9ISBV4WljYHo6SJW62rjUt9KXq27vt65K3dG5MKo5mDoB4AQvqnJo70R9nZGyj5356erNPtYjyX7W4+h0FPazU0FvBsl61MyNQrBqzpaREUAAAQQQQACBoAILVlTLuk/qjOmkBvxy5m311q32wW+zb7gNX/2s7oSkBBIj6A0FczK9g2w9/bzUv3ca7tiPEzzHhGoAAgs9jk5H0b2fqavTiujpr7uujbOivnrq43QU6utU0JtBo9fev3p2iblRCFbN2TIyAggggAACCCAQVGDSwxVR3/7fqbpEepXtlt7lu6Vj9dFmzyltDE9z68oSXt76IKmy9HZySn21b/izr736e8O/t/yzdZWqzhcntHo0vXaC55X1emWdBI16fg/oGoXfy3okef/qcXQ6CvvZqaA7+hOsuqNOzBIBBBBAAAEEkkjAzglPTl2Z9C7bLb3Kd0uvsl0qSLUC1dy6UwknkZLbRlLbt5eUdh0ktV179ZWivneQlPbt5T/XZ50OUK3QtCEwrUnNjPs6OOHRUwI7+1nPkSIbhfpG5nV2a+rqzE9Xb/axHkn2sx5Hp6Own50KNvT32n7Wo2ZuFIJVc7aMjAACCCCAAAIIBBU48z+I0wL1KjDtVb7rmyC1fLd0riqOvV5KSkMo2r4hIG0IR08HpI2BafuW/yZpaa3O1WsnAKw39ls32BE5gXdWB/axMz9dvdnHeiTZz3ocnY7CfnYqSLCqR1DvKASrej0ZDQEEEEAAAQSiFLA+0GnJ5lp5f2d91LfJR3nopm7WhzgV9kuTaYXpUtA11elwLfrXF+2Tut1fyjP/85kKUs8t3yM9y/dIiuh/tmltanrT1aENt9c33lrf8P3Mfzvla/j5aw90175ma0BOaI2wRjwoJ7QRkwXt4JX97JV1NhaZ9ep5fzgdhd9TTgW9Gbzx/tWzb5yOYur963RepvsTrJoWZnwEEEAAAQQQCCtgharzFldJWZX+gDHswYM0sALWhbOyog5X/UePSN3XX0n97i+lbvdXUr/na6nbu1sCFeXRTKdFnwM5vWRfm76yL7cg5DNJq9KyIz6Wqf8g5oQn4lIY6UB99bB6ZT97ZZ0Eq3reF7pG4feUHknev3ocnY7CfnYq6I7+BKvuqBOzRAABBBBAIKkFFqyolnWf1CXUGscN8sn8Ka0/B9QKSlVwuvurhiB1b0OA6j9SomUtR7K6yr5cK0DtezpIbfhen+LTMv7Zg3ACoIeVE1o9jk5HYT87E2QfO/PT1Zt9rEeS/azH0eko7Gengg39vbaf9aiZG4Vg1ZwtIyOAAAIIIICATYFJD1fE7fb/1qbYdALg95++AvUrqduzq+kK1Pp9e2yusPVmJzI6SlFufosQtcKXq2V8u4NwwmNXqvV2XjvhYb169o3TUXS/f6mr04ro6a+7ro2zor566uN0FOrrVNCbQaPX3r96dom5UQhWzdkyMgIIIIAAAgjYFEik/0DsVnlAfZhUz4o9MqegSOr27FZXogaqKm2uJnSzlDZtxde7j6wpbbyVv+EK1OMZnRyPrWMATvB0KHrvSpJEev+eWUH2s7P9TF2d+enqzT7WI8l+1uPodBT2s1NBbwbJetTMjUKwas6WkRFAAAEEEEDApkA8Tnja15RKr/Ld6sOj1FeF9X2vdKg5ZnPWrQSomZmS1ruPpPXqI74+BeLrc56k9T1P0vJ6qk7xWK+dRXHCY0cpfBvqG94oFi3Yz86U2cfO/HT1Zh/rkWQ/63F0Ogr72akgwaoeQb2jEKzq9WQ0BBBAAAEEEIhCwOQJT1Z9pZzbLDxtCFK7VxZFMdOzuqSmqitQrQDVClIbAtSGILW1l8n1OlkUJzxO9L7pS331ODodhf3sTJB97MxPV2/2sR5J9rMeR6ejsJ+dChKs6hHUOwrBql5PRkMAAQQQQACBKAR0nfB8c+XpHjm3fO/pq1D3SLq/JopZNe+S1uPchvDUClJ79xWfdQVqn/MkJbP1D7gKdmBd63W8qLMG4IRHjyj11ePodBT2szNB9rEzP1292cd6JNnPehydjsJ+dipIsKpHUO8oBKt6PRkNAQQQQAABBKIQcHLC0/fUThlZ8q6MLHlPXYnq9HU0q6sU5fSWAzm9ZeqN/cXXp68KUFPbtXc6dFN/J+vVNokgA3HCo0eX+upxdDoK+9mZIPvYmZ+u3uxjPZLsZz2OTkdhPzsVJFjVI6h3FIJVvZ6MhgACCCCAAAJRCER6wpNbd0pGFr8no0relaFHP4jiiCInMjqq8LQotyFEtcLU/W36ytHMLk3jcQIQFW2LTpHWV89Rw49CfcMb2WlBfe0omW+jez9TV/M1s3ME3XVtPCb1taNvvg311WPMftbj6HQUU/vZ6bxM9ydYNS3M+AgggAACCEQpsKvYL0s218r7O+ulsiYQ5SjOurXJSpHCfmkyrTBdCrqmOhusld52/4P4W6V/k5HFDVen2v2QqQpfrhTl5MuB3IbwtPH7wZxeYddj6j8Q7a437AQ1N2C9ekCprx5Hp6Own50Jso+d+enqzT7WI8l+1uPodBT2s1PBhv5e28961MyN4plg1e/3ywcffCDPPPOMrFu3Tvbs2SP5+fkyfvx4ueeee2Tw4MGSkpLSTPrAgQMyc+ZMeeedd0JWYPHixarNma/q6mpZtWqVLFq0SDZt2iTp6ekybtw4ufvuu2Xs2LGSmmruxNTcVmFkBBBAAIFYClih6rzFVVJWFZ9A9ey1WgHrwllZxsLV1v4DsVvlARWkWrf79z/xaatlKM7Ok53tLmx2Jer+3Hzxp6RFVT5OAKJia9HJaycArFfPvnE6Cu9fZ4LsY2d+unqzj/VIsp/1ODodhf3sVJBgVY+g3lE8EazW1dXJwoUL5Ve/+pWcOnVKhg0bJl26dJGSkhLZsWOHtG3bVh588EG56667xOfzNQlv375dJk+eLAcPHrQdrFqh6kMPPSQ/+9nP1LhDhw6V2tpa2bJlS8jj6C0poyGAAAIIJIPAghXVsu6TuoRayrhBPpk/JfIParKziLNPeFIk0HRl6sXF70hqoL7VYT7oOla2drlUfdWmZtg5pK02nADYYgrbiBPasEQxacB+1sPslf3slXU27grWq+f94XQUfk85FfRm8Mb7V8++cTqKqfev03mZ7u+JYHXNmjUydepUufDCC+Wxxx6TESNGqKtTratYX3/9dfn+978vNTU1smTJEhkzZkyT+YoVK2TKlCnyyCOPyLx582zVwhrjjjvuUOM88cQT6qrYQCAg27ZtU1fGHjp0SJ577jkZPXq0rfFohAACCCDgTYFJD1fE7fb/1sRN/QdT438QF5z6/PSzUzdIXsX+Vov/VbsBsrXLGPlrl0vlgI3b+qPZSabXG82cTPZhvXp0OcHT4+h0FPazM0H2sTM/Xb3Zx3ok2c96HJ2Own52KujN4FyPmrlRkj5YtQLTn/zkJ+qK1WXLlsmNN97YTNMKPa1b9q0w9D/+4z/UVa1paQ23Cy5YsEDmz58vVjA7YcKEsFUoLS2VuXPnqqtTly9fLiNHjmzWpzHgnTNnjrqqNTPTzFU/YSdKAwQQQACBhBfw0gmA/+QJ+fX8N9Tt/kOObm21NmXp7WSLujp1jHzcaYTxOnICoIfYS/vZEmO9evaN01F4/zoTZB8789PVm32sR5L9rMfR6SjsZ6eCBKt6BPWOkvTBqhV2/vu//7t8/vnn6vmqAwYMaCFoPQf1kksukTvvvFMFsNnZ2VJVVSX33XefrF27VpYuXaqewRru1fjoAOu5rdbVqtajAM58WY8emDFjhlRUVMjzzz+vrmblhQACCCCAQDABL5wA1GzfKjUb35aqd9ZK4NTJVjfCh51HqitTrUD1VHq7mG0aTgD0UHthP58pxXr17Buno/D+dSbIPnbmp6s3+1iPJPtZj6PTUdjPTgUJVvUI6h0l6YNVO1xWeHrllVc2C1YbQ1Cr/29+8xt54YUXxPqgqmPHjqkPovrhD3/Y4oOoXnzxRZk+fbo88MAD6uvsD8OqrKxUjxR4+umnZePGjTwOwE5xaIMAAgh4VCBZTwDqi/ZJ9ca3pXrDeqn74p+tVvdgTq/TV6deKv8/e2cCJkdV7v13tmyThD0QtkAAEZBF4SIKgleigIqAIvAJLlz8WEREUVC5yuKCXriAbC5X/FQEBEVBxOsVF0BBUQEFuQoqS0JIwhoCySSZJfM9/9NdMzWdnunuOW/3VHX/Kk8/3Zmu83ad3/ueqlP/es85j8142YREAjcAPtibNZ5Ho0N9feIm1grtN44gcRzHz6s0cexDknj24RhrhXiOJYiw6kPQ10rLC6tabOqMM86wSy+9NEwJoKH82h566CE74ogjrL293bT4lV7KME0WvNI+55xzTiirDFdtynY97bTTxpyTVVMNaGEribRHH320rzexBgEIQAACTUOgqW4ABgYKYuqvf2Wr7/hFRR/duckbhxaiqrhznXfgBsAHcFPFcxVIqG8VkBqwC+03DjJxHMfPqzRx7EOSePbhGGuFeI4liLDqQ9DXSksLq5pfVZmoJ554YljQ6jvf+Y5tttlmgXCSxarh/BJMjznmmDAnqha80tQBWojq/vvvD2UkkCo7tRrRtJp9fF2MNQhAAAIQyCOBZrgB6H/4r7b6N7fZ6tt+ZgNPLRnTDX9fZye7e9brg6D67JSNM+MybgB8XNEM8VwLCepbC6367Uv7jWNLHMfx8ypNHPuQJJ59OMZaIZ5jCSKs+hD0tdKywqpE1RtvvDFkmGr79re/HYb2J9t1111nl1xyiR166KFhrtXOzs4R5JOFqF796lfbVVddZbNnz0ZY9Y1NrEEAAhBoaQJ5vQFYs+wF6/3Nr2zV7b+wvj/fM6YP22bMtClvfLNN3udf7cBbJmaof6Ug4wagEqHqvs9rPFdXu7X3or7jJedbjvYbx5M4juPnVZo49iFJPPtwjLVCPMcSRFj1IehrpSWFVQ3rv+aaa4KoqozUr3zlK3bggQeuNSfqWKifffZZe/e73x2yVyWy7rXXXnUXVrU4FhsEIAABCLQGgTN+9vJMVvT8Ax4qe1xT/v5Xm/bAfdZ9/x+trbd3zGNfucPO1rPL7tbzit1scNLksG/e6hvrHOobS9Cn/GjxHGsd/8YS9CmPf+M4Esdx/LxKE8c+JIlnH46xVojnWIKF8q0Qz7vvvrsPrAZYaTlhVQtIXXjhhXb++efbpptual/96ldDpmrpQlOV2JdbiEqLUmlaAdk84YQTyppIpgJQRuyRRx5Z6WdGfI+wWhMudoYABCCQawJ56DB1Pvu0TfvLfdb95z9a15JFY/Lu33CWrXjVq63nFa+0vo1nr7VvHurrGVDU15Pm+G1xgzd+dumSxLMPx1gr3vGMX2M94lPe26/JUeFfH//EWsG/sQRbR2hstesuwqpP23C3ooWnNKxf86LuvffeJiF0p512Kvs7mipg+fLlYWGq0mkAVKCnp8dOPfXUsODVnXfeGexdf/31dtRRR9nZZ58dXqVibTkx1r2SGIQABCAAgaYgkNkha2dMDvOmrrrtZ9b7219XZD3lgLfa5P3m2aQ9Xzvmvpmt75ndFes4nh2o73io+ZdhSKIPU+LZh2OsFe94xq+xHvEp7+3X5Kjwr49/Yq3g31iChfLEsw/HWCv1iufY46p3+ZbJWH3yySft5JNPth/96EdhCL8yVjfZZJOyfJctW2bvf//77YYbbrA77rjD9t1337X2W7RoUVi0aunSpUFQ3X777U0ZpQcffLDNmzfPrrjiijDNQHpLyvT29tq1115rc+bMqbd/sQ8BCEAAAjklkLUO4rYv/s1e+9Rt9tYVv7I1zz83JtWuHXa2yW8qzJ3avt76VXkga/VNDrpeHUTqW1VY1H0n/OuDmHj24RhrxTue8WusR3zKe/sVYdXHL15W8K8PSc5XPhxjrdQrnmOPq97lW0JYfeqpp8LQfImqp5xyin3+859fS/RMgx4YGLBzzz03zJl65plnhs/prFVls2qOVgm073vf++zyyy+37u7uILIed9xxdvfdd9tNN91ke+655wj/JQteHXvssUHYnTy5MK8cGwQgAAEIQKCUQBY6iOv0LrW9nr7d9n7qV/ayZQ+O6aS26TNsykFvsyn7zbPOl5cfDTKWgSzUt9zx1auDSH2z0ebxr48fiGcfjrFWvOMZv8Z6xKe8t18RVn384mUF//qQ5HzlwzHWSr3iOfa46l2+6YVViaQXXXSRnXHGGfaBD3wgCJoSQSttDzzwQBjWv3DhQrv44ovtmGOOCULomjVr7Ac/+IGdfvrpwYQEVk0DkGyaO/X4448PWa6XXnqpzZ071yTE3nPPPUHUXbBggWmfclmwlY6J7yEAAQhAoHUITGQHcbfnfm97P/XLIKi2Dw6MCX3SXvvYlDe+xSa/7vVm7R3jdtBE1nesg65XB5H6jjtUXAviXx+cxLMPx1gr3vGMX2M94lPe268Iqz5+8bKCf31Icr7y4RhrpV7xHHtc9S7f9MLqww8/HBaJuv/++yuyVFarRFTNqyox9MYbb7TTTjvN5s+fH4b6a+i+PsumPkuwPeyww0bMpbpixQo777zzwksCRxEaAAAgAElEQVRTAey2227W19cXslj1f/1dC1yVm7e14gGyAwQgAAEItAyBRncQN+1ZEITU1z71S5vds3BMzh2bbWFTDjzYJr/+jdYxezMXnzS6vtUedL06iNS3Wg/Udz/868OXePbhGGvFO57xa6xHfMp7+xVh1ccvXlbwrw9Jzlc+HGOt1CueY4+r3uWbXli9+eab7ZBDDqmKY1pYTQo8/vjjdtlll9lPfvKTIKhKYH3LW94Ssk+32mqrsnZXr15tt9xyS1jY6q677rKuri7bf//97aSTTrL99tvP2tvbqzoedoIABCAAgdYl0IgOYteaPnvN078Kguquz/2hIuxfzz7A3vbRQ6xrtz0q7lvrDo2ob63HpP3r1UGkvuPxhn8Z/OvDlHj24RhrxTue8WusR3zKe/sVYdXHL15W8K8PSc5XPhxjrdQrnmOPq97lm15YrTdA7EMAAhCAAATqQaCeHcTtX/jL0FD/7v6Xxjz8f87cwW7b9M32u1n/aj2d3QiNTs6up39jDrFeHWLqG+MVv7L414dlq8Rzq9QTodGnXXhZ4TzlQ5L268Mx1grxHEswH+URVvPhJ44SAhCAAARajIB3h3i91c8FMVVD/ee+9PcxafZ0TrfbZh9kd8w+0BZMnztiXzqIPoHo7V+foyJD14sj/vUiGWeH81UcP+I4jp9XaeLYhyTx7MMx1grxHEuwUL7V4tmHWv2sIKzWjy2WIQABCEAgQwTWPP+s9T/6z/Cy1asKR9bWNvJlyf+L31lbYR7toVcoNEq5Qpmw/4h9hm2V/p72HO0Yzr1xtQ1aW/FV2C/5v+wPtln4f+Fzar/U//XdtP7lQVDd6+nbK3rjTxvsZbdtepD9YaN9R92XDnFFjFXt0GodYupbVVjUfSfarw/iVonnVqlnEhXU16d9xFrhPBVLsDWFN9qvT9zEWqlX+409rnqXR1itN2HsQwACEIBAYwn091v/o/+w/scKIqpeA4/+09YsW9rY48jJrz01dVO7bfab7Y7ZB9jSyRtWPOp6dZjoEFdE35Ad8K8PZuLZh2OsFeI5jiBxHMfPqzRx7EOSePbhGGuFeI4l2JrCuQ+1+llBWK0fWyxDAAIQaBiBR59eY9f9rs9++48BW9k72LDfTf/Q9Clttte2HXbkXl02d1Z9FukrredGq5bYlssftS2XPxLe5yx/1LS6PVtlAr/e5E12+6Zvtr+uu2vlnVN70CGuCdeoO3OD58Mx1grxHEuwNW/wWqX9tko9k1ZAfX3OB7FWOC/HEuS87EPQxwrx7MMx61YQVrPuIY4PAhCAQAUCEhs/cvUqW75qYgTV0sOTwHrxMVNcxdXBnh5bcN/f7Yc3/M02XloUUlc8alP7e4iPGghoIarbi3On9rV31VByeFc6iOPCtlYhbuB9OMZaIZ5jCXID70PQx4p3PHOe8vFLrBVvvyIkx3rEtzz+9eHJ+cqHY6yVesVz7HHVuzzCar0JYx8CEIBAnQl84ebV9osH++v8K7WZ33+nTjvzkMm1FSruPfDE/MJQfg3jf6wwjH9gyaJx2UoX0nykWohpwfRt7Kmpswuzkw5KjE7NZDoYZiwNLxscMaNp6v8FAVtlt1i/zfbYuj18l7wGQ1mZLf6taGt4H5UufDeYKheMpv7/64f61zq+tvDTxeMaOvbCMQ8f76CN2M8G7fHp24W5U5/o3jqaY706THSIo13jYgD/umBsuUUlaL8+cRNrxbv94tdYj/iU9/ZrclT418c/sVbwbyzBQnni2YdjrJV6xXPscdW7PMJqvQljHwIQgECdCbz1P3smbPj/WFWrdGFds+yFIJr2P1YUUSWgPvZPG+zriyb2/OQNg4BaEFLn2vzubeyJ6fGiYrkDq1TP8VaGDuJ4yfmWw78+PIlnH46xVojnWIKtdQNPu/WJl1grtNtYgq3VbhHOfeLFywrt14tktu0grGbbPxwdBCAAgYoEMn/jMziYyj4dzkRd89yzFetWaYf+9i6bL/G0OyWiTt/GlnfNrFTU7Xs6TD4oMx/HPtUcskJ9nYGO0xztd5zgSooRzz4cY614xzN+jfWIT3lvvyK8+fjFywr+9SHJ+cqHY6yVesVz7HHVuzzCar0JYx8CEIBAnQlkqSOx/upnhhaRet+c+SEDtf+xR1wIPDNlk5CFGoTU4pD+RdO2cLEdY6ReHYgs+TXNh/rGRMtwWfzrwzHWCvEcS7BQnnj24RhrxTue8WusR3zKe/sVYdXHL15W8K8PSc5XPhxjrdQrnmOPq97lEVbrTRj7EIAABOpMYCI6EpPWrA4C6ojXikdset9L0bVtmzrNOudua51bb2sdc7crfJ67rc37UrTpuhioVwdiIvxaDSDqWw2lyvvg38qMGrEH8exDmXj24RhrxTue8WusR3zKe/sVYdXHL15W8K8PSc5XPhxjrdQrnmOPq97lEVbrTRj7EIAABOpMoN4diY1XLrItlz8ylIm65YpHbZOehS616th8y7VE1I7Zm5W1Xe96jrdC9epAUN/xesS3HP714Uk8+3CMtUI8xxIslG+VeG6VeiI0+rQLLyucp3xI0n59OMZaIZ5jCeajPMJqPvzEUUIAAhAYlYBXx6m7f3kxA7UgokpA1fvkgVXR9NtmzBwSUDuLWagdc7e1tkmTq7btVc+qf7DKHekwVQmqwm7414djrBXiOZZgawlvCFI+8eJlxbv9cl728kycHW+/0m7j/OFdGv/6EOV85cMx1kq94jn2uOpdHmG13oSxDwEIQKDOBGrtSEwaWG1brHjcNk+9JKJusOpplyNd2L2VzZ++jb3prS8fGsbfvtHG0bZrrWf0D1ZpoF4dCOpbpQPqvBv+9QFMPPtwjLVCPMcSbC3hnHbrEy+xVmi3sQRbq90inPvEi5cV2q8XyWzbQVjNtn84OghAAAIVCYx246N5UIfF0/mFz8sft1mrFle0Wc0OyyatN7SI1Pzu4QWl1rS1h+LeHQlu8KrxSv338fYrNwD191ktv4B/a6E1+r6cr3w4xlohnuMIEsdx/LxKE8c+JIlnH46xVojnWIKt+aDAh1r9rCCs1o8tliEAAQg0hMCBn1s6IvtU2aibrZhvmhvVY5NQuiAIp9sUhdS5ISNVwupYm3fHiQ6xhzfjbXj7FWE13ieeFvCvD03OVz4cY60Qz3EEieM4fl6liWMfksSzD8dYK8RzLEGEVR+CvlYQVn15Yg0CEMgIgUefXmPX/a7PfvuPAVvZOzghRzV9SpvttW2HHblXl82dVcjijNkG+/psYP6j1v/4o8PvCx63gSefiDE7ouzzkzey+dNHiqhPdG89LvveHSc6xONyg3shb78mB4h/3V01LoP4d1zY1ipEPPtwjLVCPMcRJI7j+HmVJo59SBLPPhxjrRDPsQQL5Vstnn2o1c8Kwmr92GIZAhCYIAISVT9y9SpbvmpiBNXSaktgvfiYKdWLq/39JeLpY9Y//3EbWDjfjeiLXeua5kJdOH0rW9g9J3xe0L2NLe+a4fYb3h2nVutAUF+3UIwy5B3HCMlR7nAvjH99kHK+8uEYa8U7nvFrrEd8ynv7leuQj1+8rOBfH5Kcr3w4xlqpVzzHHle9yyOs1puwo/3Fi33mRXQ8JExBIJMEvvLrqXbXI12ZOrbXbtNnH9h35chjGhiwticXmD35RHhve3Kh2aInrG3RQrdjLyegSkTV3+u9XX3si64/ccw3Z7ra8zLmXc/kuKivl4fi7ODfOH7Esw8/LyvEsw/JVjk/t0o9OU/5tAsvK5ynfEjSfn04xlohnsdPcPbs2eMv3OCSCKsNBh7zcwirMfQo20oE3n/1DFvV15aZKrcPDoQ5UL+wx9+CaNq26AmzJ4vvgz5ZtRMpoI4G2rsjQQcxGyHt7VduaLPh1+Qo8K+PPzhf+XCMtUI8xxEkjuP4eZUmjn1IEs8+HGOtEM+xBAvlWyGeEVZ9YgUrEMg0gb7777UXPnpSpo/R++DapnVbeHV3W3vyufj/oe+mFb/rLu5b8n1793Szjg7vQxthb6KGgrQPrgkC6mY988PiUXpt3rMgvEtc9dja113POuZsbZ1z5lrHVnOtc87WdsRNmzQkA7XW4/ceCjJRfq1Ub+96Jr9HfSuRb8z3+NeHM/HswzHWCvEcS7BQvlXiuVXqyXXXp114WeE85UOS9uvDMdYK8RxLMB/lyVjNh584ygwSaEVh1csNbZMmB3E2Lcbqc3vp35L/Dwm504fL6btJk8seUr07Em02WBBQg3i6YISQ2jnY74KpnIDaMWeu6e+lW73rO94KeXckWqWe3OCNN+LqU847jvFvffw0Xqv4d7zkRpbj/OzDMdaKdzzj11iP+JT39ivXIR+/eFnBvz4kOV/5cIy1Uq94jj2uepdHWK034RzZb8ZV1MfCH1vfHV/4s51130dy5OEmPNT2jpLs2WlBrL1j/hRb2TnNejq7bWVHd+rzNFvZ2V38e+Gz9lvZMW1UOIWs0+EM1M2KGahda3pdgNYioI72g63SkWiVenLD49K03IzUq4NIPLu5KMoQ/o3CN1SYePbhGGvFO57xa6xHfMp7+5V+ho9fvKzgXx+SnK98OMZaqVc8xx5XvcsjrNabcE7s534V9Ro5e9QXYbVG6BnffVXH1KLIKuF1moVh/T3zbdLAapcj1xyoG+yoofvDQ/hHy0Ct9QdbpSPRKvXkhqfWFlDf/evVQSSe6+u3aq3j32pJjb0f8ezDMdaKdzzj11iP+JT39iv9DB+/eFnBvz4kOV/5cIy1Uq94jj2uepdHWK034ZzY/8LNq+0XD/oMYfaq8v47ddqZh5Qf6h37G61W31heSfnBnhUWXitW2Jrkc/p9RU/4fsR3K4pl0vv19XkdUubsjLWIVL0uNK3SkWiVenLDk61mTbv18Qft14djrBXiOZZgoXyrxHOr1JPrrk+78LLCecqHJO3Xh2OsFeI5lmA+yiOs5sNPdT/Kt/5nj63s9Vmd3PNg63UiarX6evrEw9ZgX28QZ4eE2hGCbUGcTYu4yee1BNuVPR6HMy4bYwmooxmsVzy3SsepVerJDd64mmTdCtFufdDSfn04xlohnmMJIqz6EIyzQhzH8aOf4cPPywrx7EOSfoYPx1gr9Yrn2OOqd3mE1XoTzol9TkTZcFQ9T0Sxc8p6EJo+pc322rbDjtyry+bOao83OTg4JMAG0bUo1p5z9fM2daDHpvavsGnhvfC58Lcemzqwovhe/Ht/j4226NR4BFSE1QIB73jmPBXfZDwsePuVGzwPr/jZwL8+LDlf+XCMtUI8xxEkjuP4eZUmjn1IEs8+HGOtEM+xBAvlWy2efajVzwrCav3Y5spyqzXMVquvx5yyngEtgfXiY6b4iKtlDmw8/p20pnct8XVh91YmYdVroyMRR3I8fo37xepK49fqOFXaC/9WItSY74lnH87Esw/HWCvEcxxB4jiOn1dp4tiHJPHswzHWCvEcSxBh1YegrxWEVV+eubXGhSYbrqvXhabV5pQlnpsznvFrc/o1qRX+xb8TQaBe113ieSK8ufZv4t84PxDHcfy8ShPHPiSJZx+OsVaI51iCCKs+BH2tIKz68sytNS402XBdvS40rTanLPHcnPGMX5vTrwir2fBrchT1ug7RfrPhZ/zr44dWiedWqSfXIZ924WWF85QPSdqvD8dYK8RzLMF8lEdYzYef6n6UnHjrjriqH+DEWxWmijsRzxURNWQH73jGrw1xW8Uf8fYrN7QVkTd0B/zrg5vzlQ/HWCvEcxxB4jiOn1dp4tiHJPHswzHWCvEcS7BQvtXi2Yda/awgrNaPba4st1rDpL7ZCE8urD5+aJV4bpV6IjT6tAsvK5ynfEjSfn04xlohnmMJttYNLe3WJ15irdBuYwm2VrulH+kTL15WaL9eJLNtB2E12/5p2NHRcWoY6jF/iBOvjx+IZx+OsVa84xm/xnrEp7y3X7kB8PGLlxX860OS85UPx1grxHMcQeI4jp9XaeLYhyTx7MMx1grxHEuwNR8U+FCrnxWE1fqxzZVlLjTZcBcXGh8/EM8+HGOteMczfo31iE95b78irPr4xcsK/vUhyfnKh2OsFeI5jiBxHMfPqzRx7EOSePbhGGuFeI4liLDqQ9DXCsKqL8/cWuNCkw3XcaHx8QPx7MMx1op3POPXWI/4lPf2K8Kqj1+8rOBfH5Kcr3w4xlohnuMIEsdx/LxKE8c+JIlnH46xVojnWIIIqz4Efa0grPryzK01LjTZcB0XGh8/EM8+HGOteMczfo31iE95b78irPr4xcsK/vUhyfnKh2OsFeI5jiBxHMfPqzRx7EOSePbhGGuFeI4liLDqQ9DXCsKqL8/cWuNCkw3XcaHx8QPx7MMx1op3POPXWI/4lPf2K8Kqj1+8rOBfH5Kcr3w4xlohnuMIEsdx/LxKE8c+JIlnH46xVojnWIIIqz4Efa0grPryzK01LjTZcB0XGh8/EM8+HGOteMczfo31iE95b78irPr4xcsK/vUhyfnKh2OsFeI5jiBxHMfPqzRx7EOSePbhGGuFeI4liLDqQ9DXCsKqL8/cWuNCkw3XcaHx8QPx7MMx1op3POPXWI/4lPf2K8Kqj1+8rOBfH5Kcr3w4xlohnuMIEsdx/LxKE8c+JIlnH46xVojnWIIIqz4Efa0grPryzK01LjTZcB0XGh8/EM8+HGOteMczfo31iE95b78irPr4xcsK/vUhyfnKh2OsFeI5jiBxHMfPqzRx7EOSePbhGGuFeI4liLDqQ9DXCsKqL8/cWuNCkw3XcaHx8QPx7MMx1op3POPXWI/4lPf2K8Kqj1+8rOBfH5Kcr3w4xlohnuMIEsdx/LxKE8c+JIlnH46xVojnWIIIqz4Efa0grPryzK01LjTZcB0XGh8/EM8+HGOteMczfo31iE95b78irPr4xcsK/vUhyfnKh2OsFeI5jiBxHMfPqzRx7EOSePbhGGuFeI4liLDqQ9DXCsKqL8/cWuNCkw3XcaHx8QPx7MMx1op3POPXWI/4lPf2K8Kqj1+8rOBfH5Kcr3w4xlohnuMIEsdx/LxKE8c+JIlnH46xVojnWIIIqz4Efa0grPryzK01LjTZcB0XGh8/EM8+HGOteMczfo31iE95b78irPr4xcsK/vUhyfnKh2OsFeI5jiBxHMfPqzRx7EOSePbhGGuFeI4liLDqQ9DXCsKqL8/cWuNCkw3XcaHx8QPx7MMx1op3POPXWI/4lPf2K8Kqj1+8rOBfH5Kcr3w4xlohnuMIEsdx/LxKE8c+JIlnH46xVojnWIIIqz4Efa0grPryzK01LjTZcB0XGh8/EM8+HGOteMczfo31iE95b78irPr4xcsK/vUhyfnKh2OsFeI5jiBxHMfPqzRx7EOSePbhGGuFeI4liLDqQ9DXCsKqL8+6Wlu8eHHd7B/zzZl1sx1j+OpjX4wpPmpZ6lsXrDUbxb81IytboFXiuVXqmTiZ+vq0j1grnKdiCRbKE88+HGOtEM+xBFsrnmm3PvESa4V2G0uwtdot/UifePGyQvsdP8nZs2ePv3CDSyKsNhh4zM8hrMbQG1mWjqIfyxhLXGhi6A2XbZV4bpV60iH2aRdeVjhP+ZCk/fpwjLVCPMcSbC2BhnbrEy+xVmi3sQRbq93Sj/SJFy8rtN/xk0RYHT87Sk4QAYZGTBD4kp9laISPH4hnH46xVrzjGb/GesSnvLdfk6PCvz7+ibWCf2MJFsoTzz4cY60Qz3EEieM4fl6liWMfksSzD8dYK8RzLMHW7Gf4UKufFTJW68c2V5a50GTDXVxofPxAPPtwjLXiHc/4NdYjPuW9/Yqw6uMXLyv414ck5ysfjrFWiOc4gsRxHD+v0sSxD0ni2YdjrBXiOZYgwqoPQV8rCKu+PHNrjQtNNlzHhcbHD8SzD8dYK97xjF9jPeJT3tuvCKs+fvGygn99SHK+8uEYa4V4jiNIHMfx8ypNHPuQJJ59OMZaIZ5jCSKs+hD0tYKw6sszt9a40GTDdVxofPxAPPtwjLXiHc/4NdYjPuW9/Yqw6uMXLyv414ck5ysfjrFWiOc4gsRxHD+v0sSxD0ni2YdjrBXiOZYgwqoPQV8rCKu+PHNrjQtNNlzHhcbHD8SzD8dYK97xjF9jPeJT3tuvCKs+fvGygn99SHK+8uEYa4V4jiNIHMfx8ypNHPuQJJ59OMZaIZ5jCSKs+hD0tYKw6sszt9a40GTDdVxofPxAPPtwjLXiHc/4NdYjPuW9/Yqw6uMXLyv414ck5ysfjrFWiOc4gsRxHD+v0sSxD0ni2YdjrBXiOZYgwqoPQV8rCKu+PHNrjQtNNlzHhcbHD8SzD8dYK97xjF9jPeJT3tuvCKs+fvGygn99SHK+8uEYa4V4jiNIHMfx8ypNHPuQJJ59OMZaIZ5jCSKs+hD0tYKw6sszt9a40GTDdVxofPxAPPtwjLXiHc/4NdYjPuW9/Yqw6uMXLyv414ck5ysfjrFWiOc4gsRxHD+v0sSxD0ni2YdjrBXiOZYgwqoPQV8rCKu+PHNrjQtNNlzHhcbHD8SzD8dYK97xjF9jPeJT3tuvCKs+fvGygn99SHK+8uEYa4V4jiNIHMfx8ypNHPuQJJ59OMZaIZ5jCSKs+hD0tYKw6sszt9a40GTDdVxofPxAPPtwjLXiHc/4NdYjPuW9/Yqw6uMXLyv414ck5ysfjrFWiOc4gsRxHD+v0sSxD0ni2YdjrBXiOZYgwqoPQV8rCKu+PHNrjQtNNlzHhcbHD8SzD8dYK97xjF9jPeJT3tuvCKs+fvGygn99SHK+8uEYa4V4jiNIHMfx8ypNHPuQJJ59OMZaIZ5jCSKs+hD0tYKw6sszt9a40GTDdVxofPxAPPtwjLXiHc/4NdYjPuW9/Yqw6uMXLyv414ck5ysfjrFWiOc4gsRxHD+v0sSxD0ni2YdjrBXiOZYgwqoPQV8rCKu+PHNrjQtNNlzHhcbHD8SzD8dYK97xjF9jPeJT3tuvCKs+fvGygn99SHK+8uEYa4V4jiNIHMfx8ypNHPuQJJ59OMZaIZ5jCSKs+hD0tYKw6sszt9a40GTDdVxofPxAPPtwjLXiHc/4tbJH1ul8zuZOe9Dmdj9oc6f9pfB52oP29Oot7KneLcJ7uc+9a6ZUNl7cw9uvCKtVo2/IjvjXBzPnKx+OsVaI5ziCxHEcP6/SxLEPSeLZh2OsFeI5liDCqg9BXysIq748c2uNC002XMeFxscPxLMPx1gr3vGMX0d6ZIupfw+i6TYpAXWDSYvH5bYX+jYaU3hd3r/ukF1vvyKsjstldSuEf33Qcr7y4RhrhXiOI0gcx/HzKk0c+5Aknn04xlohnmMJIqz6EPS1grDqyzO31rjQZMN1XGh8/EA8+3CMteIdz63q12kdLw1lng5loXY/aF1tvbEuqrp8z8CMoUzX17xirtmULa1typZmU+YU3ifPrtrWaDu2qn+jwTkb8G63COfODoo0h38jARaLt8r5qlXqyXnKp114WeE85UOS9uvDMdYK8RxLMB/lEVbr4KfVq1fbLbfcYldeeaXddddd1tXVZfvvv7+ddNJJtt9++1l7e3sdfjXOJCfeOH5epTnx+pAknn04xlrxjudW8OvgykfNlj9ggy89YHfed18QVDeZPD/WFfUv39ZlbVPmmE0dFlzXEl/bOsY8jlbwbxoA9a1/WFbzC97nKQSaaqiP3Ke740XbcNIim9G51Fat6baVA90j3tcMjr/fjH9r9wfnqThm9ShNHPtQ5brrwzHWCvEcS7BQvtXi2Yda/awgrDqzlah6/vnn21lnnWUzZsyw3Xbbzfr6+uzuu+8O/z/vvPPsxBNPtM7OTudfjjPXag2T+sbFi1fprFxYdVO32ZRHRrw0pHrNYIetsQ4b0Hu1nwc7bMCK+5eUee9+msey00wCU+nL9LdOayv792T/VNmwf+F18rf7ho9xjN8fqy4xN66jxYO3f5uq3a5ZbYPL7w8CahBSi2KqDbwU1bw0V+qjPa8ovnYe+jylfYXNmvyEbTzpCdt48oLC58lP2Kzi/5UVW/dt8mYF8VXZrlNT2a7F7Nf9/6Ot7ocwnh/wjmOEt/F4oX5l8K8P29HOz5r3WaLphpOeLL4vso3C/4dfUzuWj3kQq9dMtVUD3bZyTXdN7xJpzzliA7OObrOO6eG9rfge/h+xNdX1aAwOrVJPzssRjaEORTkv+0Cl/fpwjLVCPMcSzEd5hFVnP1133XV2/PHH27777mtXXHGFzZkzxwYHB+2ee+6xU045xZYsWWLXXHON7b333s6/HGeOE28cP6/SnHh9SJaL58ntK9cSTxMxdd2uZ3x+OMdW+gYn2fO9m9hzfZvYc72zU583seeLf9N36bk2K1XXO55ze55a/aQNvnR/QTxd/oDZSw/YYM/DlfBV/P6Z3s2GRdQVBRF14aptK5Yrt8P0zheC6FoQXBcUBdfh/0scqff2Yv/6Yy6ytax/g3ofQln73nHMDXxCYNBmdj5feHUV35P/p99LvlM24wv9G9nSvo1McwMnr/D/fv1/Vvib/q8pLCpt+LcSoTG+X73YBlcvNFv9pF3240cLYmnXSOG0q311xA/UuWhRcG1LCa+JAKv3ts5hQbZUmD3je51rZdYqNiUCT+TmHc+5ve6O0wm11rezra/wkLL0ujnpCWuzQbO2wfCevCr9f7QyW2+oB4+Dhddg8X3E5zVD3w0m+42677CdF1euGfXYaj3+FQMzLbz6Z1pP8rn4/8J36wz/vb+4b3G/nuL/RUqbdxxz3R1ng6hTMfzrA7bW85XPr1a2Ui//Vv7lid0DYdWR/9KlS+24444L2ak33XST7bnnniOs33rrrXb44YfbscceG7JaJ0+e7PjrcaZarWFS37h48SrtfuId7LfBnn/Yp696cC0RVTd8bPEElBFZEF8luM4O74XPI/+mTrS3f7PfbgdTGaiFbNQgpPbFifu42k4AACAASURBVJJrrN0eXbF2FupL/evFO7RKC1Pae4ayXM875CmzVfNtcOWCwvuqBUFYqfe2as20ILzq9VRv4T39WUJzPTbvOG7KG7w1vSHOBxXrfc+nPuv/hb/f/benh4TUGUXhtB7+StvU+SqIrEFwLRFhi0LsBe+dY22TZpnp5bhl/3w1RmUHB8xWL7RBtetVTw6Jp4OrnhzxdzOJOWxpAoPWXlZwLZdxq+ukrqfhoWbv7PA59rzufb7KdRyPIzRL66ts6sJDxwVFAbUw8iMZ9bF+15Jx/ApFRiOgh2FqF7PWW9escx2zzpnhvS18Lv1/4bvk72GfjnXM2kafOqTV43m8kdfepp7ogLW3DVhH20DFz2G/4v7lylx0dJeZrjPh1T/82ZK/Fd4Hk+9L/j5U1lJlBwfsut+uCsdY6fcr1WX1mmlDDwmGHhgMrBMeGgz/v/AAoad/RniIK0Kjbd7n5absR443ODNUDmHV0Rn33nuvHXzwwTZv3ryQraqh/+ntmWeesXe9613W09Nj1157bchmzcrGhSYbnuDEW50fBlc+YtbzjyCiWs8/C+8r/2mDKx+rzgB71Z2ARLCp0zc1mzQ7LGzUNnnTwnv4f/GzFjzqqJxRlsUOxDpdz9o20x4Mc6Aev+ffisP5/xLPddIsa5u+i7XN2MW++KuXhyzUx3p2jLfraKHseUoPNVbNN1u1wAZXFt+L/y+Ir/PNBusrwqhTm4ityhor/5o2/PeB0fYZ+feffqI+mbKZve5+3MoKo+UE0yCa9j5nsVNYOIZnnCm1v0Rk7Up9Tv196Pv2sTMTM+vfT7RbQSAdKZIGEVViqr7rbaxYJAH82d5Nw2tKxwqb2r5ixLuyAltl61szee2Hl4n4mhpRsnxgnbJIvPuRmY3jM7t9QqLv2RHXrB/+5pGhaXMknmreX7acEVC/snNmWTH2+num2or+dYbEsaHM2hLBTNN/NXL75SenmA32mukh5ZrV4fNg8lnv4bvVhe9LPg+O8nft/8Pfr7DOtl7rau8NC552Ft9HfG7vLexT3G+tz+291sZDtDHDQZnWElyTzOskQzsRYg959QZDDwHa9LCgQw8F9JoRPoe/6dXWVVPYNf35uSYaE78zwqqjD66//no76qij7Oyzzw6vtraR88WtXLnSPvKRj9jXvvY1u/POOzM1HUCrNUzq6xj4EabGvAGQQBPE03+arSy+J2JqGObktw0MdtqTq7axJ1dtawvDe+E11tPW0Z929g8/0S0+1Q1Pd9sG7D17q6M28unq0NPa4tPYwtPZkqe4az2pHfl09+FFveHpcfI7Iz6XPjVOP0FOfQ5DviZi65hhbRJYw2vTovA6LMRKmA3fd3RP2CTtW059OAioc6f9pfj+oG0wKV54aOve0WzGLgUhdfquQUy1SZsMeaHpzlOrJNqkRddituvK4vualRMRgVX8ZrtZx1Sz9mnhva1jmplEtZL3ttQ+yb5DZYpl02X+7UpbS/z1vpnTFA9Dw+1Lh9l3PW9J5mh6n0ntq6pgwi66IWrrUqbrxiHbdUhwLX7+yPUzi1MTbGQv9a/bEGCaK1mjMzZKzWeanstUn+XrRm66wUxE09HeNQ3IWFtX22qb2jFSbC0VX/X/sE/78hH7vm67VWYDK8wGlpv1L7fB5LPeJ+q65+AAPTgaHi1SyHZV5usJB80ZfnipB5m6WY/Ycn8dCg8LFpitXFBy/Sn+f6Angg5Fm5WApvUYMZ1BakoD/V3tb4RgWUm8TIuaZYTMjrb+ZkVJvaom0J7Kzk5nYytjuyi8BkF2RuH/HTPto9dPshUDhYzZ5KUHlRO9eT/gm+j6VPv7CKvVkqpiv4svvthOO+00u+iii4KAWm777Gc/Gxa2uvrqq+3oo4+uwmpjdsl9x6lGTNS3RmB12v2XH33RBpVpGjJPS0RUPYF13hat2jqIp4lwmrwvWd2Y7PF6XWg84lk32+tPWmIbdC0Zfu96aq2/Tdh8eZ3r2IKXNh6efmBo+GRqSoK+TSymQ6FFzAoC6oM2t3tYRI3OlupcN4imElAtZKPuWvjcNvYihh5+dW5CwVy94vgdFzw+cp7X4mJbybyv8k+zb8pWGz3btnyGrW7IRhNP9UAnu1ubSVALr77ie/L/9HvJdxLP1u18xtbresY0P3byCv/v1P+fDn/T/xuyKFsVgPsHu0ZORVB2aoJZQ0KsFkws3eTj9CJQpQtA6buG13fSRtY2eTOzyZvZj/+6cVkBdeVA3CJRVeAdc5cxz1dFkXWE2FoUYCXGDurzkBBb+Jz87b5HloXM2oKYO/yeuQcTmis2eXg5adOhz+Fvk9KjR8r7KdPXoTIjJYamp0mmqdGD6jpvz/Rubk8Vp6Z5uneLoc+9g1NscHB4hlXTbKap/4f5REv/P8o+Vx4/zVQ+vELiTuoV/q9hyIXv9K/svmXKHXbxyuEZYAcL5YZmhC39f/HYyu2ja42u0dM6Xgzv3Z3F9+L/p5X8P9lnaP+OF63SInZ1diPmIZB7Ano4P3KqgrToqqkLNNVGyd/6Z9ifXtzPte71uk9wPcg6GENYdYRajWhazT6Oh1S1qUx3nKquRfU7Ut/qWcXuObPzuVEXjdINifs2ZQv789NzR4inC1cWMlA199lEbvW60DQynjUsTnOKKWNz+P2pof8n4uxE3Vxqca2hBbiK876WzmGnrJ6NJj85LKIWM1G1aFPs1jZt24J4WhzOr0xUm7LluMw20q+1HOBExXF3x7Iwx12yUEh6nrtZkxbYul3P1lIN9vUk0D7JrGsDa+vawKxr/dRn/b/w+tSN3UNC6ktF4dTzEMrZ0nkoiKxBcC0RYYtC7Ks2e9YGe5820ysjm8TmZE7YJOO04efUyZtZ2xSJppsPiaeF/6f+Jr8XN85XBRB60JEWWtOZtqUibPqBZnJNnTBxSUOni1P3hNEjQXidbZ/76fqFBS2L19NGLs4lXrMmFRdU1AJR4XNhftMdN9CiafWfO18Pu4bm9E6JpmkBNVlwqZ6nj4m67tazTqW2E3FWouvVJ/SZ9b9o1r8svAbDe/r/w5/198L3y5pnWppGgq/it3T/pAd+Eu7WWOE9+b9mUw1/L36X3q/s58EO22XOJLO2jtSrs/DZ0n/rsLawj5IQRv69UHbtMl+/fc2IY9OxVjye9D6ql3UUHg6E17K1HhIUHhosG36Q0PmiaR2CvG5XLjjXvr/4VNfDr9f5yvUg62AMYdURajWiaTX7jHZIe+yxh+PRjjS1ztvvqJvtGMPLfuj7BCU5Fo/67jLzTvuPHd5mvWEuvykhU04dzpHv+nvyfcn74NrfLb3zbOvta7fV/W22uq/devvbbXVfm63ub7devfe1W9/AyCkmquHrUd+xfkcXn82mPDLitWnx/zM6X6jmEGva5/nlnfbEs5PDa0Hx/Yln9HlSYFbv+tZ0sKmdsxzP463TaOU0BHnSHQfYhjP6bcOZfYXXDL0X/1/8PLmrvvNuetcrsae2rvlP9frfu35u/1g8xf6xeKqt6vUT74nj2rw3uX1luOFW1rU+D706Up/be0Z+l96vfaVNKlNO84610rayt92W9XTashUdhfeeDlu2ovhe5u8v9HRaz+rKcZ+HeF5ver+tX3wVPvdZ8rfS7/J67lIf4ullXfbMsq7w/vSySYXPLxb+n/y91pjPg39rrdNY+9ervso6Ln14OTSSJPVAU+LtRGya2zW92Fb4XLqgZd8mJkGy0iZhOXlQlhZNk4dmjZi2YvmqDluydJItXtplS16YZC9sfuqIRRGX9vkualeJyWjft1L/UQzGW18l5U6fMhBe3eF9zYj/b7j7cUMZtels2XSWrf7e6G1gTVu4v+vrL74PfW4f/tvQd2X+Fr4r3CMO2ehvs86dPmR9g5Osf82k8J7+XO5vo33vPU3ReP1byS/1Oi9X+l3leXd3LrPpQXBdZtM7C8JrIa6WWcfDXxqKQ8Vk99RCjBZehRidqD7FpY9dZD95+t8qVbGm7z39e88999T02xO5M8KqI/1qRNNq9hntkBBW/ZzlceKVsHrBDm/1O6gaLOmiKbFVQmsQXpP30r8VhVnb6sgg+KZfq4Owu/ZrtL/rSXKpeJr8X5lA3ttLKzvWFk+fnRSE1BWrxp5U3sO/3vWJ6ShWOpY813f61IFhwTWIrUXxteTzlEkTJ8A+3bu5PbqiIKI+2rNzeFcGdLJ5diDSvs6zXyvFbLnvs1rfl27a16Z0DdqUrjWh4xveJ5X8P/x9sPD9pGS/4v9HKTNt/S2GRN4g6HastHbnBSKUwT003L50mH3f+pZkjqb3eeaGA8bjvoplsurf8bbf7skD5UXXGQVxdqOtdrJ1OwvTEtTjAWM54Bp2X24e02e0MFRfYXGoBde/o6KvxrNDs/m3EoOJrq/EH2W5jpi+Z9ISm/nUtcPX0Zl94Xw1EdtL/esNjx4piq/TO14YyjiVoNoIcfi5lzqDcCrRdMnSLlsc3of/L2GV6+5ERMjYvzne83KlmlTXbgfLT2eQmuJAmem1CJOVhM2lP3hDpUMf1/fV1XdcpqMKTax/ow59XIWrra/6FdOnFoTWGYn4OnXAZkiALf5/+PMaW2f2diMyasczsuU/Hvm6/erZd46rXqMVqra+1fwowmo1lJpwHy1KdeKJJ9pXv/pVO+GEE8rWMBFWr7vuOjvyyCObkELrVGlw6R02cN+81qlwPWraMc3apm5rNm07a5u2XfF9W2ubup3ZpI3q8YvYzCsBDQVbvdisd7HZ6sVDn8Pfin8Pn8OCJOPc2jqKQ/h3HTGc3zrXG6dBikGgRgJhdd8es4GVNqhFVbSg11rvK22wuE/YV6vIDg3DLwy7bysOxy8MrWObcAKDfWGqgaEpB1Kfw9/6ClMRDPY+VZiSoNy8kPKrhuFP2aw4NH/zMCw/GZ4fvussv1L8hNefA5g4Asm1U8Pme4vXTl1Dw7V00fD1NLOLB46Frt3apm5ZmG5nyhxrC+9bWtuUOcX3Lc3aK2fOTpxz+GUIQAACzgTUZ+x/oTg9xgvF6TResME+TZeR+n+YPuMFa9/iFGvb4EDng2hNc2SsOvr9+uuvt6OOOsrOPvvs8GoLk4QPbytXrgyLWkmAvfPOO23vvfd2/HVMNZoAwmqVxCVWJaKpBNNp24b/h7/pRpANAp4ENNdWUXwNAmyJEFsQZZeEFd0LC0oVF5IK86Lu5Hkk2IIABCAwPgJ9zw2LsEFI3dysfeJX+h1fZSiVCwK6EQ8PKoti69C1syDIDj3QXLOqcdXRdTotko4QTyWibtG4Y+GXIAABCEAAAmMQQFh1DI97773XDj74YJs3b55dccUVNmPGjBHWFy1aZEcffbT19vbatddea3PmNGYlcscqYipNYHCNmTqY4aUMouLngeRvhb+H7wdWDX+fKqO/6/uhskVbyd8T++H7gaItfR7sz5wv2qbOHco4tampDNSpW2fuWDkgCEAAAhCAAAQgAIEaCfQttcHegvg6cvRI8W9JVqyy7yttysIul2U6tZh92rVhJQt8DwEIQAACEMgEAYRVRzcsXbrUjjvuOLv77rvtpptusj333HOE9VtvvdUOP/xwO/bYY+3888+3yZMZnuKIv7VMpQTYYVFWQ0aHhd4hUTYtyJYIt4Mp4XdIBB4SiFNicbLfpE1Nq54PD9vfzmxq8f8MOW2tGKS2EIAABCAAAQhAoByBvudtsGT6Aetad2QGasd02EEAAhCAAASaggDCqrMbNXfq8ccfb/vuu69deumlNnfuXBscHDRNvHvKKafYggULTPvoezYIQAACEIAABCAAAQhAAAIQgAAEIAABCEAgnwQQVp39tmLFCjvvvPPCS1MB7LbbbtbX1xeyWPV//V0LXHV2djr/MuYgAAEIQAACEIAABCAAAQhAAAIQgAAEIACBRhFAWK0D6dWrV9stt9xiV155pd11113W1dVl+++/v5100km23377WXt7ex1+FZMQgAAEIAABCEAAAhCAAAQgAAEIQAACEIBAowggrDaKNL8DAQhAAAIQgAAEIAABCEAAAhCAAAQgAAEINA0BhNWmcSUVgQAEIAABCEAAAhCAAAQgAAEIQAACEIAABBpFAGG1UaT5HQhAAAIQgAAEIAABCEAAAhCAAAQgAAEIQKBpCCCsNo0rqQgEIAABCEAAAhCAAAQgAAEIQAACEIAABCDQKAIIq40ize9AAAIQgAAEIAABCEAAAhCAAAQgAAEIQAACTUMAYbVpXElFIAABCEAAAhCAAAQgAAEIQAACEIAABCAAgUYRQFhtFGl+BwIQgAAEIAABCEAAAhCAAAQgAAEIQAACEGgaAgirTeNKKgIBCEAAAhCAAAQgAAEIQAACEIAABCAAAQg0igDCaqNI8zsQgAAEIAABCEAAAhCAAAQgAAEIQAACEIBA0xBAWG0aV1IRCEAAAhCAAAQgAAEIQAACEIAABCAAAQhAoFEEEFYbRZrfgQAEIAABCEAAAhCAAAQgAAEIQAACEIAABJqGAMJq07iSikAAAhCAAAQgAAEIQAACEIAABCAAAQhAAAKNIoCw2ijS/A4EIAABCEAAAhCAAAQgAAEIQAACEIAABCDQNAQQVpvGlVQEAhCAAAQgAAEIQAACEIAABCAAAQhAAAIQaBQBhNVGkeZ3IAABCEAAAhCAAAQgAAEIQAACEIAABCAAgaYhgLDaNK6kIhCAAAQgAAEIQAACEIAABCAAAQhAAAIQgECjCCCsNoo0vwMBCEAAAhCAAAQgAAEIQAACEIAABCAAAQg0DQGE1aZxJRWBAAQgAAEIQAACEIAABCAAAQhAAAIQgAAEGkUAYbVRpPkdCEAAAhCAAAQgAAEIQAACEIAABCAAAQhAoGkIIKzmyJWLFy/O0dFyqBCAAAQgAAEIQAACEIAABCAAAQhAAAIQqI3A7NmzayswgXsjrE4g/Fp/GmG1VmLsDwEIQAACEIAABCAAAQhAAAIQgAAEIJAnAgirefIWxwoBCEAAAhCAAAQgAAEIQAACEIAABCAAAQhAoEYCZKzWCIzdIQABCEAAAhCAAAQgAAEIQAACEIAABCAAAQggrBIDEIAABCAAAQhAAAIQgAAEIAABCEAAAhCAAARqJICwWiMwdocABCAAAQhAAAIQgAAEIAABCEAAAhCAAAQggLBKDEAAAhCAAAQgAAEIQAACEIAABCAAAQhAAAIQqJEAwmqNwNgdAhCAAAQgAAEIQAACEIAABCAAAQhAAAIQgADCKjEAAQhAAAIQgAAEIAABCEAAAhCAAAQgAAEIQKBGAgirNQJjdwhAAAIQgAAEIAABCEAAAhCAAAQgAAEIQAACCKvEAAQgAAEIQAACEIAABCAAAQhAAAIQgAAEIACBGgkgrNYIjN0hAAEIQAACEIAABCAAAQhAAAIQgAAEIAABCCCsEgMQgAAEIAABCEAAAhCAAAQgAAEIQAACEIAABGokgLBaIzB2hwAEIAABCEAAAhCAAAQgAAEIQAACEIAABCCAsEoMQAACEIAABCAAAQhAAAIQgAAEIAABCEAAAhCokQDCao3A2B0CEIAABCAAAQhAAAIQgAAEIAABCEAAAhCAAMIqMQABCEAAAhCAAAQgAAEIQAACEIAABCAAAQhAoEYCCKs1AmN3CEAAAhCAAAQgAAEIQAACEIAABCAAAQhAAAIIq8QABCAAAQhAAAIQgAAEIAABCEAAAhCAAAQgAIEaCSCs1giM3SEAAQhAAAIQgAAEIAABCEAAAhCAAAQgAAEIIKwSAxCAAAQgAAEIQAACEIAABCAAAQhAAAIQgAAEaiSAsFojMHaHAAQgAAEIQAACEIAABCAAAQhAAAIQgAAEIICwSgxAAAIQgAAEIAABCEAAAhCAAAQgAAEIQAACEKiRAMJqjcDYHQIQgAAEIAABCEAAAhCAAAQgAAEIQAACEIAAwioxAAEIQAACEIAABCAAAQhAAAIQgAAEIAABCECgRgIIqzUCY3cIQAACEIAABCAAAQhAAAIQgAAEIAABCEAAAgirOYqBxYsX5+hoOVQIQAACEIAABCAAAQhAAAIQgAAEIAABCNRGYPbs2bUVmMC9EVYnEH6tP42wWisx9ocABCAAAQhAAAIQgAAEIAABCEAAAhDIEwGE1Tx5i2OFAAQgAAEIQAACEIAABCAAAQhAAAIQgAAEIFAjATJWawTG7hCAAAQgAAEIQAACEIAABCAAAQhAAAIQgAAEEFaJAQhAAAIQgAAEIAABCEAAAhCAAAQgAAEIQAACNRJAWK0RGLtDAAIQgAAEIAABCEAAAhCAAAQgAAEIQAACEEBYJQYgAAEIQAACEIAABCAAAQhAAAIQgAAEIAABCNRIAGG1RmDsDgEIQAACEIAABCAAAQhAAAIQgAAEIAABCEAAYZUYgAAEIAABCEAAAhCAAAQgAAEIQAACEIAABCBQIwGE1RqBsTsEIAABCEAAAhCAAAQgAAEIQAACEIAABCAAAYRVYgACEIAABCAAAQhAAAIQgAAEIAABCEAAAhCAQI0EEFZrBMbuEIAABCAAAQhAAAIQgAAEIAABCEAAAhCAAAQQVokBCEAAAhCAAAQgAAEIQAACEIAABCAAAQhAAAI1EkBYrREYu0MAAhCAAAQgAAEIQAACEIAABCAAAQhAAAIQQFglBiAAAQhAAAIQgAAEIAABCEAAAhCAAAQgAAEI1EgAYbVGYOwOAQhAAAIQgAAEIAABCEAAAhCAAAQgAAEIQABhlRiAAAQgAAEIQAACEIAABCAAAQhAAAIQgAAEIFAjAYTVGoGxOwQgAAEIQAACEIAABCAAAQhAAAIQgAAEIAABhFViAAIQgAAEIAABCEAAAhCAAAQgAAEIQAACEIBAjQRaRlhds2aN/f73v7dvfOMb9otf/MLmz59vc+bMsXnz5tkpp5xiu+yyi7W1tY3At2jRIjv66KPt9ttvHxXr1VdfHfZJb6tXr7ZbbrnFrrzySrvrrrusq6vL9t9/fzvppJNsv/32s/b29hrdxO4QgAAEIAABCEAAAhCAAAQgAAEIQAACEIBAlgi0hLDa399vF198sX32s5+1l156yV75ylfaRhttZM8884z96U9/shkzZth5551nJ554onV2dg75595777WDDz7YFi9eXLWwKlH1/PPPt7POOivY3W233ayvr8/uvvvuUX8nSwHBsUAAAhCAAAQgAAEIQAACEIAABCAAAQhAAAKVCbSEsHrrrbfa4YcfbjvuuKNddtlltscee4TsVGWx/vSnP7WTTz7Zent77brrrrN99913iNrNN99shxxyiF100UX2kY98pDJNs2Dj+OOPD3auuOKKkBU7ODho99xzT8iMXbJkiV1zzTW29957V2WPnSAAAQhAAAIQgAAEIAABCEAAAhCAAAQgAIHsEWh6YVWC6Sc+8YmQsfqDH/zA3v72t4/wgkRPDdmXGPrJT34yZLV2dHSEfb7whS/YmWeeaRJm3/jGN1b03tKlS+24444L2ak33XST7bnnniPKJALvscceG7JaJ0+eXNEmO0AAAhCAAAQgAAEIQAACEIAABCAAAQhAAALZI9D0wqrEzo997GP28MMPh/lVt99++7W8oHlQ99lnHzvhhBOCADt16lRbtWqVffSjH7Wf//zndsMNN4Q5WCttydQBmrdV2aqaCiC9aeqBd73rXdbT02PXXnttyGZlgwAEIAABCEAAAhCAAAQgAAEIQAACEIAABPJHoOmF1WpcIvH0TW960whhNRFBVf5LX/qSffe73zUtVPX888+Hhag+9KEPrbUQ1fXXX29HHXWUnX322eFVuhjWypUrw5QCX/va1+zOO+9kOoBqnMM+EIAABCAAAQhAAAIQgAAEIAABCEAAAhDIIIGWF1a12NQZZ5xhl156aZgSQEP5tT300EN2xBFHWHt7u2nxK72UYZoseKV9zjnnnFBWGa7alO162mmnjTknq6Ya0MJWEmmPPvroDIYEhwQBCEAAAhCAAAQgAAEIQAACEIAABCAAAQhUItDSwqrmV1Um6oknnhgWtPrOd75jm222WWCWZLFqOL8E02OOOSbMiaoFrzR1gBaiuv/++0MZCaTKTq1GNK1mn0pO43sIQAACEIAABCAAAQhAAAIQgAAEIAABCEBgYgm0rLAqUfXGG28MGabavv3tb4eh/cl23XXX2SWXXGKHHnpomGu1s7NzhKeShahe/epX21VXXWWzZ89GWJ3YWObXIQABCEAAAhCAAAQgAAEIQAACEIAABCDQMAItKaxqWP8111wTRFVlpH7lK1+xAw88cK05UcfywrPPPmvvfve7Q/aqRNa99tqr7sKqFsdigwAEIAABCEAAAhCAAAQgAAEIQAACEIBAsxLYfffdc1O13AurEjb32WeftYDvuuuupsWktt9++xHfaQGpCy+80M4//3zbdNNN7atf/WrIVC1daKqSB8stRKVFqTStgGyecMIJZU0kUwEoI/bII4+s9DMjvkdYrQkXO0MAAhCAAAQgAAEIQAACEIAABCAAAQjkjADCagMdVouwqoWnNKxf86LuvffeJiF0p512Knu0mipg+fLlYWGq0mkAVKCnp8dOPfXUsODVnXfeGexJyD3qqKPs7LPPDq9SsbacGNtAVPwUBCAAAQhAAAIQgAAEIAABCEAAAhCAAAQg4EQg9xmr1XJ48skn7eSTT7Yf/ehHYQi/MlY32WSTssWXLVtm73//++2GG26wO+64w/bdd9+19lu0aFFYtGrp0qVDmbHKKD344INt3rx5dsUVV4RpBtJbUqa3t9euvfZamzNnTrWHz34QgAAEIAABCEAAAhCAAAQgAAEIQAACEIBAhgi0hLD61FNPhaH5ElVPOeUU+/znP7+W6Jn2ycDAgJ177rlhztQzzzwzfE5nrSqbVXO0SqB93/veZ5dffrl1d3cHkfW4446zu+++22666Sbbc889R7g6WfDqVd5UxgAAIABJREFU2GOPDcLu5MmTMxQKHAoEIAABCEAAAhCAAAQgAAEIQAACEIAABCBQLYGmF1Ylkl500UV2xhln2Ac+8IEgaEoErbQ98MADYVj/woUL7eKLL7ZjjjkmCKFr1qyxH/zgB3b66acHExJYNQ1Asmnu1OOPPz5kuV566aU2d+5ckxB7zz33BFF3wYIFpn3KZcFWOia+hwAEIAABCEAAAhCAAAQgAAEIQAACEIAABLJBoOmF1YcffjgsEnX//fdXJK6sVomomldVYuiNN95op512ms2fPz8sgqWh+/osm/oswfawww4bMZfqihUr7LzzzgsvTQWw2267WV9fX8hi1f/1dy1wVW7e1ooHyA4QgAAEIAABCEAAAhCAAAQgAAEIQAACEIBAJgg0vbB688032yGHHFIV7LSwmhR4/PHH7bLLLrOf/OQnQVCVwPqWt7wlZJ9utdVWZe2uXr3abrnllrCwlRbX6urqsv33399OOukk22+//ay9vb2q42EnCEAAAhCAAAQgAAEIQAACEIAABCAAAQhAIJsEml5YzSZ2jgoCEIAABCAAAQhAAAIQgAAEIAABCEAAAhDIMwGE1Tx7j2OHAAQgAAEIQAACEIAABCAAAQhAAAIQgAAEJoQAwuqEYOdHIQABCEAAAhCAAAQgAAEIQAACEIAABCAAgTwTQFjNs/c4dghAAAIQgAAEIAABCEAAAhCAAAQgAAEIQGBCCCCsTgh2fhQCEIAABCAAAQhAAAIQgAAEIAABCEAAAhDIMwGE1Tx7j2OHAAQgAAEIQAACEIAABCAAAQhAAAIQgAAEJoQAwuqEYOdHIQABCEAAAhCAAAQgAAEIQAACEIAABCAAgTwTQFjNs/c4dghAAAJOBAYGBqyjo8PJGmayRKC/v9/uvfde23333a2zszNLh8axQAACEIAABCAAgVwRoM+cK3fVdLD0mWvCxc4pAgirhAMEIACBFifw8MMP25lnnmnnnnuuveIVr2hxGs1VfXUQL774YvvsZz9r5513nn3wgx9srgpSGwhAAAIQgAAEINAgAvSZGwR6An6GPvMEQG+in0RYbSJnTlRVdBJauHChzZkzx9ra2ibqMBr2u2vWrLG//vWvduONN9oDDzxge++9tx166KFNXf9ly5bZ3//+d5s+fbpts802NmnSpIbxbvQP/e53v7Orr77azjnnHNtoo40a/fMN/z11EI877ji766677Pzzz7fTTjutaTNX1XZ///vf23XXXWcLFiywgw46yN7xjnfYBhts0HDujfjBdAfxpZdesk9+8pNBYG3WzOSVK1fagw8+aCtWrLDu7u7wkGDq1KmNQD0hv5Fcex9//PFw/dlss82a+ty8dOnScO3V9WfHHXcMPm7W7Zlnngn1XGeddZq1iiPq9eKLL9rPfvYz++///m+bNm2aHXLIIfa6172uKdsvfWb6zM3UqOkz02dulnimz9zcfe" id="265" name="Google Shape;265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user growth.PNG" id="266" name="Google Shape;2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124744"/>
            <a:ext cx="7056783" cy="511256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67" name="Google Shape;267;p20"/>
          <p:cNvSpPr txBox="1"/>
          <p:nvPr/>
        </p:nvSpPr>
        <p:spPr>
          <a:xfrm>
            <a:off x="683568" y="476672"/>
            <a:ext cx="62664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growth of users over time for a product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bhbu.PNG" id="272" name="Google Shape;2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052736"/>
            <a:ext cx="7288767" cy="5049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 txBox="1"/>
          <p:nvPr/>
        </p:nvSpPr>
        <p:spPr>
          <a:xfrm>
            <a:off x="755576" y="548680"/>
            <a:ext cx="708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Column Chart showing  </a:t>
            </a:r>
            <a:r>
              <a:rPr lang="en-US" sz="2800">
                <a:solidFill>
                  <a:srgbClr val="00206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USER GROWTH</a:t>
            </a:r>
            <a:endParaRPr sz="2800">
              <a:solidFill>
                <a:srgbClr val="00206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467544" y="-315416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3. </a:t>
            </a:r>
            <a:r>
              <a:rPr b="1" lang="en-US"/>
              <a:t>Weekly Retention Analysis:</a:t>
            </a:r>
            <a:endParaRPr/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467544" y="980728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Objective: Analyze the retention of users on a weekly basis after signing up for a product.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2000" u="sng"/>
              <a:t>Retention Rate</a:t>
            </a:r>
            <a:r>
              <a:rPr lang="en-US" sz="2000"/>
              <a:t>, generally, refers to the percentage of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individuals or entities that continue to be engaged or remain </a:t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with a product, service, program, or organization over a </a:t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specific period.</a:t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formula1.PNG" id="280" name="Google Shape;2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4149080"/>
            <a:ext cx="7617282" cy="108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/>
          <p:nvPr/>
        </p:nvSpPr>
        <p:spPr>
          <a:xfrm>
            <a:off x="683568" y="1268760"/>
            <a:ext cx="741682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WITH       user_weekly_activity     AS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(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SELECT        user_id,        WEEK(occured_at) AS week_number  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       events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GROUP BY        user_id, week_number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   week_number      AS    current_week,    LAG(week_number)        OVER     (ORDER BY week_number)       AS     previous_week, 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COUNT(DISTINCT   user_id) AS retained_users,    LAG(COUNT(DISTINCT user_id)) OVER (ORDER BY week_number) AS starting_users,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COUNT(DISTINCT user_id) / LAG(COUNT(DISTINCT user_id)) OVER (ORDER BY week_number) * 100 AS retention_percentage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   user_weekly_activity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GROUP BY    week_number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ORDER BY    week_number;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899592" y="620688"/>
            <a:ext cx="12282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Code: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ly retention.PNG" id="291" name="Google Shape;2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340768"/>
            <a:ext cx="6984775" cy="518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4"/>
          <p:cNvSpPr txBox="1"/>
          <p:nvPr/>
        </p:nvSpPr>
        <p:spPr>
          <a:xfrm>
            <a:off x="251520" y="404664"/>
            <a:ext cx="82910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retention of users on a weekly basis after signing up 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a product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ly.PNG" id="297" name="Google Shape;2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12776"/>
            <a:ext cx="7702653" cy="492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5"/>
          <p:cNvSpPr txBox="1"/>
          <p:nvPr/>
        </p:nvSpPr>
        <p:spPr>
          <a:xfrm>
            <a:off x="611560" y="332656"/>
            <a:ext cx="760817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Week 17 has high retention percentage ,and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Week 34 has low retention percentage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4. </a:t>
            </a:r>
            <a:r>
              <a:rPr b="1" lang="en-US"/>
              <a:t>Weekly Engagement Per Device:</a:t>
            </a:r>
            <a:endParaRPr/>
          </a:p>
        </p:txBody>
      </p:sp>
      <p:sp>
        <p:nvSpPr>
          <p:cNvPr id="304" name="Google Shape;304;p26"/>
          <p:cNvSpPr txBox="1"/>
          <p:nvPr>
            <p:ph idx="1" type="body"/>
          </p:nvPr>
        </p:nvSpPr>
        <p:spPr>
          <a:xfrm>
            <a:off x="467544" y="1484784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Objective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: Measure the activeness of users on a weekly basis per device.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rPr b="1" lang="en-US" sz="2800">
                <a:solidFill>
                  <a:srgbClr val="0070C0"/>
                </a:solidFill>
              </a:rPr>
              <a:t>Code: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SELECT    WEEK(occured_at) AS week_number,    device,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COUNT(DISTINCT user_id) AS weekly_engagement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FROM    events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GROUP BY    week_number, device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ORDER BY    week_number, device;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fhh.PNG" id="309" name="Google Shape;3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404664"/>
            <a:ext cx="3744416" cy="604867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7"/>
          <p:cNvSpPr txBox="1"/>
          <p:nvPr/>
        </p:nvSpPr>
        <p:spPr>
          <a:xfrm>
            <a:off x="683568" y="980728"/>
            <a:ext cx="20473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00206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Result:</a:t>
            </a:r>
            <a:endParaRPr b="1" sz="4000" u="sng">
              <a:solidFill>
                <a:srgbClr val="00206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1" name="Google Shape;311;p27"/>
          <p:cNvSpPr txBox="1"/>
          <p:nvPr/>
        </p:nvSpPr>
        <p:spPr>
          <a:xfrm>
            <a:off x="323528" y="1844824"/>
            <a:ext cx="41200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activeness of users on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weekly basis per device</a:t>
            </a: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75.PNG" id="316" name="Google Shape;3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844824"/>
            <a:ext cx="7713258" cy="432608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 txBox="1"/>
          <p:nvPr/>
        </p:nvSpPr>
        <p:spPr>
          <a:xfrm>
            <a:off x="372047" y="188640"/>
            <a:ext cx="809388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Macbook Pro 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device has high activeness of users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         on a weekly basis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467544" y="-1714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5. </a:t>
            </a:r>
            <a:r>
              <a:rPr b="1" lang="en-US"/>
              <a:t>Email Engagement Analysis:</a:t>
            </a:r>
            <a:endParaRPr/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467544" y="1052736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Objective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Analyze how users are engaging with the email service.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rPr b="1" lang="en-US" sz="2800">
                <a:solidFill>
                  <a:srgbClr val="0070C0"/>
                </a:solidFill>
              </a:rPr>
              <a:t>Code: </a:t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827584" y="2276872"/>
            <a:ext cx="7344816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   user_id,   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COUNT(DISTINCT    user_id)     AS     total_emails_received,    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COUNT( CASE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WHEN action='email_open' 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THEN     user_id     END) AS     total_emails_opened,    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COUNT( CASE     WHEN action='email_clickthrough' 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THEN user_id END) AS total_emails_clicked,   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COUNT( CASE     WHEN action='sent_weekly_digest' 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THEN user_id END)     AS      total_emails_delivered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   email_events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GROUP BY    user_id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ORDER BY    user_id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251520" y="764704"/>
            <a:ext cx="6737176" cy="79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entury Schoolbook"/>
              <a:buNone/>
            </a:pPr>
            <a:r>
              <a:rPr lang="en-US" sz="4800" u="sng">
                <a:solidFill>
                  <a:srgbClr val="002060"/>
                </a:solidFill>
              </a:rPr>
              <a:t>Project description</a:t>
            </a:r>
            <a:r>
              <a:rPr lang="en-US"/>
              <a:t>:</a:t>
            </a:r>
            <a:endParaRPr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827584" y="1772816"/>
            <a:ext cx="792088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Operation Analytics Project </a:t>
            </a:r>
            <a:r>
              <a:rPr lang="en-US" sz="2000">
                <a:latin typeface="Arimo"/>
                <a:ea typeface="Arimo"/>
                <a:cs typeface="Arimo"/>
                <a:sym typeface="Arimo"/>
              </a:rPr>
              <a:t>is a crucial process that involves analyzing a company's end-to-end operations. This analysis helps identify areas for improvement within the company. The overarching goal is to provide valuable insights for enhancing the company's end-to-end operations.</a:t>
            </a:r>
            <a:endParaRPr/>
          </a:p>
          <a:p>
            <a:pPr indent="-185420" lvl="0" marL="27432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Arimo"/>
              <a:ea typeface="Arimo"/>
              <a:cs typeface="Arimo"/>
              <a:sym typeface="Arimo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>
                <a:latin typeface="Arimo"/>
                <a:ea typeface="Arimo"/>
                <a:cs typeface="Arimo"/>
                <a:sym typeface="Arimo"/>
              </a:rPr>
              <a:t>To handle this analysis Project effectively, as the Lead Data Analyst, it's crucial to start with a clear understanding of project objectives and departmental needs. Thoroughly explore and assess the provided datasets, collaboratively define metrics with departments, and develop advanced SQL queries for comprehensive analysis.</a:t>
            </a:r>
            <a:endParaRPr/>
          </a:p>
        </p:txBody>
      </p:sp>
      <p:pic>
        <p:nvPicPr>
          <p:cNvPr descr="C:\Users\DELL\AppData\Local\Microsoft\Windows\INetCache\IE\YYQ8R9DN\fnins-11-00083-g008[1].jpg" id="151" name="Google Shape;1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184" y="332656"/>
            <a:ext cx="1599502" cy="141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M.PNG" id="329" name="Google Shape;3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268760"/>
            <a:ext cx="6984776" cy="5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/>
        </p:nvSpPr>
        <p:spPr>
          <a:xfrm>
            <a:off x="755576" y="548680"/>
            <a:ext cx="59089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Users engaged with email service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1.PNG" id="335" name="Google Shape;3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124744"/>
            <a:ext cx="8259352" cy="454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type="title"/>
          </p:nvPr>
        </p:nvSpPr>
        <p:spPr>
          <a:xfrm>
            <a:off x="395536" y="332656"/>
            <a:ext cx="7529264" cy="706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entury Schoolbook"/>
              <a:buNone/>
            </a:pPr>
            <a:r>
              <a:rPr lang="en-US" sz="4300" u="sng">
                <a:solidFill>
                  <a:srgbClr val="002060"/>
                </a:solidFill>
              </a:rPr>
              <a:t>APPROACH</a:t>
            </a:r>
            <a:r>
              <a:rPr lang="en-US"/>
              <a:t>:</a:t>
            </a:r>
            <a:endParaRPr/>
          </a:p>
        </p:txBody>
      </p:sp>
      <p:sp>
        <p:nvSpPr>
          <p:cNvPr id="157" name="Google Shape;157;p4"/>
          <p:cNvSpPr txBox="1"/>
          <p:nvPr>
            <p:ph idx="1" type="body"/>
          </p:nvPr>
        </p:nvSpPr>
        <p:spPr>
          <a:xfrm>
            <a:off x="899592" y="1484784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b="1" lang="en-US" u="sng"/>
              <a:t>Create the Database and Tables</a:t>
            </a:r>
            <a:r>
              <a:rPr b="1" lang="en-US"/>
              <a:t>: C</a:t>
            </a:r>
            <a:r>
              <a:rPr lang="en-US"/>
              <a:t>reated a database for the project and necessary tables using the provided table structures and links.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 u="sng"/>
              <a:t>Perform Analysis</a:t>
            </a:r>
            <a:r>
              <a:rPr b="1" lang="en-US"/>
              <a:t>: </a:t>
            </a:r>
            <a:r>
              <a:rPr lang="en-US"/>
              <a:t>Utilize SQL to perform the analysis and answered the questions mentioned in the case studies. 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00"/>
              <a:buFont typeface="Century Schoolbook"/>
              <a:buNone/>
            </a:pPr>
            <a:r>
              <a:rPr lang="en-US" sz="3900" u="sng">
                <a:solidFill>
                  <a:srgbClr val="002060"/>
                </a:solidFill>
              </a:rPr>
              <a:t>Tech-stack used</a:t>
            </a:r>
            <a:r>
              <a:rPr lang="en-US"/>
              <a:t>:</a:t>
            </a:r>
            <a:endParaRPr/>
          </a:p>
        </p:txBody>
      </p:sp>
      <p:pic>
        <p:nvPicPr>
          <p:cNvPr descr="C:\Users\DELL\AppData\Local\Microsoft\Windows\INetCache\IE\1MDMBSY0\mysql_PNG34[1].png" id="163" name="Google Shape;16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916832"/>
            <a:ext cx="1881709" cy="1881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.jpg" id="164" name="Google Shape;16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6136" y="548680"/>
            <a:ext cx="2937098" cy="2937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(1).jpg" id="165" name="Google Shape;16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1880" y="3501008"/>
            <a:ext cx="2520280" cy="23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539552" y="3356992"/>
            <a:ext cx="26642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Importing Database,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Running SQL queries to get Insights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6444208" y="3140968"/>
            <a:ext cx="1800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61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Extracting and Manipulating Data</a:t>
            </a:r>
            <a:endParaRPr sz="1800">
              <a:solidFill>
                <a:srgbClr val="003618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3347865" y="5877272"/>
            <a:ext cx="2448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Creating Project Report</a:t>
            </a:r>
            <a:endParaRPr sz="1800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467544" y="1052736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Schoolbook"/>
              <a:buNone/>
            </a:pPr>
            <a:r>
              <a:rPr b="1" lang="en-US" sz="5400" u="sng"/>
              <a:t>Insights:</a:t>
            </a:r>
            <a:endParaRPr b="1" sz="5400" u="sng"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899592" y="2780928"/>
            <a:ext cx="7097216" cy="2476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680"/>
              <a:buFont typeface="Century Schoolbook"/>
              <a:buAutoNum type="alphaUcPeriod"/>
            </a:pPr>
            <a:r>
              <a:rPr b="1" lang="en-US"/>
              <a:t>CASE STUDY 1: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520"/>
              <a:buNone/>
            </a:pPr>
            <a:r>
              <a:rPr lang="en-US" sz="3600"/>
              <a:t>               </a:t>
            </a:r>
            <a:r>
              <a:rPr lang="en-US" sz="3600">
                <a:solidFill>
                  <a:srgbClr val="0070C0"/>
                </a:solidFill>
              </a:rPr>
              <a:t>Job Data Analysis</a:t>
            </a:r>
            <a:r>
              <a:rPr lang="en-US" sz="3600"/>
              <a:t>    </a:t>
            </a:r>
            <a:endParaRPr sz="36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00"/>
              <a:buFont typeface="Century Schoolbook"/>
              <a:buNone/>
            </a:pPr>
            <a:r>
              <a:rPr lang="en-US" sz="3900" u="sng">
                <a:solidFill>
                  <a:srgbClr val="002060"/>
                </a:solidFill>
              </a:rPr>
              <a:t>Table 1</a:t>
            </a:r>
            <a:r>
              <a:rPr lang="en-US"/>
              <a:t>-    </a:t>
            </a:r>
            <a:r>
              <a:rPr lang="en-US" sz="5400"/>
              <a:t>job_data</a:t>
            </a:r>
            <a:endParaRPr sz="5400"/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772816"/>
            <a:ext cx="8244408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611560" y="260648"/>
            <a:ext cx="7611616" cy="738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1. Jobs Reviewed Over Time:</a:t>
            </a:r>
            <a:endParaRPr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395536" y="1196752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Objective:</a:t>
            </a:r>
            <a:r>
              <a:rPr lang="en-US"/>
              <a:t> 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Calculate the number of jobs reviewed per hour for each day in November 2020.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>
                <a:solidFill>
                  <a:srgbClr val="0070C0"/>
                </a:solidFill>
              </a:rPr>
              <a:t>Code</a:t>
            </a:r>
            <a:r>
              <a:rPr lang="en-US"/>
              <a:t>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sp>
        <p:nvSpPr>
          <p:cNvPr id="187" name="Google Shape;187;p8"/>
          <p:cNvSpPr/>
          <p:nvPr/>
        </p:nvSpPr>
        <p:spPr>
          <a:xfrm>
            <a:off x="1598430" y="2284847"/>
            <a:ext cx="66246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    ROUND(SUM(jobs_review_per_hour) / COUNT(ds), 3) AS       jobs_review_per_hour_per_day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   ROUND(COUNT(DISTINCT job_id) * 3600 / SUM(time_spent), 3)  AS         jobs_review_per_hour,    ds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FROM        job_data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        MONTH(ds) = 11    AND    YEAR(ds) = 2020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GROUP BY ds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AS A;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/>
        </p:nvSpPr>
        <p:spPr>
          <a:xfrm>
            <a:off x="1187624" y="980728"/>
            <a:ext cx="69863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r>
              <a:rPr lang="en-US" sz="18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Jobs reviewed per hour for each day in November 2020 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1.1.PNG"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2420888"/>
            <a:ext cx="5602022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2024-01-25T15:10:23Z</dcterms:created>
  <dc:creator>DELL</dc:creator>
</cp:coreProperties>
</file>