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oboto Slab"/>
      <p:regular r:id="rId44"/>
      <p:bold r:id="rId45"/>
    </p:embeddedFont>
    <p:embeddedFont>
      <p:font typeface="Nixie On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ggVc+7BE3F2uXvp99v0+7UpMTM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Slab-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NixieOne-regular.fntdata"/><Relationship Id="rId23" Type="http://schemas.openxmlformats.org/officeDocument/2006/relationships/slide" Target="slides/slide19.xml"/><Relationship Id="rId45"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4b1a1bb6c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74b1a1bb6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4b1a1bb6c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74b1a1bb6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4b1a1bb6c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74b1a1bb6c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4b1a1bb6c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74b1a1bb6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4b1a1bb6c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74b1a1bb6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4b1a1bb6c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74b1a1bb6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4ac0bd1a6_0_4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74ac0bd1a6_0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4ac0bd1a6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74ac0bd1a6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fd86eb321_1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7fd86eb321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fd86eb321_1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7fd86eb321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4ac0bd1a6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74ac0bd1a6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fd86eb321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7fd86eb321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4ac0bd1a6_0_2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74ac0bd1a6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fd86eb321_1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7fd86eb321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4ac0bd1a6_0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74ac0bd1a6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fd86eb321_1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7fd86eb321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4ac0bd1a6_0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74ac0bd1a6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fd86eb321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7fd86eb321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4ac0bd1a6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74ac0bd1a6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7fd86eb321_1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7fd86eb321_1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47f9a7e3a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747f9a7e3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4ac0bd1a6_0_3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74ac0bd1a6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74b1a1bb6c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74b1a1bb6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7fd86eb321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7fd86eb321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4ac0bd1a6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74ac0bd1a6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74ac0bd1a6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74ac0bd1a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74ac0bd1a6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74ac0bd1a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4ac0bd1a6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74ac0bd1a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4ac0bd1a6_0_4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74ac0bd1a6_0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4ac0bd1a6_0_4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74ac0bd1a6_0_4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4ac0bd1a6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74ac0bd1a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ac0bd1a6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74ac0bd1a6_0_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fd86eb321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7fd86eb321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ac0bd1a6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74ac0bd1a6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4b1a1bb6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74b1a1bb6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3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2" name="Google Shape;12;p3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2"/>
          <p:cNvSpPr txBox="1"/>
          <p:nvPr>
            <p:ph type="ctrTitle"/>
          </p:nvPr>
        </p:nvSpPr>
        <p:spPr>
          <a:xfrm>
            <a:off x="685800" y="2601425"/>
            <a:ext cx="5810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90" name="Shape 90"/>
        <p:cNvGrpSpPr/>
        <p:nvPr/>
      </p:nvGrpSpPr>
      <p:grpSpPr>
        <a:xfrm>
          <a:off x="0" y="0"/>
          <a:ext cx="0" cy="0"/>
          <a:chOff x="0" y="0"/>
          <a:chExt cx="0" cy="0"/>
        </a:xfrm>
      </p:grpSpPr>
      <p:sp>
        <p:nvSpPr>
          <p:cNvPr id="91" name="Google Shape;91;p41"/>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93" name="Google Shape;93;p41"/>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1"/>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1"/>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42"/>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99" name="Google Shape;99;p42"/>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00" name="Google Shape;100;p42"/>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2"/>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2"/>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2"/>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 name="Shape 16"/>
        <p:cNvGrpSpPr/>
        <p:nvPr/>
      </p:nvGrpSpPr>
      <p:grpSpPr>
        <a:xfrm>
          <a:off x="0" y="0"/>
          <a:ext cx="0" cy="0"/>
          <a:chOff x="0" y="0"/>
          <a:chExt cx="0" cy="0"/>
        </a:xfrm>
      </p:grpSpPr>
      <p:sp>
        <p:nvSpPr>
          <p:cNvPr id="17" name="Google Shape;17;p33"/>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8" name="Google Shape;18;p33"/>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3"/>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3"/>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3"/>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33"/>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23" name="Google Shape;23;p33"/>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4" name="Google Shape;24;p33"/>
          <p:cNvSpPr txBox="1"/>
          <p:nvPr>
            <p:ph idx="1" type="body"/>
          </p:nvPr>
        </p:nvSpPr>
        <p:spPr>
          <a:xfrm>
            <a:off x="1146025" y="1767275"/>
            <a:ext cx="3660300" cy="3158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5" name="Google Shape;25;p33"/>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6" name="Google Shape;26;p3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27" name="Shape 27"/>
        <p:cNvGrpSpPr/>
        <p:nvPr/>
      </p:nvGrpSpPr>
      <p:grpSpPr>
        <a:xfrm>
          <a:off x="0" y="0"/>
          <a:ext cx="0" cy="0"/>
          <a:chOff x="0" y="0"/>
          <a:chExt cx="0" cy="0"/>
        </a:xfrm>
      </p:grpSpPr>
      <p:sp>
        <p:nvSpPr>
          <p:cNvPr id="28" name="Google Shape;28;p3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30" name="Google Shape;30;p3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4" name="Shape 34"/>
        <p:cNvGrpSpPr/>
        <p:nvPr/>
      </p:nvGrpSpPr>
      <p:grpSpPr>
        <a:xfrm>
          <a:off x="0" y="0"/>
          <a:ext cx="0" cy="0"/>
          <a:chOff x="0" y="0"/>
          <a:chExt cx="0" cy="0"/>
        </a:xfrm>
      </p:grpSpPr>
      <p:sp>
        <p:nvSpPr>
          <p:cNvPr id="35" name="Google Shape;35;p35"/>
          <p:cNvSpPr txBox="1"/>
          <p:nvPr>
            <p:ph type="ctrTitle"/>
          </p:nvPr>
        </p:nvSpPr>
        <p:spPr>
          <a:xfrm>
            <a:off x="4113600" y="2878750"/>
            <a:ext cx="4505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14454"/>
              </a:buClr>
              <a:buSzPts val="4800"/>
              <a:buNone/>
              <a:defRPr sz="4800">
                <a:solidFill>
                  <a:srgbClr val="114454"/>
                </a:solidFill>
              </a:defRPr>
            </a:lvl1pPr>
            <a:lvl2pPr lvl="1" algn="l">
              <a:lnSpc>
                <a:spcPct val="100000"/>
              </a:lnSpc>
              <a:spcBef>
                <a:spcPts val="0"/>
              </a:spcBef>
              <a:spcAft>
                <a:spcPts val="0"/>
              </a:spcAft>
              <a:buClr>
                <a:srgbClr val="114454"/>
              </a:buClr>
              <a:buSzPts val="4800"/>
              <a:buNone/>
              <a:defRPr sz="4800">
                <a:solidFill>
                  <a:srgbClr val="114454"/>
                </a:solidFill>
              </a:defRPr>
            </a:lvl2pPr>
            <a:lvl3pPr lvl="2" algn="l">
              <a:lnSpc>
                <a:spcPct val="100000"/>
              </a:lnSpc>
              <a:spcBef>
                <a:spcPts val="0"/>
              </a:spcBef>
              <a:spcAft>
                <a:spcPts val="0"/>
              </a:spcAft>
              <a:buClr>
                <a:srgbClr val="114454"/>
              </a:buClr>
              <a:buSzPts val="4800"/>
              <a:buNone/>
              <a:defRPr sz="4800">
                <a:solidFill>
                  <a:srgbClr val="114454"/>
                </a:solidFill>
              </a:defRPr>
            </a:lvl3pPr>
            <a:lvl4pPr lvl="3" algn="l">
              <a:lnSpc>
                <a:spcPct val="100000"/>
              </a:lnSpc>
              <a:spcBef>
                <a:spcPts val="0"/>
              </a:spcBef>
              <a:spcAft>
                <a:spcPts val="0"/>
              </a:spcAft>
              <a:buClr>
                <a:srgbClr val="114454"/>
              </a:buClr>
              <a:buSzPts val="4800"/>
              <a:buNone/>
              <a:defRPr sz="4800">
                <a:solidFill>
                  <a:srgbClr val="114454"/>
                </a:solidFill>
              </a:defRPr>
            </a:lvl4pPr>
            <a:lvl5pPr lvl="4" algn="l">
              <a:lnSpc>
                <a:spcPct val="100000"/>
              </a:lnSpc>
              <a:spcBef>
                <a:spcPts val="0"/>
              </a:spcBef>
              <a:spcAft>
                <a:spcPts val="0"/>
              </a:spcAft>
              <a:buClr>
                <a:srgbClr val="114454"/>
              </a:buClr>
              <a:buSzPts val="4800"/>
              <a:buNone/>
              <a:defRPr sz="4800">
                <a:solidFill>
                  <a:srgbClr val="114454"/>
                </a:solidFill>
              </a:defRPr>
            </a:lvl5pPr>
            <a:lvl6pPr lvl="5" algn="l">
              <a:lnSpc>
                <a:spcPct val="100000"/>
              </a:lnSpc>
              <a:spcBef>
                <a:spcPts val="0"/>
              </a:spcBef>
              <a:spcAft>
                <a:spcPts val="0"/>
              </a:spcAft>
              <a:buClr>
                <a:srgbClr val="114454"/>
              </a:buClr>
              <a:buSzPts val="4800"/>
              <a:buNone/>
              <a:defRPr sz="4800">
                <a:solidFill>
                  <a:srgbClr val="114454"/>
                </a:solidFill>
              </a:defRPr>
            </a:lvl6pPr>
            <a:lvl7pPr lvl="6" algn="l">
              <a:lnSpc>
                <a:spcPct val="100000"/>
              </a:lnSpc>
              <a:spcBef>
                <a:spcPts val="0"/>
              </a:spcBef>
              <a:spcAft>
                <a:spcPts val="0"/>
              </a:spcAft>
              <a:buClr>
                <a:srgbClr val="114454"/>
              </a:buClr>
              <a:buSzPts val="4800"/>
              <a:buNone/>
              <a:defRPr sz="4800">
                <a:solidFill>
                  <a:srgbClr val="114454"/>
                </a:solidFill>
              </a:defRPr>
            </a:lvl7pPr>
            <a:lvl8pPr lvl="7" algn="l">
              <a:lnSpc>
                <a:spcPct val="100000"/>
              </a:lnSpc>
              <a:spcBef>
                <a:spcPts val="0"/>
              </a:spcBef>
              <a:spcAft>
                <a:spcPts val="0"/>
              </a:spcAft>
              <a:buClr>
                <a:srgbClr val="114454"/>
              </a:buClr>
              <a:buSzPts val="4800"/>
              <a:buNone/>
              <a:defRPr sz="4800">
                <a:solidFill>
                  <a:srgbClr val="114454"/>
                </a:solidFill>
              </a:defRPr>
            </a:lvl8pPr>
            <a:lvl9pPr lvl="8" algn="l">
              <a:lnSpc>
                <a:spcPct val="100000"/>
              </a:lnSpc>
              <a:spcBef>
                <a:spcPts val="0"/>
              </a:spcBef>
              <a:spcAft>
                <a:spcPts val="0"/>
              </a:spcAft>
              <a:buClr>
                <a:srgbClr val="114454"/>
              </a:buClr>
              <a:buSzPts val="4800"/>
              <a:buNone/>
              <a:defRPr sz="4800">
                <a:solidFill>
                  <a:srgbClr val="114454"/>
                </a:solidFill>
              </a:defRPr>
            </a:lvl9pPr>
          </a:lstStyle>
          <a:p/>
        </p:txBody>
      </p:sp>
      <p:sp>
        <p:nvSpPr>
          <p:cNvPr id="36" name="Google Shape;36;p35"/>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94BF6E"/>
              </a:buClr>
              <a:buSzPts val="1800"/>
              <a:buNone/>
              <a:defRPr b="1" sz="1800">
                <a:solidFill>
                  <a:srgbClr val="94BF6E"/>
                </a:solidFill>
              </a:defRPr>
            </a:lvl1pPr>
            <a:lvl2pPr lvl="1" algn="l">
              <a:lnSpc>
                <a:spcPct val="100000"/>
              </a:lnSpc>
              <a:spcBef>
                <a:spcPts val="0"/>
              </a:spcBef>
              <a:spcAft>
                <a:spcPts val="0"/>
              </a:spcAft>
              <a:buClr>
                <a:srgbClr val="94BF6E"/>
              </a:buClr>
              <a:buSzPts val="1800"/>
              <a:buNone/>
              <a:defRPr b="1" sz="1800">
                <a:solidFill>
                  <a:srgbClr val="94BF6E"/>
                </a:solidFill>
              </a:defRPr>
            </a:lvl2pPr>
            <a:lvl3pPr lvl="2" algn="l">
              <a:lnSpc>
                <a:spcPct val="100000"/>
              </a:lnSpc>
              <a:spcBef>
                <a:spcPts val="0"/>
              </a:spcBef>
              <a:spcAft>
                <a:spcPts val="0"/>
              </a:spcAft>
              <a:buClr>
                <a:srgbClr val="94BF6E"/>
              </a:buClr>
              <a:buSzPts val="1800"/>
              <a:buNone/>
              <a:defRPr b="1" sz="1800">
                <a:solidFill>
                  <a:srgbClr val="94BF6E"/>
                </a:solidFill>
              </a:defRPr>
            </a:lvl3pPr>
            <a:lvl4pPr lvl="3" algn="l">
              <a:lnSpc>
                <a:spcPct val="100000"/>
              </a:lnSpc>
              <a:spcBef>
                <a:spcPts val="0"/>
              </a:spcBef>
              <a:spcAft>
                <a:spcPts val="0"/>
              </a:spcAft>
              <a:buClr>
                <a:srgbClr val="94BF6E"/>
              </a:buClr>
              <a:buSzPts val="1800"/>
              <a:buNone/>
              <a:defRPr b="1">
                <a:solidFill>
                  <a:srgbClr val="94BF6E"/>
                </a:solidFill>
              </a:defRPr>
            </a:lvl4pPr>
            <a:lvl5pPr lvl="4" algn="l">
              <a:lnSpc>
                <a:spcPct val="100000"/>
              </a:lnSpc>
              <a:spcBef>
                <a:spcPts val="0"/>
              </a:spcBef>
              <a:spcAft>
                <a:spcPts val="0"/>
              </a:spcAft>
              <a:buClr>
                <a:srgbClr val="94BF6E"/>
              </a:buClr>
              <a:buSzPts val="1800"/>
              <a:buNone/>
              <a:defRPr b="1">
                <a:solidFill>
                  <a:srgbClr val="94BF6E"/>
                </a:solidFill>
              </a:defRPr>
            </a:lvl5pPr>
            <a:lvl6pPr lvl="5" algn="l">
              <a:lnSpc>
                <a:spcPct val="100000"/>
              </a:lnSpc>
              <a:spcBef>
                <a:spcPts val="0"/>
              </a:spcBef>
              <a:spcAft>
                <a:spcPts val="0"/>
              </a:spcAft>
              <a:buClr>
                <a:srgbClr val="94BF6E"/>
              </a:buClr>
              <a:buSzPts val="1800"/>
              <a:buNone/>
              <a:defRPr b="1">
                <a:solidFill>
                  <a:srgbClr val="94BF6E"/>
                </a:solidFill>
              </a:defRPr>
            </a:lvl6pPr>
            <a:lvl7pPr lvl="6" algn="l">
              <a:lnSpc>
                <a:spcPct val="100000"/>
              </a:lnSpc>
              <a:spcBef>
                <a:spcPts val="0"/>
              </a:spcBef>
              <a:spcAft>
                <a:spcPts val="0"/>
              </a:spcAft>
              <a:buClr>
                <a:srgbClr val="94BF6E"/>
              </a:buClr>
              <a:buSzPts val="1800"/>
              <a:buNone/>
              <a:defRPr b="1">
                <a:solidFill>
                  <a:srgbClr val="94BF6E"/>
                </a:solidFill>
              </a:defRPr>
            </a:lvl7pPr>
            <a:lvl8pPr lvl="7" algn="l">
              <a:lnSpc>
                <a:spcPct val="100000"/>
              </a:lnSpc>
              <a:spcBef>
                <a:spcPts val="0"/>
              </a:spcBef>
              <a:spcAft>
                <a:spcPts val="0"/>
              </a:spcAft>
              <a:buClr>
                <a:srgbClr val="94BF6E"/>
              </a:buClr>
              <a:buSzPts val="1800"/>
              <a:buNone/>
              <a:defRPr b="1">
                <a:solidFill>
                  <a:srgbClr val="94BF6E"/>
                </a:solidFill>
              </a:defRPr>
            </a:lvl8pPr>
            <a:lvl9pPr lvl="8" algn="l">
              <a:lnSpc>
                <a:spcPct val="100000"/>
              </a:lnSpc>
              <a:spcBef>
                <a:spcPts val="0"/>
              </a:spcBef>
              <a:spcAft>
                <a:spcPts val="0"/>
              </a:spcAft>
              <a:buClr>
                <a:srgbClr val="94BF6E"/>
              </a:buClr>
              <a:buSzPts val="1800"/>
              <a:buNone/>
              <a:defRPr b="1">
                <a:solidFill>
                  <a:srgbClr val="94BF6E"/>
                </a:solidFill>
              </a:defRPr>
            </a:lvl9pPr>
          </a:lstStyle>
          <a:p/>
        </p:txBody>
      </p:sp>
      <p:sp>
        <p:nvSpPr>
          <p:cNvPr id="37" name="Google Shape;37;p35"/>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5"/>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39" name="Google Shape;39;p35"/>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3" name="Shape 43"/>
        <p:cNvGrpSpPr/>
        <p:nvPr/>
      </p:nvGrpSpPr>
      <p:grpSpPr>
        <a:xfrm>
          <a:off x="0" y="0"/>
          <a:ext cx="0" cy="0"/>
          <a:chOff x="0" y="0"/>
          <a:chExt cx="0" cy="0"/>
        </a:xfrm>
      </p:grpSpPr>
      <p:sp>
        <p:nvSpPr>
          <p:cNvPr id="44" name="Google Shape;44;p36"/>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6"/>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000"/>
                  </a:srgbClr>
                </a:solidFill>
                <a:latin typeface="Impact"/>
              </a:rPr>
              <a:t>“</a:t>
            </a:r>
          </a:p>
        </p:txBody>
      </p:sp>
      <p:sp>
        <p:nvSpPr>
          <p:cNvPr id="46" name="Google Shape;46;p36"/>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47" name="Google Shape;47;p36"/>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6"/>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6"/>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6"/>
          <p:cNvSpPr txBox="1"/>
          <p:nvPr>
            <p:ph idx="1" type="body"/>
          </p:nvPr>
        </p:nvSpPr>
        <p:spPr>
          <a:xfrm>
            <a:off x="1556175" y="2300275"/>
            <a:ext cx="6031800" cy="605100"/>
          </a:xfrm>
          <a:prstGeom prst="rect">
            <a:avLst/>
          </a:prstGeom>
          <a:noFill/>
          <a:ln>
            <a:noFill/>
          </a:ln>
        </p:spPr>
        <p:txBody>
          <a:bodyPr anchorCtr="0" anchor="ctr" bIns="91425" lIns="91425" spcFirstLastPara="1" rIns="91425" wrap="square" tIns="91425">
            <a:noAutofit/>
          </a:bodyPr>
          <a:lstStyle>
            <a:lvl1pPr indent="-355600" lvl="0" marL="457200" algn="ctr">
              <a:lnSpc>
                <a:spcPct val="100000"/>
              </a:lnSpc>
              <a:spcBef>
                <a:spcPts val="600"/>
              </a:spcBef>
              <a:spcAft>
                <a:spcPts val="0"/>
              </a:spcAft>
              <a:buClr>
                <a:srgbClr val="FFFFFF"/>
              </a:buClr>
              <a:buSzPts val="2000"/>
              <a:buChar char="▪"/>
              <a:defRPr sz="2000">
                <a:solidFill>
                  <a:srgbClr val="FFFFFF"/>
                </a:solidFill>
              </a:defRPr>
            </a:lvl1pPr>
            <a:lvl2pPr indent="-355600" lvl="1" marL="914400" algn="ctr">
              <a:lnSpc>
                <a:spcPct val="100000"/>
              </a:lnSpc>
              <a:spcBef>
                <a:spcPts val="0"/>
              </a:spcBef>
              <a:spcAft>
                <a:spcPts val="0"/>
              </a:spcAft>
              <a:buClr>
                <a:srgbClr val="FFFFFF"/>
              </a:buClr>
              <a:buSzPts val="2000"/>
              <a:buChar char="▫"/>
              <a:defRPr sz="2000">
                <a:solidFill>
                  <a:srgbClr val="FFFFFF"/>
                </a:solidFill>
              </a:defRPr>
            </a:lvl2pPr>
            <a:lvl3pPr indent="-355600" lvl="2" marL="1371600" algn="ctr">
              <a:lnSpc>
                <a:spcPct val="100000"/>
              </a:lnSpc>
              <a:spcBef>
                <a:spcPts val="0"/>
              </a:spcBef>
              <a:spcAft>
                <a:spcPts val="0"/>
              </a:spcAft>
              <a:buClr>
                <a:srgbClr val="FFFFFF"/>
              </a:buClr>
              <a:buSzPts val="2000"/>
              <a:buChar char="■"/>
              <a:defRPr sz="2000">
                <a:solidFill>
                  <a:srgbClr val="FFFFFF"/>
                </a:solidFill>
              </a:defRPr>
            </a:lvl3pPr>
            <a:lvl4pPr indent="-355600" lvl="3" marL="1828800" algn="ctr">
              <a:lnSpc>
                <a:spcPct val="100000"/>
              </a:lnSpc>
              <a:spcBef>
                <a:spcPts val="0"/>
              </a:spcBef>
              <a:spcAft>
                <a:spcPts val="0"/>
              </a:spcAft>
              <a:buClr>
                <a:srgbClr val="FFFFFF"/>
              </a:buClr>
              <a:buSzPts val="2000"/>
              <a:buChar char="●"/>
              <a:defRPr sz="2000">
                <a:solidFill>
                  <a:srgbClr val="FFFFFF"/>
                </a:solidFill>
              </a:defRPr>
            </a:lvl4pPr>
            <a:lvl5pPr indent="-355600" lvl="4" marL="2286000" algn="ctr">
              <a:lnSpc>
                <a:spcPct val="100000"/>
              </a:lnSpc>
              <a:spcBef>
                <a:spcPts val="0"/>
              </a:spcBef>
              <a:spcAft>
                <a:spcPts val="0"/>
              </a:spcAft>
              <a:buClr>
                <a:srgbClr val="FFFFFF"/>
              </a:buClr>
              <a:buSzPts val="2000"/>
              <a:buChar char="○"/>
              <a:defRPr sz="2000">
                <a:solidFill>
                  <a:srgbClr val="FFFFFF"/>
                </a:solidFill>
              </a:defRPr>
            </a:lvl5pPr>
            <a:lvl6pPr indent="-355600" lvl="5" marL="2743200" algn="ctr">
              <a:lnSpc>
                <a:spcPct val="100000"/>
              </a:lnSpc>
              <a:spcBef>
                <a:spcPts val="0"/>
              </a:spcBef>
              <a:spcAft>
                <a:spcPts val="0"/>
              </a:spcAft>
              <a:buClr>
                <a:srgbClr val="FFFFFF"/>
              </a:buClr>
              <a:buSzPts val="2000"/>
              <a:buChar char="■"/>
              <a:defRPr sz="2000">
                <a:solidFill>
                  <a:srgbClr val="FFFFFF"/>
                </a:solidFill>
              </a:defRPr>
            </a:lvl6pPr>
            <a:lvl7pPr indent="-355600" lvl="6" marL="3200400" algn="ctr">
              <a:lnSpc>
                <a:spcPct val="100000"/>
              </a:lnSpc>
              <a:spcBef>
                <a:spcPts val="0"/>
              </a:spcBef>
              <a:spcAft>
                <a:spcPts val="0"/>
              </a:spcAft>
              <a:buClr>
                <a:srgbClr val="FFFFFF"/>
              </a:buClr>
              <a:buSzPts val="2000"/>
              <a:buChar char="●"/>
              <a:defRPr sz="2000">
                <a:solidFill>
                  <a:srgbClr val="FFFFFF"/>
                </a:solidFill>
              </a:defRPr>
            </a:lvl7pPr>
            <a:lvl8pPr indent="-355600" lvl="7" marL="3657600" algn="ctr">
              <a:lnSpc>
                <a:spcPct val="100000"/>
              </a:lnSpc>
              <a:spcBef>
                <a:spcPts val="0"/>
              </a:spcBef>
              <a:spcAft>
                <a:spcPts val="0"/>
              </a:spcAft>
              <a:buClr>
                <a:srgbClr val="FFFFFF"/>
              </a:buClr>
              <a:buSzPts val="2000"/>
              <a:buChar char="○"/>
              <a:defRPr sz="2000">
                <a:solidFill>
                  <a:srgbClr val="FFFFFF"/>
                </a:solidFill>
              </a:defRPr>
            </a:lvl8pPr>
            <a:lvl9pPr indent="-355600" lvl="8" marL="4114800" algn="ctr">
              <a:lnSpc>
                <a:spcPct val="100000"/>
              </a:lnSpc>
              <a:spcBef>
                <a:spcPts val="0"/>
              </a:spcBef>
              <a:spcAft>
                <a:spcPts val="0"/>
              </a:spcAft>
              <a:buClr>
                <a:srgbClr val="FFFFFF"/>
              </a:buClr>
              <a:buSzPts val="2000"/>
              <a:buChar char="■"/>
              <a:defRPr sz="2000">
                <a:solidFill>
                  <a:srgbClr val="FFFFFF"/>
                </a:solidFill>
              </a:defRPr>
            </a:lvl9pPr>
          </a:lstStyle>
          <a:p/>
        </p:txBody>
      </p:sp>
      <p:sp>
        <p:nvSpPr>
          <p:cNvPr id="51" name="Google Shape;51;p3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52" name="Shape 52"/>
        <p:cNvGrpSpPr/>
        <p:nvPr/>
      </p:nvGrpSpPr>
      <p:grpSpPr>
        <a:xfrm>
          <a:off x="0" y="0"/>
          <a:ext cx="0" cy="0"/>
          <a:chOff x="0" y="0"/>
          <a:chExt cx="0" cy="0"/>
        </a:xfrm>
      </p:grpSpPr>
      <p:sp>
        <p:nvSpPr>
          <p:cNvPr id="53" name="Google Shape;53;p3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54" name="Google Shape;54;p3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 name="Google Shape;58;p37"/>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59" name="Google Shape;59;p37"/>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60" name="Google Shape;60;p37"/>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06400" lvl="0" marL="457200" algn="l">
              <a:lnSpc>
                <a:spcPct val="100000"/>
              </a:lnSpc>
              <a:spcBef>
                <a:spcPts val="600"/>
              </a:spcBef>
              <a:spcAft>
                <a:spcPts val="0"/>
              </a:spcAft>
              <a:buSzPts val="2800"/>
              <a:buChar char="▪"/>
              <a:defRPr sz="2800"/>
            </a:lvl1pPr>
            <a:lvl2pPr indent="-406400" lvl="1" marL="914400" algn="l">
              <a:lnSpc>
                <a:spcPct val="100000"/>
              </a:lnSpc>
              <a:spcBef>
                <a:spcPts val="0"/>
              </a:spcBef>
              <a:spcAft>
                <a:spcPts val="0"/>
              </a:spcAft>
              <a:buSzPts val="2800"/>
              <a:buChar char="▫"/>
              <a:defRPr sz="2800"/>
            </a:lvl2pPr>
            <a:lvl3pPr indent="-406400" lvl="2" marL="1371600" algn="l">
              <a:lnSpc>
                <a:spcPct val="100000"/>
              </a:lnSpc>
              <a:spcBef>
                <a:spcPts val="0"/>
              </a:spcBef>
              <a:spcAft>
                <a:spcPts val="0"/>
              </a:spcAft>
              <a:buSzPts val="2800"/>
              <a:buChar char="■"/>
              <a:defRPr sz="28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SzPts val="2800"/>
              <a:buChar char="○"/>
              <a:defRPr sz="2800"/>
            </a:lvl5pPr>
            <a:lvl6pPr indent="-406400" lvl="5" marL="2743200" algn="l">
              <a:lnSpc>
                <a:spcPct val="100000"/>
              </a:lnSpc>
              <a:spcBef>
                <a:spcPts val="0"/>
              </a:spcBef>
              <a:spcAft>
                <a:spcPts val="0"/>
              </a:spcAft>
              <a:buSzPts val="2800"/>
              <a:buChar char="■"/>
              <a:defRPr sz="2800"/>
            </a:lvl6pPr>
            <a:lvl7pPr indent="-406400" lvl="6" marL="3200400" algn="l">
              <a:lnSpc>
                <a:spcPct val="100000"/>
              </a:lnSpc>
              <a:spcBef>
                <a:spcPts val="0"/>
              </a:spcBef>
              <a:spcAft>
                <a:spcPts val="0"/>
              </a:spcAft>
              <a:buSzPts val="2800"/>
              <a:buChar char="●"/>
              <a:defRPr sz="2800"/>
            </a:lvl7pPr>
            <a:lvl8pPr indent="-406400" lvl="7" marL="3657600" algn="l">
              <a:lnSpc>
                <a:spcPct val="100000"/>
              </a:lnSpc>
              <a:spcBef>
                <a:spcPts val="0"/>
              </a:spcBef>
              <a:spcAft>
                <a:spcPts val="0"/>
              </a:spcAft>
              <a:buSzPts val="2800"/>
              <a:buChar char="○"/>
              <a:defRPr sz="2800"/>
            </a:lvl8pPr>
            <a:lvl9pPr indent="-406400" lvl="8" marL="4114800" algn="l">
              <a:lnSpc>
                <a:spcPct val="100000"/>
              </a:lnSpc>
              <a:spcBef>
                <a:spcPts val="0"/>
              </a:spcBef>
              <a:spcAft>
                <a:spcPts val="0"/>
              </a:spcAft>
              <a:buSzPts val="2800"/>
              <a:buChar char="■"/>
              <a:defRPr sz="2800"/>
            </a:lvl9pPr>
          </a:lstStyle>
          <a:p/>
        </p:txBody>
      </p:sp>
      <p:sp>
        <p:nvSpPr>
          <p:cNvPr id="61" name="Google Shape;61;p3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3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64" name="Google Shape;64;p38"/>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69" name="Shape 69"/>
        <p:cNvGrpSpPr/>
        <p:nvPr/>
      </p:nvGrpSpPr>
      <p:grpSpPr>
        <a:xfrm>
          <a:off x="0" y="0"/>
          <a:ext cx="0" cy="0"/>
          <a:chOff x="0" y="0"/>
          <a:chExt cx="0" cy="0"/>
        </a:xfrm>
      </p:grpSpPr>
      <p:sp>
        <p:nvSpPr>
          <p:cNvPr id="70" name="Google Shape;70;p39"/>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71" name="Google Shape;71;p39"/>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9"/>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9"/>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 name="Google Shape;75;p39"/>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76" name="Google Shape;76;p39"/>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77" name="Google Shape;77;p39"/>
          <p:cNvSpPr txBox="1"/>
          <p:nvPr>
            <p:ph idx="1" type="body"/>
          </p:nvPr>
        </p:nvSpPr>
        <p:spPr>
          <a:xfrm>
            <a:off x="1146025"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8" name="Google Shape;78;p39"/>
          <p:cNvSpPr txBox="1"/>
          <p:nvPr>
            <p:ph idx="2" type="body"/>
          </p:nvPr>
        </p:nvSpPr>
        <p:spPr>
          <a:xfrm>
            <a:off x="3679388"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9" name="Google Shape;79;p39"/>
          <p:cNvSpPr txBox="1"/>
          <p:nvPr>
            <p:ph idx="3" type="body"/>
          </p:nvPr>
        </p:nvSpPr>
        <p:spPr>
          <a:xfrm>
            <a:off x="6212750"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0" name="Google Shape;80;p3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4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83" name="Google Shape;83;p40"/>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40"/>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88" name="Google Shape;88;p40"/>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89" name="Google Shape;89;p4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7" name="Google Shape;7;p3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114454"/>
              </a:buClr>
              <a:buSzPts val="3000"/>
              <a:buFont typeface="Nixie One"/>
              <a:buChar char="▪"/>
              <a:defRPr b="0" i="0" sz="3000" u="none" cap="none" strike="noStrike">
                <a:solidFill>
                  <a:srgbClr val="114454"/>
                </a:solidFill>
                <a:latin typeface="Nixie One"/>
                <a:ea typeface="Nixie One"/>
                <a:cs typeface="Nixie One"/>
                <a:sym typeface="Nixie One"/>
              </a:defRPr>
            </a:lvl1pPr>
            <a:lvl2pPr indent="-381000" lvl="1" marL="914400" marR="0" rtl="0" algn="l">
              <a:lnSpc>
                <a:spcPct val="100000"/>
              </a:lnSpc>
              <a:spcBef>
                <a:spcPts val="0"/>
              </a:spcBef>
              <a:spcAft>
                <a:spcPts val="0"/>
              </a:spcAft>
              <a:buClr>
                <a:srgbClr val="114454"/>
              </a:buClr>
              <a:buSzPts val="2400"/>
              <a:buFont typeface="Nixie One"/>
              <a:buChar char="▫"/>
              <a:defRPr b="0" i="0" sz="2400" u="none" cap="none" strike="noStrike">
                <a:solidFill>
                  <a:srgbClr val="114454"/>
                </a:solidFill>
                <a:latin typeface="Nixie One"/>
                <a:ea typeface="Nixie One"/>
                <a:cs typeface="Nixie One"/>
                <a:sym typeface="Nixie One"/>
              </a:defRPr>
            </a:lvl2pPr>
            <a:lvl3pPr indent="-381000" lvl="2" marL="1371600" marR="0" rtl="0" algn="l">
              <a:lnSpc>
                <a:spcPct val="100000"/>
              </a:lnSpc>
              <a:spcBef>
                <a:spcPts val="0"/>
              </a:spcBef>
              <a:spcAft>
                <a:spcPts val="0"/>
              </a:spcAft>
              <a:buClr>
                <a:srgbClr val="114454"/>
              </a:buClr>
              <a:buSzPts val="2400"/>
              <a:buFont typeface="Nixie One"/>
              <a:buChar char="■"/>
              <a:defRPr b="0" i="0" sz="24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8" name="Google Shape;8;p3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hyperlink" Target="mailto:bhatt.s@husky.neu.edu" TargetMode="External"/><Relationship Id="rId4" Type="http://schemas.openxmlformats.org/officeDocument/2006/relationships/hyperlink" Target="mailto:kelkar.n@husky.neu.edu" TargetMode="External"/><Relationship Id="rId5" Type="http://schemas.openxmlformats.org/officeDocument/2006/relationships/hyperlink" Target="mailto:patel.sneha@husky.neu.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685800" y="2601425"/>
            <a:ext cx="5810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PET INVENTORY SYSTEM</a:t>
            </a:r>
            <a:endParaRPr/>
          </a:p>
        </p:txBody>
      </p:sp>
      <p:sp>
        <p:nvSpPr>
          <p:cNvPr id="110" name="Google Shape;110;p1"/>
          <p:cNvSpPr txBox="1"/>
          <p:nvPr/>
        </p:nvSpPr>
        <p:spPr>
          <a:xfrm>
            <a:off x="5823425" y="2756600"/>
            <a:ext cx="3173700" cy="13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Slab"/>
                <a:ea typeface="Roboto Slab"/>
                <a:cs typeface="Roboto Slab"/>
                <a:sym typeface="Roboto Slab"/>
              </a:rPr>
              <a:t>PRESENTED BY</a:t>
            </a:r>
            <a:endParaRPr b="1">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a:solidFill>
                  <a:schemeClr val="lt1"/>
                </a:solidFill>
                <a:latin typeface="Roboto Slab"/>
                <a:ea typeface="Roboto Slab"/>
                <a:cs typeface="Roboto Slab"/>
                <a:sym typeface="Roboto Slab"/>
              </a:rPr>
              <a:t>GROUP NAME: 404 FOUND</a:t>
            </a:r>
            <a:br>
              <a:rPr b="1" lang="en">
                <a:solidFill>
                  <a:schemeClr val="lt1"/>
                </a:solidFill>
                <a:latin typeface="Roboto Slab"/>
                <a:ea typeface="Roboto Slab"/>
                <a:cs typeface="Roboto Slab"/>
                <a:sym typeface="Roboto Slab"/>
              </a:rPr>
            </a:br>
            <a:br>
              <a:rPr b="1" lang="en">
                <a:solidFill>
                  <a:schemeClr val="lt1"/>
                </a:solidFill>
                <a:latin typeface="Roboto Slab"/>
                <a:ea typeface="Roboto Slab"/>
                <a:cs typeface="Roboto Slab"/>
                <a:sym typeface="Roboto Slab"/>
              </a:rPr>
            </a:br>
            <a:r>
              <a:rPr b="1" lang="en">
                <a:solidFill>
                  <a:schemeClr val="lt1"/>
                </a:solidFill>
                <a:latin typeface="Roboto Slab"/>
                <a:ea typeface="Roboto Slab"/>
                <a:cs typeface="Roboto Slab"/>
                <a:sym typeface="Roboto Slab"/>
              </a:rPr>
              <a:t>SNEHAL PATEL (001021675)</a:t>
            </a:r>
            <a:br>
              <a:rPr b="1" lang="en">
                <a:solidFill>
                  <a:schemeClr val="lt1"/>
                </a:solidFill>
                <a:latin typeface="Roboto Slab"/>
                <a:ea typeface="Roboto Slab"/>
                <a:cs typeface="Roboto Slab"/>
                <a:sym typeface="Roboto Slab"/>
              </a:rPr>
            </a:br>
            <a:r>
              <a:rPr b="1" lang="en">
                <a:solidFill>
                  <a:schemeClr val="lt1"/>
                </a:solidFill>
                <a:latin typeface="Roboto Slab"/>
                <a:ea typeface="Roboto Slab"/>
                <a:cs typeface="Roboto Slab"/>
                <a:sym typeface="Roboto Slab"/>
              </a:rPr>
              <a:t>SHIVI BHATT (001027605)</a:t>
            </a:r>
            <a:endParaRPr b="1">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a:solidFill>
                  <a:schemeClr val="lt1"/>
                </a:solidFill>
                <a:latin typeface="Roboto Slab"/>
                <a:ea typeface="Roboto Slab"/>
                <a:cs typeface="Roboto Slab"/>
                <a:sym typeface="Roboto Slab"/>
              </a:rPr>
              <a:t>MARISA</a:t>
            </a:r>
            <a:r>
              <a:rPr b="1" lang="en">
                <a:solidFill>
                  <a:schemeClr val="lt1"/>
                </a:solidFill>
                <a:latin typeface="Roboto Slab"/>
                <a:ea typeface="Roboto Slab"/>
                <a:cs typeface="Roboto Slab"/>
                <a:sym typeface="Roboto Slab"/>
              </a:rPr>
              <a:t> THOMAS(001020479)</a:t>
            </a:r>
            <a:br>
              <a:rPr b="1" lang="en">
                <a:solidFill>
                  <a:schemeClr val="lt1"/>
                </a:solidFill>
                <a:latin typeface="Roboto Slab"/>
                <a:ea typeface="Roboto Slab"/>
                <a:cs typeface="Roboto Slab"/>
                <a:sym typeface="Roboto Slab"/>
              </a:rPr>
            </a:br>
            <a:r>
              <a:rPr b="1" lang="en">
                <a:solidFill>
                  <a:schemeClr val="lt1"/>
                </a:solidFill>
                <a:latin typeface="Roboto Slab"/>
                <a:ea typeface="Roboto Slab"/>
                <a:cs typeface="Roboto Slab"/>
                <a:sym typeface="Roboto Slab"/>
              </a:rPr>
              <a:t>NIRAMAY KELKAR(001080777)</a:t>
            </a:r>
            <a:endParaRPr b="1">
              <a:solidFill>
                <a:schemeClr val="lt1"/>
              </a:solidFill>
              <a:latin typeface="Roboto Slab"/>
              <a:ea typeface="Roboto Slab"/>
              <a:cs typeface="Roboto Slab"/>
              <a:sym typeface="Roboto Slab"/>
            </a:endParaRPr>
          </a:p>
        </p:txBody>
      </p:sp>
      <p:grpSp>
        <p:nvGrpSpPr>
          <p:cNvPr id="111" name="Google Shape;111;p1"/>
          <p:cNvGrpSpPr/>
          <p:nvPr/>
        </p:nvGrpSpPr>
        <p:grpSpPr>
          <a:xfrm>
            <a:off x="832395" y="1094180"/>
            <a:ext cx="882217" cy="975469"/>
            <a:chOff x="6673500" y="5031175"/>
            <a:chExt cx="345250" cy="397000"/>
          </a:xfrm>
        </p:grpSpPr>
        <p:sp>
          <p:nvSpPr>
            <p:cNvPr id="112" name="Google Shape;112;p1"/>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74b1a1bb6c_0_13"/>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74b1a1bb6c_0_13"/>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22" name="Google Shape;222;g74b1a1bb6c_0_13"/>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23" name="Google Shape;223;g74b1a1bb6c_0_1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24" name="Google Shape;224;g74b1a1bb6c_0_13"/>
          <p:cNvPicPr preferRelativeResize="0"/>
          <p:nvPr/>
        </p:nvPicPr>
        <p:blipFill>
          <a:blip r:embed="rId3">
            <a:alphaModFix/>
          </a:blip>
          <a:stretch>
            <a:fillRect/>
          </a:stretch>
        </p:blipFill>
        <p:spPr>
          <a:xfrm>
            <a:off x="3005750" y="358675"/>
            <a:ext cx="5459100"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74b1a1bb6c_0_22"/>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74b1a1bb6c_0_22"/>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31" name="Google Shape;231;g74b1a1bb6c_0_22"/>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32" name="Google Shape;232;g74b1a1bb6c_0_2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33" name="Google Shape;233;g74b1a1bb6c_0_22"/>
          <p:cNvPicPr preferRelativeResize="0"/>
          <p:nvPr/>
        </p:nvPicPr>
        <p:blipFill>
          <a:blip r:embed="rId3">
            <a:alphaModFix/>
          </a:blip>
          <a:stretch>
            <a:fillRect/>
          </a:stretch>
        </p:blipFill>
        <p:spPr>
          <a:xfrm>
            <a:off x="2879125" y="358675"/>
            <a:ext cx="5721075"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g74b1a1bb6c_0_30"/>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74b1a1bb6c_0_30"/>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40" name="Google Shape;240;g74b1a1bb6c_0_30"/>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41" name="Google Shape;241;g74b1a1bb6c_0_3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42" name="Google Shape;242;g74b1a1bb6c_0_30"/>
          <p:cNvPicPr preferRelativeResize="0"/>
          <p:nvPr/>
        </p:nvPicPr>
        <p:blipFill>
          <a:blip r:embed="rId3">
            <a:alphaModFix/>
          </a:blip>
          <a:stretch>
            <a:fillRect/>
          </a:stretch>
        </p:blipFill>
        <p:spPr>
          <a:xfrm>
            <a:off x="3005750" y="358675"/>
            <a:ext cx="5459099"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74b1a1bb6c_0_37"/>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74b1a1bb6c_0_37"/>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49" name="Google Shape;249;g74b1a1bb6c_0_37"/>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50" name="Google Shape;250;g74b1a1bb6c_0_3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51" name="Google Shape;251;g74b1a1bb6c_0_37"/>
          <p:cNvPicPr preferRelativeResize="0"/>
          <p:nvPr/>
        </p:nvPicPr>
        <p:blipFill>
          <a:blip r:embed="rId3">
            <a:alphaModFix/>
          </a:blip>
          <a:stretch>
            <a:fillRect/>
          </a:stretch>
        </p:blipFill>
        <p:spPr>
          <a:xfrm>
            <a:off x="3005750" y="358675"/>
            <a:ext cx="5459100"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g74b1a1bb6c_0_44"/>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74b1a1bb6c_0_44"/>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58" name="Google Shape;258;g74b1a1bb6c_0_44"/>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59" name="Google Shape;259;g74b1a1bb6c_0_4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60" name="Google Shape;260;g74b1a1bb6c_0_44"/>
          <p:cNvPicPr preferRelativeResize="0"/>
          <p:nvPr/>
        </p:nvPicPr>
        <p:blipFill>
          <a:blip r:embed="rId3">
            <a:alphaModFix/>
          </a:blip>
          <a:stretch>
            <a:fillRect/>
          </a:stretch>
        </p:blipFill>
        <p:spPr>
          <a:xfrm>
            <a:off x="3005750" y="358675"/>
            <a:ext cx="5459099"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74b1a1bb6c_0_54"/>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74b1a1bb6c_0_54"/>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67" name="Google Shape;267;g74b1a1bb6c_0_54"/>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68" name="Google Shape;268;g74b1a1bb6c_0_5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69" name="Google Shape;269;g74b1a1bb6c_0_54"/>
          <p:cNvPicPr preferRelativeResize="0"/>
          <p:nvPr/>
        </p:nvPicPr>
        <p:blipFill>
          <a:blip r:embed="rId3">
            <a:alphaModFix/>
          </a:blip>
          <a:stretch>
            <a:fillRect/>
          </a:stretch>
        </p:blipFill>
        <p:spPr>
          <a:xfrm>
            <a:off x="3005750" y="358675"/>
            <a:ext cx="5459099"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g74ac0bd1a6_0_451"/>
          <p:cNvSpPr txBox="1"/>
          <p:nvPr>
            <p:ph idx="1" type="body"/>
          </p:nvPr>
        </p:nvSpPr>
        <p:spPr>
          <a:xfrm>
            <a:off x="1155730"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Stored procedures for performing operations on the database for ease of use</a:t>
            </a:r>
            <a:endParaRPr/>
          </a:p>
        </p:txBody>
      </p:sp>
      <p:sp>
        <p:nvSpPr>
          <p:cNvPr id="275" name="Google Shape;275;g74ac0bd1a6_0_45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STORED PROCEDURES </a:t>
            </a:r>
            <a:endParaRPr/>
          </a:p>
        </p:txBody>
      </p:sp>
      <p:sp>
        <p:nvSpPr>
          <p:cNvPr id="276" name="Google Shape;276;g74ac0bd1a6_0_451"/>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AutoNum type="arabicPeriod"/>
            </a:pPr>
            <a:r>
              <a:rPr b="1" lang="en"/>
              <a:t>GetProductQuantity()</a:t>
            </a:r>
            <a:endParaRPr b="1"/>
          </a:p>
          <a:p>
            <a:pPr indent="0" lvl="0" marL="914400" rtl="0" algn="l">
              <a:lnSpc>
                <a:spcPct val="100000"/>
              </a:lnSpc>
              <a:spcBef>
                <a:spcPts val="600"/>
              </a:spcBef>
              <a:spcAft>
                <a:spcPts val="0"/>
              </a:spcAft>
              <a:buNone/>
            </a:pPr>
            <a:r>
              <a:t/>
            </a:r>
            <a:endParaRPr b="1"/>
          </a:p>
          <a:p>
            <a:pPr indent="-355600" lvl="0" marL="457200" rtl="0" algn="l">
              <a:lnSpc>
                <a:spcPct val="100000"/>
              </a:lnSpc>
              <a:spcBef>
                <a:spcPts val="600"/>
              </a:spcBef>
              <a:spcAft>
                <a:spcPts val="0"/>
              </a:spcAft>
              <a:buSzPts val="2000"/>
              <a:buChar char="▪"/>
            </a:pPr>
            <a:r>
              <a:rPr b="1" lang="en"/>
              <a:t>Stored procedure which returns product quantity when passed in product id.</a:t>
            </a:r>
            <a:endParaRPr b="1"/>
          </a:p>
          <a:p>
            <a:pPr indent="-355600" lvl="0" marL="457200" rtl="0" algn="l">
              <a:lnSpc>
                <a:spcPct val="100000"/>
              </a:lnSpc>
              <a:spcBef>
                <a:spcPts val="0"/>
              </a:spcBef>
              <a:spcAft>
                <a:spcPts val="0"/>
              </a:spcAft>
              <a:buSzPts val="2000"/>
              <a:buChar char="▪"/>
            </a:pPr>
            <a:r>
              <a:rPr b="1" lang="en"/>
              <a:t>Can be used when performing operations on product</a:t>
            </a:r>
            <a:endParaRPr b="1"/>
          </a:p>
        </p:txBody>
      </p:sp>
      <p:grpSp>
        <p:nvGrpSpPr>
          <p:cNvPr id="277" name="Google Shape;277;g74ac0bd1a6_0_451"/>
          <p:cNvGrpSpPr/>
          <p:nvPr/>
        </p:nvGrpSpPr>
        <p:grpSpPr>
          <a:xfrm>
            <a:off x="333623" y="861852"/>
            <a:ext cx="366458" cy="366437"/>
            <a:chOff x="1923675" y="1633650"/>
            <a:chExt cx="436000" cy="435975"/>
          </a:xfrm>
        </p:grpSpPr>
        <p:sp>
          <p:nvSpPr>
            <p:cNvPr id="278" name="Google Shape;278;g74ac0bd1a6_0_45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74ac0bd1a6_0_45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74ac0bd1a6_0_45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74ac0bd1a6_0_45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74ac0bd1a6_0_45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74ac0bd1a6_0_45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g74ac0bd1a6_0_45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74ac0bd1a6_0_267"/>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74ac0bd1a6_0_267"/>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91" name="Google Shape;291;g74ac0bd1a6_0_267"/>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STORED PROCEDURES </a:t>
            </a:r>
            <a:r>
              <a:rPr b="1" lang="en" sz="1800">
                <a:solidFill>
                  <a:srgbClr val="18637B"/>
                </a:solidFill>
                <a:latin typeface="Roboto Slab"/>
                <a:ea typeface="Roboto Slab"/>
                <a:cs typeface="Roboto Slab"/>
                <a:sym typeface="Roboto Slab"/>
              </a:rPr>
              <a:t>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92" name="Google Shape;292;g74ac0bd1a6_0_26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93" name="Google Shape;293;g74ac0bd1a6_0_267"/>
          <p:cNvPicPr preferRelativeResize="0"/>
          <p:nvPr/>
        </p:nvPicPr>
        <p:blipFill>
          <a:blip r:embed="rId3">
            <a:alphaModFix/>
          </a:blip>
          <a:stretch>
            <a:fillRect/>
          </a:stretch>
        </p:blipFill>
        <p:spPr>
          <a:xfrm>
            <a:off x="3005750" y="358675"/>
            <a:ext cx="5459099"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g7fd86eb321_1_58"/>
          <p:cNvSpPr txBox="1"/>
          <p:nvPr>
            <p:ph idx="1" type="body"/>
          </p:nvPr>
        </p:nvSpPr>
        <p:spPr>
          <a:xfrm>
            <a:off x="1155730"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Stored procedures for performing operations on the database for ease of use</a:t>
            </a:r>
            <a:endParaRPr/>
          </a:p>
        </p:txBody>
      </p:sp>
      <p:sp>
        <p:nvSpPr>
          <p:cNvPr id="299" name="Google Shape;299;g7fd86eb321_1_58"/>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800"/>
              <a:buNone/>
            </a:pPr>
            <a:r>
              <a:rPr lang="en">
                <a:solidFill>
                  <a:schemeClr val="lt1"/>
                </a:solidFill>
              </a:rPr>
              <a:t>STORED PROCEDURES </a:t>
            </a:r>
            <a:endParaRPr/>
          </a:p>
        </p:txBody>
      </p:sp>
      <p:sp>
        <p:nvSpPr>
          <p:cNvPr id="300" name="Google Shape;300;g7fd86eb321_1_58"/>
          <p:cNvSpPr txBox="1"/>
          <p:nvPr>
            <p:ph idx="2" type="body"/>
          </p:nvPr>
        </p:nvSpPr>
        <p:spPr>
          <a:xfrm>
            <a:off x="4648550" y="1767275"/>
            <a:ext cx="4425300" cy="31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a:t>2. GetPetImmunizationRecords()</a:t>
            </a:r>
            <a:endParaRPr b="1"/>
          </a:p>
          <a:p>
            <a:pPr indent="0" lvl="0" marL="0" rtl="0" algn="l">
              <a:lnSpc>
                <a:spcPct val="100000"/>
              </a:lnSpc>
              <a:spcBef>
                <a:spcPts val="600"/>
              </a:spcBef>
              <a:spcAft>
                <a:spcPts val="0"/>
              </a:spcAft>
              <a:buNone/>
            </a:pPr>
            <a:r>
              <a:t/>
            </a:r>
            <a:endParaRPr b="1"/>
          </a:p>
          <a:p>
            <a:pPr indent="-355600" lvl="0" marL="457200" rtl="0" algn="l">
              <a:lnSpc>
                <a:spcPct val="100000"/>
              </a:lnSpc>
              <a:spcBef>
                <a:spcPts val="600"/>
              </a:spcBef>
              <a:spcAft>
                <a:spcPts val="0"/>
              </a:spcAft>
              <a:buSzPts val="2000"/>
              <a:buChar char="▪"/>
            </a:pPr>
            <a:r>
              <a:rPr b="1" lang="en"/>
              <a:t>Stored procedure which returns pet’s immunization records when passed a PetId</a:t>
            </a:r>
            <a:endParaRPr b="1"/>
          </a:p>
          <a:p>
            <a:pPr indent="0" lvl="0" marL="457200" rtl="0" algn="l">
              <a:lnSpc>
                <a:spcPct val="100000"/>
              </a:lnSpc>
              <a:spcBef>
                <a:spcPts val="600"/>
              </a:spcBef>
              <a:spcAft>
                <a:spcPts val="0"/>
              </a:spcAft>
              <a:buNone/>
            </a:pPr>
            <a:r>
              <a:t/>
            </a:r>
            <a:endParaRPr b="1"/>
          </a:p>
        </p:txBody>
      </p:sp>
      <p:grpSp>
        <p:nvGrpSpPr>
          <p:cNvPr id="301" name="Google Shape;301;g7fd86eb321_1_58"/>
          <p:cNvGrpSpPr/>
          <p:nvPr/>
        </p:nvGrpSpPr>
        <p:grpSpPr>
          <a:xfrm>
            <a:off x="333623" y="861852"/>
            <a:ext cx="366458" cy="366437"/>
            <a:chOff x="1923675" y="1633650"/>
            <a:chExt cx="436000" cy="435975"/>
          </a:xfrm>
        </p:grpSpPr>
        <p:sp>
          <p:nvSpPr>
            <p:cNvPr id="302" name="Google Shape;302;g7fd86eb321_1_5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7fd86eb321_1_5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7fd86eb321_1_5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7fd86eb321_1_5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7fd86eb321_1_5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7fd86eb321_1_5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g7fd86eb321_1_5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g7fd86eb321_1_72"/>
          <p:cNvSpPr txBox="1"/>
          <p:nvPr>
            <p:ph idx="1" type="body"/>
          </p:nvPr>
        </p:nvSpPr>
        <p:spPr>
          <a:xfrm>
            <a:off x="1155730"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Stored procedures for performing operations on the database for ease of use</a:t>
            </a:r>
            <a:endParaRPr/>
          </a:p>
        </p:txBody>
      </p:sp>
      <p:sp>
        <p:nvSpPr>
          <p:cNvPr id="314" name="Google Shape;314;g7fd86eb321_1_72"/>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800"/>
              <a:buNone/>
            </a:pPr>
            <a:r>
              <a:rPr lang="en">
                <a:solidFill>
                  <a:schemeClr val="lt1"/>
                </a:solidFill>
              </a:rPr>
              <a:t>STORED PROCEDURES </a:t>
            </a:r>
            <a:endParaRPr/>
          </a:p>
        </p:txBody>
      </p:sp>
      <p:sp>
        <p:nvSpPr>
          <p:cNvPr id="315" name="Google Shape;315;g7fd86eb321_1_72"/>
          <p:cNvSpPr txBox="1"/>
          <p:nvPr>
            <p:ph idx="2" type="body"/>
          </p:nvPr>
        </p:nvSpPr>
        <p:spPr>
          <a:xfrm>
            <a:off x="4648550" y="1767275"/>
            <a:ext cx="4425300" cy="31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a:t>3</a:t>
            </a:r>
            <a:r>
              <a:rPr b="1" lang="en"/>
              <a:t>.	GetMedicalHistory()</a:t>
            </a:r>
            <a:endParaRPr b="1"/>
          </a:p>
          <a:p>
            <a:pPr indent="0" lvl="0" marL="0" rtl="0" algn="l">
              <a:lnSpc>
                <a:spcPct val="100000"/>
              </a:lnSpc>
              <a:spcBef>
                <a:spcPts val="600"/>
              </a:spcBef>
              <a:spcAft>
                <a:spcPts val="0"/>
              </a:spcAft>
              <a:buNone/>
            </a:pPr>
            <a:r>
              <a:t/>
            </a:r>
            <a:endParaRPr b="1"/>
          </a:p>
          <a:p>
            <a:pPr indent="-355600" lvl="0" marL="457200" rtl="0" algn="l">
              <a:lnSpc>
                <a:spcPct val="100000"/>
              </a:lnSpc>
              <a:spcBef>
                <a:spcPts val="600"/>
              </a:spcBef>
              <a:spcAft>
                <a:spcPts val="0"/>
              </a:spcAft>
              <a:buSzPts val="2000"/>
              <a:buChar char="▪"/>
            </a:pPr>
            <a:r>
              <a:rPr b="1" lang="en"/>
              <a:t>Stored procedure which returns pet’s medical history records with a doctor when passed a PetId</a:t>
            </a:r>
            <a:endParaRPr b="1"/>
          </a:p>
          <a:p>
            <a:pPr indent="0" lvl="0" marL="457200" rtl="0" algn="l">
              <a:lnSpc>
                <a:spcPct val="100000"/>
              </a:lnSpc>
              <a:spcBef>
                <a:spcPts val="600"/>
              </a:spcBef>
              <a:spcAft>
                <a:spcPts val="0"/>
              </a:spcAft>
              <a:buNone/>
            </a:pPr>
            <a:r>
              <a:t/>
            </a:r>
            <a:endParaRPr b="1"/>
          </a:p>
        </p:txBody>
      </p:sp>
      <p:grpSp>
        <p:nvGrpSpPr>
          <p:cNvPr id="316" name="Google Shape;316;g7fd86eb321_1_72"/>
          <p:cNvGrpSpPr/>
          <p:nvPr/>
        </p:nvGrpSpPr>
        <p:grpSpPr>
          <a:xfrm>
            <a:off x="333623" y="861852"/>
            <a:ext cx="366458" cy="366437"/>
            <a:chOff x="1923675" y="1633650"/>
            <a:chExt cx="436000" cy="435975"/>
          </a:xfrm>
        </p:grpSpPr>
        <p:sp>
          <p:nvSpPr>
            <p:cNvPr id="317" name="Google Shape;317;g7fd86eb321_1_7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7fd86eb321_1_7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7fd86eb321_1_7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7fd86eb321_1_7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7fd86eb321_1_7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7fd86eb321_1_7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g7fd86eb321_1_7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INDEX</a:t>
            </a:r>
            <a:endParaRPr/>
          </a:p>
        </p:txBody>
      </p:sp>
      <p:sp>
        <p:nvSpPr>
          <p:cNvPr id="122" name="Google Shape;122;p6"/>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2100"/>
              </a:spcBef>
              <a:spcAft>
                <a:spcPts val="0"/>
              </a:spcAft>
              <a:buSzPts val="2400"/>
              <a:buChar char="▪"/>
            </a:pPr>
            <a:r>
              <a:rPr lang="en" sz="2400"/>
              <a:t>Summary of the design</a:t>
            </a:r>
            <a:endParaRPr sz="2400"/>
          </a:p>
          <a:p>
            <a:pPr indent="-381000" lvl="0" marL="457200" rtl="0" algn="l">
              <a:lnSpc>
                <a:spcPct val="100000"/>
              </a:lnSpc>
              <a:spcBef>
                <a:spcPts val="0"/>
              </a:spcBef>
              <a:spcAft>
                <a:spcPts val="0"/>
              </a:spcAft>
              <a:buSzPts val="2400"/>
              <a:buChar char="▪"/>
            </a:pPr>
            <a:r>
              <a:rPr lang="en" sz="2400"/>
              <a:t>E-R Diagram</a:t>
            </a:r>
            <a:endParaRPr sz="2400"/>
          </a:p>
          <a:p>
            <a:pPr indent="-381000" lvl="0" marL="457200" rtl="0" algn="l">
              <a:lnSpc>
                <a:spcPct val="100000"/>
              </a:lnSpc>
              <a:spcBef>
                <a:spcPts val="0"/>
              </a:spcBef>
              <a:spcAft>
                <a:spcPts val="0"/>
              </a:spcAft>
              <a:buSzPts val="2400"/>
              <a:buChar char="▪"/>
            </a:pPr>
            <a:r>
              <a:rPr lang="en" sz="2400"/>
              <a:t>SQL DDL statement for implementing DB</a:t>
            </a:r>
            <a:endParaRPr sz="2400"/>
          </a:p>
          <a:p>
            <a:pPr indent="-381000" lvl="0" marL="457200" rtl="0" algn="l">
              <a:lnSpc>
                <a:spcPct val="100000"/>
              </a:lnSpc>
              <a:spcBef>
                <a:spcPts val="0"/>
              </a:spcBef>
              <a:spcAft>
                <a:spcPts val="0"/>
              </a:spcAft>
              <a:buSzPts val="2400"/>
              <a:buChar char="▪"/>
            </a:pPr>
            <a:r>
              <a:rPr lang="en" sz="2400"/>
              <a:t>Database Objects Created(Views, Stored Procedure, Functions, Triggers)</a:t>
            </a:r>
            <a:endParaRPr sz="2400"/>
          </a:p>
          <a:p>
            <a:pPr indent="-381000" lvl="0" marL="457200" rtl="0" algn="l">
              <a:lnSpc>
                <a:spcPct val="100000"/>
              </a:lnSpc>
              <a:spcBef>
                <a:spcPts val="0"/>
              </a:spcBef>
              <a:spcAft>
                <a:spcPts val="0"/>
              </a:spcAft>
              <a:buSzPts val="2400"/>
              <a:buChar char="▪"/>
            </a:pPr>
            <a:r>
              <a:rPr lang="en" sz="2400"/>
              <a:t>Report - Power BI</a:t>
            </a:r>
            <a:endParaRPr sz="2400"/>
          </a:p>
        </p:txBody>
      </p:sp>
      <p:grpSp>
        <p:nvGrpSpPr>
          <p:cNvPr id="123" name="Google Shape;123;p6"/>
          <p:cNvGrpSpPr/>
          <p:nvPr/>
        </p:nvGrpSpPr>
        <p:grpSpPr>
          <a:xfrm>
            <a:off x="333623" y="861852"/>
            <a:ext cx="366458" cy="366437"/>
            <a:chOff x="1923675" y="1633650"/>
            <a:chExt cx="436000" cy="435975"/>
          </a:xfrm>
        </p:grpSpPr>
        <p:sp>
          <p:nvSpPr>
            <p:cNvPr id="124" name="Google Shape;124;p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g74ac0bd1a6_0_275"/>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74ac0bd1a6_0_275"/>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330" name="Google Shape;330;g74ac0bd1a6_0_275"/>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3000"/>
              <a:buFont typeface="Arial"/>
              <a:buNone/>
            </a:pPr>
            <a:r>
              <a:rPr b="1" lang="en" sz="1800">
                <a:solidFill>
                  <a:srgbClr val="18637B"/>
                </a:solidFill>
                <a:latin typeface="Roboto Slab"/>
                <a:ea typeface="Roboto Slab"/>
                <a:cs typeface="Roboto Slab"/>
                <a:sym typeface="Roboto Slab"/>
              </a:rPr>
              <a:t>STORED PROCEDURES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331" name="Google Shape;331;g74ac0bd1a6_0_27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332" name="Google Shape;332;g74ac0bd1a6_0_275"/>
          <p:cNvPicPr preferRelativeResize="0"/>
          <p:nvPr/>
        </p:nvPicPr>
        <p:blipFill>
          <a:blip r:embed="rId3">
            <a:alphaModFix/>
          </a:blip>
          <a:stretch>
            <a:fillRect/>
          </a:stretch>
        </p:blipFill>
        <p:spPr>
          <a:xfrm>
            <a:off x="2908800" y="358675"/>
            <a:ext cx="5556050"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g7fd86eb321_1_86"/>
          <p:cNvSpPr txBox="1"/>
          <p:nvPr>
            <p:ph idx="1" type="body"/>
          </p:nvPr>
        </p:nvSpPr>
        <p:spPr>
          <a:xfrm>
            <a:off x="1155730"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Stored procedures for performing operations on the database for ease of use</a:t>
            </a:r>
            <a:endParaRPr/>
          </a:p>
        </p:txBody>
      </p:sp>
      <p:sp>
        <p:nvSpPr>
          <p:cNvPr id="338" name="Google Shape;338;g7fd86eb321_1_8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800"/>
              <a:buNone/>
            </a:pPr>
            <a:r>
              <a:rPr lang="en">
                <a:solidFill>
                  <a:schemeClr val="lt1"/>
                </a:solidFill>
              </a:rPr>
              <a:t>STORED PROCEDURES </a:t>
            </a:r>
            <a:endParaRPr/>
          </a:p>
        </p:txBody>
      </p:sp>
      <p:sp>
        <p:nvSpPr>
          <p:cNvPr id="339" name="Google Shape;339;g7fd86eb321_1_86"/>
          <p:cNvSpPr txBox="1"/>
          <p:nvPr>
            <p:ph idx="2" type="body"/>
          </p:nvPr>
        </p:nvSpPr>
        <p:spPr>
          <a:xfrm>
            <a:off x="4648550" y="1767275"/>
            <a:ext cx="4425300" cy="31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a:t>4</a:t>
            </a:r>
            <a:r>
              <a:rPr b="1" lang="en"/>
              <a:t>.	AddNewEmployee()</a:t>
            </a:r>
            <a:endParaRPr b="1"/>
          </a:p>
          <a:p>
            <a:pPr indent="0" lvl="0" marL="0" rtl="0" algn="l">
              <a:lnSpc>
                <a:spcPct val="100000"/>
              </a:lnSpc>
              <a:spcBef>
                <a:spcPts val="600"/>
              </a:spcBef>
              <a:spcAft>
                <a:spcPts val="0"/>
              </a:spcAft>
              <a:buNone/>
            </a:pPr>
            <a:r>
              <a:t/>
            </a:r>
            <a:endParaRPr b="1"/>
          </a:p>
          <a:p>
            <a:pPr indent="-355600" lvl="0" marL="457200" rtl="0" algn="l">
              <a:lnSpc>
                <a:spcPct val="100000"/>
              </a:lnSpc>
              <a:spcBef>
                <a:spcPts val="600"/>
              </a:spcBef>
              <a:spcAft>
                <a:spcPts val="0"/>
              </a:spcAft>
              <a:buSzPts val="2000"/>
              <a:buChar char="▪"/>
            </a:pPr>
            <a:r>
              <a:rPr b="1" lang="en"/>
              <a:t>Stored procedure which adds new employee as and when required for Pet Shop</a:t>
            </a:r>
            <a:endParaRPr b="1"/>
          </a:p>
          <a:p>
            <a:pPr indent="0" lvl="0" marL="457200" rtl="0" algn="l">
              <a:lnSpc>
                <a:spcPct val="100000"/>
              </a:lnSpc>
              <a:spcBef>
                <a:spcPts val="600"/>
              </a:spcBef>
              <a:spcAft>
                <a:spcPts val="0"/>
              </a:spcAft>
              <a:buNone/>
            </a:pPr>
            <a:r>
              <a:t/>
            </a:r>
            <a:endParaRPr b="1"/>
          </a:p>
        </p:txBody>
      </p:sp>
      <p:grpSp>
        <p:nvGrpSpPr>
          <p:cNvPr id="340" name="Google Shape;340;g7fd86eb321_1_86"/>
          <p:cNvGrpSpPr/>
          <p:nvPr/>
        </p:nvGrpSpPr>
        <p:grpSpPr>
          <a:xfrm>
            <a:off x="333623" y="861852"/>
            <a:ext cx="366458" cy="366437"/>
            <a:chOff x="1923675" y="1633650"/>
            <a:chExt cx="436000" cy="435975"/>
          </a:xfrm>
        </p:grpSpPr>
        <p:sp>
          <p:nvSpPr>
            <p:cNvPr id="341" name="Google Shape;341;g7fd86eb321_1_8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7fd86eb321_1_8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7fd86eb321_1_8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7fd86eb321_1_8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7fd86eb321_1_8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7fd86eb321_1_8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g7fd86eb321_1_8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g74ac0bd1a6_0_283"/>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74ac0bd1a6_0_283"/>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354" name="Google Shape;354;g74ac0bd1a6_0_283"/>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STORED PROCEDURES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355" name="Google Shape;355;g74ac0bd1a6_0_28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356" name="Google Shape;356;g74ac0bd1a6_0_283"/>
          <p:cNvPicPr preferRelativeResize="0"/>
          <p:nvPr/>
        </p:nvPicPr>
        <p:blipFill>
          <a:blip r:embed="rId3">
            <a:alphaModFix/>
          </a:blip>
          <a:stretch>
            <a:fillRect/>
          </a:stretch>
        </p:blipFill>
        <p:spPr>
          <a:xfrm>
            <a:off x="3005750" y="358675"/>
            <a:ext cx="5459101"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g7fd86eb321_1_44"/>
          <p:cNvSpPr txBox="1"/>
          <p:nvPr>
            <p:ph idx="1" type="body"/>
          </p:nvPr>
        </p:nvSpPr>
        <p:spPr>
          <a:xfrm>
            <a:off x="1155730"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Created views which can be used while using the data for reporting purposes</a:t>
            </a:r>
            <a:endParaRPr/>
          </a:p>
        </p:txBody>
      </p:sp>
      <p:sp>
        <p:nvSpPr>
          <p:cNvPr id="362" name="Google Shape;362;g7fd86eb321_1_44"/>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VIEWS</a:t>
            </a:r>
            <a:endParaRPr/>
          </a:p>
        </p:txBody>
      </p:sp>
      <p:sp>
        <p:nvSpPr>
          <p:cNvPr id="363" name="Google Shape;363;g7fd86eb321_1_44"/>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AutoNum type="arabicPeriod"/>
            </a:pPr>
            <a:r>
              <a:rPr b="1" lang="en"/>
              <a:t>ClinicMedicalRecords()</a:t>
            </a:r>
            <a:endParaRPr b="1"/>
          </a:p>
          <a:p>
            <a:pPr indent="0" lvl="0" marL="457200" rtl="0" algn="l">
              <a:lnSpc>
                <a:spcPct val="100000"/>
              </a:lnSpc>
              <a:spcBef>
                <a:spcPts val="600"/>
              </a:spcBef>
              <a:spcAft>
                <a:spcPts val="0"/>
              </a:spcAft>
              <a:buNone/>
            </a:pPr>
            <a:r>
              <a:t/>
            </a:r>
            <a:endParaRPr b="1"/>
          </a:p>
          <a:p>
            <a:pPr indent="-355600" lvl="0" marL="457200" rtl="0" algn="l">
              <a:lnSpc>
                <a:spcPct val="100000"/>
              </a:lnSpc>
              <a:spcBef>
                <a:spcPts val="600"/>
              </a:spcBef>
              <a:spcAft>
                <a:spcPts val="0"/>
              </a:spcAft>
              <a:buSzPts val="2000"/>
              <a:buChar char="▪"/>
            </a:pPr>
            <a:r>
              <a:rPr b="1" lang="en"/>
              <a:t>View to show number of medical records in a clinic</a:t>
            </a:r>
            <a:endParaRPr b="1"/>
          </a:p>
        </p:txBody>
      </p:sp>
      <p:grpSp>
        <p:nvGrpSpPr>
          <p:cNvPr id="364" name="Google Shape;364;g7fd86eb321_1_44"/>
          <p:cNvGrpSpPr/>
          <p:nvPr/>
        </p:nvGrpSpPr>
        <p:grpSpPr>
          <a:xfrm>
            <a:off x="333623" y="861852"/>
            <a:ext cx="366458" cy="366437"/>
            <a:chOff x="1923675" y="1633650"/>
            <a:chExt cx="436000" cy="435975"/>
          </a:xfrm>
        </p:grpSpPr>
        <p:sp>
          <p:nvSpPr>
            <p:cNvPr id="365" name="Google Shape;365;g7fd86eb321_1_4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7fd86eb321_1_4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7fd86eb321_1_4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7fd86eb321_1_4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7fd86eb321_1_4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7fd86eb321_1_4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1" name="Google Shape;371;g7fd86eb321_1_4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g74ac0bd1a6_0_291"/>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74ac0bd1a6_0_291"/>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378" name="Google Shape;378;g74ac0bd1a6_0_291"/>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VIEWS </a:t>
            </a:r>
            <a:r>
              <a:rPr b="1" lang="en" sz="1800">
                <a:solidFill>
                  <a:srgbClr val="18637B"/>
                </a:solidFill>
                <a:latin typeface="Roboto Slab"/>
                <a:ea typeface="Roboto Slab"/>
                <a:cs typeface="Roboto Slab"/>
                <a:sym typeface="Roboto Slab"/>
              </a:rPr>
              <a:t>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379" name="Google Shape;379;g74ac0bd1a6_0_29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380" name="Google Shape;380;g74ac0bd1a6_0_291"/>
          <p:cNvPicPr preferRelativeResize="0"/>
          <p:nvPr/>
        </p:nvPicPr>
        <p:blipFill>
          <a:blip r:embed="rId3">
            <a:alphaModFix/>
          </a:blip>
          <a:stretch>
            <a:fillRect/>
          </a:stretch>
        </p:blipFill>
        <p:spPr>
          <a:xfrm>
            <a:off x="3010125" y="358675"/>
            <a:ext cx="5459099"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g7fd86eb321_1_100"/>
          <p:cNvSpPr txBox="1"/>
          <p:nvPr>
            <p:ph idx="1" type="body"/>
          </p:nvPr>
        </p:nvSpPr>
        <p:spPr>
          <a:xfrm>
            <a:off x="1155730"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Created views which can be used while using the data for reporting purposes</a:t>
            </a:r>
            <a:endParaRPr/>
          </a:p>
        </p:txBody>
      </p:sp>
      <p:sp>
        <p:nvSpPr>
          <p:cNvPr id="386" name="Google Shape;386;g7fd86eb321_1_100"/>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VIEWS</a:t>
            </a:r>
            <a:endParaRPr/>
          </a:p>
        </p:txBody>
      </p:sp>
      <p:sp>
        <p:nvSpPr>
          <p:cNvPr id="387" name="Google Shape;387;g7fd86eb321_1_100"/>
          <p:cNvSpPr txBox="1"/>
          <p:nvPr>
            <p:ph idx="2" type="body"/>
          </p:nvPr>
        </p:nvSpPr>
        <p:spPr>
          <a:xfrm>
            <a:off x="4557200" y="1767275"/>
            <a:ext cx="4129800" cy="31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a:t>2.	</a:t>
            </a:r>
            <a:r>
              <a:rPr b="1" lang="en"/>
              <a:t>CalcHighestSalaryView()</a:t>
            </a:r>
            <a:endParaRPr b="1"/>
          </a:p>
          <a:p>
            <a:pPr indent="0" lvl="0" marL="457200" rtl="0" algn="l">
              <a:lnSpc>
                <a:spcPct val="100000"/>
              </a:lnSpc>
              <a:spcBef>
                <a:spcPts val="600"/>
              </a:spcBef>
              <a:spcAft>
                <a:spcPts val="0"/>
              </a:spcAft>
              <a:buNone/>
            </a:pPr>
            <a:r>
              <a:t/>
            </a:r>
            <a:endParaRPr b="1"/>
          </a:p>
          <a:p>
            <a:pPr indent="-355600" lvl="0" marL="457200" rtl="0" algn="l">
              <a:lnSpc>
                <a:spcPct val="100000"/>
              </a:lnSpc>
              <a:spcBef>
                <a:spcPts val="600"/>
              </a:spcBef>
              <a:spcAft>
                <a:spcPts val="0"/>
              </a:spcAft>
              <a:buSzPts val="2000"/>
              <a:buChar char="▪"/>
            </a:pPr>
            <a:r>
              <a:rPr b="1" lang="en"/>
              <a:t>View which shows Highest salary from the list of employees the pet shop has employed</a:t>
            </a:r>
            <a:endParaRPr b="1"/>
          </a:p>
        </p:txBody>
      </p:sp>
      <p:grpSp>
        <p:nvGrpSpPr>
          <p:cNvPr id="388" name="Google Shape;388;g7fd86eb321_1_100"/>
          <p:cNvGrpSpPr/>
          <p:nvPr/>
        </p:nvGrpSpPr>
        <p:grpSpPr>
          <a:xfrm>
            <a:off x="333623" y="861852"/>
            <a:ext cx="366458" cy="366437"/>
            <a:chOff x="1923675" y="1633650"/>
            <a:chExt cx="436000" cy="435975"/>
          </a:xfrm>
        </p:grpSpPr>
        <p:sp>
          <p:nvSpPr>
            <p:cNvPr id="389" name="Google Shape;389;g7fd86eb321_1_10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7fd86eb321_1_10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7fd86eb321_1_10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7fd86eb321_1_10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7fd86eb321_1_10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7fd86eb321_1_10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g7fd86eb321_1_10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g74ac0bd1a6_0_299"/>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74ac0bd1a6_0_299"/>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402" name="Google Shape;402;g74ac0bd1a6_0_299"/>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VIEWS </a:t>
            </a:r>
            <a:r>
              <a:rPr b="1" lang="en" sz="1800">
                <a:solidFill>
                  <a:srgbClr val="18637B"/>
                </a:solidFill>
                <a:latin typeface="Roboto Slab"/>
                <a:ea typeface="Roboto Slab"/>
                <a:cs typeface="Roboto Slab"/>
                <a:sym typeface="Roboto Slab"/>
              </a:rPr>
              <a:t>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403" name="Google Shape;403;g74ac0bd1a6_0_29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404" name="Google Shape;404;g74ac0bd1a6_0_299"/>
          <p:cNvPicPr preferRelativeResize="0"/>
          <p:nvPr/>
        </p:nvPicPr>
        <p:blipFill>
          <a:blip r:embed="rId3">
            <a:alphaModFix/>
          </a:blip>
          <a:stretch>
            <a:fillRect/>
          </a:stretch>
        </p:blipFill>
        <p:spPr>
          <a:xfrm>
            <a:off x="3005750" y="358675"/>
            <a:ext cx="5459100"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g7fd86eb321_1_30"/>
          <p:cNvSpPr txBox="1"/>
          <p:nvPr>
            <p:ph idx="1" type="body"/>
          </p:nvPr>
        </p:nvSpPr>
        <p:spPr>
          <a:xfrm>
            <a:off x="1155730"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User defined function to create a derived column and perform calculation </a:t>
            </a:r>
            <a:endParaRPr/>
          </a:p>
        </p:txBody>
      </p:sp>
      <p:sp>
        <p:nvSpPr>
          <p:cNvPr id="410" name="Google Shape;410;g7fd86eb321_1_30"/>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USER DEFINED FUNCTIONS</a:t>
            </a:r>
            <a:endParaRPr/>
          </a:p>
        </p:txBody>
      </p:sp>
      <p:sp>
        <p:nvSpPr>
          <p:cNvPr id="411" name="Google Shape;411;g7fd86eb321_1_30"/>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AutoNum type="arabicPeriod"/>
            </a:pPr>
            <a:r>
              <a:rPr lang="en"/>
              <a:t>AgeFunc()</a:t>
            </a:r>
            <a:endParaRPr/>
          </a:p>
          <a:p>
            <a:pPr indent="0" lvl="0" marL="0" rtl="0" algn="l">
              <a:lnSpc>
                <a:spcPct val="100000"/>
              </a:lnSpc>
              <a:spcBef>
                <a:spcPts val="600"/>
              </a:spcBef>
              <a:spcAft>
                <a:spcPts val="0"/>
              </a:spcAft>
              <a:buNone/>
            </a:pPr>
            <a:r>
              <a:t/>
            </a:r>
            <a:endParaRPr/>
          </a:p>
          <a:p>
            <a:pPr indent="-355600" lvl="0" marL="457200" rtl="0" algn="l">
              <a:lnSpc>
                <a:spcPct val="100000"/>
              </a:lnSpc>
              <a:spcBef>
                <a:spcPts val="600"/>
              </a:spcBef>
              <a:spcAft>
                <a:spcPts val="0"/>
              </a:spcAft>
              <a:buSzPts val="2000"/>
              <a:buChar char="▪"/>
            </a:pPr>
            <a:r>
              <a:rPr lang="en"/>
              <a:t>Function to create a derived column Age in Employee table based on the Date of birth </a:t>
            </a:r>
            <a:endParaRPr/>
          </a:p>
        </p:txBody>
      </p:sp>
      <p:grpSp>
        <p:nvGrpSpPr>
          <p:cNvPr id="412" name="Google Shape;412;g7fd86eb321_1_30"/>
          <p:cNvGrpSpPr/>
          <p:nvPr/>
        </p:nvGrpSpPr>
        <p:grpSpPr>
          <a:xfrm>
            <a:off x="333623" y="861852"/>
            <a:ext cx="366458" cy="366437"/>
            <a:chOff x="1923675" y="1633650"/>
            <a:chExt cx="436000" cy="435975"/>
          </a:xfrm>
        </p:grpSpPr>
        <p:sp>
          <p:nvSpPr>
            <p:cNvPr id="413" name="Google Shape;413;g7fd86eb321_1_3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7fd86eb321_1_3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7fd86eb321_1_3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7fd86eb321_1_3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7fd86eb321_1_3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7fd86eb321_1_3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9" name="Google Shape;419;g7fd86eb321_1_3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g74ac0bd1a6_0_307"/>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74ac0bd1a6_0_307"/>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426" name="Google Shape;426;g74ac0bd1a6_0_307"/>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FUNCTIONS </a:t>
            </a:r>
            <a:r>
              <a:rPr b="1" lang="en" sz="1800">
                <a:solidFill>
                  <a:srgbClr val="18637B"/>
                </a:solidFill>
                <a:latin typeface="Roboto Slab"/>
                <a:ea typeface="Roboto Slab"/>
                <a:cs typeface="Roboto Slab"/>
                <a:sym typeface="Roboto Slab"/>
              </a:rPr>
              <a:t>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427" name="Google Shape;427;g74ac0bd1a6_0_30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428" name="Google Shape;428;g74ac0bd1a6_0_307"/>
          <p:cNvPicPr preferRelativeResize="0"/>
          <p:nvPr/>
        </p:nvPicPr>
        <p:blipFill>
          <a:blip r:embed="rId3">
            <a:alphaModFix/>
          </a:blip>
          <a:stretch>
            <a:fillRect/>
          </a:stretch>
        </p:blipFill>
        <p:spPr>
          <a:xfrm>
            <a:off x="3005750" y="358675"/>
            <a:ext cx="5459101"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g7fd86eb321_1_142"/>
          <p:cNvSpPr txBox="1"/>
          <p:nvPr>
            <p:ph idx="1" type="body"/>
          </p:nvPr>
        </p:nvSpPr>
        <p:spPr>
          <a:xfrm>
            <a:off x="658050" y="1767275"/>
            <a:ext cx="38346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Non-clustered index on Product Name and encrypting SSN of employee</a:t>
            </a:r>
            <a:endParaRPr/>
          </a:p>
        </p:txBody>
      </p:sp>
      <p:sp>
        <p:nvSpPr>
          <p:cNvPr id="434" name="Google Shape;434;g7fd86eb321_1_142"/>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NON CLUSTERED INDEXES AND ENCRYPTION</a:t>
            </a:r>
            <a:endParaRPr/>
          </a:p>
        </p:txBody>
      </p:sp>
      <p:sp>
        <p:nvSpPr>
          <p:cNvPr id="435" name="Google Shape;435;g7fd86eb321_1_142"/>
          <p:cNvSpPr txBox="1"/>
          <p:nvPr>
            <p:ph idx="2" type="body"/>
          </p:nvPr>
        </p:nvSpPr>
        <p:spPr>
          <a:xfrm>
            <a:off x="5026625" y="703225"/>
            <a:ext cx="3660300" cy="42228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a:t>In a pet store, it is most likely for a product to be searched by its name. Non-clustered index created for faster retrieval of product details.</a:t>
            </a:r>
            <a:endParaRPr b="1"/>
          </a:p>
          <a:p>
            <a:pPr indent="-355600" lvl="0" marL="457200" rtl="0" algn="l">
              <a:spcBef>
                <a:spcPts val="0"/>
              </a:spcBef>
              <a:spcAft>
                <a:spcPts val="0"/>
              </a:spcAft>
              <a:buSzPts val="2000"/>
              <a:buChar char="▪"/>
            </a:pPr>
            <a:r>
              <a:rPr b="1" lang="en"/>
              <a:t>SSN is sensitive personal data, hence stored in encrypted form(ENCRYPTBYPASSPHRASE)</a:t>
            </a:r>
            <a:endParaRPr b="1"/>
          </a:p>
        </p:txBody>
      </p:sp>
      <p:grpSp>
        <p:nvGrpSpPr>
          <p:cNvPr id="436" name="Google Shape;436;g7fd86eb321_1_142"/>
          <p:cNvGrpSpPr/>
          <p:nvPr/>
        </p:nvGrpSpPr>
        <p:grpSpPr>
          <a:xfrm>
            <a:off x="333623" y="861852"/>
            <a:ext cx="366458" cy="366437"/>
            <a:chOff x="1923675" y="1633650"/>
            <a:chExt cx="436000" cy="435975"/>
          </a:xfrm>
        </p:grpSpPr>
        <p:sp>
          <p:nvSpPr>
            <p:cNvPr id="437" name="Google Shape;437;g7fd86eb321_1_14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7fd86eb321_1_14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7fd86eb321_1_14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7fd86eb321_1_14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7fd86eb321_1_14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7fd86eb321_1_14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3" name="Google Shape;443;g7fd86eb321_1_14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747f9a7e3a_0_8"/>
          <p:cNvSpPr txBox="1"/>
          <p:nvPr>
            <p:ph idx="4294967295" type="ctrTitle"/>
          </p:nvPr>
        </p:nvSpPr>
        <p:spPr>
          <a:xfrm>
            <a:off x="628425" y="876825"/>
            <a:ext cx="43101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lang="en" sz="5800">
                <a:solidFill>
                  <a:srgbClr val="94BF6E"/>
                </a:solidFill>
              </a:rPr>
              <a:t>SUMMARY OF DESIGN</a:t>
            </a:r>
            <a:endParaRPr b="1" i="0" sz="5800" u="none" cap="none" strike="noStrike">
              <a:solidFill>
                <a:srgbClr val="94BF6E"/>
              </a:solidFill>
              <a:latin typeface="Roboto Slab"/>
              <a:ea typeface="Roboto Slab"/>
              <a:cs typeface="Roboto Slab"/>
              <a:sym typeface="Roboto Slab"/>
            </a:endParaRPr>
          </a:p>
        </p:txBody>
      </p:sp>
      <p:sp>
        <p:nvSpPr>
          <p:cNvPr id="136" name="Google Shape;136;g747f9a7e3a_0_8"/>
          <p:cNvSpPr txBox="1"/>
          <p:nvPr>
            <p:ph idx="4294967295" type="subTitle"/>
          </p:nvPr>
        </p:nvSpPr>
        <p:spPr>
          <a:xfrm>
            <a:off x="685800" y="2220700"/>
            <a:ext cx="4310100" cy="268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Pet Inventory System which will help visualize sales data pertaining to a particular store such sales per month order price, supply amount and employee payout. The system also gets the details of medical record and immunization record of pet which will be useful for owner to produce it to customer. Apart from that system also maintains sensitive data of the user for security purpose using encryption techniques. The system keep track of all the products and order line details using the audit table which help the user to keep track of stock of the products as and when required. The system has the capability to generate the sales reports. It will help the shop owner to make decisions based on the historical data and manage the business efficiently.</a:t>
            </a:r>
            <a:endParaRPr sz="2400"/>
          </a:p>
        </p:txBody>
      </p:sp>
      <p:sp>
        <p:nvSpPr>
          <p:cNvPr id="137" name="Google Shape;137;g747f9a7e3a_0_8"/>
          <p:cNvSpPr/>
          <p:nvPr/>
        </p:nvSpPr>
        <p:spPr>
          <a:xfrm>
            <a:off x="7214073" y="747704"/>
            <a:ext cx="354081" cy="33809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g747f9a7e3a_0_8"/>
          <p:cNvGrpSpPr/>
          <p:nvPr/>
        </p:nvGrpSpPr>
        <p:grpSpPr>
          <a:xfrm>
            <a:off x="6372289" y="1484385"/>
            <a:ext cx="2174700" cy="2174833"/>
            <a:chOff x="6643075" y="3664250"/>
            <a:chExt cx="407950" cy="407975"/>
          </a:xfrm>
        </p:grpSpPr>
        <p:sp>
          <p:nvSpPr>
            <p:cNvPr id="139" name="Google Shape;139;g747f9a7e3a_0_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rgbClr val="94BF6E"/>
            </a:solidFill>
            <a:ln cap="rnd" cmpd="sng" w="1905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747f9a7e3a_0_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rgbClr val="94BF6E"/>
            </a:solidFill>
            <a:ln cap="rnd" cmpd="sng" w="1905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g747f9a7e3a_0_8"/>
          <p:cNvGrpSpPr/>
          <p:nvPr/>
        </p:nvGrpSpPr>
        <p:grpSpPr>
          <a:xfrm>
            <a:off x="4995952" y="3119892"/>
            <a:ext cx="981407" cy="981351"/>
            <a:chOff x="576250" y="4319400"/>
            <a:chExt cx="442075" cy="442050"/>
          </a:xfrm>
        </p:grpSpPr>
        <p:sp>
          <p:nvSpPr>
            <p:cNvPr id="142" name="Google Shape;142;g747f9a7e3a_0_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18637B"/>
            </a:solid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747f9a7e3a_0_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18637B"/>
            </a:solid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747f9a7e3a_0_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18637B"/>
            </a:solid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747f9a7e3a_0_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18637B"/>
            </a:solid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g747f9a7e3a_0_8"/>
          <p:cNvSpPr/>
          <p:nvPr/>
        </p:nvSpPr>
        <p:spPr>
          <a:xfrm>
            <a:off x="5392191" y="1829072"/>
            <a:ext cx="585164" cy="5587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747f9a7e3a_0_8"/>
          <p:cNvSpPr/>
          <p:nvPr/>
        </p:nvSpPr>
        <p:spPr>
          <a:xfrm rot="2384392">
            <a:off x="7003547" y="3733235"/>
            <a:ext cx="354079" cy="33808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747f9a7e3a_0_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grpSp>
        <p:nvGrpSpPr>
          <p:cNvPr id="149" name="Google Shape;149;g747f9a7e3a_0_8"/>
          <p:cNvGrpSpPr/>
          <p:nvPr/>
        </p:nvGrpSpPr>
        <p:grpSpPr>
          <a:xfrm>
            <a:off x="500321" y="427794"/>
            <a:ext cx="309555" cy="167397"/>
            <a:chOff x="5937975" y="5109100"/>
            <a:chExt cx="433550" cy="234450"/>
          </a:xfrm>
        </p:grpSpPr>
        <p:sp>
          <p:nvSpPr>
            <p:cNvPr id="150" name="Google Shape;150;g747f9a7e3a_0_8"/>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747f9a7e3a_0_8"/>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g74ac0bd1a6_0_315"/>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74ac0bd1a6_0_315"/>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450" name="Google Shape;450;g74ac0bd1a6_0_315"/>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NON-CLUSTERED INDEX </a:t>
            </a:r>
            <a:r>
              <a:rPr b="1" lang="en" sz="1800">
                <a:solidFill>
                  <a:srgbClr val="18637B"/>
                </a:solidFill>
                <a:latin typeface="Roboto Slab"/>
                <a:ea typeface="Roboto Slab"/>
                <a:cs typeface="Roboto Slab"/>
                <a:sym typeface="Roboto Slab"/>
              </a:rPr>
              <a:t>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451" name="Google Shape;451;g74ac0bd1a6_0_31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452" name="Google Shape;452;g74ac0bd1a6_0_315"/>
          <p:cNvPicPr preferRelativeResize="0"/>
          <p:nvPr/>
        </p:nvPicPr>
        <p:blipFill>
          <a:blip r:embed="rId3">
            <a:alphaModFix/>
          </a:blip>
          <a:stretch>
            <a:fillRect/>
          </a:stretch>
        </p:blipFill>
        <p:spPr>
          <a:xfrm>
            <a:off x="3005750" y="358675"/>
            <a:ext cx="5459099"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g74b1a1bb6c_0_71"/>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74b1a1bb6c_0_71"/>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459" name="Google Shape;459;g74b1a1bb6c_0_71"/>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NON-CLUSTERED INDEX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460" name="Google Shape;460;g74b1a1bb6c_0_7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461" name="Google Shape;461;g74b1a1bb6c_0_71"/>
          <p:cNvPicPr preferRelativeResize="0"/>
          <p:nvPr/>
        </p:nvPicPr>
        <p:blipFill>
          <a:blip r:embed="rId3">
            <a:alphaModFix/>
          </a:blip>
          <a:stretch>
            <a:fillRect/>
          </a:stretch>
        </p:blipFill>
        <p:spPr>
          <a:xfrm>
            <a:off x="3005750" y="358675"/>
            <a:ext cx="5459099"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g7fd86eb321_1_16"/>
          <p:cNvSpPr txBox="1"/>
          <p:nvPr>
            <p:ph idx="1" type="body"/>
          </p:nvPr>
        </p:nvSpPr>
        <p:spPr>
          <a:xfrm>
            <a:off x="658050" y="1767275"/>
            <a:ext cx="38346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lang="en"/>
              <a:t>We have used trigger for the purpose of auditing product and order line table using which user can keep track of product quantity sold and number of orders made and other such data.  This capability helps user to make efficient decision on the business.</a:t>
            </a:r>
            <a:endParaRPr/>
          </a:p>
        </p:txBody>
      </p:sp>
      <p:sp>
        <p:nvSpPr>
          <p:cNvPr id="467" name="Google Shape;467;g7fd86eb321_1_1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TRIGGERS</a:t>
            </a:r>
            <a:endParaRPr/>
          </a:p>
        </p:txBody>
      </p:sp>
      <p:sp>
        <p:nvSpPr>
          <p:cNvPr id="468" name="Google Shape;468;g7fd86eb321_1_16"/>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b="1" lang="en"/>
              <a:t>TR_ORDER_LINE_UPDATE_AUDIT</a:t>
            </a:r>
            <a:endParaRPr b="1"/>
          </a:p>
          <a:p>
            <a:pPr indent="-355600" lvl="0" marL="457200" rtl="0" algn="l">
              <a:lnSpc>
                <a:spcPct val="100000"/>
              </a:lnSpc>
              <a:spcBef>
                <a:spcPts val="0"/>
              </a:spcBef>
              <a:spcAft>
                <a:spcPts val="0"/>
              </a:spcAft>
              <a:buSzPts val="2000"/>
              <a:buChar char="▪"/>
            </a:pPr>
            <a:r>
              <a:rPr b="1" lang="en"/>
              <a:t>Audit</a:t>
            </a:r>
            <a:endParaRPr b="1"/>
          </a:p>
          <a:p>
            <a:pPr indent="-355600" lvl="0" marL="457200" rtl="0" algn="l">
              <a:lnSpc>
                <a:spcPct val="100000"/>
              </a:lnSpc>
              <a:spcBef>
                <a:spcPts val="0"/>
              </a:spcBef>
              <a:spcAft>
                <a:spcPts val="0"/>
              </a:spcAft>
              <a:buSzPts val="2000"/>
              <a:buChar char="▪"/>
            </a:pPr>
            <a:r>
              <a:rPr b="1" lang="en"/>
              <a:t>TR_PRODUCT_UPDATE_AUDIT</a:t>
            </a:r>
            <a:endParaRPr b="1"/>
          </a:p>
          <a:p>
            <a:pPr indent="-355600" lvl="0" marL="457200" rtl="0" algn="l">
              <a:spcBef>
                <a:spcPts val="0"/>
              </a:spcBef>
              <a:spcAft>
                <a:spcPts val="0"/>
              </a:spcAft>
              <a:buSzPts val="2000"/>
              <a:buChar char="▪"/>
            </a:pPr>
            <a:r>
              <a:rPr b="1" lang="en"/>
              <a:t>TR_PRODUCT_INSERT_AUDIT</a:t>
            </a:r>
            <a:endParaRPr b="1"/>
          </a:p>
          <a:p>
            <a:pPr indent="-355600" lvl="0" marL="457200" rtl="0" algn="l">
              <a:spcBef>
                <a:spcPts val="0"/>
              </a:spcBef>
              <a:spcAft>
                <a:spcPts val="0"/>
              </a:spcAft>
              <a:buSzPts val="2000"/>
              <a:buChar char="▪"/>
            </a:pPr>
            <a:r>
              <a:rPr b="1" lang="en"/>
              <a:t>TR_PRODUCT_DELETE_AUDIT</a:t>
            </a:r>
            <a:endParaRPr b="1"/>
          </a:p>
          <a:p>
            <a:pPr indent="0" lvl="0" marL="0" rtl="0" algn="l">
              <a:lnSpc>
                <a:spcPct val="100000"/>
              </a:lnSpc>
              <a:spcBef>
                <a:spcPts val="600"/>
              </a:spcBef>
              <a:spcAft>
                <a:spcPts val="0"/>
              </a:spcAft>
              <a:buNone/>
            </a:pPr>
            <a:r>
              <a:t/>
            </a:r>
            <a:endParaRPr b="1"/>
          </a:p>
        </p:txBody>
      </p:sp>
      <p:grpSp>
        <p:nvGrpSpPr>
          <p:cNvPr id="469" name="Google Shape;469;g7fd86eb321_1_16"/>
          <p:cNvGrpSpPr/>
          <p:nvPr/>
        </p:nvGrpSpPr>
        <p:grpSpPr>
          <a:xfrm>
            <a:off x="333623" y="861852"/>
            <a:ext cx="366458" cy="366437"/>
            <a:chOff x="1923675" y="1633650"/>
            <a:chExt cx="436000" cy="435975"/>
          </a:xfrm>
        </p:grpSpPr>
        <p:sp>
          <p:nvSpPr>
            <p:cNvPr id="470" name="Google Shape;470;g7fd86eb321_1_1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7fd86eb321_1_1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7fd86eb321_1_1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7fd86eb321_1_1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7fd86eb321_1_1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7fd86eb321_1_1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g7fd86eb321_1_1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g74ac0bd1a6_0_251"/>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74ac0bd1a6_0_251"/>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483" name="Google Shape;483;g74ac0bd1a6_0_251"/>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TRIGGER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484" name="Google Shape;484;g74ac0bd1a6_0_25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485" name="Google Shape;485;g74ac0bd1a6_0_251"/>
          <p:cNvPicPr preferRelativeResize="0"/>
          <p:nvPr/>
        </p:nvPicPr>
        <p:blipFill>
          <a:blip r:embed="rId3">
            <a:alphaModFix/>
          </a:blip>
          <a:stretch>
            <a:fillRect/>
          </a:stretch>
        </p:blipFill>
        <p:spPr>
          <a:xfrm>
            <a:off x="3005750" y="457325"/>
            <a:ext cx="5459098" cy="339675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g74ac0bd1a6_0_2"/>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74ac0bd1a6_0_2"/>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492" name="Google Shape;492;g74ac0bd1a6_0_2"/>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TRIGGER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493" name="Google Shape;493;g74ac0bd1a6_0_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494" name="Google Shape;494;g74ac0bd1a6_0_2"/>
          <p:cNvPicPr preferRelativeResize="0"/>
          <p:nvPr/>
        </p:nvPicPr>
        <p:blipFill>
          <a:blip r:embed="rId3">
            <a:alphaModFix/>
          </a:blip>
          <a:stretch>
            <a:fillRect/>
          </a:stretch>
        </p:blipFill>
        <p:spPr>
          <a:xfrm>
            <a:off x="2898150" y="358675"/>
            <a:ext cx="5566700" cy="3716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g74ac0bd1a6_0_11"/>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74ac0bd1a6_0_11"/>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501" name="Google Shape;501;g74ac0bd1a6_0_11"/>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TRIGGER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502" name="Google Shape;502;g74ac0bd1a6_0_1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503" name="Google Shape;503;g74ac0bd1a6_0_11"/>
          <p:cNvPicPr preferRelativeResize="0"/>
          <p:nvPr/>
        </p:nvPicPr>
        <p:blipFill>
          <a:blip r:embed="rId3">
            <a:alphaModFix/>
          </a:blip>
          <a:stretch>
            <a:fillRect/>
          </a:stretch>
        </p:blipFill>
        <p:spPr>
          <a:xfrm>
            <a:off x="3005750" y="325025"/>
            <a:ext cx="5549401" cy="3905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g74ac0bd1a6_0_20"/>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74ac0bd1a6_0_20"/>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510" name="Google Shape;510;g74ac0bd1a6_0_20"/>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TRIGGER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511" name="Google Shape;511;g74ac0bd1a6_0_2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512" name="Google Shape;512;g74ac0bd1a6_0_20"/>
          <p:cNvPicPr preferRelativeResize="0"/>
          <p:nvPr/>
        </p:nvPicPr>
        <p:blipFill>
          <a:blip r:embed="rId3">
            <a:alphaModFix/>
          </a:blip>
          <a:stretch>
            <a:fillRect/>
          </a:stretch>
        </p:blipFill>
        <p:spPr>
          <a:xfrm>
            <a:off x="3005750" y="358675"/>
            <a:ext cx="5459099" cy="3716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g74ac0bd1a6_0_465"/>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POWER BI REPORT  IMPLEMENTATION DETAILS</a:t>
            </a:r>
            <a:endParaRPr/>
          </a:p>
        </p:txBody>
      </p:sp>
      <p:grpSp>
        <p:nvGrpSpPr>
          <p:cNvPr id="518" name="Google Shape;518;g74ac0bd1a6_0_465"/>
          <p:cNvGrpSpPr/>
          <p:nvPr/>
        </p:nvGrpSpPr>
        <p:grpSpPr>
          <a:xfrm>
            <a:off x="333623" y="861852"/>
            <a:ext cx="366458" cy="366437"/>
            <a:chOff x="1923675" y="1633650"/>
            <a:chExt cx="436000" cy="435975"/>
          </a:xfrm>
        </p:grpSpPr>
        <p:sp>
          <p:nvSpPr>
            <p:cNvPr id="519" name="Google Shape;519;g74ac0bd1a6_0_46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74ac0bd1a6_0_46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74ac0bd1a6_0_46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74ac0bd1a6_0_46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74ac0bd1a6_0_46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74ac0bd1a6_0_46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5" name="Google Shape;525;g74ac0bd1a6_0_46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26" name="Google Shape;526;g74ac0bd1a6_0_465"/>
          <p:cNvSpPr txBox="1"/>
          <p:nvPr>
            <p:ph idx="1" type="body"/>
          </p:nvPr>
        </p:nvSpPr>
        <p:spPr>
          <a:xfrm>
            <a:off x="1155730"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b="1" lang="en"/>
              <a:t>Dashboard which shows expenditure and then the profit-loss based on it per month</a:t>
            </a:r>
            <a:endParaRPr/>
          </a:p>
        </p:txBody>
      </p:sp>
      <p:sp>
        <p:nvSpPr>
          <p:cNvPr id="527" name="Google Shape;527;g74ac0bd1a6_0_465"/>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a:t>Views used:</a:t>
            </a:r>
            <a:endParaRPr b="1"/>
          </a:p>
          <a:p>
            <a:pPr indent="-355600" lvl="0" marL="457200" rtl="0" algn="l">
              <a:lnSpc>
                <a:spcPct val="100000"/>
              </a:lnSpc>
              <a:spcBef>
                <a:spcPts val="600"/>
              </a:spcBef>
              <a:spcAft>
                <a:spcPts val="0"/>
              </a:spcAft>
              <a:buSzPts val="2000"/>
              <a:buChar char="▪"/>
            </a:pPr>
            <a:r>
              <a:rPr b="1" lang="en"/>
              <a:t>GetOrderAmountForReport</a:t>
            </a:r>
            <a:endParaRPr b="1"/>
          </a:p>
          <a:p>
            <a:pPr indent="-355600" lvl="0" marL="457200" rtl="0" algn="l">
              <a:lnSpc>
                <a:spcPct val="100000"/>
              </a:lnSpc>
              <a:spcBef>
                <a:spcPts val="0"/>
              </a:spcBef>
              <a:spcAft>
                <a:spcPts val="0"/>
              </a:spcAft>
              <a:buSzPts val="2000"/>
              <a:buChar char="▪"/>
            </a:pPr>
            <a:r>
              <a:rPr b="1" lang="en"/>
              <a:t>GetSuppliesAmountForReport</a:t>
            </a:r>
            <a:endParaRPr b="1"/>
          </a:p>
          <a:p>
            <a:pPr indent="-355600" lvl="0" marL="457200" rtl="0" algn="l">
              <a:lnSpc>
                <a:spcPct val="100000"/>
              </a:lnSpc>
              <a:spcBef>
                <a:spcPts val="0"/>
              </a:spcBef>
              <a:spcAft>
                <a:spcPts val="0"/>
              </a:spcAft>
              <a:buSzPts val="2000"/>
              <a:buChar char="▪"/>
            </a:pPr>
            <a:r>
              <a:rPr b="1" lang="en"/>
              <a:t>GetEmployeeSalaryForReport</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g74ac0bd1a6_0_479"/>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74ac0bd1a6_0_479"/>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534" name="Google Shape;534;g74ac0bd1a6_0_479"/>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POWER BI</a:t>
            </a:r>
            <a:r>
              <a:rPr b="1" lang="en" sz="1800">
                <a:solidFill>
                  <a:srgbClr val="18637B"/>
                </a:solidFill>
                <a:latin typeface="Roboto Slab"/>
                <a:ea typeface="Roboto Slab"/>
                <a:cs typeface="Roboto Slab"/>
                <a:sym typeface="Roboto Slab"/>
              </a:rPr>
              <a:t>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535" name="Google Shape;535;g74ac0bd1a6_0_47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536" name="Google Shape;536;g74ac0bd1a6_0_479"/>
          <p:cNvPicPr preferRelativeResize="0"/>
          <p:nvPr/>
        </p:nvPicPr>
        <p:blipFill>
          <a:blip r:embed="rId3">
            <a:alphaModFix/>
          </a:blip>
          <a:stretch>
            <a:fillRect/>
          </a:stretch>
        </p:blipFill>
        <p:spPr>
          <a:xfrm>
            <a:off x="3005750" y="329975"/>
            <a:ext cx="5459100" cy="3834023"/>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25"/>
          <p:cNvSpPr txBox="1"/>
          <p:nvPr>
            <p:ph idx="4294967295" type="subTitle"/>
          </p:nvPr>
        </p:nvSpPr>
        <p:spPr>
          <a:xfrm>
            <a:off x="685800" y="505225"/>
            <a:ext cx="7884600" cy="381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chemeClr val="lt1"/>
                </a:solidFill>
                <a:latin typeface="Roboto Slab"/>
                <a:ea typeface="Roboto Slab"/>
                <a:cs typeface="Roboto Slab"/>
                <a:sym typeface="Roboto Slab"/>
              </a:rPr>
              <a:t>THANKS!</a:t>
            </a:r>
            <a:endParaRPr b="1" i="0" sz="3600" u="none" cap="none" strike="noStrike">
              <a:solidFill>
                <a:srgbClr val="FFFFFF"/>
              </a:solidFill>
              <a:latin typeface="Nixie One"/>
              <a:ea typeface="Nixie One"/>
              <a:cs typeface="Nixie One"/>
              <a:sym typeface="Nixie One"/>
            </a:endParaRPr>
          </a:p>
          <a:p>
            <a:pPr indent="0" lvl="0" marL="0" marR="0" rtl="0" algn="l">
              <a:lnSpc>
                <a:spcPct val="100000"/>
              </a:lnSpc>
              <a:spcBef>
                <a:spcPts val="600"/>
              </a:spcBef>
              <a:spcAft>
                <a:spcPts val="0"/>
              </a:spcAft>
              <a:buClr>
                <a:srgbClr val="114454"/>
              </a:buClr>
              <a:buSzPts val="3000"/>
              <a:buFont typeface="Nixie One"/>
              <a:buNone/>
            </a:pPr>
            <a:r>
              <a:rPr b="1" i="0" lang="en" sz="3600" u="none" cap="none" strike="noStrike">
                <a:solidFill>
                  <a:srgbClr val="FFFFFF"/>
                </a:solidFill>
                <a:latin typeface="Nixie One"/>
                <a:ea typeface="Nixie One"/>
                <a:cs typeface="Nixie One"/>
                <a:sym typeface="Nixie One"/>
              </a:rPr>
              <a:t>Any questions?</a:t>
            </a:r>
            <a:endParaRPr b="1" i="0" sz="3600" u="none" cap="none" strike="noStrike">
              <a:solidFill>
                <a:srgbClr val="FFFFFF"/>
              </a:solidFill>
              <a:latin typeface="Nixie One"/>
              <a:ea typeface="Nixie One"/>
              <a:cs typeface="Nixie One"/>
              <a:sym typeface="Nixie One"/>
            </a:endParaRPr>
          </a:p>
          <a:p>
            <a:pPr indent="0" lvl="0" marL="0" marR="0" rtl="0" algn="l">
              <a:lnSpc>
                <a:spcPct val="100000"/>
              </a:lnSpc>
              <a:spcBef>
                <a:spcPts val="600"/>
              </a:spcBef>
              <a:spcAft>
                <a:spcPts val="0"/>
              </a:spcAft>
              <a:buClr>
                <a:schemeClr val="dk1"/>
              </a:buClr>
              <a:buSzPts val="1100"/>
              <a:buFont typeface="Arial"/>
              <a:buNone/>
            </a:pPr>
            <a:r>
              <a:t/>
            </a:r>
            <a:endParaRPr b="0" i="0" sz="2400" u="none" cap="none" strike="noStrike">
              <a:solidFill>
                <a:srgbClr val="FFFFFF"/>
              </a:solidFill>
              <a:latin typeface="Nixie One"/>
              <a:ea typeface="Nixie One"/>
              <a:cs typeface="Nixie One"/>
              <a:sym typeface="Nixie One"/>
            </a:endParaRPr>
          </a:p>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rgbClr val="FFFFFF"/>
                </a:solidFill>
                <a:latin typeface="Nixie One"/>
                <a:ea typeface="Nixie One"/>
                <a:cs typeface="Nixie One"/>
                <a:sym typeface="Nixie One"/>
              </a:rPr>
              <a:t>You can find me at</a:t>
            </a:r>
            <a:endParaRPr sz="2400">
              <a:solidFill>
                <a:srgbClr val="FFFFFF"/>
              </a:solidFill>
            </a:endParaRPr>
          </a:p>
          <a:p>
            <a:pPr indent="0" lvl="0" marL="0" marR="0" rtl="0" algn="l">
              <a:lnSpc>
                <a:spcPct val="100000"/>
              </a:lnSpc>
              <a:spcBef>
                <a:spcPts val="600"/>
              </a:spcBef>
              <a:spcAft>
                <a:spcPts val="0"/>
              </a:spcAft>
              <a:buClr>
                <a:schemeClr val="dk1"/>
              </a:buClr>
              <a:buSzPts val="1100"/>
              <a:buFont typeface="Arial"/>
              <a:buNone/>
            </a:pPr>
            <a:r>
              <a:rPr lang="en" sz="2400">
                <a:solidFill>
                  <a:srgbClr val="FFFFFF"/>
                </a:solidFill>
                <a:uFill>
                  <a:noFill/>
                </a:uFill>
                <a:hlinkClick r:id="rId3"/>
              </a:rPr>
              <a:t>bhatt.s@husky.neu.edu</a:t>
            </a:r>
            <a:endParaRPr sz="2400">
              <a:solidFill>
                <a:srgbClr val="FFFFFF"/>
              </a:solidFill>
            </a:endParaRPr>
          </a:p>
          <a:p>
            <a:pPr indent="0" lvl="0" marL="0" marR="0" rtl="0" algn="l">
              <a:lnSpc>
                <a:spcPct val="100000"/>
              </a:lnSpc>
              <a:spcBef>
                <a:spcPts val="600"/>
              </a:spcBef>
              <a:spcAft>
                <a:spcPts val="0"/>
              </a:spcAft>
              <a:buClr>
                <a:schemeClr val="dk1"/>
              </a:buClr>
              <a:buSzPts val="1100"/>
              <a:buFont typeface="Arial"/>
              <a:buNone/>
            </a:pPr>
            <a:r>
              <a:rPr lang="en" sz="2400">
                <a:solidFill>
                  <a:srgbClr val="FFFFFF"/>
                </a:solidFill>
                <a:uFill>
                  <a:noFill/>
                </a:uFill>
                <a:hlinkClick r:id="rId4"/>
              </a:rPr>
              <a:t>kelkar.n@husky.neu.edu</a:t>
            </a:r>
            <a:endParaRPr sz="2400">
              <a:solidFill>
                <a:srgbClr val="FFFFFF"/>
              </a:solidFill>
            </a:endParaRPr>
          </a:p>
          <a:p>
            <a:pPr indent="0" lvl="0" marL="0" marR="0" rtl="0" algn="l">
              <a:lnSpc>
                <a:spcPct val="100000"/>
              </a:lnSpc>
              <a:spcBef>
                <a:spcPts val="600"/>
              </a:spcBef>
              <a:spcAft>
                <a:spcPts val="0"/>
              </a:spcAft>
              <a:buClr>
                <a:schemeClr val="dk1"/>
              </a:buClr>
              <a:buSzPts val="1100"/>
              <a:buFont typeface="Arial"/>
              <a:buNone/>
            </a:pPr>
            <a:r>
              <a:rPr lang="en" sz="2400">
                <a:solidFill>
                  <a:srgbClr val="FFFFFF"/>
                </a:solidFill>
                <a:uFill>
                  <a:noFill/>
                </a:uFill>
                <a:hlinkClick r:id="rId5"/>
              </a:rPr>
              <a:t>patel.sneha@husky.neu.edu</a:t>
            </a:r>
            <a:endParaRPr sz="2400">
              <a:solidFill>
                <a:srgbClr val="FFFFFF"/>
              </a:solidFill>
            </a:endParaRPr>
          </a:p>
          <a:p>
            <a:pPr indent="0" lvl="0" marL="0" marR="0" rtl="0" algn="l">
              <a:lnSpc>
                <a:spcPct val="100000"/>
              </a:lnSpc>
              <a:spcBef>
                <a:spcPts val="600"/>
              </a:spcBef>
              <a:spcAft>
                <a:spcPts val="0"/>
              </a:spcAft>
              <a:buClr>
                <a:schemeClr val="dk1"/>
              </a:buClr>
              <a:buSzPts val="1100"/>
              <a:buFont typeface="Arial"/>
              <a:buNone/>
            </a:pPr>
            <a:r>
              <a:rPr lang="en" sz="2400">
                <a:solidFill>
                  <a:srgbClr val="FFFFFF"/>
                </a:solidFill>
              </a:rPr>
              <a:t>thomas.m@husky.neu.edu</a:t>
            </a:r>
            <a:endParaRPr sz="2400">
              <a:solidFill>
                <a:srgbClr val="FFFFFF"/>
              </a:solidFill>
            </a:endParaRPr>
          </a:p>
        </p:txBody>
      </p:sp>
      <p:sp>
        <p:nvSpPr>
          <p:cNvPr id="542" name="Google Shape;542;p2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74ac0bd1a6_0_29"/>
          <p:cNvSpPr txBox="1"/>
          <p:nvPr>
            <p:ph idx="1" type="body"/>
          </p:nvPr>
        </p:nvSpPr>
        <p:spPr>
          <a:xfrm>
            <a:off x="658075" y="73434"/>
            <a:ext cx="8229600" cy="51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60"/>
              </a:spcBef>
              <a:spcAft>
                <a:spcPts val="0"/>
              </a:spcAft>
              <a:buSzPts val="1800"/>
              <a:buNone/>
            </a:pPr>
            <a:r>
              <a:rPr b="1" lang="en" sz="2400">
                <a:solidFill>
                  <a:srgbClr val="18637B"/>
                </a:solidFill>
              </a:rPr>
              <a:t>FINAL ENTITY RELATIONSHIP DIAGRAM</a:t>
            </a:r>
            <a:endParaRPr b="1" sz="2400">
              <a:solidFill>
                <a:srgbClr val="18637B"/>
              </a:solidFill>
            </a:endParaRPr>
          </a:p>
        </p:txBody>
      </p:sp>
      <p:sp>
        <p:nvSpPr>
          <p:cNvPr id="157" name="Google Shape;157;g74ac0bd1a6_0_2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158" name="Google Shape;158;g74ac0bd1a6_0_29"/>
          <p:cNvPicPr preferRelativeResize="0"/>
          <p:nvPr/>
        </p:nvPicPr>
        <p:blipFill>
          <a:blip r:embed="rId3">
            <a:alphaModFix/>
          </a:blip>
          <a:stretch>
            <a:fillRect/>
          </a:stretch>
        </p:blipFill>
        <p:spPr>
          <a:xfrm>
            <a:off x="1685650" y="720059"/>
            <a:ext cx="6046859" cy="42456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74ac0bd1a6_0_437"/>
          <p:cNvSpPr txBox="1"/>
          <p:nvPr>
            <p:ph idx="1" type="body"/>
          </p:nvPr>
        </p:nvSpPr>
        <p:spPr>
          <a:xfrm>
            <a:off x="1146025"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b="1" lang="en"/>
              <a:t>Created the following list of tables for implementing the project</a:t>
            </a:r>
            <a:endParaRPr b="1"/>
          </a:p>
          <a:p>
            <a:pPr indent="0" lvl="0" marL="0" rtl="0" algn="l">
              <a:lnSpc>
                <a:spcPct val="100000"/>
              </a:lnSpc>
              <a:spcBef>
                <a:spcPts val="600"/>
              </a:spcBef>
              <a:spcAft>
                <a:spcPts val="0"/>
              </a:spcAft>
              <a:buSzPts val="2000"/>
              <a:buNone/>
            </a:pPr>
            <a:r>
              <a:t/>
            </a:r>
            <a:endParaRPr b="1"/>
          </a:p>
          <a:p>
            <a:pPr indent="0" lvl="0" marL="0" rtl="0" algn="l">
              <a:lnSpc>
                <a:spcPct val="100000"/>
              </a:lnSpc>
              <a:spcBef>
                <a:spcPts val="600"/>
              </a:spcBef>
              <a:spcAft>
                <a:spcPts val="0"/>
              </a:spcAft>
              <a:buSzPts val="2000"/>
              <a:buNone/>
            </a:pPr>
            <a:r>
              <a:rPr b="1" lang="en"/>
              <a:t>Tables created: 17</a:t>
            </a:r>
            <a:endParaRPr b="1"/>
          </a:p>
        </p:txBody>
      </p:sp>
      <p:sp>
        <p:nvSpPr>
          <p:cNvPr id="164" name="Google Shape;164;g74ac0bd1a6_0_437"/>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DDL IMPLEMENTATION DETAILS</a:t>
            </a:r>
            <a:endParaRPr/>
          </a:p>
        </p:txBody>
      </p:sp>
      <p:sp>
        <p:nvSpPr>
          <p:cNvPr id="165" name="Google Shape;165;g74ac0bd1a6_0_437"/>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b="1" lang="en"/>
              <a:t>Pet store</a:t>
            </a:r>
            <a:endParaRPr b="1"/>
          </a:p>
          <a:p>
            <a:pPr indent="-355600" lvl="0" marL="457200" rtl="0" algn="l">
              <a:lnSpc>
                <a:spcPct val="100000"/>
              </a:lnSpc>
              <a:spcBef>
                <a:spcPts val="0"/>
              </a:spcBef>
              <a:spcAft>
                <a:spcPts val="0"/>
              </a:spcAft>
              <a:buSzPts val="2000"/>
              <a:buChar char="▪"/>
            </a:pPr>
            <a:r>
              <a:rPr b="1" lang="en"/>
              <a:t>Employee</a:t>
            </a:r>
            <a:endParaRPr b="1"/>
          </a:p>
          <a:p>
            <a:pPr indent="-355600" lvl="0" marL="457200" rtl="0" algn="l">
              <a:lnSpc>
                <a:spcPct val="100000"/>
              </a:lnSpc>
              <a:spcBef>
                <a:spcPts val="0"/>
              </a:spcBef>
              <a:spcAft>
                <a:spcPts val="0"/>
              </a:spcAft>
              <a:buSzPts val="2000"/>
              <a:buChar char="▪"/>
            </a:pPr>
            <a:r>
              <a:rPr b="1" lang="en"/>
              <a:t>Product Line</a:t>
            </a:r>
            <a:endParaRPr b="1"/>
          </a:p>
          <a:p>
            <a:pPr indent="-355600" lvl="0" marL="457200" rtl="0" algn="l">
              <a:lnSpc>
                <a:spcPct val="100000"/>
              </a:lnSpc>
              <a:spcBef>
                <a:spcPts val="0"/>
              </a:spcBef>
              <a:spcAft>
                <a:spcPts val="0"/>
              </a:spcAft>
              <a:buSzPts val="2000"/>
              <a:buChar char="▪"/>
            </a:pPr>
            <a:r>
              <a:rPr b="1" lang="en"/>
              <a:t>Product</a:t>
            </a:r>
            <a:endParaRPr b="1"/>
          </a:p>
          <a:p>
            <a:pPr indent="-355600" lvl="0" marL="457200" rtl="0" algn="l">
              <a:lnSpc>
                <a:spcPct val="100000"/>
              </a:lnSpc>
              <a:spcBef>
                <a:spcPts val="0"/>
              </a:spcBef>
              <a:spcAft>
                <a:spcPts val="0"/>
              </a:spcAft>
              <a:buSzPts val="2000"/>
              <a:buChar char="▪"/>
            </a:pPr>
            <a:r>
              <a:rPr b="1" lang="en"/>
              <a:t>Inventory</a:t>
            </a:r>
            <a:endParaRPr b="1"/>
          </a:p>
          <a:p>
            <a:pPr indent="-355600" lvl="0" marL="457200" rtl="0" algn="l">
              <a:lnSpc>
                <a:spcPct val="100000"/>
              </a:lnSpc>
              <a:spcBef>
                <a:spcPts val="0"/>
              </a:spcBef>
              <a:spcAft>
                <a:spcPts val="0"/>
              </a:spcAft>
              <a:buSzPts val="2000"/>
              <a:buChar char="▪"/>
            </a:pPr>
            <a:r>
              <a:rPr b="1" lang="en"/>
              <a:t>Pet</a:t>
            </a:r>
            <a:endParaRPr b="1"/>
          </a:p>
          <a:p>
            <a:pPr indent="-355600" lvl="0" marL="457200" rtl="0" algn="l">
              <a:lnSpc>
                <a:spcPct val="100000"/>
              </a:lnSpc>
              <a:spcBef>
                <a:spcPts val="0"/>
              </a:spcBef>
              <a:spcAft>
                <a:spcPts val="0"/>
              </a:spcAft>
              <a:buSzPts val="2000"/>
              <a:buChar char="▪"/>
            </a:pPr>
            <a:r>
              <a:rPr b="1" lang="en"/>
              <a:t>Vendor</a:t>
            </a:r>
            <a:endParaRPr b="1"/>
          </a:p>
          <a:p>
            <a:pPr indent="-355600" lvl="0" marL="457200" rtl="0" algn="l">
              <a:lnSpc>
                <a:spcPct val="100000"/>
              </a:lnSpc>
              <a:spcBef>
                <a:spcPts val="0"/>
              </a:spcBef>
              <a:spcAft>
                <a:spcPts val="0"/>
              </a:spcAft>
              <a:buSzPts val="2000"/>
              <a:buChar char="▪"/>
            </a:pPr>
            <a:r>
              <a:rPr b="1" lang="en"/>
              <a:t>Supplies</a:t>
            </a:r>
            <a:endParaRPr b="1"/>
          </a:p>
          <a:p>
            <a:pPr indent="-355600" lvl="0" marL="457200" rtl="0" algn="l">
              <a:lnSpc>
                <a:spcPct val="100000"/>
              </a:lnSpc>
              <a:spcBef>
                <a:spcPts val="0"/>
              </a:spcBef>
              <a:spcAft>
                <a:spcPts val="0"/>
              </a:spcAft>
              <a:buSzPts val="2000"/>
              <a:buChar char="▪"/>
            </a:pPr>
            <a:r>
              <a:rPr b="1" lang="en"/>
              <a:t>Customer</a:t>
            </a:r>
            <a:endParaRPr b="1"/>
          </a:p>
        </p:txBody>
      </p:sp>
      <p:grpSp>
        <p:nvGrpSpPr>
          <p:cNvPr id="166" name="Google Shape;166;g74ac0bd1a6_0_437"/>
          <p:cNvGrpSpPr/>
          <p:nvPr/>
        </p:nvGrpSpPr>
        <p:grpSpPr>
          <a:xfrm>
            <a:off x="333623" y="861852"/>
            <a:ext cx="366458" cy="366437"/>
            <a:chOff x="1923675" y="1633650"/>
            <a:chExt cx="436000" cy="435975"/>
          </a:xfrm>
        </p:grpSpPr>
        <p:sp>
          <p:nvSpPr>
            <p:cNvPr id="167" name="Google Shape;167;g74ac0bd1a6_0_43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74ac0bd1a6_0_43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74ac0bd1a6_0_43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74ac0bd1a6_0_43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74ac0bd1a6_0_43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74ac0bd1a6_0_43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g74ac0bd1a6_0_43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7fd86eb321_1_2"/>
          <p:cNvSpPr txBox="1"/>
          <p:nvPr>
            <p:ph idx="1" type="body"/>
          </p:nvPr>
        </p:nvSpPr>
        <p:spPr>
          <a:xfrm>
            <a:off x="1146025" y="1767275"/>
            <a:ext cx="3660300" cy="31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000"/>
              <a:buNone/>
            </a:pPr>
            <a:r>
              <a:rPr b="1" lang="en"/>
              <a:t>Created the following list of tables for implementing the project</a:t>
            </a:r>
            <a:endParaRPr b="1"/>
          </a:p>
          <a:p>
            <a:pPr indent="0" lvl="0" marL="0" rtl="0" algn="l">
              <a:lnSpc>
                <a:spcPct val="100000"/>
              </a:lnSpc>
              <a:spcBef>
                <a:spcPts val="600"/>
              </a:spcBef>
              <a:spcAft>
                <a:spcPts val="0"/>
              </a:spcAft>
              <a:buSzPts val="2000"/>
              <a:buNone/>
            </a:pPr>
            <a:r>
              <a:rPr b="1" lang="en"/>
              <a:t>(cont’d)</a:t>
            </a:r>
            <a:endParaRPr b="1"/>
          </a:p>
        </p:txBody>
      </p:sp>
      <p:sp>
        <p:nvSpPr>
          <p:cNvPr id="179" name="Google Shape;179;g7fd86eb321_1_2"/>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DDL IMPLEMENTATION DETAILS</a:t>
            </a:r>
            <a:endParaRPr/>
          </a:p>
        </p:txBody>
      </p:sp>
      <p:sp>
        <p:nvSpPr>
          <p:cNvPr id="180" name="Google Shape;180;g7fd86eb321_1_2"/>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b="1" lang="en"/>
              <a:t>Order</a:t>
            </a:r>
            <a:endParaRPr b="1"/>
          </a:p>
          <a:p>
            <a:pPr indent="-355600" lvl="0" marL="457200" rtl="0" algn="l">
              <a:lnSpc>
                <a:spcPct val="100000"/>
              </a:lnSpc>
              <a:spcBef>
                <a:spcPts val="0"/>
              </a:spcBef>
              <a:spcAft>
                <a:spcPts val="0"/>
              </a:spcAft>
              <a:buSzPts val="2000"/>
              <a:buChar char="▪"/>
            </a:pPr>
            <a:r>
              <a:rPr b="1" lang="en"/>
              <a:t>Order Line</a:t>
            </a:r>
            <a:endParaRPr b="1"/>
          </a:p>
          <a:p>
            <a:pPr indent="-355600" lvl="0" marL="457200" rtl="0" algn="l">
              <a:lnSpc>
                <a:spcPct val="100000"/>
              </a:lnSpc>
              <a:spcBef>
                <a:spcPts val="0"/>
              </a:spcBef>
              <a:spcAft>
                <a:spcPts val="0"/>
              </a:spcAft>
              <a:buSzPts val="2000"/>
              <a:buChar char="▪"/>
            </a:pPr>
            <a:r>
              <a:rPr b="1" lang="en"/>
              <a:t>Doctor</a:t>
            </a:r>
            <a:endParaRPr b="1"/>
          </a:p>
          <a:p>
            <a:pPr indent="-355600" lvl="0" marL="457200" rtl="0" algn="l">
              <a:lnSpc>
                <a:spcPct val="100000"/>
              </a:lnSpc>
              <a:spcBef>
                <a:spcPts val="0"/>
              </a:spcBef>
              <a:spcAft>
                <a:spcPts val="0"/>
              </a:spcAft>
              <a:buSzPts val="2000"/>
              <a:buChar char="▪"/>
            </a:pPr>
            <a:r>
              <a:rPr b="1" lang="en"/>
              <a:t>Clinic</a:t>
            </a:r>
            <a:endParaRPr b="1"/>
          </a:p>
          <a:p>
            <a:pPr indent="-355600" lvl="0" marL="457200" rtl="0" algn="l">
              <a:lnSpc>
                <a:spcPct val="100000"/>
              </a:lnSpc>
              <a:spcBef>
                <a:spcPts val="0"/>
              </a:spcBef>
              <a:spcAft>
                <a:spcPts val="0"/>
              </a:spcAft>
              <a:buSzPts val="2000"/>
              <a:buChar char="▪"/>
            </a:pPr>
            <a:r>
              <a:rPr b="1" lang="en"/>
              <a:t>Doctor Assignment</a:t>
            </a:r>
            <a:endParaRPr b="1"/>
          </a:p>
          <a:p>
            <a:pPr indent="-355600" lvl="0" marL="457200" rtl="0" algn="l">
              <a:lnSpc>
                <a:spcPct val="100000"/>
              </a:lnSpc>
              <a:spcBef>
                <a:spcPts val="0"/>
              </a:spcBef>
              <a:spcAft>
                <a:spcPts val="0"/>
              </a:spcAft>
              <a:buSzPts val="2000"/>
              <a:buChar char="▪"/>
            </a:pPr>
            <a:r>
              <a:rPr b="1" lang="en"/>
              <a:t>Medical Record</a:t>
            </a:r>
            <a:endParaRPr b="1"/>
          </a:p>
          <a:p>
            <a:pPr indent="-355600" lvl="0" marL="457200" rtl="0" algn="l">
              <a:lnSpc>
                <a:spcPct val="100000"/>
              </a:lnSpc>
              <a:spcBef>
                <a:spcPts val="0"/>
              </a:spcBef>
              <a:spcAft>
                <a:spcPts val="0"/>
              </a:spcAft>
              <a:buSzPts val="2000"/>
              <a:buChar char="▪"/>
            </a:pPr>
            <a:r>
              <a:rPr b="1" lang="en"/>
              <a:t>Immunization</a:t>
            </a:r>
            <a:endParaRPr b="1"/>
          </a:p>
          <a:p>
            <a:pPr indent="-355600" lvl="0" marL="457200" rtl="0" algn="l">
              <a:lnSpc>
                <a:spcPct val="100000"/>
              </a:lnSpc>
              <a:spcBef>
                <a:spcPts val="0"/>
              </a:spcBef>
              <a:spcAft>
                <a:spcPts val="0"/>
              </a:spcAft>
              <a:buSzPts val="2000"/>
              <a:buChar char="▪"/>
            </a:pPr>
            <a:r>
              <a:rPr b="1" lang="en"/>
              <a:t>Medical History</a:t>
            </a:r>
            <a:endParaRPr b="1"/>
          </a:p>
        </p:txBody>
      </p:sp>
      <p:grpSp>
        <p:nvGrpSpPr>
          <p:cNvPr id="181" name="Google Shape;181;g7fd86eb321_1_2"/>
          <p:cNvGrpSpPr/>
          <p:nvPr/>
        </p:nvGrpSpPr>
        <p:grpSpPr>
          <a:xfrm>
            <a:off x="333623" y="861852"/>
            <a:ext cx="366458" cy="366437"/>
            <a:chOff x="1923675" y="1633650"/>
            <a:chExt cx="436000" cy="435975"/>
          </a:xfrm>
        </p:grpSpPr>
        <p:sp>
          <p:nvSpPr>
            <p:cNvPr id="182" name="Google Shape;182;g7fd86eb321_1_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7fd86eb321_1_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7fd86eb321_1_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7fd86eb321_1_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7fd86eb321_1_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7fd86eb321_1_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g7fd86eb321_1_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195" name="Google Shape;195;p24"/>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196" name="Google Shape;196;p2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197" name="Google Shape;197;p24"/>
          <p:cNvPicPr preferRelativeResize="0"/>
          <p:nvPr/>
        </p:nvPicPr>
        <p:blipFill>
          <a:blip r:embed="rId3">
            <a:alphaModFix/>
          </a:blip>
          <a:stretch>
            <a:fillRect/>
          </a:stretch>
        </p:blipFill>
        <p:spPr>
          <a:xfrm>
            <a:off x="3005750" y="358675"/>
            <a:ext cx="5459100" cy="378906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74ac0bd1a6_0_259"/>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74ac0bd1a6_0_259"/>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04" name="Google Shape;204;g74ac0bd1a6_0_259"/>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a:t>
            </a:r>
            <a:r>
              <a:rPr b="1" lang="en" sz="1800">
                <a:solidFill>
                  <a:srgbClr val="18637B"/>
                </a:solidFill>
                <a:latin typeface="Roboto Slab"/>
                <a:ea typeface="Roboto Slab"/>
                <a:cs typeface="Roboto Slab"/>
                <a:sym typeface="Roboto Slab"/>
              </a:rPr>
              <a:t>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05" name="Google Shape;205;g74ac0bd1a6_0_25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06" name="Google Shape;206;g74ac0bd1a6_0_259"/>
          <p:cNvPicPr preferRelativeResize="0"/>
          <p:nvPr/>
        </p:nvPicPr>
        <p:blipFill>
          <a:blip r:embed="rId3">
            <a:alphaModFix/>
          </a:blip>
          <a:stretch>
            <a:fillRect/>
          </a:stretch>
        </p:blipFill>
        <p:spPr>
          <a:xfrm>
            <a:off x="3005750" y="309800"/>
            <a:ext cx="5459099" cy="381387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74b1a1bb6c_0_4"/>
          <p:cNvSpPr/>
          <p:nvPr/>
        </p:nvSpPr>
        <p:spPr>
          <a:xfrm>
            <a:off x="2747450" y="126450"/>
            <a:ext cx="5984425" cy="49453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74b1a1bb6c_0_4"/>
          <p:cNvSpPr/>
          <p:nvPr/>
        </p:nvSpPr>
        <p:spPr>
          <a:xfrm>
            <a:off x="3005750" y="358675"/>
            <a:ext cx="5459100" cy="371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Nixie One"/>
                <a:ea typeface="Nixie One"/>
                <a:cs typeface="Nixie One"/>
                <a:sym typeface="Nixie One"/>
              </a:rPr>
              <a:t>Place your screenshot here</a:t>
            </a:r>
            <a:endParaRPr b="0" i="0" sz="1000" u="none" cap="none" strike="noStrike">
              <a:solidFill>
                <a:srgbClr val="999999"/>
              </a:solidFill>
              <a:latin typeface="Nixie One"/>
              <a:ea typeface="Nixie One"/>
              <a:cs typeface="Nixie One"/>
              <a:sym typeface="Nixie One"/>
            </a:endParaRPr>
          </a:p>
        </p:txBody>
      </p:sp>
      <p:sp>
        <p:nvSpPr>
          <p:cNvPr id="213" name="Google Shape;213;g74b1a1bb6c_0_4"/>
          <p:cNvSpPr txBox="1"/>
          <p:nvPr>
            <p:ph idx="4294967295" type="body"/>
          </p:nvPr>
        </p:nvSpPr>
        <p:spPr>
          <a:xfrm>
            <a:off x="399350" y="489750"/>
            <a:ext cx="2348100" cy="416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18637B"/>
                </a:solidFill>
                <a:latin typeface="Roboto Slab"/>
                <a:ea typeface="Roboto Slab"/>
                <a:cs typeface="Roboto Slab"/>
                <a:sym typeface="Roboto Slab"/>
              </a:rPr>
              <a:t>DDL IMPLEMENTATION SCREENSHOTS</a:t>
            </a:r>
            <a:endParaRPr b="1" sz="1800">
              <a:solidFill>
                <a:srgbClr val="18637B"/>
              </a:solidFill>
              <a:latin typeface="Roboto Slab"/>
              <a:ea typeface="Roboto Slab"/>
              <a:cs typeface="Roboto Slab"/>
              <a:sym typeface="Roboto Slab"/>
            </a:endParaRPr>
          </a:p>
          <a:p>
            <a:pPr indent="0" lvl="0" marL="0" rtl="0" algn="l">
              <a:lnSpc>
                <a:spcPct val="100000"/>
              </a:lnSpc>
              <a:spcBef>
                <a:spcPts val="600"/>
              </a:spcBef>
              <a:spcAft>
                <a:spcPts val="0"/>
              </a:spcAft>
              <a:buSzPts val="3000"/>
              <a:buNone/>
            </a:pPr>
            <a:r>
              <a:t/>
            </a:r>
            <a:endParaRPr sz="2400"/>
          </a:p>
          <a:p>
            <a:pPr indent="0" lvl="0" marL="0" rtl="0" algn="l">
              <a:lnSpc>
                <a:spcPct val="100000"/>
              </a:lnSpc>
              <a:spcBef>
                <a:spcPts val="600"/>
              </a:spcBef>
              <a:spcAft>
                <a:spcPts val="0"/>
              </a:spcAft>
              <a:buSzPts val="3000"/>
              <a:buNone/>
            </a:pPr>
            <a:r>
              <a:t/>
            </a:r>
            <a:endParaRPr sz="2400"/>
          </a:p>
        </p:txBody>
      </p:sp>
      <p:sp>
        <p:nvSpPr>
          <p:cNvPr id="214" name="Google Shape;214;g74b1a1bb6c_0_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215" name="Google Shape;215;g74b1a1bb6c_0_4"/>
          <p:cNvPicPr preferRelativeResize="0"/>
          <p:nvPr/>
        </p:nvPicPr>
        <p:blipFill>
          <a:blip r:embed="rId3">
            <a:alphaModFix/>
          </a:blip>
          <a:stretch>
            <a:fillRect/>
          </a:stretch>
        </p:blipFill>
        <p:spPr>
          <a:xfrm>
            <a:off x="3005750" y="358676"/>
            <a:ext cx="5459101" cy="3716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