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8"/>
  </p:notesMasterIdLst>
  <p:sldIdLst>
    <p:sldId id="256" r:id="rId2"/>
    <p:sldId id="257" r:id="rId3"/>
    <p:sldId id="261" r:id="rId4"/>
    <p:sldId id="263" r:id="rId5"/>
    <p:sldId id="279" r:id="rId6"/>
    <p:sldId id="278" r:id="rId7"/>
  </p:sldIdLst>
  <p:sldSz cx="9144000" cy="5143500" type="screen16x9"/>
  <p:notesSz cx="6858000" cy="9144000"/>
  <p:embeddedFontLst>
    <p:embeddedFont>
      <p:font typeface="Amatic SC" pitchFamily="2" charset="-79"/>
      <p:regular r:id="rId9"/>
      <p:bold r:id="rId10"/>
    </p:embeddedFont>
    <p:embeddedFont>
      <p:font typeface="Calibri" panose="020F0502020204030204" pitchFamily="34" charset="0"/>
      <p:regular r:id="rId11"/>
      <p:bold r:id="rId12"/>
      <p:italic r:id="rId13"/>
      <p:boldItalic r:id="rId14"/>
    </p:embeddedFont>
    <p:embeddedFont>
      <p:font typeface="Nunito"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AAC33-794D-4ED7-8730-546966D8D98C}">
  <a:tblStyle styleId="{95EAAC33-794D-4ED7-8730-546966D8D9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36"/>
    <p:restoredTop sz="94679"/>
  </p:normalViewPr>
  <p:slideViewPr>
    <p:cSldViewPr snapToGrid="0" snapToObjects="1">
      <p:cViewPr>
        <p:scale>
          <a:sx n="196" d="100"/>
          <a:sy n="196" d="100"/>
        </p:scale>
        <p:origin x="-12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69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sp>
        <p:nvSpPr>
          <p:cNvPr id="55" name="Google Shape;55;p5"/>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60" name="Google Shape;60;p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5"/>
          <p:cNvSpPr/>
          <p:nvPr/>
        </p:nvSpPr>
        <p:spPr>
          <a:xfrm>
            <a:off x="3215361" y="371192"/>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4695254" y="40455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8578274" y="29574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4853896" y="460730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Half">
  <p:cSld name="BLANK_1_1">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CUSTOM_4">
    <p:spTree>
      <p:nvGrpSpPr>
        <p:cNvPr id="1" name="Shape 177"/>
        <p:cNvGrpSpPr/>
        <p:nvPr/>
      </p:nvGrpSpPr>
      <p:grpSpPr>
        <a:xfrm>
          <a:off x="0" y="0"/>
          <a:ext cx="0" cy="0"/>
          <a:chOff x="0" y="0"/>
          <a:chExt cx="0" cy="0"/>
        </a:xfrm>
      </p:grpSpPr>
      <p:sp>
        <p:nvSpPr>
          <p:cNvPr id="178" name="Google Shape;178;p1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a:ea typeface="Amatic SC"/>
                <a:cs typeface="Amatic SC"/>
                <a:sym typeface="Amatic SC"/>
              </a:defRPr>
            </a:lvl1pPr>
            <a:lvl2pPr lvl="1" algn="r" rtl="0">
              <a:buNone/>
              <a:defRPr sz="1500" b="1">
                <a:solidFill>
                  <a:schemeClr val="dk2"/>
                </a:solidFill>
                <a:latin typeface="Amatic SC"/>
                <a:ea typeface="Amatic SC"/>
                <a:cs typeface="Amatic SC"/>
                <a:sym typeface="Amatic SC"/>
              </a:defRPr>
            </a:lvl2pPr>
            <a:lvl3pPr lvl="2" algn="r" rtl="0">
              <a:buNone/>
              <a:defRPr sz="1500" b="1">
                <a:solidFill>
                  <a:schemeClr val="dk2"/>
                </a:solidFill>
                <a:latin typeface="Amatic SC"/>
                <a:ea typeface="Amatic SC"/>
                <a:cs typeface="Amatic SC"/>
                <a:sym typeface="Amatic SC"/>
              </a:defRPr>
            </a:lvl3pPr>
            <a:lvl4pPr lvl="3" algn="r" rtl="0">
              <a:buNone/>
              <a:defRPr sz="1500" b="1">
                <a:solidFill>
                  <a:schemeClr val="dk2"/>
                </a:solidFill>
                <a:latin typeface="Amatic SC"/>
                <a:ea typeface="Amatic SC"/>
                <a:cs typeface="Amatic SC"/>
                <a:sym typeface="Amatic SC"/>
              </a:defRPr>
            </a:lvl4pPr>
            <a:lvl5pPr lvl="4" algn="r" rtl="0">
              <a:buNone/>
              <a:defRPr sz="1500" b="1">
                <a:solidFill>
                  <a:schemeClr val="dk2"/>
                </a:solidFill>
                <a:latin typeface="Amatic SC"/>
                <a:ea typeface="Amatic SC"/>
                <a:cs typeface="Amatic SC"/>
                <a:sym typeface="Amatic SC"/>
              </a:defRPr>
            </a:lvl5pPr>
            <a:lvl6pPr lvl="5" algn="r" rtl="0">
              <a:buNone/>
              <a:defRPr sz="1500" b="1">
                <a:solidFill>
                  <a:schemeClr val="dk2"/>
                </a:solidFill>
                <a:latin typeface="Amatic SC"/>
                <a:ea typeface="Amatic SC"/>
                <a:cs typeface="Amatic SC"/>
                <a:sym typeface="Amatic SC"/>
              </a:defRPr>
            </a:lvl6pPr>
            <a:lvl7pPr lvl="6" algn="r" rtl="0">
              <a:buNone/>
              <a:defRPr sz="1500" b="1">
                <a:solidFill>
                  <a:schemeClr val="dk2"/>
                </a:solidFill>
                <a:latin typeface="Amatic SC"/>
                <a:ea typeface="Amatic SC"/>
                <a:cs typeface="Amatic SC"/>
                <a:sym typeface="Amatic SC"/>
              </a:defRPr>
            </a:lvl7pPr>
            <a:lvl8pPr lvl="7" algn="r" rtl="0">
              <a:buNone/>
              <a:defRPr sz="1500" b="1">
                <a:solidFill>
                  <a:schemeClr val="dk2"/>
                </a:solidFill>
                <a:latin typeface="Amatic SC"/>
                <a:ea typeface="Amatic SC"/>
                <a:cs typeface="Amatic SC"/>
                <a:sym typeface="Amatic SC"/>
              </a:defRPr>
            </a:lvl8pPr>
            <a:lvl9pPr lvl="8" algn="r" rtl="0">
              <a:buNone/>
              <a:defRPr sz="1500" b="1">
                <a:solidFill>
                  <a:schemeClr val="dk2"/>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9"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Task 2 </a:t>
            </a:r>
            <a:br>
              <a:rPr lang="en" dirty="0"/>
            </a:br>
            <a:r>
              <a:rPr lang="en" dirty="0"/>
              <a:t>Data Insights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Sections</a:t>
            </a:r>
            <a:endParaRPr dirty="0"/>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Text Placeholder 6">
            <a:extLst>
              <a:ext uri="{FF2B5EF4-FFF2-40B4-BE49-F238E27FC236}">
                <a16:creationId xmlns:a16="http://schemas.microsoft.com/office/drawing/2014/main" id="{28DBC735-C571-5E4F-95EA-48DAF9867839}"/>
              </a:ext>
            </a:extLst>
          </p:cNvPr>
          <p:cNvSpPr>
            <a:spLocks noGrp="1"/>
          </p:cNvSpPr>
          <p:nvPr>
            <p:ph type="body" idx="1"/>
          </p:nvPr>
        </p:nvSpPr>
        <p:spPr>
          <a:xfrm>
            <a:off x="1188174" y="1506350"/>
            <a:ext cx="6341818" cy="2151250"/>
          </a:xfrm>
        </p:spPr>
        <p:txBody>
          <a:bodyPr/>
          <a:lstStyle/>
          <a:p>
            <a:r>
              <a:rPr lang="en-US" dirty="0"/>
              <a:t>Data Exploration</a:t>
            </a:r>
          </a:p>
          <a:p>
            <a:r>
              <a:rPr lang="en-US" dirty="0"/>
              <a:t>Model Development</a:t>
            </a:r>
          </a:p>
          <a:p>
            <a:r>
              <a:rPr lang="en-US" dirty="0"/>
              <a:t>Interpretation and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 exploration</a:t>
            </a:r>
            <a:endParaRPr dirty="0"/>
          </a:p>
        </p:txBody>
      </p:sp>
      <p:sp>
        <p:nvSpPr>
          <p:cNvPr id="227" name="Google Shape;227;p2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8"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44;p22">
            <a:extLst>
              <a:ext uri="{FF2B5EF4-FFF2-40B4-BE49-F238E27FC236}">
                <a16:creationId xmlns:a16="http://schemas.microsoft.com/office/drawing/2014/main" id="{7304B096-9578-3648-9DE7-10E4BC3C65B5}"/>
              </a:ext>
            </a:extLst>
          </p:cNvPr>
          <p:cNvSpPr txBox="1">
            <a:spLocks noGrp="1"/>
          </p:cNvSpPr>
          <p:nvPr>
            <p:ph type="body" idx="1"/>
          </p:nvPr>
        </p:nvSpPr>
        <p:spPr>
          <a:xfrm>
            <a:off x="602741" y="1470512"/>
            <a:ext cx="3002700" cy="276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t>Understand the characteristics of given fields in the underlying data such as variable distributions, whether the data set is skewed towards a certain demographic and data validity of the fields.  For example, training a data set may be highly skewed towards the younger age bracket. If so, how will this impact your results when using it to predict over the remaining customer base.</a:t>
            </a:r>
          </a:p>
          <a:p>
            <a:pPr marL="0" lvl="0" indent="0" algn="l" rtl="0">
              <a:spcBef>
                <a:spcPts val="0"/>
              </a:spcBef>
              <a:spcAft>
                <a:spcPts val="0"/>
              </a:spcAft>
              <a:buNone/>
            </a:pPr>
            <a:endParaRPr lang="en-US" sz="1000" b="1" dirty="0"/>
          </a:p>
          <a:p>
            <a:pPr marL="0" lvl="0" indent="0" algn="l" rtl="0">
              <a:spcBef>
                <a:spcPts val="0"/>
              </a:spcBef>
              <a:spcAft>
                <a:spcPts val="0"/>
              </a:spcAft>
              <a:buNone/>
            </a:pPr>
            <a:r>
              <a:rPr lang="en-US" sz="1000" b="1" dirty="0"/>
              <a:t>There are some limitations in the given data sets like some values are missing and some data types are different according to their value.</a:t>
            </a:r>
          </a:p>
          <a:p>
            <a:pPr marL="0" lvl="0" indent="0" algn="l" rtl="0">
              <a:spcBef>
                <a:spcPts val="0"/>
              </a:spcBef>
              <a:spcAft>
                <a:spcPts val="0"/>
              </a:spcAft>
              <a:buNone/>
            </a:pPr>
            <a:endParaRPr lang="en-US" sz="1000" b="1" dirty="0"/>
          </a:p>
        </p:txBody>
      </p:sp>
      <p:sp>
        <p:nvSpPr>
          <p:cNvPr id="9" name="Google Shape;244;p22">
            <a:extLst>
              <a:ext uri="{FF2B5EF4-FFF2-40B4-BE49-F238E27FC236}">
                <a16:creationId xmlns:a16="http://schemas.microsoft.com/office/drawing/2014/main" id="{A2B71324-DB59-BF49-B598-DD02870087F2}"/>
              </a:ext>
            </a:extLst>
          </p:cNvPr>
          <p:cNvSpPr txBox="1">
            <a:spLocks/>
          </p:cNvSpPr>
          <p:nvPr/>
        </p:nvSpPr>
        <p:spPr>
          <a:xfrm>
            <a:off x="4953125" y="1506350"/>
            <a:ext cx="3002700" cy="2762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accent1"/>
              </a:buClr>
              <a:buSzPts val="2200"/>
              <a:buFont typeface="Nunito"/>
              <a:buChar char="✗"/>
              <a:defRPr sz="2200" b="0" i="0" u="none" strike="noStrike" cap="none">
                <a:solidFill>
                  <a:schemeClr val="dk1"/>
                </a:solidFill>
                <a:latin typeface="Nunito"/>
                <a:ea typeface="Nunito"/>
                <a:cs typeface="Nunito"/>
                <a:sym typeface="Nunito"/>
              </a:defRPr>
            </a:lvl1pPr>
            <a:lvl2pPr marL="914400" marR="0" lvl="1" indent="-368300" algn="l" rtl="0">
              <a:lnSpc>
                <a:spcPct val="100000"/>
              </a:lnSpc>
              <a:spcBef>
                <a:spcPts val="1000"/>
              </a:spcBef>
              <a:spcAft>
                <a:spcPts val="0"/>
              </a:spcAft>
              <a:buClr>
                <a:schemeClr val="dk2"/>
              </a:buClr>
              <a:buSzPts val="2200"/>
              <a:buFont typeface="Nunito"/>
              <a:buChar char="✗"/>
              <a:defRPr sz="2200" b="0" i="0" u="none" strike="noStrike" cap="none">
                <a:solidFill>
                  <a:schemeClr val="dk1"/>
                </a:solidFill>
                <a:latin typeface="Nunito"/>
                <a:ea typeface="Nunito"/>
                <a:cs typeface="Nunito"/>
                <a:sym typeface="Nunito"/>
              </a:defRPr>
            </a:lvl2pPr>
            <a:lvl3pPr marL="1371600" marR="0" lvl="2"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3pPr>
            <a:lvl4pPr marL="1828800" marR="0" lvl="3"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4pPr>
            <a:lvl5pPr marL="2286000" marR="0" lvl="4"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5pPr>
            <a:lvl6pPr marL="2743200" marR="0" lvl="5"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6pPr>
            <a:lvl7pPr marL="3200400" marR="0" lvl="6"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7pPr>
            <a:lvl8pPr marL="3657600" marR="0" lvl="7"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8pPr>
            <a:lvl9pPr marL="4114800" marR="0" lvl="8" indent="-368300" algn="l" rtl="0">
              <a:lnSpc>
                <a:spcPct val="100000"/>
              </a:lnSpc>
              <a:spcBef>
                <a:spcPts val="1000"/>
              </a:spcBef>
              <a:spcAft>
                <a:spcPts val="1000"/>
              </a:spcAft>
              <a:buClr>
                <a:schemeClr val="dk1"/>
              </a:buClr>
              <a:buSzPts val="2200"/>
              <a:buFont typeface="Nunito"/>
              <a:buChar char="■"/>
              <a:defRPr sz="2200" b="0" i="0" u="none" strike="noStrike" cap="none">
                <a:solidFill>
                  <a:schemeClr val="dk1"/>
                </a:solidFill>
                <a:latin typeface="Nunito"/>
                <a:ea typeface="Nunito"/>
                <a:cs typeface="Nunito"/>
                <a:sym typeface="Nunito"/>
              </a:defRPr>
            </a:lvl9pPr>
          </a:lstStyle>
          <a:p>
            <a:pPr marL="0" indent="0">
              <a:buNone/>
            </a:pPr>
            <a:r>
              <a:rPr lang="en-US" sz="1100" b="1" dirty="0"/>
              <a:t>Furthermore, transformation of required data so that it is in an appropriate format for analysis. This may include steps such as ensuing that the data types are appropriate and rolling data up to an aggregate level. Or, joining in already aggregated ABS data at a geographic level to create additional variables</a:t>
            </a:r>
          </a:p>
          <a:p>
            <a:pPr marL="0" indent="0">
              <a:buFont typeface="Nunito"/>
              <a:buNone/>
            </a:pPr>
            <a:endParaRPr lang="en-US" sz="1100" b="1" dirty="0"/>
          </a:p>
          <a:p>
            <a:pPr marL="0" indent="0">
              <a:buFont typeface="Nunito"/>
              <a:buNone/>
            </a:pPr>
            <a:r>
              <a:rPr lang="en-US" sz="1100" b="1" dirty="0"/>
              <a:t>Document assumptions, limitations and exclusions for the data; as well as how you would further improve in the next stage if there was additional time to address assumptions and remove limitations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body" idx="1"/>
          </p:nvPr>
        </p:nvSpPr>
        <p:spPr>
          <a:xfrm>
            <a:off x="810639" y="1279372"/>
            <a:ext cx="6906640" cy="318052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100" b="1" dirty="0"/>
              <a:t>Below are the points to follow</a:t>
            </a:r>
          </a:p>
          <a:p>
            <a:pPr marL="0" lvl="0" indent="0" algn="l" rtl="0">
              <a:spcBef>
                <a:spcPts val="0"/>
              </a:spcBef>
              <a:spcAft>
                <a:spcPts val="0"/>
              </a:spcAft>
              <a:buNone/>
            </a:pPr>
            <a:endParaRPr lang="en-US" sz="1100" b="1" dirty="0"/>
          </a:p>
          <a:p>
            <a:pPr marL="171450" indent="-171450"/>
            <a:r>
              <a:rPr lang="en-US" sz="1100" b="1" dirty="0"/>
              <a:t>First, we must determine a hypothesis related to the business question that can be answered with the help of existing data. Perform statistical testing to determine if the hypothesis is valid or not.</a:t>
            </a:r>
            <a:br>
              <a:rPr lang="en-US" sz="1100" b="1" dirty="0"/>
            </a:br>
            <a:br>
              <a:rPr lang="en-US" sz="1100" b="1" dirty="0"/>
            </a:br>
            <a:endParaRPr lang="en-US" sz="1100" b="1" dirty="0"/>
          </a:p>
          <a:p>
            <a:pPr marL="171450" indent="-171450"/>
            <a:r>
              <a:rPr lang="en-US" sz="1100" b="1" dirty="0"/>
              <a:t>Create calculated fields based on existing data, for example, convert the D.O.B into an age bracket</a:t>
            </a:r>
            <a:br>
              <a:rPr lang="en-US" sz="1100" b="1" dirty="0"/>
            </a:br>
            <a:br>
              <a:rPr lang="en-US" sz="1100" b="1" dirty="0"/>
            </a:br>
            <a:endParaRPr lang="en-US" sz="1100" b="1" dirty="0"/>
          </a:p>
          <a:p>
            <a:pPr marL="171450" indent="-171450"/>
            <a:r>
              <a:rPr lang="en-US" sz="1100" b="1" dirty="0"/>
              <a:t>Test the performance of the model using factors like residual deviance, AIC, ROC curves, R squared). Appropriately according to the model performance, assumptions and limitations</a:t>
            </a:r>
          </a:p>
          <a:p>
            <a:pPr lvl="0" indent="-457200" algn="l" rtl="0">
              <a:spcBef>
                <a:spcPts val="0"/>
              </a:spcBef>
              <a:spcAft>
                <a:spcPts val="0"/>
              </a:spcAft>
              <a:buAutoNum type="arabicPeriod"/>
            </a:pPr>
            <a:endParaRPr lang="en-US" sz="1100" b="1" dirty="0"/>
          </a:p>
          <a:p>
            <a:pPr marL="0" lvl="0" indent="0" algn="l" rtl="0">
              <a:spcBef>
                <a:spcPts val="0"/>
              </a:spcBef>
              <a:spcAft>
                <a:spcPts val="0"/>
              </a:spcAft>
              <a:buNone/>
            </a:pPr>
            <a:endParaRPr lang="en-US" sz="1100" b="1" dirty="0"/>
          </a:p>
        </p:txBody>
      </p:sp>
      <p:sp>
        <p:nvSpPr>
          <p:cNvPr id="245" name="Google Shape;245;p2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Model Development</a:t>
            </a:r>
            <a:endParaRPr dirty="0"/>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body" idx="1"/>
          </p:nvPr>
        </p:nvSpPr>
        <p:spPr>
          <a:xfrm>
            <a:off x="713363" y="1279372"/>
            <a:ext cx="6906640" cy="318052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t>Visualization and presentation of findings. This may involve interpreting the significant variables and co-efficient from a business perspective.</a:t>
            </a:r>
          </a:p>
          <a:p>
            <a:pPr marL="0" lvl="0" indent="0" algn="l" rtl="0">
              <a:spcBef>
                <a:spcPts val="0"/>
              </a:spcBef>
              <a:spcAft>
                <a:spcPts val="0"/>
              </a:spcAft>
              <a:buNone/>
            </a:pPr>
            <a:endParaRPr lang="en-US" sz="1000" b="1" dirty="0"/>
          </a:p>
          <a:p>
            <a:pPr marL="0" lvl="0" indent="0" algn="l" rtl="0">
              <a:spcBef>
                <a:spcPts val="0"/>
              </a:spcBef>
              <a:spcAft>
                <a:spcPts val="0"/>
              </a:spcAft>
              <a:buNone/>
            </a:pPr>
            <a:r>
              <a:rPr lang="en-US" sz="1000" b="1" dirty="0"/>
              <a:t>With the help of this slide, we get an idea around the business issue and support our case with quantitative and qualitative observations</a:t>
            </a:r>
          </a:p>
          <a:p>
            <a:pPr marL="0" lvl="0" indent="0" algn="l" rtl="0">
              <a:spcBef>
                <a:spcPts val="0"/>
              </a:spcBef>
              <a:spcAft>
                <a:spcPts val="0"/>
              </a:spcAft>
              <a:buNone/>
            </a:pPr>
            <a:endParaRPr lang="en-US" sz="1600" b="1" dirty="0"/>
          </a:p>
        </p:txBody>
      </p:sp>
      <p:sp>
        <p:nvSpPr>
          <p:cNvPr id="245" name="Google Shape;245;p2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Interpretation and report</a:t>
            </a:r>
            <a:endParaRPr dirty="0"/>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4354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ctrTitle" idx="4294967295"/>
          </p:nvPr>
        </p:nvSpPr>
        <p:spPr>
          <a:xfrm>
            <a:off x="855300" y="1148463"/>
            <a:ext cx="3158100" cy="937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Thanks!</a:t>
            </a:r>
            <a:endParaRPr sz="7200" dirty="0"/>
          </a:p>
        </p:txBody>
      </p:sp>
      <p:sp>
        <p:nvSpPr>
          <p:cNvPr id="411" name="Google Shape;411;p37"/>
          <p:cNvSpPr txBox="1">
            <a:spLocks noGrp="1"/>
          </p:cNvSpPr>
          <p:nvPr>
            <p:ph type="body" idx="4294967295"/>
          </p:nvPr>
        </p:nvSpPr>
        <p:spPr>
          <a:xfrm>
            <a:off x="855300" y="2230438"/>
            <a:ext cx="3158100" cy="176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highlight>
                  <a:schemeClr val="accent1"/>
                </a:highlight>
              </a:rPr>
              <a:t>Any questions?</a:t>
            </a:r>
            <a:endParaRPr dirty="0"/>
          </a:p>
        </p:txBody>
      </p:sp>
      <p:sp>
        <p:nvSpPr>
          <p:cNvPr id="412" name="Google Shape;412;p3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13" name="Google Shape;413;p37"/>
          <p:cNvSpPr/>
          <p:nvPr/>
        </p:nvSpPr>
        <p:spPr>
          <a:xfrm>
            <a:off x="5698675" y="1712225"/>
            <a:ext cx="1861301" cy="1719020"/>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354</Words>
  <Application>Microsoft Macintosh PowerPoint</Application>
  <PresentationFormat>On-screen Show (16:9)</PresentationFormat>
  <Paragraphs>29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Nunito</vt:lpstr>
      <vt:lpstr>Amatic SC</vt:lpstr>
      <vt:lpstr>Calibri</vt:lpstr>
      <vt:lpstr>Arial</vt:lpstr>
      <vt:lpstr>Curio template</vt:lpstr>
      <vt:lpstr>Task 2  Data Insights</vt:lpstr>
      <vt:lpstr>Sections</vt:lpstr>
      <vt:lpstr>Data exploration</vt:lpstr>
      <vt:lpstr>Model Development</vt:lpstr>
      <vt:lpstr>Interpretation and report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Data Insights</dc:title>
  <cp:lastModifiedBy>Shivi Bhatt</cp:lastModifiedBy>
  <cp:revision>7</cp:revision>
  <dcterms:modified xsi:type="dcterms:W3CDTF">2021-02-21T05:16:58Z</dcterms:modified>
</cp:coreProperties>
</file>