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harts/chart1.xml" ContentType="application/vnd.openxmlformats-officedocument.drawingml.chart+xml"/>
  <Override PartName="/ppt/theme/theme1.xml" ContentType="application/vnd.openxmlformats-officedocument.theme+xml"/>
  <Override PartName="/ppt/charts/style1.xml" ContentType="application/vnd.ms-office.chartstyle+xml"/>
  <Override PartName="/ppt/theme/theme2.xml" ContentType="application/vnd.openxmlformats-officedocument.theme+xml"/>
  <Override PartName="/ppt/charts/colors1.xml" ContentType="application/vnd.ms-office.chartcolorstyl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22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2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7.xml" ContentType="application/vnd.openxmlformats-officedocument.presentationml.tags+xml"/>
  <Override PartName="/ppt/tags/tag25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ppt/tags/tag26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0.xml" ContentType="application/vnd.openxmlformats-officedocument.presentationml.tags+xml"/>
  <Override PartName="/ppt/tags/tag41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91" r:id="rId2"/>
    <p:sldId id="263" r:id="rId3"/>
    <p:sldId id="269" r:id="rId4"/>
    <p:sldId id="288" r:id="rId5"/>
    <p:sldId id="290" r:id="rId6"/>
    <p:sldId id="266" r:id="rId7"/>
    <p:sldId id="280" r:id="rId8"/>
    <p:sldId id="287" r:id="rId9"/>
    <p:sldId id="261" r:id="rId10"/>
    <p:sldId id="294" r:id="rId11"/>
    <p:sldId id="276" r:id="rId12"/>
    <p:sldId id="298" r:id="rId13"/>
    <p:sldId id="299" r:id="rId14"/>
    <p:sldId id="300" r:id="rId15"/>
    <p:sldId id="272" r:id="rId16"/>
    <p:sldId id="273" r:id="rId17"/>
    <p:sldId id="295" r:id="rId18"/>
    <p:sldId id="307" r:id="rId19"/>
    <p:sldId id="282" r:id="rId20"/>
    <p:sldId id="274" r:id="rId21"/>
    <p:sldId id="305" r:id="rId22"/>
    <p:sldId id="306" r:id="rId23"/>
    <p:sldId id="259" r:id="rId24"/>
    <p:sldId id="304" r:id="rId25"/>
    <p:sldId id="283" r:id="rId26"/>
    <p:sldId id="30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US\Project\MBAP_APM_Fina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800" dirty="0"/>
              <a:t>Actual Execution</a:t>
            </a:r>
            <a:endParaRPr lang="en-SG" sz="18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'BurnDown Chart'!$B$1</c:f>
              <c:strCache>
                <c:ptCount val="1"/>
                <c:pt idx="0">
                  <c:v>Initial Plan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'BurnDown Chart'!$A$2:$A$9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'BurnDown Chart'!$B$2:$B$9</c:f>
              <c:numCache>
                <c:formatCode>0</c:formatCode>
                <c:ptCount val="8"/>
                <c:pt idx="0" formatCode="General">
                  <c:v>90</c:v>
                </c:pt>
                <c:pt idx="1">
                  <c:v>75</c:v>
                </c:pt>
                <c:pt idx="2">
                  <c:v>60</c:v>
                </c:pt>
                <c:pt idx="3">
                  <c:v>45</c:v>
                </c:pt>
                <c:pt idx="4">
                  <c:v>30</c:v>
                </c:pt>
                <c:pt idx="5">
                  <c:v>15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D-4C6C-B994-2A506B341573}"/>
            </c:ext>
          </c:extLst>
        </c:ser>
        <c:ser>
          <c:idx val="1"/>
          <c:order val="1"/>
          <c:tx>
            <c:strRef>
              <c:f>'BurnDown Chart'!$C$1</c:f>
              <c:strCache>
                <c:ptCount val="1"/>
                <c:pt idx="0">
                  <c:v>New Plan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'BurnDown Chart'!$A$2:$A$9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'BurnDown Chart'!$C$2:$C$9</c:f>
              <c:numCache>
                <c:formatCode>0</c:formatCode>
                <c:ptCount val="8"/>
                <c:pt idx="0" formatCode="General">
                  <c:v>90</c:v>
                </c:pt>
                <c:pt idx="1">
                  <c:v>70</c:v>
                </c:pt>
                <c:pt idx="2">
                  <c:v>61</c:v>
                </c:pt>
                <c:pt idx="3">
                  <c:v>51</c:v>
                </c:pt>
                <c:pt idx="4">
                  <c:v>37</c:v>
                </c:pt>
                <c:pt idx="5">
                  <c:v>17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D-4C6C-B994-2A506B341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588240"/>
        <c:axId val="1837937632"/>
      </c:lineChart>
      <c:catAx>
        <c:axId val="9458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937632"/>
        <c:crosses val="autoZero"/>
        <c:auto val="1"/>
        <c:lblAlgn val="ctr"/>
        <c:lblOffset val="100"/>
        <c:noMultiLvlLbl val="0"/>
      </c:catAx>
      <c:valAx>
        <c:axId val="183793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8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2EE16-8B25-429B-BF9E-E5FD0B5ABA4D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4725E01-E951-406A-A613-20FA5E8E0F40}">
      <dgm:prSet phldr="0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>
              <a:latin typeface="+mn-lt"/>
            </a:rPr>
            <a:t>ESC</a:t>
          </a:r>
        </a:p>
      </dgm:t>
    </dgm:pt>
    <dgm:pt modelId="{4A787C67-B466-4D06-9A28-B1D274C3310A}" type="parTrans" cxnId="{A15F8B07-4802-4343-A4F4-4FF90D074368}">
      <dgm:prSet/>
      <dgm:spPr/>
      <dgm:t>
        <a:bodyPr/>
        <a:lstStyle/>
        <a:p>
          <a:endParaRPr lang="en-SG">
            <a:latin typeface="+mn-lt"/>
          </a:endParaRPr>
        </a:p>
      </dgm:t>
    </dgm:pt>
    <dgm:pt modelId="{5A8A7A05-FA70-4B71-8445-A67C3D5CA22C}" type="sibTrans" cxnId="{A15F8B07-4802-4343-A4F4-4FF90D074368}">
      <dgm:prSet/>
      <dgm:spPr/>
      <dgm:t>
        <a:bodyPr/>
        <a:lstStyle/>
        <a:p>
          <a:endParaRPr lang="en-SG">
            <a:latin typeface="+mn-lt"/>
          </a:endParaRPr>
        </a:p>
      </dgm:t>
    </dgm:pt>
    <dgm:pt modelId="{D6AE3FB1-1C85-49DE-A653-87D0B1CD6A57}">
      <dgm:prSet phldr="0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>
              <a:latin typeface="+mn-lt"/>
            </a:rPr>
            <a:t>Data Stewardship Council: </a:t>
          </a:r>
          <a:r>
            <a:rPr lang="en-US" sz="1000" b="0" dirty="0">
              <a:latin typeface="+mn-lt"/>
            </a:rPr>
            <a:t>Analytics Head together with</a:t>
          </a:r>
          <a:r>
            <a:rPr lang="en-US" sz="1000" b="1" dirty="0">
              <a:latin typeface="+mn-lt"/>
            </a:rPr>
            <a:t> </a:t>
          </a:r>
          <a:r>
            <a:rPr lang="en-US" sz="10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r</a:t>
          </a:r>
          <a:r>
            <a:rPr lang="en-US" sz="1000" b="0" dirty="0">
              <a:latin typeface="+mn-lt"/>
            </a:rPr>
            <a:t>espective  domain (</a:t>
          </a:r>
          <a:r>
            <a:rPr lang="en-US" sz="1000" b="0" i="1" dirty="0">
              <a:latin typeface="+mn-lt"/>
            </a:rPr>
            <a:t>recruitment arms</a:t>
          </a:r>
          <a:r>
            <a:rPr lang="en-US" sz="1000" b="0" dirty="0">
              <a:latin typeface="+mn-lt"/>
            </a:rPr>
            <a:t>) head</a:t>
          </a:r>
        </a:p>
      </dgm:t>
    </dgm:pt>
    <dgm:pt modelId="{C0234997-8B0A-4A91-A329-EA4E6A9F826D}" type="parTrans" cxnId="{7634688A-3421-4952-81CD-E22D590142E8}">
      <dgm:prSet/>
      <dgm:spPr/>
      <dgm:t>
        <a:bodyPr/>
        <a:lstStyle/>
        <a:p>
          <a:endParaRPr lang="en-SG">
            <a:latin typeface="+mn-lt"/>
          </a:endParaRPr>
        </a:p>
      </dgm:t>
    </dgm:pt>
    <dgm:pt modelId="{2608D227-F897-4ECB-8D56-02AD4795AEE1}" type="sibTrans" cxnId="{7634688A-3421-4952-81CD-E22D590142E8}">
      <dgm:prSet/>
      <dgm:spPr/>
      <dgm:t>
        <a:bodyPr/>
        <a:lstStyle/>
        <a:p>
          <a:endParaRPr lang="en-SG">
            <a:latin typeface="+mn-lt"/>
          </a:endParaRPr>
        </a:p>
      </dgm:t>
    </dgm:pt>
    <dgm:pt modelId="{6BF4874B-6D19-4BC9-86AF-B14C1BAEC62F}" type="pres">
      <dgm:prSet presAssocID="{5BA2EE16-8B25-429B-BF9E-E5FD0B5ABA4D}" presName="Name0" presStyleCnt="0">
        <dgm:presLayoutVars>
          <dgm:dir/>
          <dgm:animLvl val="lvl"/>
          <dgm:resizeHandles val="exact"/>
        </dgm:presLayoutVars>
      </dgm:prSet>
      <dgm:spPr/>
    </dgm:pt>
    <dgm:pt modelId="{57596795-C7E9-4FBD-B29D-3536CE1FD92F}" type="pres">
      <dgm:prSet presAssocID="{E4725E01-E951-406A-A613-20FA5E8E0F40}" presName="Name8" presStyleCnt="0"/>
      <dgm:spPr/>
    </dgm:pt>
    <dgm:pt modelId="{0C031647-E319-4C40-A07B-D22B82AB56AC}" type="pres">
      <dgm:prSet presAssocID="{E4725E01-E951-406A-A613-20FA5E8E0F40}" presName="level" presStyleLbl="node1" presStyleIdx="0" presStyleCnt="2">
        <dgm:presLayoutVars>
          <dgm:chMax val="1"/>
          <dgm:bulletEnabled val="1"/>
        </dgm:presLayoutVars>
      </dgm:prSet>
      <dgm:spPr/>
    </dgm:pt>
    <dgm:pt modelId="{E812A0AF-7177-4235-BF76-AFAD11C6C365}" type="pres">
      <dgm:prSet presAssocID="{E4725E01-E951-406A-A613-20FA5E8E0F4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1540A82-6794-4A2F-9FA6-2887D0213323}" type="pres">
      <dgm:prSet presAssocID="{D6AE3FB1-1C85-49DE-A653-87D0B1CD6A57}" presName="Name8" presStyleCnt="0"/>
      <dgm:spPr/>
    </dgm:pt>
    <dgm:pt modelId="{92878344-A63C-496E-8E9F-105F2862C9FF}" type="pres">
      <dgm:prSet presAssocID="{D6AE3FB1-1C85-49DE-A653-87D0B1CD6A57}" presName="level" presStyleLbl="node1" presStyleIdx="1" presStyleCnt="2">
        <dgm:presLayoutVars>
          <dgm:chMax val="1"/>
          <dgm:bulletEnabled val="1"/>
        </dgm:presLayoutVars>
      </dgm:prSet>
      <dgm:spPr/>
    </dgm:pt>
    <dgm:pt modelId="{319FA576-4618-4C27-8754-CB05927F5AD1}" type="pres">
      <dgm:prSet presAssocID="{D6AE3FB1-1C85-49DE-A653-87D0B1CD6A5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2B20805-B6B5-44DB-B2A1-099A2795D1AE}" type="presOf" srcId="{D6AE3FB1-1C85-49DE-A653-87D0B1CD6A57}" destId="{319FA576-4618-4C27-8754-CB05927F5AD1}" srcOrd="1" destOrd="0" presId="urn:microsoft.com/office/officeart/2005/8/layout/pyramid1"/>
    <dgm:cxn modelId="{A15F8B07-4802-4343-A4F4-4FF90D074368}" srcId="{5BA2EE16-8B25-429B-BF9E-E5FD0B5ABA4D}" destId="{E4725E01-E951-406A-A613-20FA5E8E0F40}" srcOrd="0" destOrd="0" parTransId="{4A787C67-B466-4D06-9A28-B1D274C3310A}" sibTransId="{5A8A7A05-FA70-4B71-8445-A67C3D5CA22C}"/>
    <dgm:cxn modelId="{19C1E562-8B65-40C4-B516-A337070AC079}" type="presOf" srcId="{D6AE3FB1-1C85-49DE-A653-87D0B1CD6A57}" destId="{92878344-A63C-496E-8E9F-105F2862C9FF}" srcOrd="0" destOrd="0" presId="urn:microsoft.com/office/officeart/2005/8/layout/pyramid1"/>
    <dgm:cxn modelId="{7634688A-3421-4952-81CD-E22D590142E8}" srcId="{5BA2EE16-8B25-429B-BF9E-E5FD0B5ABA4D}" destId="{D6AE3FB1-1C85-49DE-A653-87D0B1CD6A57}" srcOrd="1" destOrd="0" parTransId="{C0234997-8B0A-4A91-A329-EA4E6A9F826D}" sibTransId="{2608D227-F897-4ECB-8D56-02AD4795AEE1}"/>
    <dgm:cxn modelId="{DDCE0395-C3B5-44FD-B7A6-64A0D13D0472}" type="presOf" srcId="{5BA2EE16-8B25-429B-BF9E-E5FD0B5ABA4D}" destId="{6BF4874B-6D19-4BC9-86AF-B14C1BAEC62F}" srcOrd="0" destOrd="0" presId="urn:microsoft.com/office/officeart/2005/8/layout/pyramid1"/>
    <dgm:cxn modelId="{FD0707B4-29AF-42B7-B51D-371A1C0740C6}" type="presOf" srcId="{E4725E01-E951-406A-A613-20FA5E8E0F40}" destId="{E812A0AF-7177-4235-BF76-AFAD11C6C365}" srcOrd="1" destOrd="0" presId="urn:microsoft.com/office/officeart/2005/8/layout/pyramid1"/>
    <dgm:cxn modelId="{C5236BC8-6722-4A68-B018-A4E988E14EB1}" type="presOf" srcId="{E4725E01-E951-406A-A613-20FA5E8E0F40}" destId="{0C031647-E319-4C40-A07B-D22B82AB56AC}" srcOrd="0" destOrd="0" presId="urn:microsoft.com/office/officeart/2005/8/layout/pyramid1"/>
    <dgm:cxn modelId="{0DD28E2F-0943-4050-B5E2-910163791D50}" type="presParOf" srcId="{6BF4874B-6D19-4BC9-86AF-B14C1BAEC62F}" destId="{57596795-C7E9-4FBD-B29D-3536CE1FD92F}" srcOrd="0" destOrd="0" presId="urn:microsoft.com/office/officeart/2005/8/layout/pyramid1"/>
    <dgm:cxn modelId="{4EAFD927-8828-4979-A618-0DA977B9270F}" type="presParOf" srcId="{57596795-C7E9-4FBD-B29D-3536CE1FD92F}" destId="{0C031647-E319-4C40-A07B-D22B82AB56AC}" srcOrd="0" destOrd="0" presId="urn:microsoft.com/office/officeart/2005/8/layout/pyramid1"/>
    <dgm:cxn modelId="{49A2618E-F516-4163-AAA2-7ED7E699AA37}" type="presParOf" srcId="{57596795-C7E9-4FBD-B29D-3536CE1FD92F}" destId="{E812A0AF-7177-4235-BF76-AFAD11C6C365}" srcOrd="1" destOrd="0" presId="urn:microsoft.com/office/officeart/2005/8/layout/pyramid1"/>
    <dgm:cxn modelId="{67C7A530-CA83-4548-90D8-AA94AFA012EE}" type="presParOf" srcId="{6BF4874B-6D19-4BC9-86AF-B14C1BAEC62F}" destId="{B1540A82-6794-4A2F-9FA6-2887D0213323}" srcOrd="1" destOrd="0" presId="urn:microsoft.com/office/officeart/2005/8/layout/pyramid1"/>
    <dgm:cxn modelId="{6FA9ECCE-5C42-456C-8ED9-88E4FA6D7097}" type="presParOf" srcId="{B1540A82-6794-4A2F-9FA6-2887D0213323}" destId="{92878344-A63C-496E-8E9F-105F2862C9FF}" srcOrd="0" destOrd="0" presId="urn:microsoft.com/office/officeart/2005/8/layout/pyramid1"/>
    <dgm:cxn modelId="{7703F909-8308-4CCD-BADE-B77F45133F6D}" type="presParOf" srcId="{B1540A82-6794-4A2F-9FA6-2887D0213323}" destId="{319FA576-4618-4C27-8754-CB05927F5AD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A2EE16-8B25-429B-BF9E-E5FD0B5ABA4D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4725E01-E951-406A-A613-20FA5E8E0F40}">
      <dgm:prSet phldr="0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800" b="1" dirty="0">
              <a:latin typeface="+mn-lt"/>
            </a:rPr>
            <a:t>ESC</a:t>
          </a:r>
          <a:endParaRPr lang="en-US" sz="1800" dirty="0">
            <a:latin typeface="+mn-lt"/>
          </a:endParaRPr>
        </a:p>
      </dgm:t>
    </dgm:pt>
    <dgm:pt modelId="{4A787C67-B466-4D06-9A28-B1D274C3310A}" type="parTrans" cxnId="{A15F8B07-4802-4343-A4F4-4FF90D074368}">
      <dgm:prSet/>
      <dgm:spPr/>
      <dgm:t>
        <a:bodyPr/>
        <a:lstStyle/>
        <a:p>
          <a:endParaRPr lang="en-SG">
            <a:latin typeface="+mn-lt"/>
          </a:endParaRPr>
        </a:p>
      </dgm:t>
    </dgm:pt>
    <dgm:pt modelId="{5A8A7A05-FA70-4B71-8445-A67C3D5CA22C}" type="sibTrans" cxnId="{A15F8B07-4802-4343-A4F4-4FF90D074368}">
      <dgm:prSet/>
      <dgm:spPr/>
      <dgm:t>
        <a:bodyPr/>
        <a:lstStyle/>
        <a:p>
          <a:endParaRPr lang="en-SG">
            <a:latin typeface="+mn-lt"/>
          </a:endParaRPr>
        </a:p>
      </dgm:t>
    </dgm:pt>
    <dgm:pt modelId="{D6AE3FB1-1C85-49DE-A653-87D0B1CD6A57}">
      <dgm:prSet phldr="0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800" b="1" dirty="0">
              <a:latin typeface="+mn-lt"/>
            </a:rPr>
            <a:t>Data Stewardship Council: </a:t>
          </a:r>
          <a:r>
            <a:rPr lang="en-US" sz="1800" b="0" dirty="0">
              <a:latin typeface="+mn-lt"/>
            </a:rPr>
            <a:t>Analytics wing Head together with</a:t>
          </a:r>
          <a:r>
            <a:rPr lang="en-US" sz="1800" b="1" dirty="0">
              <a:latin typeface="+mn-lt"/>
            </a:rPr>
            <a:t> </a:t>
          </a:r>
          <a:r>
            <a:rPr lang="en-US" sz="1800" b="0" dirty="0">
              <a:latin typeface="+mn-lt"/>
            </a:rPr>
            <a:t>Respective  domain (</a:t>
          </a:r>
          <a:r>
            <a:rPr lang="en-US" sz="1800" b="0" i="1" dirty="0">
              <a:latin typeface="+mn-lt"/>
            </a:rPr>
            <a:t>recruitment arms</a:t>
          </a:r>
          <a:r>
            <a:rPr lang="en-US" sz="1800" b="0" dirty="0">
              <a:latin typeface="+mn-lt"/>
            </a:rPr>
            <a:t>) heads i.e. Data Managers </a:t>
          </a:r>
        </a:p>
      </dgm:t>
    </dgm:pt>
    <dgm:pt modelId="{C0234997-8B0A-4A91-A329-EA4E6A9F826D}" type="parTrans" cxnId="{7634688A-3421-4952-81CD-E22D590142E8}">
      <dgm:prSet/>
      <dgm:spPr/>
      <dgm:t>
        <a:bodyPr/>
        <a:lstStyle/>
        <a:p>
          <a:endParaRPr lang="en-SG">
            <a:latin typeface="+mn-lt"/>
          </a:endParaRPr>
        </a:p>
      </dgm:t>
    </dgm:pt>
    <dgm:pt modelId="{2608D227-F897-4ECB-8D56-02AD4795AEE1}" type="sibTrans" cxnId="{7634688A-3421-4952-81CD-E22D590142E8}">
      <dgm:prSet/>
      <dgm:spPr/>
      <dgm:t>
        <a:bodyPr/>
        <a:lstStyle/>
        <a:p>
          <a:endParaRPr lang="en-SG">
            <a:latin typeface="+mn-lt"/>
          </a:endParaRPr>
        </a:p>
      </dgm:t>
    </dgm:pt>
    <dgm:pt modelId="{6BF4874B-6D19-4BC9-86AF-B14C1BAEC62F}" type="pres">
      <dgm:prSet presAssocID="{5BA2EE16-8B25-429B-BF9E-E5FD0B5ABA4D}" presName="Name0" presStyleCnt="0">
        <dgm:presLayoutVars>
          <dgm:dir/>
          <dgm:animLvl val="lvl"/>
          <dgm:resizeHandles val="exact"/>
        </dgm:presLayoutVars>
      </dgm:prSet>
      <dgm:spPr/>
    </dgm:pt>
    <dgm:pt modelId="{57596795-C7E9-4FBD-B29D-3536CE1FD92F}" type="pres">
      <dgm:prSet presAssocID="{E4725E01-E951-406A-A613-20FA5E8E0F40}" presName="Name8" presStyleCnt="0"/>
      <dgm:spPr/>
    </dgm:pt>
    <dgm:pt modelId="{0C031647-E319-4C40-A07B-D22B82AB56AC}" type="pres">
      <dgm:prSet presAssocID="{E4725E01-E951-406A-A613-20FA5E8E0F40}" presName="level" presStyleLbl="node1" presStyleIdx="0" presStyleCnt="2">
        <dgm:presLayoutVars>
          <dgm:chMax val="1"/>
          <dgm:bulletEnabled val="1"/>
        </dgm:presLayoutVars>
      </dgm:prSet>
      <dgm:spPr/>
    </dgm:pt>
    <dgm:pt modelId="{E812A0AF-7177-4235-BF76-AFAD11C6C365}" type="pres">
      <dgm:prSet presAssocID="{E4725E01-E951-406A-A613-20FA5E8E0F4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1540A82-6794-4A2F-9FA6-2887D0213323}" type="pres">
      <dgm:prSet presAssocID="{D6AE3FB1-1C85-49DE-A653-87D0B1CD6A57}" presName="Name8" presStyleCnt="0"/>
      <dgm:spPr/>
    </dgm:pt>
    <dgm:pt modelId="{92878344-A63C-496E-8E9F-105F2862C9FF}" type="pres">
      <dgm:prSet presAssocID="{D6AE3FB1-1C85-49DE-A653-87D0B1CD6A57}" presName="level" presStyleLbl="node1" presStyleIdx="1" presStyleCnt="2">
        <dgm:presLayoutVars>
          <dgm:chMax val="1"/>
          <dgm:bulletEnabled val="1"/>
        </dgm:presLayoutVars>
      </dgm:prSet>
      <dgm:spPr/>
    </dgm:pt>
    <dgm:pt modelId="{319FA576-4618-4C27-8754-CB05927F5AD1}" type="pres">
      <dgm:prSet presAssocID="{D6AE3FB1-1C85-49DE-A653-87D0B1CD6A5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2B20805-B6B5-44DB-B2A1-099A2795D1AE}" type="presOf" srcId="{D6AE3FB1-1C85-49DE-A653-87D0B1CD6A57}" destId="{319FA576-4618-4C27-8754-CB05927F5AD1}" srcOrd="1" destOrd="0" presId="urn:microsoft.com/office/officeart/2005/8/layout/pyramid1"/>
    <dgm:cxn modelId="{A15F8B07-4802-4343-A4F4-4FF90D074368}" srcId="{5BA2EE16-8B25-429B-BF9E-E5FD0B5ABA4D}" destId="{E4725E01-E951-406A-A613-20FA5E8E0F40}" srcOrd="0" destOrd="0" parTransId="{4A787C67-B466-4D06-9A28-B1D274C3310A}" sibTransId="{5A8A7A05-FA70-4B71-8445-A67C3D5CA22C}"/>
    <dgm:cxn modelId="{19C1E562-8B65-40C4-B516-A337070AC079}" type="presOf" srcId="{D6AE3FB1-1C85-49DE-A653-87D0B1CD6A57}" destId="{92878344-A63C-496E-8E9F-105F2862C9FF}" srcOrd="0" destOrd="0" presId="urn:microsoft.com/office/officeart/2005/8/layout/pyramid1"/>
    <dgm:cxn modelId="{7634688A-3421-4952-81CD-E22D590142E8}" srcId="{5BA2EE16-8B25-429B-BF9E-E5FD0B5ABA4D}" destId="{D6AE3FB1-1C85-49DE-A653-87D0B1CD6A57}" srcOrd="1" destOrd="0" parTransId="{C0234997-8B0A-4A91-A329-EA4E6A9F826D}" sibTransId="{2608D227-F897-4ECB-8D56-02AD4795AEE1}"/>
    <dgm:cxn modelId="{DDCE0395-C3B5-44FD-B7A6-64A0D13D0472}" type="presOf" srcId="{5BA2EE16-8B25-429B-BF9E-E5FD0B5ABA4D}" destId="{6BF4874B-6D19-4BC9-86AF-B14C1BAEC62F}" srcOrd="0" destOrd="0" presId="urn:microsoft.com/office/officeart/2005/8/layout/pyramid1"/>
    <dgm:cxn modelId="{FD0707B4-29AF-42B7-B51D-371A1C0740C6}" type="presOf" srcId="{E4725E01-E951-406A-A613-20FA5E8E0F40}" destId="{E812A0AF-7177-4235-BF76-AFAD11C6C365}" srcOrd="1" destOrd="0" presId="urn:microsoft.com/office/officeart/2005/8/layout/pyramid1"/>
    <dgm:cxn modelId="{C5236BC8-6722-4A68-B018-A4E988E14EB1}" type="presOf" srcId="{E4725E01-E951-406A-A613-20FA5E8E0F40}" destId="{0C031647-E319-4C40-A07B-D22B82AB56AC}" srcOrd="0" destOrd="0" presId="urn:microsoft.com/office/officeart/2005/8/layout/pyramid1"/>
    <dgm:cxn modelId="{0DD28E2F-0943-4050-B5E2-910163791D50}" type="presParOf" srcId="{6BF4874B-6D19-4BC9-86AF-B14C1BAEC62F}" destId="{57596795-C7E9-4FBD-B29D-3536CE1FD92F}" srcOrd="0" destOrd="0" presId="urn:microsoft.com/office/officeart/2005/8/layout/pyramid1"/>
    <dgm:cxn modelId="{4EAFD927-8828-4979-A618-0DA977B9270F}" type="presParOf" srcId="{57596795-C7E9-4FBD-B29D-3536CE1FD92F}" destId="{0C031647-E319-4C40-A07B-D22B82AB56AC}" srcOrd="0" destOrd="0" presId="urn:microsoft.com/office/officeart/2005/8/layout/pyramid1"/>
    <dgm:cxn modelId="{49A2618E-F516-4163-AAA2-7ED7E699AA37}" type="presParOf" srcId="{57596795-C7E9-4FBD-B29D-3536CE1FD92F}" destId="{E812A0AF-7177-4235-BF76-AFAD11C6C365}" srcOrd="1" destOrd="0" presId="urn:microsoft.com/office/officeart/2005/8/layout/pyramid1"/>
    <dgm:cxn modelId="{67C7A530-CA83-4548-90D8-AA94AFA012EE}" type="presParOf" srcId="{6BF4874B-6D19-4BC9-86AF-B14C1BAEC62F}" destId="{B1540A82-6794-4A2F-9FA6-2887D0213323}" srcOrd="1" destOrd="0" presId="urn:microsoft.com/office/officeart/2005/8/layout/pyramid1"/>
    <dgm:cxn modelId="{6FA9ECCE-5C42-456C-8ED9-88E4FA6D7097}" type="presParOf" srcId="{B1540A82-6794-4A2F-9FA6-2887D0213323}" destId="{92878344-A63C-496E-8E9F-105F2862C9FF}" srcOrd="0" destOrd="0" presId="urn:microsoft.com/office/officeart/2005/8/layout/pyramid1"/>
    <dgm:cxn modelId="{7703F909-8308-4CCD-BADE-B77F45133F6D}" type="presParOf" srcId="{B1540A82-6794-4A2F-9FA6-2887D0213323}" destId="{319FA576-4618-4C27-8754-CB05927F5AD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31647-E319-4C40-A07B-D22B82AB56AC}">
      <dsp:nvSpPr>
        <dsp:cNvPr id="0" name=""/>
        <dsp:cNvSpPr/>
      </dsp:nvSpPr>
      <dsp:spPr>
        <a:xfrm>
          <a:off x="603891" y="0"/>
          <a:ext cx="1207782" cy="1003146"/>
        </a:xfrm>
        <a:prstGeom prst="trapezoid">
          <a:avLst>
            <a:gd name="adj" fmla="val 602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+mn-lt"/>
            </a:rPr>
            <a:t>ESC</a:t>
          </a:r>
        </a:p>
      </dsp:txBody>
      <dsp:txXfrm>
        <a:off x="603891" y="0"/>
        <a:ext cx="1207782" cy="1003146"/>
      </dsp:txXfrm>
    </dsp:sp>
    <dsp:sp modelId="{92878344-A63C-496E-8E9F-105F2862C9FF}">
      <dsp:nvSpPr>
        <dsp:cNvPr id="0" name=""/>
        <dsp:cNvSpPr/>
      </dsp:nvSpPr>
      <dsp:spPr>
        <a:xfrm>
          <a:off x="0" y="1003146"/>
          <a:ext cx="2415565" cy="1003146"/>
        </a:xfrm>
        <a:prstGeom prst="trapezoid">
          <a:avLst>
            <a:gd name="adj" fmla="val 602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+mn-lt"/>
            </a:rPr>
            <a:t>Data Stewardship Council: </a:t>
          </a:r>
          <a:r>
            <a:rPr lang="en-US" sz="1000" b="0" kern="1200" dirty="0">
              <a:latin typeface="+mn-lt"/>
            </a:rPr>
            <a:t>Analytics Head together with</a:t>
          </a:r>
          <a:r>
            <a:rPr lang="en-US" sz="1000" b="1" kern="1200" dirty="0">
              <a:latin typeface="+mn-lt"/>
            </a:rPr>
            <a:t> </a:t>
          </a:r>
          <a:r>
            <a:rPr lang="en-US" sz="10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r</a:t>
          </a:r>
          <a:r>
            <a:rPr lang="en-US" sz="1000" b="0" kern="1200" dirty="0">
              <a:latin typeface="+mn-lt"/>
            </a:rPr>
            <a:t>espective  domain (</a:t>
          </a:r>
          <a:r>
            <a:rPr lang="en-US" sz="1000" b="0" i="1" kern="1200" dirty="0">
              <a:latin typeface="+mn-lt"/>
            </a:rPr>
            <a:t>recruitment arms</a:t>
          </a:r>
          <a:r>
            <a:rPr lang="en-US" sz="1000" b="0" kern="1200" dirty="0">
              <a:latin typeface="+mn-lt"/>
            </a:rPr>
            <a:t>) head</a:t>
          </a:r>
        </a:p>
      </dsp:txBody>
      <dsp:txXfrm>
        <a:off x="422723" y="1003146"/>
        <a:ext cx="1570117" cy="1003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31647-E319-4C40-A07B-D22B82AB56AC}">
      <dsp:nvSpPr>
        <dsp:cNvPr id="0" name=""/>
        <dsp:cNvSpPr/>
      </dsp:nvSpPr>
      <dsp:spPr>
        <a:xfrm>
          <a:off x="1540770" y="0"/>
          <a:ext cx="3081540" cy="2324920"/>
        </a:xfrm>
        <a:prstGeom prst="trapezoid">
          <a:avLst>
            <a:gd name="adj" fmla="val 66272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n-lt"/>
            </a:rPr>
            <a:t>ESC</a:t>
          </a:r>
          <a:endParaRPr lang="en-US" sz="1800" kern="1200" dirty="0">
            <a:latin typeface="+mn-lt"/>
          </a:endParaRPr>
        </a:p>
      </dsp:txBody>
      <dsp:txXfrm>
        <a:off x="1540770" y="0"/>
        <a:ext cx="3081540" cy="2324920"/>
      </dsp:txXfrm>
    </dsp:sp>
    <dsp:sp modelId="{92878344-A63C-496E-8E9F-105F2862C9FF}">
      <dsp:nvSpPr>
        <dsp:cNvPr id="0" name=""/>
        <dsp:cNvSpPr/>
      </dsp:nvSpPr>
      <dsp:spPr>
        <a:xfrm>
          <a:off x="0" y="2324920"/>
          <a:ext cx="6163080" cy="2324920"/>
        </a:xfrm>
        <a:prstGeom prst="trapezoid">
          <a:avLst>
            <a:gd name="adj" fmla="val 66272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n-lt"/>
            </a:rPr>
            <a:t>Data Stewardship Council: </a:t>
          </a:r>
          <a:r>
            <a:rPr lang="en-US" sz="1800" b="0" kern="1200" dirty="0">
              <a:latin typeface="+mn-lt"/>
            </a:rPr>
            <a:t>Analytics wing Head together with</a:t>
          </a:r>
          <a:r>
            <a:rPr lang="en-US" sz="1800" b="1" kern="1200" dirty="0">
              <a:latin typeface="+mn-lt"/>
            </a:rPr>
            <a:t> </a:t>
          </a:r>
          <a:r>
            <a:rPr lang="en-US" sz="1800" b="0" kern="1200" dirty="0">
              <a:latin typeface="+mn-lt"/>
            </a:rPr>
            <a:t>Respective  domain (</a:t>
          </a:r>
          <a:r>
            <a:rPr lang="en-US" sz="1800" b="0" i="1" kern="1200" dirty="0">
              <a:latin typeface="+mn-lt"/>
            </a:rPr>
            <a:t>recruitment arms</a:t>
          </a:r>
          <a:r>
            <a:rPr lang="en-US" sz="1800" b="0" kern="1200" dirty="0">
              <a:latin typeface="+mn-lt"/>
            </a:rPr>
            <a:t>) heads i.e. Data Managers </a:t>
          </a:r>
        </a:p>
      </dsp:txBody>
      <dsp:txXfrm>
        <a:off x="1078539" y="2324920"/>
        <a:ext cx="4006002" cy="2324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0.80751</cdr:x>
      <cdr:y>0.13487</cdr:y>
    </cdr:from>
    <cdr:to>
      <cdr:x>0.80751</cdr:x>
      <cdr:y>0.83724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AA6F391E-587E-48A4-9C08-B1B7C1650BD8}"/>
            </a:ext>
          </a:extLst>
        </cdr:cNvPr>
        <cdr:cNvCxnSpPr/>
      </cdr:nvCxnSpPr>
      <cdr:spPr>
        <a:xfrm xmlns:a="http://schemas.openxmlformats.org/drawingml/2006/main" flipV="1">
          <a:off x="5668686" y="524911"/>
          <a:ext cx="0" cy="2733552"/>
        </a:xfrm>
        <a:prstGeom xmlns:a="http://schemas.openxmlformats.org/drawingml/2006/main" prst="line">
          <a:avLst/>
        </a:prstGeom>
        <a:ln xmlns:a="http://schemas.openxmlformats.org/drawingml/2006/main" w="571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0.91356</cdr:x>
      <cdr:y>0.13487</cdr:y>
    </cdr:from>
    <cdr:to>
      <cdr:x>0.91356</cdr:x>
      <cdr:y>0.83792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035C1E71-2DB8-443E-A325-74D1DF4512EC}"/>
            </a:ext>
          </a:extLst>
        </cdr:cNvPr>
        <cdr:cNvCxnSpPr/>
      </cdr:nvCxnSpPr>
      <cdr:spPr>
        <a:xfrm xmlns:a="http://schemas.openxmlformats.org/drawingml/2006/main" flipV="1">
          <a:off x="6413135" y="524911"/>
          <a:ext cx="0" cy="2736218"/>
        </a:xfrm>
        <a:prstGeom xmlns:a="http://schemas.openxmlformats.org/drawingml/2006/main" prst="line">
          <a:avLst/>
        </a:prstGeom>
        <a:ln xmlns:a="http://schemas.openxmlformats.org/drawingml/2006/main" w="57150">
          <a:solidFill>
            <a:schemeClr val="accent2">
              <a:lumMod val="40000"/>
              <a:lumOff val="6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0.90308</cdr:x>
      <cdr:y>0.13977</cdr:y>
    </cdr:from>
    <cdr:to>
      <cdr:x>1</cdr:x>
      <cdr:y>0.21094</cdr:y>
    </cdr:to>
    <cdr:sp macro="" textlink="">
      <cdr:nvSpPr>
        <cdr:cNvPr id="8" name="TextBox 8">
          <a:extLst xmlns:a="http://schemas.openxmlformats.org/drawingml/2006/main">
            <a:ext uri="{FF2B5EF4-FFF2-40B4-BE49-F238E27FC236}">
              <a16:creationId xmlns:a16="http://schemas.microsoft.com/office/drawing/2014/main" id="{DAE68F32-2046-40CB-9AF2-6ED26A5A77CF}"/>
            </a:ext>
          </a:extLst>
        </cdr:cNvPr>
        <cdr:cNvSpPr txBox="1"/>
      </cdr:nvSpPr>
      <cdr:spPr>
        <a:xfrm xmlns:a="http://schemas.openxmlformats.org/drawingml/2006/main">
          <a:off x="6349053" y="543961"/>
          <a:ext cx="680397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200" dirty="0"/>
            <a:t>Launch</a:t>
          </a:r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D721F-34A4-42B8-848F-2E2BB7DB3B3A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E0B8-0340-46CB-B9E7-B35018018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5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8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78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61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998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03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8313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ext &amp; Imag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405067" y="3047200"/>
            <a:ext cx="5184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55" name="Google Shape;55;p6"/>
          <p:cNvGrpSpPr/>
          <p:nvPr/>
        </p:nvGrpSpPr>
        <p:grpSpPr>
          <a:xfrm>
            <a:off x="-25670" y="-17202"/>
            <a:ext cx="2915441" cy="3070571"/>
            <a:chOff x="497750" y="2991250"/>
            <a:chExt cx="946654" cy="997025"/>
          </a:xfrm>
        </p:grpSpPr>
        <p:sp>
          <p:nvSpPr>
            <p:cNvPr id="56" name="Google Shape;56;p6"/>
            <p:cNvSpPr/>
            <p:nvPr/>
          </p:nvSpPr>
          <p:spPr>
            <a:xfrm>
              <a:off x="497750" y="2994700"/>
              <a:ext cx="908975" cy="993575"/>
            </a:xfrm>
            <a:custGeom>
              <a:avLst/>
              <a:gdLst/>
              <a:ahLst/>
              <a:cxnLst/>
              <a:rect l="l" t="t" r="r" b="b"/>
              <a:pathLst>
                <a:path w="36359" h="39743" extrusionOk="0">
                  <a:moveTo>
                    <a:pt x="36359" y="0"/>
                  </a:moveTo>
                  <a:lnTo>
                    <a:pt x="36359" y="0"/>
                  </a:lnTo>
                  <a:cubicBezTo>
                    <a:pt x="18660" y="3018"/>
                    <a:pt x="6952" y="10976"/>
                    <a:pt x="1" y="17699"/>
                  </a:cubicBezTo>
                  <a:lnTo>
                    <a:pt x="1" y="39742"/>
                  </a:lnTo>
                  <a:cubicBezTo>
                    <a:pt x="1967" y="32013"/>
                    <a:pt x="9834" y="10473"/>
                    <a:pt x="36359" y="0"/>
                  </a:cubicBezTo>
                  <a:close/>
                </a:path>
              </a:pathLst>
            </a:custGeom>
            <a:gradFill>
              <a:gsLst>
                <a:gs pos="0">
                  <a:srgbClr val="FF9300"/>
                </a:gs>
                <a:gs pos="58999">
                  <a:srgbClr val="EE801E"/>
                </a:gs>
                <a:gs pos="100000">
                  <a:srgbClr val="DC6C3C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497750" y="2991250"/>
              <a:ext cx="946654" cy="454130"/>
            </a:xfrm>
            <a:custGeom>
              <a:avLst/>
              <a:gdLst/>
              <a:ahLst/>
              <a:cxnLst/>
              <a:rect l="l" t="t" r="r" b="b"/>
              <a:pathLst>
                <a:path w="37182" h="17837" extrusionOk="0">
                  <a:moveTo>
                    <a:pt x="1" y="1"/>
                  </a:moveTo>
                  <a:lnTo>
                    <a:pt x="1" y="17837"/>
                  </a:lnTo>
                  <a:cubicBezTo>
                    <a:pt x="6952" y="11114"/>
                    <a:pt x="18660" y="3156"/>
                    <a:pt x="36359" y="138"/>
                  </a:cubicBezTo>
                  <a:lnTo>
                    <a:pt x="37182" y="1"/>
                  </a:lnTo>
                  <a:close/>
                </a:path>
              </a:pathLst>
            </a:custGeom>
            <a:solidFill>
              <a:srgbClr val="E76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6"/>
          <p:cNvGrpSpPr/>
          <p:nvPr/>
        </p:nvGrpSpPr>
        <p:grpSpPr>
          <a:xfrm>
            <a:off x="-25822" y="5069055"/>
            <a:ext cx="12234567" cy="1797428"/>
            <a:chOff x="4262750" y="4821725"/>
            <a:chExt cx="2786325" cy="409350"/>
          </a:xfrm>
        </p:grpSpPr>
        <p:sp>
          <p:nvSpPr>
            <p:cNvPr id="59" name="Google Shape;59;p6"/>
            <p:cNvSpPr/>
            <p:nvPr/>
          </p:nvSpPr>
          <p:spPr>
            <a:xfrm>
              <a:off x="4262750" y="5115550"/>
              <a:ext cx="1230805" cy="115523"/>
            </a:xfrm>
            <a:custGeom>
              <a:avLst/>
              <a:gdLst/>
              <a:ahLst/>
              <a:cxnLst/>
              <a:rect l="l" t="t" r="r" b="b"/>
              <a:pathLst>
                <a:path w="45002" h="4163" extrusionOk="0">
                  <a:moveTo>
                    <a:pt x="45002" y="1"/>
                  </a:moveTo>
                  <a:cubicBezTo>
                    <a:pt x="19666" y="2653"/>
                    <a:pt x="0" y="3019"/>
                    <a:pt x="0" y="3019"/>
                  </a:cubicBezTo>
                  <a:lnTo>
                    <a:pt x="0" y="4162"/>
                  </a:lnTo>
                  <a:lnTo>
                    <a:pt x="45002" y="4162"/>
                  </a:lnTo>
                  <a:lnTo>
                    <a:pt x="45002" y="1"/>
                  </a:lnTo>
                  <a:close/>
                </a:path>
              </a:pathLst>
            </a:custGeom>
            <a:gradFill>
              <a:gsLst>
                <a:gs pos="0">
                  <a:srgbClr val="FF9300"/>
                </a:gs>
                <a:gs pos="100000">
                  <a:srgbClr val="DC6C3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470100" y="4821725"/>
              <a:ext cx="1578975" cy="409350"/>
            </a:xfrm>
            <a:custGeom>
              <a:avLst/>
              <a:gdLst/>
              <a:ahLst/>
              <a:cxnLst/>
              <a:rect l="l" t="t" r="r" b="b"/>
              <a:pathLst>
                <a:path w="63159" h="16374" extrusionOk="0">
                  <a:moveTo>
                    <a:pt x="63158" y="1"/>
                  </a:moveTo>
                  <a:cubicBezTo>
                    <a:pt x="43493" y="5992"/>
                    <a:pt x="20215" y="9651"/>
                    <a:pt x="1" y="11846"/>
                  </a:cubicBezTo>
                  <a:lnTo>
                    <a:pt x="1" y="16373"/>
                  </a:lnTo>
                  <a:lnTo>
                    <a:pt x="15779" y="16373"/>
                  </a:lnTo>
                  <a:cubicBezTo>
                    <a:pt x="33752" y="13949"/>
                    <a:pt x="50765" y="9376"/>
                    <a:pt x="63158" y="5443"/>
                  </a:cubicBezTo>
                  <a:lnTo>
                    <a:pt x="63158" y="1"/>
                  </a:lnTo>
                  <a:close/>
                </a:path>
              </a:pathLst>
            </a:custGeom>
            <a:gradFill>
              <a:gsLst>
                <a:gs pos="0">
                  <a:srgbClr val="FF9300"/>
                </a:gs>
                <a:gs pos="58999">
                  <a:srgbClr val="EE801E"/>
                </a:gs>
                <a:gs pos="100000">
                  <a:srgbClr val="DC6C3C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5794825" y="4941995"/>
              <a:ext cx="1254207" cy="289070"/>
            </a:xfrm>
            <a:custGeom>
              <a:avLst/>
              <a:gdLst/>
              <a:ahLst/>
              <a:cxnLst/>
              <a:rect l="l" t="t" r="r" b="b"/>
              <a:pathLst>
                <a:path w="47427" h="10931" extrusionOk="0">
                  <a:moveTo>
                    <a:pt x="47426" y="0"/>
                  </a:moveTo>
                  <a:cubicBezTo>
                    <a:pt x="35033" y="3933"/>
                    <a:pt x="18020" y="8506"/>
                    <a:pt x="1" y="10930"/>
                  </a:cubicBezTo>
                  <a:lnTo>
                    <a:pt x="47426" y="10930"/>
                  </a:lnTo>
                  <a:lnTo>
                    <a:pt x="47426" y="0"/>
                  </a:lnTo>
                  <a:close/>
                </a:path>
              </a:pathLst>
            </a:custGeom>
            <a:solidFill>
              <a:srgbClr val="E76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fld id="{00000000-1234-1234-1234-123412341234}" type="slidenum">
              <a:rPr lang="es" smtClean="0"/>
              <a:pPr algn="l"/>
              <a:t>‹#›</a:t>
            </a:fld>
            <a:endParaRPr lang="es"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1524015" y="4184039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38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91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DC69CC-EF16-4103-9A14-7479E6DBB464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04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849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676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71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086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42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911" y="277812"/>
            <a:ext cx="10058400" cy="60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FFB93A-FF0C-43BD-9B41-EC2B4E83F810}" type="datetimeFigureOut">
              <a:rPr lang="en-SG" smtClean="0"/>
              <a:t>28/9/2020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8372D-016F-4894-B778-5457EA7DFA4D}" type="slidenum">
              <a:rPr lang="en-SG" smtClean="0"/>
              <a:t>‹#›</a:t>
            </a:fld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6C5546-EDD1-4B16-983C-33206FEF100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27" y="24171"/>
            <a:ext cx="816165" cy="6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4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  <p:sldLayoutId id="2147483663" r:id="rId13"/>
    <p:sldLayoutId id="2147483665" r:id="rId14"/>
    <p:sldLayoutId id="2147483696" r:id="rId1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diagramData" Target="../diagrams/data1.xml"/><Relationship Id="rId3" Type="http://schemas.openxmlformats.org/officeDocument/2006/relationships/image" Target="../media/image5.emf"/><Relationship Id="rId7" Type="http://schemas.openxmlformats.org/officeDocument/2006/relationships/image" Target="../media/image10.emf"/><Relationship Id="rId12" Type="http://schemas.openxmlformats.org/officeDocument/2006/relationships/image" Target="../media/image17.emf"/><Relationship Id="rId17" Type="http://schemas.microsoft.com/office/2007/relationships/diagramDrawing" Target="../diagrams/drawing1.xml"/><Relationship Id="rId2" Type="http://schemas.openxmlformats.org/officeDocument/2006/relationships/image" Target="../media/image4.emf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7.emf"/><Relationship Id="rId5" Type="http://schemas.openxmlformats.org/officeDocument/2006/relationships/image" Target="../media/image8.emf"/><Relationship Id="rId15" Type="http://schemas.openxmlformats.org/officeDocument/2006/relationships/diagramQuickStyle" Target="../diagrams/quickStyle1.xml"/><Relationship Id="rId10" Type="http://schemas.openxmlformats.org/officeDocument/2006/relationships/image" Target="../media/image15.emf"/><Relationship Id="rId4" Type="http://schemas.openxmlformats.org/officeDocument/2006/relationships/image" Target="../media/image6.emf"/><Relationship Id="rId9" Type="http://schemas.openxmlformats.org/officeDocument/2006/relationships/image" Target="../media/image16.emf"/><Relationship Id="rId1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B63AB9-8F67-4B16-8363-F125D7B0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>
                <a:latin typeface="Segoe UI Semibold"/>
                <a:cs typeface="Segoe UI Semibold"/>
              </a:rPr>
              <a:t>Graduate Certificate in Analytics Project Management</a:t>
            </a:r>
            <a:endParaRPr lang="en-SG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FECFB6-2E45-4708-B970-D9C7ACC38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5" y="606741"/>
            <a:ext cx="5590913" cy="459676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B6D7C-D023-4188-8411-BF6D3910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672" y="3458042"/>
            <a:ext cx="3200400" cy="3379124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SG" sz="2000" dirty="0">
                <a:cs typeface="Calibri"/>
              </a:rPr>
              <a:t>Team Members:</a:t>
            </a:r>
          </a:p>
          <a:p>
            <a:r>
              <a:rPr lang="en-SG" sz="2000" dirty="0">
                <a:cs typeface="Calibri"/>
              </a:rPr>
              <a:t>Rupali Kumari</a:t>
            </a:r>
          </a:p>
          <a:p>
            <a:r>
              <a:rPr lang="en-SG" sz="2000" dirty="0">
                <a:cs typeface="Calibri"/>
              </a:rPr>
              <a:t>Shivangi Verma</a:t>
            </a:r>
          </a:p>
          <a:p>
            <a:r>
              <a:rPr lang="en-SG" sz="2000" dirty="0">
                <a:cs typeface="Calibri"/>
              </a:rPr>
              <a:t>Aayush Mathur</a:t>
            </a:r>
          </a:p>
          <a:p>
            <a:r>
              <a:rPr lang="en-SG" sz="2000" dirty="0">
                <a:cs typeface="Calibri"/>
              </a:rPr>
              <a:t>Chaitanya </a:t>
            </a:r>
            <a:r>
              <a:rPr lang="en-SG" sz="2000" dirty="0" err="1">
                <a:cs typeface="Calibri"/>
              </a:rPr>
              <a:t>Muthaiyan</a:t>
            </a:r>
            <a:endParaRPr lang="en-SG" sz="2000" dirty="0">
              <a:cs typeface="Calibri"/>
            </a:endParaRPr>
          </a:p>
          <a:p>
            <a:r>
              <a:rPr lang="en-SG" sz="2000" dirty="0">
                <a:cs typeface="Calibri"/>
              </a:rPr>
              <a:t>Rishabh Ambwani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B3DB93-CD13-4B39-A591-C7F9C0B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DCA7B-CDDE-42F8-84B5-EB6DF2F6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ISS EBAC Graduate Certificate in APM</a:t>
            </a:r>
          </a:p>
        </p:txBody>
      </p:sp>
    </p:spTree>
    <p:extLst>
      <p:ext uri="{BB962C8B-B14F-4D97-AF65-F5344CB8AC3E}">
        <p14:creationId xmlns:p14="http://schemas.microsoft.com/office/powerpoint/2010/main" val="113703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C273-2AAF-4639-92EC-BA97C793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/>
                <a:cs typeface="Segoe UI Semibold"/>
              </a:rPr>
              <a:t>Key Insights Within ‘</a:t>
            </a:r>
            <a:r>
              <a:rPr lang="en-US" dirty="0">
                <a:solidFill>
                  <a:srgbClr val="C00000"/>
                </a:solidFill>
                <a:latin typeface="Segoe UI Semibold"/>
                <a:cs typeface="Segoe UI Semibold"/>
              </a:rPr>
              <a:t>Data Engineer</a:t>
            </a:r>
            <a:r>
              <a:rPr lang="en-US" dirty="0">
                <a:latin typeface="Segoe UI Semibold"/>
                <a:cs typeface="Segoe UI Semibold"/>
              </a:rPr>
              <a:t>’ Job Class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648CE-628C-44A2-B0B8-85422472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ISS EBAC Graduate Certificate in APM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9D852-10EB-489D-8BD1-23D0E23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372D-016F-4894-B778-5457EA7DFA4D}" type="slidenum">
              <a:rPr lang="en-SG" smtClean="0"/>
              <a:t>10</a:t>
            </a:fld>
            <a:endParaRPr lang="en-S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76EB02-F613-4506-ADCE-AACD629986F2}"/>
              </a:ext>
            </a:extLst>
          </p:cNvPr>
          <p:cNvSpPr/>
          <p:nvPr/>
        </p:nvSpPr>
        <p:spPr>
          <a:xfrm>
            <a:off x="1143000" y="803997"/>
            <a:ext cx="10540999" cy="623610"/>
          </a:xfrm>
          <a:custGeom>
            <a:avLst/>
            <a:gdLst>
              <a:gd name="connsiteX0" fmla="*/ 0 w 10540999"/>
              <a:gd name="connsiteY0" fmla="*/ 103937 h 623610"/>
              <a:gd name="connsiteX1" fmla="*/ 103937 w 10540999"/>
              <a:gd name="connsiteY1" fmla="*/ 0 h 623610"/>
              <a:gd name="connsiteX2" fmla="*/ 10437062 w 10540999"/>
              <a:gd name="connsiteY2" fmla="*/ 0 h 623610"/>
              <a:gd name="connsiteX3" fmla="*/ 10540999 w 10540999"/>
              <a:gd name="connsiteY3" fmla="*/ 103937 h 623610"/>
              <a:gd name="connsiteX4" fmla="*/ 10540999 w 10540999"/>
              <a:gd name="connsiteY4" fmla="*/ 519673 h 623610"/>
              <a:gd name="connsiteX5" fmla="*/ 10437062 w 10540999"/>
              <a:gd name="connsiteY5" fmla="*/ 623610 h 623610"/>
              <a:gd name="connsiteX6" fmla="*/ 103937 w 10540999"/>
              <a:gd name="connsiteY6" fmla="*/ 623610 h 623610"/>
              <a:gd name="connsiteX7" fmla="*/ 0 w 10540999"/>
              <a:gd name="connsiteY7" fmla="*/ 519673 h 623610"/>
              <a:gd name="connsiteX8" fmla="*/ 0 w 10540999"/>
              <a:gd name="connsiteY8" fmla="*/ 103937 h 62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0999" h="623610">
                <a:moveTo>
                  <a:pt x="0" y="103937"/>
                </a:moveTo>
                <a:cubicBezTo>
                  <a:pt x="0" y="46534"/>
                  <a:pt x="46534" y="0"/>
                  <a:pt x="103937" y="0"/>
                </a:cubicBezTo>
                <a:lnTo>
                  <a:pt x="10437062" y="0"/>
                </a:lnTo>
                <a:cubicBezTo>
                  <a:pt x="10494465" y="0"/>
                  <a:pt x="10540999" y="46534"/>
                  <a:pt x="10540999" y="103937"/>
                </a:cubicBezTo>
                <a:lnTo>
                  <a:pt x="10540999" y="519673"/>
                </a:lnTo>
                <a:cubicBezTo>
                  <a:pt x="10540999" y="577076"/>
                  <a:pt x="10494465" y="623610"/>
                  <a:pt x="10437062" y="623610"/>
                </a:cubicBezTo>
                <a:lnTo>
                  <a:pt x="103937" y="623610"/>
                </a:lnTo>
                <a:cubicBezTo>
                  <a:pt x="46534" y="623610"/>
                  <a:pt x="0" y="577076"/>
                  <a:pt x="0" y="519673"/>
                </a:cubicBezTo>
                <a:lnTo>
                  <a:pt x="0" y="10393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02" tIns="129502" rIns="129502" bIns="129502" numCol="1" spcCol="1270" anchor="ctr" anchorCtr="0">
            <a:noAutofit/>
          </a:bodyPr>
          <a:lstStyle/>
          <a:p>
            <a:pPr marL="0" lvl="0" indent="0" algn="l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Regions with high Employability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2589B95-FBCE-42B5-A18D-CCB8207C0361}"/>
              </a:ext>
            </a:extLst>
          </p:cNvPr>
          <p:cNvSpPr/>
          <p:nvPr/>
        </p:nvSpPr>
        <p:spPr>
          <a:xfrm>
            <a:off x="1143000" y="1427607"/>
            <a:ext cx="10540999" cy="1318590"/>
          </a:xfrm>
          <a:custGeom>
            <a:avLst/>
            <a:gdLst>
              <a:gd name="connsiteX0" fmla="*/ 0 w 10540999"/>
              <a:gd name="connsiteY0" fmla="*/ 0 h 1318590"/>
              <a:gd name="connsiteX1" fmla="*/ 10540999 w 10540999"/>
              <a:gd name="connsiteY1" fmla="*/ 0 h 1318590"/>
              <a:gd name="connsiteX2" fmla="*/ 10540999 w 10540999"/>
              <a:gd name="connsiteY2" fmla="*/ 1318590 h 1318590"/>
              <a:gd name="connsiteX3" fmla="*/ 0 w 10540999"/>
              <a:gd name="connsiteY3" fmla="*/ 1318590 h 1318590"/>
              <a:gd name="connsiteX4" fmla="*/ 0 w 10540999"/>
              <a:gd name="connsiteY4" fmla="*/ 0 h 131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0999" h="1318590">
                <a:moveTo>
                  <a:pt x="0" y="0"/>
                </a:moveTo>
                <a:lnTo>
                  <a:pt x="10540999" y="0"/>
                </a:lnTo>
                <a:lnTo>
                  <a:pt x="10540999" y="1318590"/>
                </a:lnTo>
                <a:lnTo>
                  <a:pt x="0" y="13185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4677" tIns="33020" rIns="184912" bIns="33020" numCol="1" spcCol="1270" anchor="t" anchorCtr="0">
            <a:noAutofit/>
          </a:bodyPr>
          <a:lstStyle/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kern="1200" dirty="0"/>
              <a:t>Not many states are hiring Data engineers. Though there are more opportunities in </a:t>
            </a:r>
            <a:r>
              <a:rPr lang="en-US" b="1" kern="1200" dirty="0">
                <a:solidFill>
                  <a:srgbClr val="C00000"/>
                </a:solidFill>
              </a:rPr>
              <a:t>Texas.</a:t>
            </a:r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kern="1200" dirty="0"/>
              <a:t>Data Engineers earn much higher in </a:t>
            </a:r>
            <a:r>
              <a:rPr lang="en-US" b="1" kern="1200" dirty="0">
                <a:solidFill>
                  <a:srgbClr val="C00000"/>
                </a:solidFill>
              </a:rPr>
              <a:t>California</a:t>
            </a:r>
            <a:r>
              <a:rPr lang="en-US" kern="1200" dirty="0"/>
              <a:t> as compared to other states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kern="1200" dirty="0"/>
              <a:t>Cities in </a:t>
            </a:r>
            <a:r>
              <a:rPr lang="en-US" b="1" kern="1200" dirty="0">
                <a:solidFill>
                  <a:srgbClr val="C00000"/>
                </a:solidFill>
              </a:rPr>
              <a:t>CA and TX </a:t>
            </a:r>
            <a:r>
              <a:rPr lang="en-US" kern="1200" dirty="0"/>
              <a:t>hire the most Data Engineers. </a:t>
            </a:r>
            <a:r>
              <a:rPr lang="en-US" kern="1200" dirty="0" err="1"/>
              <a:t>Citywise</a:t>
            </a:r>
            <a:r>
              <a:rPr lang="en-US" kern="1200" dirty="0"/>
              <a:t>, New York and Chicago are also on top of the chart.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A6F8EF-2A5F-4222-BEB6-76749DFB11C5}"/>
              </a:ext>
            </a:extLst>
          </p:cNvPr>
          <p:cNvSpPr/>
          <p:nvPr/>
        </p:nvSpPr>
        <p:spPr>
          <a:xfrm>
            <a:off x="1143000" y="2746197"/>
            <a:ext cx="10540999" cy="623610"/>
          </a:xfrm>
          <a:custGeom>
            <a:avLst/>
            <a:gdLst>
              <a:gd name="connsiteX0" fmla="*/ 0 w 10540999"/>
              <a:gd name="connsiteY0" fmla="*/ 103937 h 623610"/>
              <a:gd name="connsiteX1" fmla="*/ 103937 w 10540999"/>
              <a:gd name="connsiteY1" fmla="*/ 0 h 623610"/>
              <a:gd name="connsiteX2" fmla="*/ 10437062 w 10540999"/>
              <a:gd name="connsiteY2" fmla="*/ 0 h 623610"/>
              <a:gd name="connsiteX3" fmla="*/ 10540999 w 10540999"/>
              <a:gd name="connsiteY3" fmla="*/ 103937 h 623610"/>
              <a:gd name="connsiteX4" fmla="*/ 10540999 w 10540999"/>
              <a:gd name="connsiteY4" fmla="*/ 519673 h 623610"/>
              <a:gd name="connsiteX5" fmla="*/ 10437062 w 10540999"/>
              <a:gd name="connsiteY5" fmla="*/ 623610 h 623610"/>
              <a:gd name="connsiteX6" fmla="*/ 103937 w 10540999"/>
              <a:gd name="connsiteY6" fmla="*/ 623610 h 623610"/>
              <a:gd name="connsiteX7" fmla="*/ 0 w 10540999"/>
              <a:gd name="connsiteY7" fmla="*/ 519673 h 623610"/>
              <a:gd name="connsiteX8" fmla="*/ 0 w 10540999"/>
              <a:gd name="connsiteY8" fmla="*/ 103937 h 62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0999" h="623610">
                <a:moveTo>
                  <a:pt x="0" y="103937"/>
                </a:moveTo>
                <a:cubicBezTo>
                  <a:pt x="0" y="46534"/>
                  <a:pt x="46534" y="0"/>
                  <a:pt x="103937" y="0"/>
                </a:cubicBezTo>
                <a:lnTo>
                  <a:pt x="10437062" y="0"/>
                </a:lnTo>
                <a:cubicBezTo>
                  <a:pt x="10494465" y="0"/>
                  <a:pt x="10540999" y="46534"/>
                  <a:pt x="10540999" y="103937"/>
                </a:cubicBezTo>
                <a:lnTo>
                  <a:pt x="10540999" y="519673"/>
                </a:lnTo>
                <a:cubicBezTo>
                  <a:pt x="10540999" y="577076"/>
                  <a:pt x="10494465" y="623610"/>
                  <a:pt x="10437062" y="623610"/>
                </a:cubicBezTo>
                <a:lnTo>
                  <a:pt x="103937" y="623610"/>
                </a:lnTo>
                <a:cubicBezTo>
                  <a:pt x="46534" y="623610"/>
                  <a:pt x="0" y="577076"/>
                  <a:pt x="0" y="519673"/>
                </a:cubicBezTo>
                <a:lnTo>
                  <a:pt x="0" y="10393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02" tIns="129502" rIns="129502" bIns="129502" numCol="1" spcCol="1270" anchor="ctr" anchorCtr="0">
            <a:noAutofit/>
          </a:bodyPr>
          <a:lstStyle/>
          <a:p>
            <a:pPr marL="0" lvl="0" indent="0" algn="l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Companies hiring Data Engineers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B91880-A74B-4C4C-AEE6-B0DF5648E270}"/>
              </a:ext>
            </a:extLst>
          </p:cNvPr>
          <p:cNvSpPr/>
          <p:nvPr/>
        </p:nvSpPr>
        <p:spPr>
          <a:xfrm>
            <a:off x="1143000" y="3369808"/>
            <a:ext cx="10540999" cy="699660"/>
          </a:xfrm>
          <a:custGeom>
            <a:avLst/>
            <a:gdLst>
              <a:gd name="connsiteX0" fmla="*/ 0 w 10540999"/>
              <a:gd name="connsiteY0" fmla="*/ 0 h 699660"/>
              <a:gd name="connsiteX1" fmla="*/ 10540999 w 10540999"/>
              <a:gd name="connsiteY1" fmla="*/ 0 h 699660"/>
              <a:gd name="connsiteX2" fmla="*/ 10540999 w 10540999"/>
              <a:gd name="connsiteY2" fmla="*/ 699660 h 699660"/>
              <a:gd name="connsiteX3" fmla="*/ 0 w 10540999"/>
              <a:gd name="connsiteY3" fmla="*/ 699660 h 699660"/>
              <a:gd name="connsiteX4" fmla="*/ 0 w 10540999"/>
              <a:gd name="connsiteY4" fmla="*/ 0 h 69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0999" h="699660">
                <a:moveTo>
                  <a:pt x="0" y="0"/>
                </a:moveTo>
                <a:lnTo>
                  <a:pt x="10540999" y="0"/>
                </a:lnTo>
                <a:lnTo>
                  <a:pt x="10540999" y="699660"/>
                </a:lnTo>
                <a:lnTo>
                  <a:pt x="0" y="6996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4677" tIns="33020" rIns="184912" bIns="33020" numCol="1" spcCol="1270" anchor="t" anchorCtr="0">
            <a:noAutofit/>
          </a:bodyPr>
          <a:lstStyle/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kern="1200" dirty="0"/>
              <a:t>Big portion of companies hiring Data Engineers are headquartered in </a:t>
            </a:r>
            <a:r>
              <a:rPr lang="en-US" b="1" kern="1200" dirty="0">
                <a:solidFill>
                  <a:srgbClr val="C00000"/>
                </a:solidFill>
              </a:rPr>
              <a:t>California.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kern="1200" dirty="0"/>
              <a:t>With such high level of demand, Data engineers' salaries are obviously undervalued.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FEF40B8-5C2C-4A9E-AAE9-8DF41B264458}"/>
              </a:ext>
            </a:extLst>
          </p:cNvPr>
          <p:cNvSpPr/>
          <p:nvPr/>
        </p:nvSpPr>
        <p:spPr>
          <a:xfrm>
            <a:off x="1143000" y="4069468"/>
            <a:ext cx="10540999" cy="623610"/>
          </a:xfrm>
          <a:custGeom>
            <a:avLst/>
            <a:gdLst>
              <a:gd name="connsiteX0" fmla="*/ 0 w 10540999"/>
              <a:gd name="connsiteY0" fmla="*/ 103937 h 623610"/>
              <a:gd name="connsiteX1" fmla="*/ 103937 w 10540999"/>
              <a:gd name="connsiteY1" fmla="*/ 0 h 623610"/>
              <a:gd name="connsiteX2" fmla="*/ 10437062 w 10540999"/>
              <a:gd name="connsiteY2" fmla="*/ 0 h 623610"/>
              <a:gd name="connsiteX3" fmla="*/ 10540999 w 10540999"/>
              <a:gd name="connsiteY3" fmla="*/ 103937 h 623610"/>
              <a:gd name="connsiteX4" fmla="*/ 10540999 w 10540999"/>
              <a:gd name="connsiteY4" fmla="*/ 519673 h 623610"/>
              <a:gd name="connsiteX5" fmla="*/ 10437062 w 10540999"/>
              <a:gd name="connsiteY5" fmla="*/ 623610 h 623610"/>
              <a:gd name="connsiteX6" fmla="*/ 103937 w 10540999"/>
              <a:gd name="connsiteY6" fmla="*/ 623610 h 623610"/>
              <a:gd name="connsiteX7" fmla="*/ 0 w 10540999"/>
              <a:gd name="connsiteY7" fmla="*/ 519673 h 623610"/>
              <a:gd name="connsiteX8" fmla="*/ 0 w 10540999"/>
              <a:gd name="connsiteY8" fmla="*/ 103937 h 62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0999" h="623610">
                <a:moveTo>
                  <a:pt x="0" y="103937"/>
                </a:moveTo>
                <a:cubicBezTo>
                  <a:pt x="0" y="46534"/>
                  <a:pt x="46534" y="0"/>
                  <a:pt x="103937" y="0"/>
                </a:cubicBezTo>
                <a:lnTo>
                  <a:pt x="10437062" y="0"/>
                </a:lnTo>
                <a:cubicBezTo>
                  <a:pt x="10494465" y="0"/>
                  <a:pt x="10540999" y="46534"/>
                  <a:pt x="10540999" y="103937"/>
                </a:cubicBezTo>
                <a:lnTo>
                  <a:pt x="10540999" y="519673"/>
                </a:lnTo>
                <a:cubicBezTo>
                  <a:pt x="10540999" y="577076"/>
                  <a:pt x="10494465" y="623610"/>
                  <a:pt x="10437062" y="623610"/>
                </a:cubicBezTo>
                <a:lnTo>
                  <a:pt x="103937" y="623610"/>
                </a:lnTo>
                <a:cubicBezTo>
                  <a:pt x="46534" y="623610"/>
                  <a:pt x="0" y="577076"/>
                  <a:pt x="0" y="519673"/>
                </a:cubicBezTo>
                <a:lnTo>
                  <a:pt x="0" y="10393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02" tIns="129502" rIns="129502" bIns="129502" numCol="1" spcCol="1270" anchor="ctr" anchorCtr="0">
            <a:noAutofit/>
          </a:bodyPr>
          <a:lstStyle/>
          <a:p>
            <a:pPr marL="0" lvl="0" indent="0" algn="l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Sectors where Data Engineers are hired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084547-819C-4B51-A8E6-B78710C6335E}"/>
              </a:ext>
            </a:extLst>
          </p:cNvPr>
          <p:cNvSpPr/>
          <p:nvPr/>
        </p:nvSpPr>
        <p:spPr>
          <a:xfrm>
            <a:off x="1143000" y="4693078"/>
            <a:ext cx="10540999" cy="1318590"/>
          </a:xfrm>
          <a:custGeom>
            <a:avLst/>
            <a:gdLst>
              <a:gd name="connsiteX0" fmla="*/ 0 w 10540999"/>
              <a:gd name="connsiteY0" fmla="*/ 0 h 1318590"/>
              <a:gd name="connsiteX1" fmla="*/ 10540999 w 10540999"/>
              <a:gd name="connsiteY1" fmla="*/ 0 h 1318590"/>
              <a:gd name="connsiteX2" fmla="*/ 10540999 w 10540999"/>
              <a:gd name="connsiteY2" fmla="*/ 1318590 h 1318590"/>
              <a:gd name="connsiteX3" fmla="*/ 0 w 10540999"/>
              <a:gd name="connsiteY3" fmla="*/ 1318590 h 1318590"/>
              <a:gd name="connsiteX4" fmla="*/ 0 w 10540999"/>
              <a:gd name="connsiteY4" fmla="*/ 0 h 131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0999" h="1318590">
                <a:moveTo>
                  <a:pt x="0" y="0"/>
                </a:moveTo>
                <a:lnTo>
                  <a:pt x="10540999" y="0"/>
                </a:lnTo>
                <a:lnTo>
                  <a:pt x="10540999" y="1318590"/>
                </a:lnTo>
                <a:lnTo>
                  <a:pt x="0" y="13185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4677" tIns="33020" rIns="184912" bIns="33020" numCol="1" spcCol="1270" anchor="t" anchorCtr="0">
            <a:noAutofit/>
          </a:bodyPr>
          <a:lstStyle/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b="1" kern="1200" dirty="0">
                <a:solidFill>
                  <a:srgbClr val="C00000"/>
                </a:solidFill>
              </a:rPr>
              <a:t>IT</a:t>
            </a:r>
            <a:r>
              <a:rPr lang="en-US" kern="1200" dirty="0"/>
              <a:t> companies hire the most Data Engineers, followed by </a:t>
            </a:r>
            <a:r>
              <a:rPr lang="en-US" b="1" kern="1200" dirty="0">
                <a:solidFill>
                  <a:srgbClr val="C00000"/>
                </a:solidFill>
              </a:rPr>
              <a:t>Business Services </a:t>
            </a:r>
            <a:r>
              <a:rPr lang="en-US" kern="1200" dirty="0"/>
              <a:t>and </a:t>
            </a:r>
            <a:r>
              <a:rPr lang="en-US" b="1" kern="1200" dirty="0">
                <a:solidFill>
                  <a:srgbClr val="C00000"/>
                </a:solidFill>
              </a:rPr>
              <a:t>Finance </a:t>
            </a:r>
            <a:r>
              <a:rPr lang="en-US" kern="1200" dirty="0">
                <a:solidFill>
                  <a:schemeClr val="tx1"/>
                </a:solidFill>
              </a:rPr>
              <a:t>companies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b="1" kern="1200" dirty="0">
                <a:solidFill>
                  <a:srgbClr val="C00000"/>
                </a:solidFill>
              </a:rPr>
              <a:t>Healthcare</a:t>
            </a:r>
            <a:r>
              <a:rPr lang="en-US" b="1" kern="1200" dirty="0"/>
              <a:t>-</a:t>
            </a:r>
            <a:r>
              <a:rPr lang="en-US" kern="1200" dirty="0"/>
              <a:t>related Data Engineer jobs seem to have better pay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67472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41786A-16D3-47DD-883A-2C69770A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36" y="2506662"/>
            <a:ext cx="10058400" cy="601420"/>
          </a:xfrm>
        </p:spPr>
        <p:txBody>
          <a:bodyPr anchor="ctr">
            <a:normAutofit/>
          </a:bodyPr>
          <a:lstStyle/>
          <a:p>
            <a:pPr algn="ctr"/>
            <a:r>
              <a:rPr lang="en-SG" dirty="0"/>
              <a:t>Managing Our Engagement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65569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5C6-2B5D-42CC-853F-0E2DD9E2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Effort Estimation</a:t>
            </a:r>
          </a:p>
        </p:txBody>
      </p:sp>
      <p:sp>
        <p:nvSpPr>
          <p:cNvPr id="4" name="OTLSHAPE_TB_00000000000000000000000000000000_RightEndCaps">
            <a:extLst>
              <a:ext uri="{FF2B5EF4-FFF2-40B4-BE49-F238E27FC236}">
                <a16:creationId xmlns:a16="http://schemas.microsoft.com/office/drawing/2014/main" id="{8B270465-D937-43E8-ACFA-AC4EF4610D7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75407" y="5115475"/>
            <a:ext cx="498855" cy="3100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1" i="0" u="none" strike="noStrike" kern="1200" cap="none" spc="-42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2020</a:t>
            </a:r>
            <a:endParaRPr kumimoji="0" lang="ro-RO" sz="2000" b="1" i="0" u="none" strike="noStrike" kern="1200" cap="none" spc="-42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6" name="OTLSHAPE_T_d041283d8f3c4122b11f3269142dbb8d_LeftVerticalConnector1">
            <a:extLst>
              <a:ext uri="{FF2B5EF4-FFF2-40B4-BE49-F238E27FC236}">
                <a16:creationId xmlns:a16="http://schemas.microsoft.com/office/drawing/2014/main" id="{429D27C0-0FBE-442F-BA11-F2CD5280603A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5082420" y="3499189"/>
            <a:ext cx="0" cy="1644311"/>
          </a:xfrm>
          <a:prstGeom prst="line">
            <a:avLst/>
          </a:prstGeom>
          <a:ln w="1270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bf5ec3bb92844330b37b9e6940186a3e_LeftVerticalConnector1">
            <a:extLst>
              <a:ext uri="{FF2B5EF4-FFF2-40B4-BE49-F238E27FC236}">
                <a16:creationId xmlns:a16="http://schemas.microsoft.com/office/drawing/2014/main" id="{78619175-E19B-4F51-B883-D3670F4CB413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9205074" y="4683675"/>
            <a:ext cx="0" cy="459825"/>
          </a:xfrm>
          <a:prstGeom prst="line">
            <a:avLst/>
          </a:prstGeom>
          <a:ln w="1270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ScaleContainer">
            <a:extLst>
              <a:ext uri="{FF2B5EF4-FFF2-40B4-BE49-F238E27FC236}">
                <a16:creationId xmlns:a16="http://schemas.microsoft.com/office/drawing/2014/main" id="{D15FA328-E439-4ABD-A3C5-F35109DB069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96815" y="5143500"/>
            <a:ext cx="10452100" cy="254000"/>
          </a:xfrm>
          <a:prstGeom prst="roundRect">
            <a:avLst/>
          </a:prstGeom>
          <a:gradFill flip="none" rotWithShape="1">
            <a:gsLst>
              <a:gs pos="0">
                <a:srgbClr val="000000"/>
              </a:gs>
              <a:gs pos="100000">
                <a:srgbClr val="7F7F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TLSHAPE_TB_00000000000000000000000000000000_ElapsedTime">
            <a:extLst>
              <a:ext uri="{FF2B5EF4-FFF2-40B4-BE49-F238E27FC236}">
                <a16:creationId xmlns:a16="http://schemas.microsoft.com/office/drawing/2014/main" id="{876B5C8A-841D-4B38-B7D7-8BDB155F5B2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96815" y="5143500"/>
            <a:ext cx="6934200" cy="25400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TLSHAPE_TB_00000000000000000000000000000000_TimescaleInterval1">
            <a:extLst>
              <a:ext uri="{FF2B5EF4-FFF2-40B4-BE49-F238E27FC236}">
                <a16:creationId xmlns:a16="http://schemas.microsoft.com/office/drawing/2014/main" id="{B36DB204-FA7C-4398-BCD8-D02527B670B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60315" y="5181600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200" b="0" i="0" u="none" strike="noStrike" kern="1200" cap="none" spc="-14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 1</a:t>
            </a:r>
          </a:p>
        </p:txBody>
      </p:sp>
      <p:sp>
        <p:nvSpPr>
          <p:cNvPr id="16" name="OTLSHAPE_TB_00000000000000000000000000000000_TimescaleInterval2">
            <a:extLst>
              <a:ext uri="{FF2B5EF4-FFF2-40B4-BE49-F238E27FC236}">
                <a16:creationId xmlns:a16="http://schemas.microsoft.com/office/drawing/2014/main" id="{64425163-CBE1-4CAA-8B94-2BAD669F5D2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750634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8" name="OTLSHAPE_TB_00000000000000000000000000000000_TimescaleInterval3">
            <a:extLst>
              <a:ext uri="{FF2B5EF4-FFF2-40B4-BE49-F238E27FC236}">
                <a16:creationId xmlns:a16="http://schemas.microsoft.com/office/drawing/2014/main" id="{FD785127-4037-4718-BB24-B2352B15F2C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40953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0" name="OTLSHAPE_TB_00000000000000000000000000000000_TimescaleInterval4">
            <a:extLst>
              <a:ext uri="{FF2B5EF4-FFF2-40B4-BE49-F238E27FC236}">
                <a16:creationId xmlns:a16="http://schemas.microsoft.com/office/drawing/2014/main" id="{50E1CBBB-FDDF-43F6-89C5-5D8144E3008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931272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2" name="OTLSHAPE_TB_00000000000000000000000000000000_TimescaleInterval5">
            <a:extLst>
              <a:ext uri="{FF2B5EF4-FFF2-40B4-BE49-F238E27FC236}">
                <a16:creationId xmlns:a16="http://schemas.microsoft.com/office/drawing/2014/main" id="{1EEAD36D-3762-4D25-A7DC-71F81BF31EF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021592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4" name="OTLSHAPE_TB_00000000000000000000000000000000_ScaleMarking1">
            <a:extLst>
              <a:ext uri="{FF2B5EF4-FFF2-40B4-BE49-F238E27FC236}">
                <a16:creationId xmlns:a16="http://schemas.microsoft.com/office/drawing/2014/main" id="{4003F5A5-973A-4729-B9FD-C77FBDB17F0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6031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6" name="OTLSHAPE_T_252e96058a3546e0b06f0e93390d2b22_Shape">
            <a:extLst>
              <a:ext uri="{FF2B5EF4-FFF2-40B4-BE49-F238E27FC236}">
                <a16:creationId xmlns:a16="http://schemas.microsoft.com/office/drawing/2014/main" id="{B46C1145-2A8B-43D3-BE0C-426521142E6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5432" y="2298514"/>
            <a:ext cx="2095500" cy="18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TLSHAPE_T_252e96058a3546e0b06f0e93390d2b22_Duration">
            <a:extLst>
              <a:ext uri="{FF2B5EF4-FFF2-40B4-BE49-F238E27FC236}">
                <a16:creationId xmlns:a16="http://schemas.microsoft.com/office/drawing/2014/main" id="{D77F97BD-E0F7-4024-9713-FB0BD161D0C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040760" y="2321134"/>
            <a:ext cx="849856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 days</a:t>
            </a:r>
            <a:endParaRPr kumimoji="0" lang="ro-RO" sz="1600" b="0" i="0" u="none" strike="noStrike" kern="1200" cap="none" spc="-8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0" name="OTLSHAPE_T_252e96058a3546e0b06f0e93390d2b22_JoinedDate">
            <a:extLst>
              <a:ext uri="{FF2B5EF4-FFF2-40B4-BE49-F238E27FC236}">
                <a16:creationId xmlns:a16="http://schemas.microsoft.com/office/drawing/2014/main" id="{42A77FFB-1435-4C9D-B008-8DCFCC79A44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25179" y="2644525"/>
            <a:ext cx="2044006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Aug 31 - Sep 6</a:t>
            </a:r>
            <a:endParaRPr kumimoji="0" lang="ro-RO" sz="1600" b="0" i="0" u="none" strike="noStrike" kern="1200" cap="none" spc="-8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2" name="OTLSHAPE_T_252e96058a3546e0b06f0e93390d2b22_Title">
            <a:extLst>
              <a:ext uri="{FF2B5EF4-FFF2-40B4-BE49-F238E27FC236}">
                <a16:creationId xmlns:a16="http://schemas.microsoft.com/office/drawing/2014/main" id="{FF1151B1-542D-4457-845C-FD600265827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01782" y="2051871"/>
            <a:ext cx="2086966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 Understanding</a:t>
            </a:r>
            <a:endParaRPr kumimoji="0" lang="ro-RO" sz="1400" b="1" i="0" u="none" strike="noStrike" kern="1200" cap="none" spc="-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4" name="OTLSHAPE_T_d041283d8f3c4122b11f3269142dbb8d_Duration">
            <a:extLst>
              <a:ext uri="{FF2B5EF4-FFF2-40B4-BE49-F238E27FC236}">
                <a16:creationId xmlns:a16="http://schemas.microsoft.com/office/drawing/2014/main" id="{A7807844-026D-4F0C-91D1-184775A94F5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216981" y="3391467"/>
            <a:ext cx="57203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 days</a:t>
            </a:r>
          </a:p>
        </p:txBody>
      </p:sp>
      <p:sp>
        <p:nvSpPr>
          <p:cNvPr id="36" name="OTLSHAPE_T_d041283d8f3c4122b11f3269142dbb8d_JoinedDate">
            <a:extLst>
              <a:ext uri="{FF2B5EF4-FFF2-40B4-BE49-F238E27FC236}">
                <a16:creationId xmlns:a16="http://schemas.microsoft.com/office/drawing/2014/main" id="{43EE5E68-40FF-42D7-B55B-9558C48D2F95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106442" y="3673673"/>
            <a:ext cx="1219875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14 - Sep 20</a:t>
            </a:r>
          </a:p>
        </p:txBody>
      </p:sp>
      <p:sp>
        <p:nvSpPr>
          <p:cNvPr id="38" name="OTLSHAPE_T_d041283d8f3c4122b11f3269142dbb8d_Title">
            <a:extLst>
              <a:ext uri="{FF2B5EF4-FFF2-40B4-BE49-F238E27FC236}">
                <a16:creationId xmlns:a16="http://schemas.microsoft.com/office/drawing/2014/main" id="{9D2886B4-0412-43BB-8B64-DEA3220FAC0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095947" y="3128408"/>
            <a:ext cx="123037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Development</a:t>
            </a:r>
            <a:endParaRPr kumimoji="0" lang="ro-RO" sz="1400" b="1" i="0" u="none" strike="noStrike" kern="1200" cap="none" spc="-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0" name="OTLSHAPE_T_bf5ec3bb92844330b37b9e6940186a3e_Duration">
            <a:extLst>
              <a:ext uri="{FF2B5EF4-FFF2-40B4-BE49-F238E27FC236}">
                <a16:creationId xmlns:a16="http://schemas.microsoft.com/office/drawing/2014/main" id="{01CCAFFC-4E39-4760-B42B-FB95E827742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864764" y="4441648"/>
            <a:ext cx="585155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 days</a:t>
            </a:r>
          </a:p>
        </p:txBody>
      </p:sp>
      <p:sp>
        <p:nvSpPr>
          <p:cNvPr id="42" name="OTLSHAPE_T_bf5ec3bb92844330b37b9e6940186a3e_JoinedDate">
            <a:extLst>
              <a:ext uri="{FF2B5EF4-FFF2-40B4-BE49-F238E27FC236}">
                <a16:creationId xmlns:a16="http://schemas.microsoft.com/office/drawing/2014/main" id="{6BF43BC7-C366-4F57-8CA8-FF8E828E6AB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209960" y="4684852"/>
            <a:ext cx="112212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23 - Sep 29</a:t>
            </a:r>
          </a:p>
        </p:txBody>
      </p:sp>
      <p:sp>
        <p:nvSpPr>
          <p:cNvPr id="44" name="OTLSHAPE_T_bf5ec3bb92844330b37b9e6940186a3e_Title">
            <a:extLst>
              <a:ext uri="{FF2B5EF4-FFF2-40B4-BE49-F238E27FC236}">
                <a16:creationId xmlns:a16="http://schemas.microsoft.com/office/drawing/2014/main" id="{FFAE1379-F688-4551-80F4-655D4321832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227052" y="4152228"/>
            <a:ext cx="1357898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Deployment</a:t>
            </a:r>
          </a:p>
        </p:txBody>
      </p:sp>
      <p:sp>
        <p:nvSpPr>
          <p:cNvPr id="46" name="OTLSHAPE_T_c0879fc783884e34854bcc3a792e074d_Duration">
            <a:extLst>
              <a:ext uri="{FF2B5EF4-FFF2-40B4-BE49-F238E27FC236}">
                <a16:creationId xmlns:a16="http://schemas.microsoft.com/office/drawing/2014/main" id="{B1A7BE4D-9B1C-4BC8-880F-1B5D94835ADE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146987" y="2827799"/>
            <a:ext cx="60693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 days</a:t>
            </a:r>
          </a:p>
        </p:txBody>
      </p:sp>
      <p:sp>
        <p:nvSpPr>
          <p:cNvPr id="48" name="OTLSHAPE_T_c0879fc783884e34854bcc3a792e074d_Title">
            <a:extLst>
              <a:ext uri="{FF2B5EF4-FFF2-40B4-BE49-F238E27FC236}">
                <a16:creationId xmlns:a16="http://schemas.microsoft.com/office/drawing/2014/main" id="{458FE4DF-B8F1-480D-A2E7-A671E352659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015807" y="2612365"/>
            <a:ext cx="206635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 Preparation</a:t>
            </a:r>
          </a:p>
        </p:txBody>
      </p:sp>
      <p:sp>
        <p:nvSpPr>
          <p:cNvPr id="50" name="OTLSHAPE_T_c0879fc783884e34854bcc3a792e074d_JoinedDate">
            <a:extLst>
              <a:ext uri="{FF2B5EF4-FFF2-40B4-BE49-F238E27FC236}">
                <a16:creationId xmlns:a16="http://schemas.microsoft.com/office/drawing/2014/main" id="{82B6DF58-F816-4761-A841-27EFB549B62A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3001572" y="3155270"/>
            <a:ext cx="122751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7 - Sep 13</a:t>
            </a:r>
          </a:p>
        </p:txBody>
      </p:sp>
      <p:sp>
        <p:nvSpPr>
          <p:cNvPr id="52" name="OTLSHAPE_T_93c6d54afd77453d87a3bd6294db7ec9_Duration">
            <a:extLst>
              <a:ext uri="{FF2B5EF4-FFF2-40B4-BE49-F238E27FC236}">
                <a16:creationId xmlns:a16="http://schemas.microsoft.com/office/drawing/2014/main" id="{D578D43B-A682-46EE-A78A-A7F74741D2CB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247800" y="3877497"/>
            <a:ext cx="47247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 days</a:t>
            </a:r>
          </a:p>
        </p:txBody>
      </p:sp>
      <p:sp>
        <p:nvSpPr>
          <p:cNvPr id="54" name="OTLSHAPE_T_93c6d54afd77453d87a3bd6294db7ec9_Title">
            <a:extLst>
              <a:ext uri="{FF2B5EF4-FFF2-40B4-BE49-F238E27FC236}">
                <a16:creationId xmlns:a16="http://schemas.microsoft.com/office/drawing/2014/main" id="{C7B42A14-C309-480E-8CDD-75636AE3EA61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7177809" y="3675985"/>
            <a:ext cx="1112028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1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Testing</a:t>
            </a:r>
            <a:endParaRPr kumimoji="0" lang="en-SG" sz="1100" b="1" i="0" u="none" strike="noStrike" kern="1200" cap="none" spc="-24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6" name="OTLSHAPE_T_93c6d54afd77453d87a3bd6294db7ec9_JoinedDate">
            <a:extLst>
              <a:ext uri="{FF2B5EF4-FFF2-40B4-BE49-F238E27FC236}">
                <a16:creationId xmlns:a16="http://schemas.microsoft.com/office/drawing/2014/main" id="{42BAC005-322E-4F71-ABD3-FC00A0D3644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184692" y="4287333"/>
            <a:ext cx="120543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21 - Sep 23</a:t>
            </a:r>
          </a:p>
        </p:txBody>
      </p:sp>
      <p:sp>
        <p:nvSpPr>
          <p:cNvPr id="58" name="OTLSHAPE_M_ce26170957a94899b810e6f3c6ef8ef5_Shape">
            <a:extLst>
              <a:ext uri="{FF2B5EF4-FFF2-40B4-BE49-F238E27FC236}">
                <a16:creationId xmlns:a16="http://schemas.microsoft.com/office/drawing/2014/main" id="{08430419-7DFF-4853-BAE1-0B485E86007F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0672174" y="534036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TLSHAPE_M_5cb93c42c4ca4be89de13d38ebfbf34b_Shape">
            <a:extLst>
              <a:ext uri="{FF2B5EF4-FFF2-40B4-BE49-F238E27FC236}">
                <a16:creationId xmlns:a16="http://schemas.microsoft.com/office/drawing/2014/main" id="{754D721D-8D03-4186-B148-C31B9B600AA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872137" y="53340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TLSHAPE_M_5cb93c42c4ca4be89de13d38ebfbf34b_Title">
            <a:extLst>
              <a:ext uri="{FF2B5EF4-FFF2-40B4-BE49-F238E27FC236}">
                <a16:creationId xmlns:a16="http://schemas.microsoft.com/office/drawing/2014/main" id="{4D974EEE-D7F9-4EF5-A260-DD6475E4B11A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343919" y="5752660"/>
            <a:ext cx="12954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Project Approval</a:t>
            </a:r>
          </a:p>
        </p:txBody>
      </p:sp>
      <p:sp>
        <p:nvSpPr>
          <p:cNvPr id="64" name="OTLSHAPE_M_5cb93c42c4ca4be89de13d38ebfbf34b_Date">
            <a:extLst>
              <a:ext uri="{FF2B5EF4-FFF2-40B4-BE49-F238E27FC236}">
                <a16:creationId xmlns:a16="http://schemas.microsoft.com/office/drawing/2014/main" id="{30FAA61D-B5B9-4BBE-9B00-773C7E4696A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566672" y="5573179"/>
            <a:ext cx="83953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200" b="0" i="0" u="none" strike="noStrike" kern="1200" cap="none" spc="-6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7, 2020</a:t>
            </a:r>
          </a:p>
        </p:txBody>
      </p:sp>
      <p:sp>
        <p:nvSpPr>
          <p:cNvPr id="66" name="OTLSHAPE_M_ce26170957a94899b810e6f3c6ef8ef5_Title">
            <a:extLst>
              <a:ext uri="{FF2B5EF4-FFF2-40B4-BE49-F238E27FC236}">
                <a16:creationId xmlns:a16="http://schemas.microsoft.com/office/drawing/2014/main" id="{08EAA31F-99BC-4FFB-8662-E4097A0EEB6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9936786" y="5786929"/>
            <a:ext cx="1690858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40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Handoff to Production</a:t>
            </a:r>
          </a:p>
        </p:txBody>
      </p:sp>
      <p:sp>
        <p:nvSpPr>
          <p:cNvPr id="68" name="OTLSHAPE_M_ce26170957a94899b810e6f3c6ef8ef5_Date">
            <a:extLst>
              <a:ext uri="{FF2B5EF4-FFF2-40B4-BE49-F238E27FC236}">
                <a16:creationId xmlns:a16="http://schemas.microsoft.com/office/drawing/2014/main" id="{6F26B3DC-011A-435C-9F5D-A944860DB56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0241515" y="5611499"/>
            <a:ext cx="864635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200" b="0" i="0" u="none" strike="noStrike" kern="1200" cap="none" spc="-6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29, 2020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17FED2-624B-495A-AAB5-A0BC201E7CF0}"/>
              </a:ext>
            </a:extLst>
          </p:cNvPr>
          <p:cNvSpPr txBox="1"/>
          <p:nvPr/>
        </p:nvSpPr>
        <p:spPr>
          <a:xfrm>
            <a:off x="1437265" y="2241815"/>
            <a:ext cx="1003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</a:t>
            </a:r>
            <a:endParaRPr kumimoji="0" lang="en-SG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F838EA-9ACC-43AE-8805-FC1BEDC00DEF}"/>
              </a:ext>
            </a:extLst>
          </p:cNvPr>
          <p:cNvSpPr txBox="1"/>
          <p:nvPr/>
        </p:nvSpPr>
        <p:spPr>
          <a:xfrm>
            <a:off x="3654168" y="2898157"/>
            <a:ext cx="100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DCED8B-8F90-4A6E-B998-DE16C242E678}"/>
              </a:ext>
            </a:extLst>
          </p:cNvPr>
          <p:cNvSpPr txBox="1"/>
          <p:nvPr/>
        </p:nvSpPr>
        <p:spPr>
          <a:xfrm>
            <a:off x="5629277" y="3377846"/>
            <a:ext cx="100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D95E32-F15D-4874-8981-05341E13273C}"/>
              </a:ext>
            </a:extLst>
          </p:cNvPr>
          <p:cNvSpPr txBox="1"/>
          <p:nvPr/>
        </p:nvSpPr>
        <p:spPr>
          <a:xfrm>
            <a:off x="8307031" y="4560565"/>
            <a:ext cx="100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070B74-495C-4B0F-A484-BC30D3851182}"/>
              </a:ext>
            </a:extLst>
          </p:cNvPr>
          <p:cNvSpPr txBox="1"/>
          <p:nvPr/>
        </p:nvSpPr>
        <p:spPr>
          <a:xfrm>
            <a:off x="9469159" y="2308400"/>
            <a:ext cx="3159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5 Member Team:</a:t>
            </a:r>
          </a:p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Data analytics Manager (1)	DM</a:t>
            </a:r>
          </a:p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Dashboard Developer (2)		DD</a:t>
            </a:r>
          </a:p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Data Analyst (2)			DA</a:t>
            </a:r>
          </a:p>
        </p:txBody>
      </p:sp>
      <p:sp>
        <p:nvSpPr>
          <p:cNvPr id="80" name="OTLSHAPE_T_c0879fc783884e34854bcc3a792e074d_Title">
            <a:extLst>
              <a:ext uri="{FF2B5EF4-FFF2-40B4-BE49-F238E27FC236}">
                <a16:creationId xmlns:a16="http://schemas.microsoft.com/office/drawing/2014/main" id="{01C43244-3560-406E-A969-F29750C1039A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3040760" y="3684097"/>
            <a:ext cx="1419205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1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 </a:t>
            </a:r>
            <a:r>
              <a:rPr lang="en-SG" sz="1400" b="1" spc="-6" dirty="0">
                <a:solidFill>
                  <a:prstClr val="black"/>
                </a:solidFill>
                <a:latin typeface="Calibri" panose="020F0502020204030204" pitchFamily="34" charset="0"/>
              </a:rPr>
              <a:t>Governance</a:t>
            </a:r>
            <a:endParaRPr kumimoji="0" lang="en-SG" sz="1400" b="1" i="0" u="none" strike="noStrike" kern="1200" cap="none" spc="-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2" name="OTLSHAPE_T_252e96058a3546e0b06f0e93390d2b22_Shape">
            <a:extLst>
              <a:ext uri="{FF2B5EF4-FFF2-40B4-BE49-F238E27FC236}">
                <a16:creationId xmlns:a16="http://schemas.microsoft.com/office/drawing/2014/main" id="{A6B666E4-5043-48CB-8FB2-2929868642AD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978790" y="2814013"/>
            <a:ext cx="2095500" cy="180000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/>
              </a:rPr>
              <a:t>DA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TLSHAPE_T_c0879fc783884e34854bcc3a792e074d_JoinedDate">
            <a:extLst>
              <a:ext uri="{FF2B5EF4-FFF2-40B4-BE49-F238E27FC236}">
                <a16:creationId xmlns:a16="http://schemas.microsoft.com/office/drawing/2014/main" id="{CCF1A471-AAF9-4164-92FB-17F01DE8B600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3015807" y="4309696"/>
            <a:ext cx="122751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7 - Sep 17</a:t>
            </a:r>
          </a:p>
        </p:txBody>
      </p:sp>
      <p:sp>
        <p:nvSpPr>
          <p:cNvPr id="86" name="OTLSHAPE_T_252e96058a3546e0b06f0e93390d2b22_Shape">
            <a:extLst>
              <a:ext uri="{FF2B5EF4-FFF2-40B4-BE49-F238E27FC236}">
                <a16:creationId xmlns:a16="http://schemas.microsoft.com/office/drawing/2014/main" id="{733658E8-558B-4524-8FEC-6F52F23921A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92527" y="3893253"/>
            <a:ext cx="6264000" cy="180000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</a:t>
            </a:r>
          </a:p>
        </p:txBody>
      </p:sp>
      <p:sp>
        <p:nvSpPr>
          <p:cNvPr id="88" name="OTLSHAPE_T_252e96058a3546e0b06f0e93390d2b22_Shape">
            <a:extLst>
              <a:ext uri="{FF2B5EF4-FFF2-40B4-BE49-F238E27FC236}">
                <a16:creationId xmlns:a16="http://schemas.microsoft.com/office/drawing/2014/main" id="{1252EA58-C67A-40E8-A262-0AB7921197F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5064332" y="3328669"/>
            <a:ext cx="2095500" cy="18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/>
              </a:rPr>
              <a:t>DD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TLSHAPE_T_d041283d8f3c4122b11f3269142dbb8d_Duration">
            <a:extLst>
              <a:ext uri="{FF2B5EF4-FFF2-40B4-BE49-F238E27FC236}">
                <a16:creationId xmlns:a16="http://schemas.microsoft.com/office/drawing/2014/main" id="{7381E2E5-B04D-4392-B2C5-1CC1284D1BAE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59767" y="4109464"/>
            <a:ext cx="57203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400" spc="-8" noProof="0" dirty="0">
                <a:solidFill>
                  <a:prstClr val="black"/>
                </a:solidFill>
                <a:latin typeface="Calibri" panose="020F0502020204030204" pitchFamily="34" charset="0"/>
              </a:rPr>
              <a:t>15</a:t>
            </a:r>
            <a:r>
              <a:rPr kumimoji="0" lang="ro-RO" sz="1400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days</a:t>
            </a:r>
          </a:p>
        </p:txBody>
      </p:sp>
      <p:sp>
        <p:nvSpPr>
          <p:cNvPr id="92" name="OTLSHAPE_T_252e96058a3546e0b06f0e93390d2b22_Shape">
            <a:extLst>
              <a:ext uri="{FF2B5EF4-FFF2-40B4-BE49-F238E27FC236}">
                <a16:creationId xmlns:a16="http://schemas.microsoft.com/office/drawing/2014/main" id="{854350A0-B418-4F1D-BDB0-8FCF3A73603F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7153129" y="3868549"/>
            <a:ext cx="2033856" cy="180000"/>
          </a:xfrm>
          <a:prstGeom prst="roundRect">
            <a:avLst/>
          </a:prstGeom>
          <a:solidFill>
            <a:srgbClr val="AD0F1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/>
              </a:rPr>
              <a:t>ALL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TLSHAPE_T_252e96058a3546e0b06f0e93390d2b22_Shape">
            <a:extLst>
              <a:ext uri="{FF2B5EF4-FFF2-40B4-BE49-F238E27FC236}">
                <a16:creationId xmlns:a16="http://schemas.microsoft.com/office/drawing/2014/main" id="{487FB9A4-1466-466A-999B-A325C35E408A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9186986" y="4365773"/>
            <a:ext cx="1607929" cy="180000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/>
              </a:rPr>
              <a:t>ALL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80ED9357-D538-420E-8538-E95C5881D6A9}"/>
              </a:ext>
            </a:extLst>
          </p:cNvPr>
          <p:cNvSpPr/>
          <p:nvPr/>
        </p:nvSpPr>
        <p:spPr>
          <a:xfrm rot="5400000">
            <a:off x="5840711" y="-3586421"/>
            <a:ext cx="465983" cy="10357928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690E30-A007-467A-B217-71F6640F00B0}"/>
              </a:ext>
            </a:extLst>
          </p:cNvPr>
          <p:cNvSpPr txBox="1"/>
          <p:nvPr/>
        </p:nvSpPr>
        <p:spPr>
          <a:xfrm>
            <a:off x="4840953" y="1099060"/>
            <a:ext cx="242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Project Management</a:t>
            </a:r>
          </a:p>
        </p:txBody>
      </p:sp>
      <p:cxnSp>
        <p:nvCxnSpPr>
          <p:cNvPr id="100" name="OTLSHAPE_T_252e96058a3546e0b06f0e93390d2b22_LeftVerticalConnector1">
            <a:extLst>
              <a:ext uri="{FF2B5EF4-FFF2-40B4-BE49-F238E27FC236}">
                <a16:creationId xmlns:a16="http://schemas.microsoft.com/office/drawing/2014/main" id="{5AAA50DD-69DD-474B-8ED9-7EE987BC1BCC}"/>
              </a:ext>
            </a:extLst>
          </p:cNvPr>
          <p:cNvCxnSpPr>
            <a:cxnSpLocks/>
          </p:cNvCxnSpPr>
          <p:nvPr>
            <p:custDataLst>
              <p:tags r:id="rId42"/>
            </p:custDataLst>
          </p:nvPr>
        </p:nvCxnSpPr>
        <p:spPr>
          <a:xfrm>
            <a:off x="871302" y="2166026"/>
            <a:ext cx="0" cy="2952000"/>
          </a:xfrm>
          <a:prstGeom prst="line">
            <a:avLst/>
          </a:prstGeom>
          <a:ln w="34925" cap="flat" cmpd="sng" algn="ctr">
            <a:solidFill>
              <a:srgbClr val="CCCCCC"/>
            </a:solidFill>
            <a:prstDash val="sysDot"/>
            <a:miter lim="800000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T_c0879fc783884e34854bcc3a792e074d_LeftVerticalConnector1">
            <a:extLst>
              <a:ext uri="{FF2B5EF4-FFF2-40B4-BE49-F238E27FC236}">
                <a16:creationId xmlns:a16="http://schemas.microsoft.com/office/drawing/2014/main" id="{972EBF2D-CDAD-4780-86EB-3C059805D9A0}"/>
              </a:ext>
            </a:extLst>
          </p:cNvPr>
          <p:cNvCxnSpPr>
            <a:cxnSpLocks/>
          </p:cNvCxnSpPr>
          <p:nvPr>
            <p:custDataLst>
              <p:tags r:id="rId43"/>
            </p:custDataLst>
          </p:nvPr>
        </p:nvCxnSpPr>
        <p:spPr>
          <a:xfrm flipH="1">
            <a:off x="2982398" y="2166026"/>
            <a:ext cx="6350" cy="2952000"/>
          </a:xfrm>
          <a:prstGeom prst="line">
            <a:avLst/>
          </a:prstGeom>
          <a:ln w="34925" cap="flat" cmpd="sng" algn="ctr">
            <a:solidFill>
              <a:srgbClr val="CCCCCC"/>
            </a:solidFill>
            <a:prstDash val="sysDot"/>
            <a:miter lim="800000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T_93c6d54afd77453d87a3bd6294db7ec9_LeftVerticalConnector1">
            <a:extLst>
              <a:ext uri="{FF2B5EF4-FFF2-40B4-BE49-F238E27FC236}">
                <a16:creationId xmlns:a16="http://schemas.microsoft.com/office/drawing/2014/main" id="{1DB7F508-7E7B-42E6-ABF1-392BCF5E609E}"/>
              </a:ext>
            </a:extLst>
          </p:cNvPr>
          <p:cNvCxnSpPr>
            <a:cxnSpLocks/>
          </p:cNvCxnSpPr>
          <p:nvPr>
            <p:custDataLst>
              <p:tags r:id="rId44"/>
            </p:custDataLst>
          </p:nvPr>
        </p:nvCxnSpPr>
        <p:spPr>
          <a:xfrm>
            <a:off x="7153129" y="2166026"/>
            <a:ext cx="12672" cy="2952000"/>
          </a:xfrm>
          <a:prstGeom prst="line">
            <a:avLst/>
          </a:prstGeom>
          <a:ln w="34925" cap="flat" cmpd="sng" algn="ctr">
            <a:solidFill>
              <a:srgbClr val="CCCCCC"/>
            </a:solidFill>
            <a:prstDash val="sysDot"/>
            <a:miter lim="800000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_bf5ec3bb92844330b37b9e6940186a3e_RightVerticalConnector1">
            <a:extLst>
              <a:ext uri="{FF2B5EF4-FFF2-40B4-BE49-F238E27FC236}">
                <a16:creationId xmlns:a16="http://schemas.microsoft.com/office/drawing/2014/main" id="{63448708-15E8-4A6F-A985-1898C7FAB69F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>
          <a:xfrm>
            <a:off x="10782215" y="4585972"/>
            <a:ext cx="0" cy="513120"/>
          </a:xfrm>
          <a:prstGeom prst="line">
            <a:avLst/>
          </a:prstGeom>
          <a:ln w="34925" cap="flat" cmpd="sng" algn="ctr">
            <a:solidFill>
              <a:srgbClr val="CCCCCC"/>
            </a:solidFill>
            <a:prstDash val="sysDot"/>
            <a:miter lim="800000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T_93c6d54afd77453d87a3bd6294db7ec9_RightVerticalConnector2">
            <a:extLst>
              <a:ext uri="{FF2B5EF4-FFF2-40B4-BE49-F238E27FC236}">
                <a16:creationId xmlns:a16="http://schemas.microsoft.com/office/drawing/2014/main" id="{4B9B8CDE-F1DB-4B91-989E-7431A3B12501}"/>
              </a:ext>
            </a:extLst>
          </p:cNvPr>
          <p:cNvCxnSpPr>
            <a:cxnSpLocks/>
          </p:cNvCxnSpPr>
          <p:nvPr>
            <p:custDataLst>
              <p:tags r:id="rId46"/>
            </p:custDataLst>
          </p:nvPr>
        </p:nvCxnSpPr>
        <p:spPr>
          <a:xfrm>
            <a:off x="9186985" y="2166026"/>
            <a:ext cx="17194" cy="2952000"/>
          </a:xfrm>
          <a:prstGeom prst="line">
            <a:avLst/>
          </a:prstGeom>
          <a:ln w="34925" cap="flat" cmpd="sng" algn="ctr">
            <a:solidFill>
              <a:srgbClr val="CCCCCC"/>
            </a:solidFill>
            <a:prstDash val="sysDot"/>
            <a:miter lim="800000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OTLSHAPE_T_c0879fc783884e34854bcc3a792e074d_RightVerticalConnector2">
            <a:extLst>
              <a:ext uri="{FF2B5EF4-FFF2-40B4-BE49-F238E27FC236}">
                <a16:creationId xmlns:a16="http://schemas.microsoft.com/office/drawing/2014/main" id="{0C7C56F4-7102-4A3F-8E17-133C73FDFB63}"/>
              </a:ext>
            </a:extLst>
          </p:cNvPr>
          <p:cNvCxnSpPr>
            <a:cxnSpLocks/>
          </p:cNvCxnSpPr>
          <p:nvPr>
            <p:custDataLst>
              <p:tags r:id="rId47"/>
            </p:custDataLst>
          </p:nvPr>
        </p:nvCxnSpPr>
        <p:spPr>
          <a:xfrm>
            <a:off x="5074290" y="2166026"/>
            <a:ext cx="5609" cy="2952000"/>
          </a:xfrm>
          <a:prstGeom prst="line">
            <a:avLst/>
          </a:prstGeom>
          <a:ln w="34925" cap="flat" cmpd="sng" algn="ctr">
            <a:solidFill>
              <a:srgbClr val="CCCCCC"/>
            </a:solidFill>
            <a:prstDash val="sysDot"/>
            <a:miter lim="800000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4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30" grpId="0"/>
      <p:bldP spid="32" grpId="0"/>
      <p:bldP spid="34" grpId="0"/>
      <p:bldP spid="36" grpId="0"/>
      <p:bldP spid="38" grpId="0"/>
      <p:bldP spid="40" grpId="0"/>
      <p:bldP spid="42" grpId="0"/>
      <p:bldP spid="44" grpId="0"/>
      <p:bldP spid="46" grpId="0"/>
      <p:bldP spid="48" grpId="0"/>
      <p:bldP spid="50" grpId="0"/>
      <p:bldP spid="52" grpId="0"/>
      <p:bldP spid="54" grpId="0"/>
      <p:bldP spid="56" grpId="0"/>
      <p:bldP spid="70" grpId="0"/>
      <p:bldP spid="80" grpId="0"/>
      <p:bldP spid="82" grpId="0" animBg="1"/>
      <p:bldP spid="84" grpId="0"/>
      <p:bldP spid="86" grpId="0" animBg="1"/>
      <p:bldP spid="88" grpId="0" animBg="1"/>
      <p:bldP spid="90" grpId="0"/>
      <p:bldP spid="92" grpId="0" animBg="1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EB14-ACCB-4881-8D66-242FB9BD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Engagement Execution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C91F2B-A8CF-430C-9AE2-4696CB3ACF79}"/>
              </a:ext>
            </a:extLst>
          </p:cNvPr>
          <p:cNvGraphicFramePr>
            <a:graphicFrameLocks/>
          </p:cNvGraphicFramePr>
          <p:nvPr/>
        </p:nvGraphicFramePr>
        <p:xfrm>
          <a:off x="561975" y="1587817"/>
          <a:ext cx="7019925" cy="3891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5D0037-6A35-41FE-95F6-F729AFB13F3C}"/>
              </a:ext>
            </a:extLst>
          </p:cNvPr>
          <p:cNvSpPr txBox="1"/>
          <p:nvPr/>
        </p:nvSpPr>
        <p:spPr>
          <a:xfrm>
            <a:off x="4547880" y="2112728"/>
            <a:ext cx="162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End of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C52B8-5E96-4030-BD7B-70590FFCF20F}"/>
              </a:ext>
            </a:extLst>
          </p:cNvPr>
          <p:cNvSpPr txBox="1"/>
          <p:nvPr/>
        </p:nvSpPr>
        <p:spPr>
          <a:xfrm>
            <a:off x="8143875" y="1166842"/>
            <a:ext cx="3619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Total Story Points </a:t>
            </a:r>
            <a:r>
              <a:rPr lang="en-SG" b="1" dirty="0">
                <a:solidFill>
                  <a:srgbClr val="C00000"/>
                </a:solidFill>
              </a:rPr>
              <a:t>– 90</a:t>
            </a:r>
          </a:p>
          <a:p>
            <a:r>
              <a:rPr lang="en-SG" b="1" dirty="0"/>
              <a:t>No. of working days </a:t>
            </a:r>
            <a:r>
              <a:rPr lang="en-SG" b="1" dirty="0">
                <a:solidFill>
                  <a:srgbClr val="C00000"/>
                </a:solidFill>
              </a:rPr>
              <a:t>– 18</a:t>
            </a:r>
          </a:p>
          <a:p>
            <a:endParaRPr lang="en-SG" dirty="0"/>
          </a:p>
          <a:p>
            <a:r>
              <a:rPr lang="en-SG" b="1" dirty="0">
                <a:solidFill>
                  <a:srgbClr val="C00000"/>
                </a:solidFill>
              </a:rPr>
              <a:t>Deviation from initial plan</a:t>
            </a:r>
          </a:p>
          <a:p>
            <a:endParaRPr lang="en-SG" dirty="0"/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Data cleaning – </a:t>
            </a:r>
            <a:r>
              <a:rPr lang="en-SG" dirty="0"/>
              <a:t>There were a lot of missing values and data was more dirty than expected. It took us time to clean and transform the data.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Dashboard creation – </a:t>
            </a:r>
            <a:r>
              <a:rPr lang="en-SG" dirty="0"/>
              <a:t>Since it was our first time creating a dashboard it took us sometime to get used to the software and to take out the insights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384064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B053-7AF8-43D6-865D-3328BF53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 Risks Involved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274AD5-1DD4-4D89-AEAE-93CCA409A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66052"/>
              </p:ext>
            </p:extLst>
          </p:nvPr>
        </p:nvGraphicFramePr>
        <p:xfrm>
          <a:off x="576241" y="1330245"/>
          <a:ext cx="11039518" cy="3868932"/>
        </p:xfrm>
        <a:graphic>
          <a:graphicData uri="http://schemas.openxmlformats.org/drawingml/2006/table">
            <a:tbl>
              <a:tblPr/>
              <a:tblGrid>
                <a:gridCol w="1465297">
                  <a:extLst>
                    <a:ext uri="{9D8B030D-6E8A-4147-A177-3AD203B41FA5}">
                      <a16:colId xmlns:a16="http://schemas.microsoft.com/office/drawing/2014/main" val="1997061306"/>
                    </a:ext>
                  </a:extLst>
                </a:gridCol>
                <a:gridCol w="3584998">
                  <a:extLst>
                    <a:ext uri="{9D8B030D-6E8A-4147-A177-3AD203B41FA5}">
                      <a16:colId xmlns:a16="http://schemas.microsoft.com/office/drawing/2014/main" val="1294648713"/>
                    </a:ext>
                  </a:extLst>
                </a:gridCol>
                <a:gridCol w="682857">
                  <a:extLst>
                    <a:ext uri="{9D8B030D-6E8A-4147-A177-3AD203B41FA5}">
                      <a16:colId xmlns:a16="http://schemas.microsoft.com/office/drawing/2014/main" val="1314640250"/>
                    </a:ext>
                  </a:extLst>
                </a:gridCol>
                <a:gridCol w="938928">
                  <a:extLst>
                    <a:ext uri="{9D8B030D-6E8A-4147-A177-3AD203B41FA5}">
                      <a16:colId xmlns:a16="http://schemas.microsoft.com/office/drawing/2014/main" val="3621796111"/>
                    </a:ext>
                  </a:extLst>
                </a:gridCol>
                <a:gridCol w="1010059">
                  <a:extLst>
                    <a:ext uri="{9D8B030D-6E8A-4147-A177-3AD203B41FA5}">
                      <a16:colId xmlns:a16="http://schemas.microsoft.com/office/drawing/2014/main" val="3955871267"/>
                    </a:ext>
                  </a:extLst>
                </a:gridCol>
                <a:gridCol w="3357379">
                  <a:extLst>
                    <a:ext uri="{9D8B030D-6E8A-4147-A177-3AD203B41FA5}">
                      <a16:colId xmlns:a16="http://schemas.microsoft.com/office/drawing/2014/main" val="3976347239"/>
                    </a:ext>
                  </a:extLst>
                </a:gridCol>
              </a:tblGrid>
              <a:tr h="38268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Risk Description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  <a:br>
                        <a:rPr lang="en-SG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SG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Exposure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Mitigation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705383"/>
                  </a:ext>
                </a:extLst>
              </a:tr>
              <a:tr h="123767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Data Quality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While data quality check might be done on a small sample of data, but the same quality of the data might not be present throughout the entire dataset.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found that the data was quite dirty with a lot of missing values. A columns had to be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standardised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Since this was the first arm we were doing an analytics project for data quality policies will be implemented which will help in mitigating this problem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74491"/>
                  </a:ext>
                </a:extLst>
              </a:tr>
              <a:tr h="82511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Scope of work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proposal and timeline are based on the current scope of work and business objectives. Any new requests or requirements will lead to a delay in the delivery of the project.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Since the business problems and objectives were cleared before starting the project this was not an issue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676476"/>
                  </a:ext>
                </a:extLst>
              </a:tr>
              <a:tr h="123767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Change Management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Representatives from each department should be involved in the project to ensure smooth transition in the data governance changes.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data governance structure has changes quite a bit in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organisation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needs to be implemented properly. All relevant stakeholders need to be involved in this process. Training and workshops also need to be conducted for each employee.</a:t>
                      </a:r>
                    </a:p>
                  </a:txBody>
                  <a:tcPr marL="7113" marR="7113" marT="71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803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2B9FD2-CAE3-4D61-8E80-7C4AE1F51D33}"/>
              </a:ext>
            </a:extLst>
          </p:cNvPr>
          <p:cNvSpPr txBox="1"/>
          <p:nvPr/>
        </p:nvSpPr>
        <p:spPr>
          <a:xfrm>
            <a:off x="576242" y="5276850"/>
            <a:ext cx="239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1(Low) – 5(High)</a:t>
            </a:r>
          </a:p>
        </p:txBody>
      </p:sp>
    </p:spTree>
    <p:extLst>
      <p:ext uri="{BB962C8B-B14F-4D97-AF65-F5344CB8AC3E}">
        <p14:creationId xmlns:p14="http://schemas.microsoft.com/office/powerpoint/2010/main" val="426151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41786A-16D3-47DD-883A-2C69770A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36" y="2506662"/>
            <a:ext cx="10058400" cy="601420"/>
          </a:xfrm>
        </p:spPr>
        <p:txBody>
          <a:bodyPr anchor="ctr">
            <a:normAutofit/>
          </a:bodyPr>
          <a:lstStyle/>
          <a:p>
            <a:pPr algn="ctr"/>
            <a:r>
              <a:rPr lang="en-SG" dirty="0"/>
              <a:t>Key Takeaways &amp; Conclusion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04019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9166-EE75-42B5-BFBB-62A85C48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 and key takeaways for our respective stakeholders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0DDE9FA-AAED-4A63-98E9-902CCFCD4B95}"/>
              </a:ext>
            </a:extLst>
          </p:cNvPr>
          <p:cNvSpPr/>
          <p:nvPr/>
        </p:nvSpPr>
        <p:spPr>
          <a:xfrm>
            <a:off x="1766025" y="1921762"/>
            <a:ext cx="2453700" cy="2454000"/>
          </a:xfrm>
          <a:custGeom>
            <a:avLst/>
            <a:gdLst>
              <a:gd name="connsiteX0" fmla="*/ 0 w 2453700"/>
              <a:gd name="connsiteY0" fmla="*/ 1227000 h 2454000"/>
              <a:gd name="connsiteX1" fmla="*/ 1226850 w 2453700"/>
              <a:gd name="connsiteY1" fmla="*/ 0 h 2454000"/>
              <a:gd name="connsiteX2" fmla="*/ 2453700 w 2453700"/>
              <a:gd name="connsiteY2" fmla="*/ 1227000 h 2454000"/>
              <a:gd name="connsiteX3" fmla="*/ 1226850 w 2453700"/>
              <a:gd name="connsiteY3" fmla="*/ 2454000 h 2454000"/>
              <a:gd name="connsiteX4" fmla="*/ 0 w 2453700"/>
              <a:gd name="connsiteY4" fmla="*/ 1227000 h 24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700" h="2454000">
                <a:moveTo>
                  <a:pt x="0" y="1227000"/>
                </a:moveTo>
                <a:cubicBezTo>
                  <a:pt x="0" y="549347"/>
                  <a:pt x="549279" y="0"/>
                  <a:pt x="1226850" y="0"/>
                </a:cubicBezTo>
                <a:cubicBezTo>
                  <a:pt x="1904421" y="0"/>
                  <a:pt x="2453700" y="549347"/>
                  <a:pt x="2453700" y="1227000"/>
                </a:cubicBezTo>
                <a:cubicBezTo>
                  <a:pt x="2453700" y="1904653"/>
                  <a:pt x="1904421" y="2454000"/>
                  <a:pt x="1226850" y="2454000"/>
                </a:cubicBezTo>
                <a:cubicBezTo>
                  <a:pt x="549279" y="2454000"/>
                  <a:pt x="0" y="1904653"/>
                  <a:pt x="0" y="12270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12676" tIns="412720" rIns="412676" bIns="412720" numCol="1" spcCol="1270" anchor="ctr" anchorCtr="0">
            <a:noAutofit/>
            <a:sp3d extrusionH="57150">
              <a:bevelT w="38100" h="38100" prst="angle"/>
            </a:sp3d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SG" sz="1400" b="1" u="sng" kern="12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GoRecruit</a:t>
            </a:r>
            <a:endParaRPr lang="en-SG" sz="1400" b="1" u="sng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SG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Revamped data governance structure</a:t>
            </a:r>
            <a:endParaRPr lang="en-SG" sz="14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SG" sz="1400" kern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-Comprehensive dashboard that enables data driven leads targeting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280AA3-3839-4AAF-B2FA-D2334E5DCA8A}"/>
              </a:ext>
            </a:extLst>
          </p:cNvPr>
          <p:cNvSpPr/>
          <p:nvPr/>
        </p:nvSpPr>
        <p:spPr>
          <a:xfrm>
            <a:off x="3659805" y="3567322"/>
            <a:ext cx="2453700" cy="2454000"/>
          </a:xfrm>
          <a:custGeom>
            <a:avLst/>
            <a:gdLst>
              <a:gd name="connsiteX0" fmla="*/ 0 w 2453700"/>
              <a:gd name="connsiteY0" fmla="*/ 1227000 h 2454000"/>
              <a:gd name="connsiteX1" fmla="*/ 1226850 w 2453700"/>
              <a:gd name="connsiteY1" fmla="*/ 0 h 2454000"/>
              <a:gd name="connsiteX2" fmla="*/ 2453700 w 2453700"/>
              <a:gd name="connsiteY2" fmla="*/ 1227000 h 2454000"/>
              <a:gd name="connsiteX3" fmla="*/ 1226850 w 2453700"/>
              <a:gd name="connsiteY3" fmla="*/ 2454000 h 2454000"/>
              <a:gd name="connsiteX4" fmla="*/ 0 w 2453700"/>
              <a:gd name="connsiteY4" fmla="*/ 1227000 h 24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700" h="2454000">
                <a:moveTo>
                  <a:pt x="0" y="1227000"/>
                </a:moveTo>
                <a:cubicBezTo>
                  <a:pt x="0" y="549347"/>
                  <a:pt x="549279" y="0"/>
                  <a:pt x="1226850" y="0"/>
                </a:cubicBezTo>
                <a:cubicBezTo>
                  <a:pt x="1904421" y="0"/>
                  <a:pt x="2453700" y="549347"/>
                  <a:pt x="2453700" y="1227000"/>
                </a:cubicBezTo>
                <a:cubicBezTo>
                  <a:pt x="2453700" y="1904653"/>
                  <a:pt x="1904421" y="2454000"/>
                  <a:pt x="1226850" y="2454000"/>
                </a:cubicBezTo>
                <a:cubicBezTo>
                  <a:pt x="549279" y="2454000"/>
                  <a:pt x="0" y="1904653"/>
                  <a:pt x="0" y="12270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12676" tIns="412720" rIns="412676" bIns="412720" numCol="1" spcCol="1270" anchor="ctr" anchorCtr="0">
            <a:noAutofit/>
            <a:sp3d extrusionH="57150">
              <a:bevelT w="38100" h="38100" prst="angle"/>
            </a:sp3d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SG" sz="1400" b="1" u="sng" kern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Hiring Managers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SG" sz="1400" kern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Review why some organisations have ratings with respect to their competition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7C6519E-9538-4225-8B4E-E3688731773C}"/>
              </a:ext>
            </a:extLst>
          </p:cNvPr>
          <p:cNvSpPr/>
          <p:nvPr/>
        </p:nvSpPr>
        <p:spPr>
          <a:xfrm>
            <a:off x="5533786" y="1899212"/>
            <a:ext cx="2453700" cy="2454000"/>
          </a:xfrm>
          <a:custGeom>
            <a:avLst/>
            <a:gdLst>
              <a:gd name="connsiteX0" fmla="*/ 0 w 2453700"/>
              <a:gd name="connsiteY0" fmla="*/ 1227000 h 2454000"/>
              <a:gd name="connsiteX1" fmla="*/ 1226850 w 2453700"/>
              <a:gd name="connsiteY1" fmla="*/ 0 h 2454000"/>
              <a:gd name="connsiteX2" fmla="*/ 2453700 w 2453700"/>
              <a:gd name="connsiteY2" fmla="*/ 1227000 h 2454000"/>
              <a:gd name="connsiteX3" fmla="*/ 1226850 w 2453700"/>
              <a:gd name="connsiteY3" fmla="*/ 2454000 h 2454000"/>
              <a:gd name="connsiteX4" fmla="*/ 0 w 2453700"/>
              <a:gd name="connsiteY4" fmla="*/ 1227000 h 24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700" h="2454000">
                <a:moveTo>
                  <a:pt x="0" y="1227000"/>
                </a:moveTo>
                <a:cubicBezTo>
                  <a:pt x="0" y="549347"/>
                  <a:pt x="549279" y="0"/>
                  <a:pt x="1226850" y="0"/>
                </a:cubicBezTo>
                <a:cubicBezTo>
                  <a:pt x="1904421" y="0"/>
                  <a:pt x="2453700" y="549347"/>
                  <a:pt x="2453700" y="1227000"/>
                </a:cubicBezTo>
                <a:cubicBezTo>
                  <a:pt x="2453700" y="1904653"/>
                  <a:pt x="1904421" y="2454000"/>
                  <a:pt x="1226850" y="2454000"/>
                </a:cubicBezTo>
                <a:cubicBezTo>
                  <a:pt x="549279" y="2454000"/>
                  <a:pt x="0" y="1904653"/>
                  <a:pt x="0" y="122700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12676" tIns="412720" rIns="412676" bIns="412720" numCol="1" spcCol="1270" anchor="ctr" anchorCtr="0">
            <a:noAutofit/>
            <a:sp3d extrusionH="57150">
              <a:bevelT w="38100" h="38100" prst="angle"/>
            </a:sp3d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SG" sz="1400" b="1" u="sng" kern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Analytics Professional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SG" sz="1400" u="none" kern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They can better target their job postings based on location, sector, pay and company ratings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C6C8C2B-C4CF-4758-B5BF-B7BEA03EF9B9}"/>
              </a:ext>
            </a:extLst>
          </p:cNvPr>
          <p:cNvSpPr/>
          <p:nvPr/>
        </p:nvSpPr>
        <p:spPr>
          <a:xfrm>
            <a:off x="7407767" y="3567322"/>
            <a:ext cx="2453700" cy="2454000"/>
          </a:xfrm>
          <a:custGeom>
            <a:avLst/>
            <a:gdLst>
              <a:gd name="connsiteX0" fmla="*/ 0 w 2453700"/>
              <a:gd name="connsiteY0" fmla="*/ 1227000 h 2454000"/>
              <a:gd name="connsiteX1" fmla="*/ 1226850 w 2453700"/>
              <a:gd name="connsiteY1" fmla="*/ 0 h 2454000"/>
              <a:gd name="connsiteX2" fmla="*/ 2453700 w 2453700"/>
              <a:gd name="connsiteY2" fmla="*/ 1227000 h 2454000"/>
              <a:gd name="connsiteX3" fmla="*/ 1226850 w 2453700"/>
              <a:gd name="connsiteY3" fmla="*/ 2454000 h 2454000"/>
              <a:gd name="connsiteX4" fmla="*/ 0 w 2453700"/>
              <a:gd name="connsiteY4" fmla="*/ 1227000 h 24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700" h="2454000">
                <a:moveTo>
                  <a:pt x="0" y="1227000"/>
                </a:moveTo>
                <a:cubicBezTo>
                  <a:pt x="0" y="549347"/>
                  <a:pt x="549279" y="0"/>
                  <a:pt x="1226850" y="0"/>
                </a:cubicBezTo>
                <a:cubicBezTo>
                  <a:pt x="1904421" y="0"/>
                  <a:pt x="2453700" y="549347"/>
                  <a:pt x="2453700" y="1227000"/>
                </a:cubicBezTo>
                <a:cubicBezTo>
                  <a:pt x="2453700" y="1904653"/>
                  <a:pt x="1904421" y="2454000"/>
                  <a:pt x="1226850" y="2454000"/>
                </a:cubicBezTo>
                <a:cubicBezTo>
                  <a:pt x="549279" y="2454000"/>
                  <a:pt x="0" y="1904653"/>
                  <a:pt x="0" y="122700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12676" tIns="412720" rIns="412676" bIns="412720" numCol="1" spcCol="1270" anchor="ctr" anchorCtr="0">
            <a:noAutofit/>
            <a:sp3d extrusionH="57150">
              <a:bevelT w="38100" h="38100" prst="angle"/>
            </a:sp3d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SG" sz="1400" b="1" u="sng" kern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Academic Institutes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SG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Is their curriculum robust enough  to make their students employable ?</a:t>
            </a:r>
            <a:endParaRPr lang="en-SG" sz="14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SG" sz="1400" kern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SQL, Python and Cloud </a:t>
            </a:r>
            <a:r>
              <a:rPr lang="en-SG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are highly desirable to have</a:t>
            </a:r>
            <a:endParaRPr lang="en-SG" sz="14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E5A0D-E3C2-4503-8048-8CD920DD4ACF}"/>
              </a:ext>
            </a:extLst>
          </p:cNvPr>
          <p:cNvSpPr/>
          <p:nvPr/>
        </p:nvSpPr>
        <p:spPr>
          <a:xfrm>
            <a:off x="834500" y="879232"/>
            <a:ext cx="9987379" cy="60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i="1" dirty="0">
                <a:solidFill>
                  <a:srgbClr val="C00000"/>
                </a:solidFill>
              </a:rPr>
              <a:t>The published market assessment report will ultimately cater to the following stakeholders-</a:t>
            </a:r>
          </a:p>
        </p:txBody>
      </p:sp>
    </p:spTree>
    <p:extLst>
      <p:ext uri="{BB962C8B-B14F-4D97-AF65-F5344CB8AC3E}">
        <p14:creationId xmlns:p14="http://schemas.microsoft.com/office/powerpoint/2010/main" val="5694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5995-0FBD-4A93-AC7E-F71C1137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Road Map - </a:t>
            </a:r>
            <a:r>
              <a:rPr lang="en-SG" dirty="0">
                <a:solidFill>
                  <a:srgbClr val="C00000"/>
                </a:solidFill>
              </a:rPr>
              <a:t>Analytics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77DBE4FB-3725-450B-A40A-64C10D26F521}"/>
              </a:ext>
            </a:extLst>
          </p:cNvPr>
          <p:cNvSpPr/>
          <p:nvPr/>
        </p:nvSpPr>
        <p:spPr>
          <a:xfrm>
            <a:off x="2843861" y="4387941"/>
            <a:ext cx="1987230" cy="600389"/>
          </a:xfrm>
          <a:prstGeom prst="halfFram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Existential</a:t>
            </a: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64B21F50-66B4-4D71-ADBA-0FDD3AC7C25C}"/>
              </a:ext>
            </a:extLst>
          </p:cNvPr>
          <p:cNvSpPr/>
          <p:nvPr/>
        </p:nvSpPr>
        <p:spPr>
          <a:xfrm>
            <a:off x="7034191" y="3104182"/>
            <a:ext cx="1987230" cy="600389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Exponential</a:t>
            </a: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7E8F7BE6-786B-4AC8-9CBB-87DADC254E41}"/>
              </a:ext>
            </a:extLst>
          </p:cNvPr>
          <p:cNvSpPr/>
          <p:nvPr/>
        </p:nvSpPr>
        <p:spPr>
          <a:xfrm>
            <a:off x="4950570" y="3753384"/>
            <a:ext cx="1987230" cy="600389"/>
          </a:xfrm>
          <a:prstGeom prst="halfFram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Experimental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D3182C-5EA8-46FF-AC12-631745D0CA96}"/>
              </a:ext>
            </a:extLst>
          </p:cNvPr>
          <p:cNvSpPr/>
          <p:nvPr/>
        </p:nvSpPr>
        <p:spPr>
          <a:xfrm>
            <a:off x="2651209" y="5526057"/>
            <a:ext cx="6432529" cy="131793"/>
          </a:xfrm>
          <a:prstGeom prst="rightArrow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C023CC8-E90D-484F-B554-A27CE35EF0BF}"/>
              </a:ext>
            </a:extLst>
          </p:cNvPr>
          <p:cNvSpPr/>
          <p:nvPr/>
        </p:nvSpPr>
        <p:spPr>
          <a:xfrm rot="16200000">
            <a:off x="706460" y="3619055"/>
            <a:ext cx="3889498" cy="124635"/>
          </a:xfrm>
          <a:prstGeom prst="rightArrow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54FDAA-1B2C-4B7B-9692-6C14C027017D}"/>
              </a:ext>
            </a:extLst>
          </p:cNvPr>
          <p:cNvCxnSpPr/>
          <p:nvPr/>
        </p:nvCxnSpPr>
        <p:spPr>
          <a:xfrm>
            <a:off x="4897766" y="1878005"/>
            <a:ext cx="0" cy="3636000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BC3634-F843-4F9D-8EE0-C44D1376A2EB}"/>
              </a:ext>
            </a:extLst>
          </p:cNvPr>
          <p:cNvCxnSpPr>
            <a:cxnSpLocks/>
          </p:cNvCxnSpPr>
          <p:nvPr/>
        </p:nvCxnSpPr>
        <p:spPr>
          <a:xfrm>
            <a:off x="6998200" y="1875565"/>
            <a:ext cx="0" cy="3636000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EBFE17-1CAD-431F-8CA4-36F347BDA795}"/>
              </a:ext>
            </a:extLst>
          </p:cNvPr>
          <p:cNvCxnSpPr>
            <a:cxnSpLocks/>
          </p:cNvCxnSpPr>
          <p:nvPr/>
        </p:nvCxnSpPr>
        <p:spPr>
          <a:xfrm flipV="1">
            <a:off x="2843861" y="2415544"/>
            <a:ext cx="5726335" cy="189458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B5CAAC3-89E9-49E5-8CEB-94EC2D3DE599}"/>
              </a:ext>
            </a:extLst>
          </p:cNvPr>
          <p:cNvSpPr/>
          <p:nvPr/>
        </p:nvSpPr>
        <p:spPr>
          <a:xfrm rot="16200000">
            <a:off x="879561" y="3520021"/>
            <a:ext cx="307657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u="sng" dirty="0">
                <a:solidFill>
                  <a:schemeClr val="tx1"/>
                </a:solidFill>
              </a:rPr>
              <a:t>Analytics Maturity Stage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6BD464-F306-4305-A9B2-70091B26ED76}"/>
              </a:ext>
            </a:extLst>
          </p:cNvPr>
          <p:cNvSpPr/>
          <p:nvPr/>
        </p:nvSpPr>
        <p:spPr>
          <a:xfrm rot="20479039">
            <a:off x="3992649" y="2946436"/>
            <a:ext cx="307657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</a:rPr>
              <a:t>GoRecruit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DB5A5A-10AF-45B3-AF30-C43558D940CB}"/>
              </a:ext>
            </a:extLst>
          </p:cNvPr>
          <p:cNvSpPr/>
          <p:nvPr/>
        </p:nvSpPr>
        <p:spPr>
          <a:xfrm>
            <a:off x="4329188" y="5783390"/>
            <a:ext cx="307657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u="sng" dirty="0">
                <a:solidFill>
                  <a:schemeClr val="tx1"/>
                </a:solidFill>
              </a:rPr>
              <a:t>Timeline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8A7AFD-201B-457A-9825-220B73BE168E}"/>
              </a:ext>
            </a:extLst>
          </p:cNvPr>
          <p:cNvSpPr/>
          <p:nvPr/>
        </p:nvSpPr>
        <p:spPr>
          <a:xfrm>
            <a:off x="3356267" y="5518179"/>
            <a:ext cx="307657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9A2714-4219-4DF1-AB32-8C12C1709697}"/>
              </a:ext>
            </a:extLst>
          </p:cNvPr>
          <p:cNvSpPr/>
          <p:nvPr/>
        </p:nvSpPr>
        <p:spPr>
          <a:xfrm>
            <a:off x="5459915" y="5518180"/>
            <a:ext cx="307657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2021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61021E-F433-452B-AD03-5008EE408686}"/>
              </a:ext>
            </a:extLst>
          </p:cNvPr>
          <p:cNvSpPr/>
          <p:nvPr/>
        </p:nvSpPr>
        <p:spPr>
          <a:xfrm>
            <a:off x="734010" y="903882"/>
            <a:ext cx="105537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rgbClr val="C00000"/>
                </a:solidFill>
              </a:rPr>
              <a:t>“With this engagement Go Recruit has entered the experimental stage and we believe with continued executive will towards a data driven organisation, they will soon enter exponential or disruption stage” </a:t>
            </a:r>
          </a:p>
        </p:txBody>
      </p:sp>
      <p:pic>
        <p:nvPicPr>
          <p:cNvPr id="4098" name="Picture 2" descr="Predictive Analytics vector icon symbol. Creative sign from crm icons  collection. Filled flat Predictive Analytics icon for computer and mobile  Stock Vector Image &amp; Art - Alamy">
            <a:extLst>
              <a:ext uri="{FF2B5EF4-FFF2-40B4-BE49-F238E27FC236}">
                <a16:creationId xmlns:a16="http://schemas.microsoft.com/office/drawing/2014/main" id="{EAC44127-5BC3-4C5A-B1B1-E6F1EAB14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5" t="19979" r="5371" b="17455"/>
          <a:stretch/>
        </p:blipFill>
        <p:spPr bwMode="auto">
          <a:xfrm>
            <a:off x="6019638" y="4247219"/>
            <a:ext cx="865357" cy="68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AFE90-AADF-4E56-911D-42772835F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13" y="4820037"/>
            <a:ext cx="600389" cy="600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0A2214-3B20-414C-A351-2C732F86C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98" y="4399046"/>
            <a:ext cx="771357" cy="438686"/>
          </a:xfrm>
          <a:prstGeom prst="rect">
            <a:avLst/>
          </a:prstGeom>
        </p:spPr>
      </p:pic>
      <p:pic>
        <p:nvPicPr>
          <p:cNvPr id="5122" name="Picture 2" descr="Predictive Analytics Icons - Download Free Vector Icons | Noun Project">
            <a:extLst>
              <a:ext uri="{FF2B5EF4-FFF2-40B4-BE49-F238E27FC236}">
                <a16:creationId xmlns:a16="http://schemas.microsoft.com/office/drawing/2014/main" id="{79250E4F-F9ED-4465-B7A3-6371DB7D9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045" y="4737805"/>
            <a:ext cx="583679" cy="5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utomation Icon, Robotic Arm Black Icon Stock Illustration - Illustration  of plant, process: 147898165">
            <a:extLst>
              <a:ext uri="{FF2B5EF4-FFF2-40B4-BE49-F238E27FC236}">
                <a16:creationId xmlns:a16="http://schemas.microsoft.com/office/drawing/2014/main" id="{F7DEACB1-63F0-4C49-8A49-66223A606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1" t="22372" r="23074" b="27142"/>
          <a:stretch/>
        </p:blipFill>
        <p:spPr bwMode="auto">
          <a:xfrm>
            <a:off x="8046470" y="3762642"/>
            <a:ext cx="752253" cy="7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5 Tips For Getting Started With Text Analytics | The TIBCO Blog">
            <a:extLst>
              <a:ext uri="{FF2B5EF4-FFF2-40B4-BE49-F238E27FC236}">
                <a16:creationId xmlns:a16="http://schemas.microsoft.com/office/drawing/2014/main" id="{A7D680ED-F1B4-4BB9-A006-9C765EEE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34" y="4931571"/>
            <a:ext cx="583678" cy="53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Big Data Icon Royalty Free Cliparts, Vectors, And Stock Illustration. Image  90786683.">
            <a:extLst>
              <a:ext uri="{FF2B5EF4-FFF2-40B4-BE49-F238E27FC236}">
                <a16:creationId xmlns:a16="http://schemas.microsoft.com/office/drawing/2014/main" id="{31CFB71E-BD77-42D1-9ED6-24BEC5E6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80" y="4603581"/>
            <a:ext cx="840102" cy="8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239E7-C432-43DF-B65B-19C62A008C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32" y="3913112"/>
            <a:ext cx="497766" cy="5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5995-0FBD-4A93-AC7E-F71C1137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Road Map - </a:t>
            </a:r>
            <a:r>
              <a:rPr lang="en-SG" dirty="0">
                <a:solidFill>
                  <a:srgbClr val="C00000"/>
                </a:solidFill>
              </a:rPr>
              <a:t>Analytics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61021E-F433-452B-AD03-5008EE408686}"/>
              </a:ext>
            </a:extLst>
          </p:cNvPr>
          <p:cNvSpPr/>
          <p:nvPr/>
        </p:nvSpPr>
        <p:spPr>
          <a:xfrm>
            <a:off x="734010" y="903882"/>
            <a:ext cx="10553700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i="1" dirty="0">
                <a:solidFill>
                  <a:srgbClr val="C00000"/>
                </a:solidFill>
              </a:rPr>
              <a:t>“With this engagement Go Recruit has entered the Descriptive and Diagnostic stage and we believe with continued executive will towards a data driven organisation, they will soon Predictive Analytics journey”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62CC99-2894-4693-944E-76DB136C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1" y="1842321"/>
            <a:ext cx="5286507" cy="36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2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41786A-16D3-47DD-883A-2C69770A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46" y="2497784"/>
            <a:ext cx="10058400" cy="60142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SG" dirty="0"/>
              <a:t>  Thanks !</a:t>
            </a:r>
            <a:br>
              <a:rPr lang="en-SG" dirty="0"/>
            </a:br>
            <a:br>
              <a:rPr lang="en-SG" dirty="0"/>
            </a:br>
            <a:br>
              <a:rPr lang="en-SG" dirty="0"/>
            </a:br>
            <a:br>
              <a:rPr lang="en-SG" dirty="0"/>
            </a:br>
            <a:br>
              <a:rPr lang="en-SG" dirty="0"/>
            </a:br>
            <a:br>
              <a:rPr lang="en-SG" dirty="0"/>
            </a:br>
            <a:r>
              <a:rPr lang="en-SG" dirty="0"/>
              <a:t>Q &amp; A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69864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 t="20350"/>
          <a:stretch/>
        </p:blipFill>
        <p:spPr>
          <a:xfrm>
            <a:off x="5676030" y="0"/>
            <a:ext cx="5428000" cy="6484800"/>
          </a:xfrm>
          <a:prstGeom prst="round2SameRect">
            <a:avLst>
              <a:gd name="adj1" fmla="val 39887"/>
              <a:gd name="adj2" fmla="val 0"/>
            </a:avLst>
          </a:prstGeom>
          <a:noFill/>
          <a:ln>
            <a:noFill/>
          </a:ln>
        </p:spPr>
      </p:pic>
      <p:grpSp>
        <p:nvGrpSpPr>
          <p:cNvPr id="269" name="Google Shape;269;p31"/>
          <p:cNvGrpSpPr/>
          <p:nvPr/>
        </p:nvGrpSpPr>
        <p:grpSpPr>
          <a:xfrm>
            <a:off x="-25822" y="5069055"/>
            <a:ext cx="12234567" cy="1797428"/>
            <a:chOff x="4262750" y="4821725"/>
            <a:chExt cx="2786325" cy="409350"/>
          </a:xfrm>
        </p:grpSpPr>
        <p:sp>
          <p:nvSpPr>
            <p:cNvPr id="270" name="Google Shape;270;p31"/>
            <p:cNvSpPr/>
            <p:nvPr/>
          </p:nvSpPr>
          <p:spPr>
            <a:xfrm>
              <a:off x="4262750" y="5115550"/>
              <a:ext cx="1230805" cy="115523"/>
            </a:xfrm>
            <a:custGeom>
              <a:avLst/>
              <a:gdLst/>
              <a:ahLst/>
              <a:cxnLst/>
              <a:rect l="l" t="t" r="r" b="b"/>
              <a:pathLst>
                <a:path w="45002" h="4163" extrusionOk="0">
                  <a:moveTo>
                    <a:pt x="45002" y="1"/>
                  </a:moveTo>
                  <a:cubicBezTo>
                    <a:pt x="19666" y="2653"/>
                    <a:pt x="0" y="3019"/>
                    <a:pt x="0" y="3019"/>
                  </a:cubicBezTo>
                  <a:lnTo>
                    <a:pt x="0" y="4162"/>
                  </a:lnTo>
                  <a:lnTo>
                    <a:pt x="45002" y="4162"/>
                  </a:lnTo>
                  <a:lnTo>
                    <a:pt x="45002" y="1"/>
                  </a:lnTo>
                  <a:close/>
                </a:path>
              </a:pathLst>
            </a:custGeom>
            <a:gradFill>
              <a:gsLst>
                <a:gs pos="0">
                  <a:srgbClr val="FF9300"/>
                </a:gs>
                <a:gs pos="100000">
                  <a:srgbClr val="DC6C3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5470100" y="4821725"/>
              <a:ext cx="1578975" cy="409350"/>
            </a:xfrm>
            <a:custGeom>
              <a:avLst/>
              <a:gdLst/>
              <a:ahLst/>
              <a:cxnLst/>
              <a:rect l="l" t="t" r="r" b="b"/>
              <a:pathLst>
                <a:path w="63159" h="16374" extrusionOk="0">
                  <a:moveTo>
                    <a:pt x="63158" y="1"/>
                  </a:moveTo>
                  <a:cubicBezTo>
                    <a:pt x="43493" y="5992"/>
                    <a:pt x="20215" y="9651"/>
                    <a:pt x="1" y="11846"/>
                  </a:cubicBezTo>
                  <a:lnTo>
                    <a:pt x="1" y="16373"/>
                  </a:lnTo>
                  <a:lnTo>
                    <a:pt x="15779" y="16373"/>
                  </a:lnTo>
                  <a:cubicBezTo>
                    <a:pt x="33752" y="13949"/>
                    <a:pt x="50765" y="9376"/>
                    <a:pt x="63158" y="5443"/>
                  </a:cubicBezTo>
                  <a:lnTo>
                    <a:pt x="63158" y="1"/>
                  </a:lnTo>
                  <a:close/>
                </a:path>
              </a:pathLst>
            </a:custGeom>
            <a:gradFill>
              <a:gsLst>
                <a:gs pos="0">
                  <a:srgbClr val="FF9300"/>
                </a:gs>
                <a:gs pos="58999">
                  <a:srgbClr val="EE801E"/>
                </a:gs>
                <a:gs pos="100000">
                  <a:srgbClr val="DC6C3C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5794825" y="4941995"/>
              <a:ext cx="1254207" cy="289070"/>
            </a:xfrm>
            <a:custGeom>
              <a:avLst/>
              <a:gdLst/>
              <a:ahLst/>
              <a:cxnLst/>
              <a:rect l="l" t="t" r="r" b="b"/>
              <a:pathLst>
                <a:path w="47427" h="10931" extrusionOk="0">
                  <a:moveTo>
                    <a:pt x="47426" y="0"/>
                  </a:moveTo>
                  <a:cubicBezTo>
                    <a:pt x="35033" y="3933"/>
                    <a:pt x="18020" y="8506"/>
                    <a:pt x="1" y="10930"/>
                  </a:cubicBezTo>
                  <a:lnTo>
                    <a:pt x="47426" y="10930"/>
                  </a:lnTo>
                  <a:lnTo>
                    <a:pt x="47426" y="0"/>
                  </a:lnTo>
                  <a:close/>
                </a:path>
              </a:pathLst>
            </a:custGeom>
            <a:solidFill>
              <a:srgbClr val="E76A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1536184" y="1635627"/>
            <a:ext cx="5428000" cy="459297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2000" dirty="0">
                <a:solidFill>
                  <a:schemeClr val="tx1"/>
                </a:solidFill>
              </a:rPr>
              <a:t>Introduction &amp;  Vision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2000" dirty="0">
                <a:solidFill>
                  <a:schemeClr val="tx1"/>
                </a:solidFill>
              </a:rPr>
              <a:t>Business Objectives</a:t>
            </a:r>
          </a:p>
          <a:p>
            <a:endParaRPr lang="en-SG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2000" dirty="0">
                <a:solidFill>
                  <a:schemeClr val="tx1"/>
                </a:solidFill>
              </a:rPr>
              <a:t>Data Governance Structure</a:t>
            </a:r>
          </a:p>
          <a:p>
            <a:r>
              <a:rPr lang="en-SG" sz="20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2000" dirty="0">
                <a:solidFill>
                  <a:schemeClr val="tx1"/>
                </a:solidFill>
              </a:rPr>
              <a:t>Actionable Insights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2000" dirty="0">
                <a:solidFill>
                  <a:schemeClr val="tx1"/>
                </a:solidFill>
              </a:rPr>
              <a:t>Managing Our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2000" dirty="0">
                <a:solidFill>
                  <a:schemeClr val="tx1"/>
                </a:solidFill>
              </a:rPr>
              <a:t>Key Takeaways and Conclusion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2000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/>
          </p:nvPr>
        </p:nvSpPr>
        <p:spPr>
          <a:xfrm>
            <a:off x="1964360" y="153079"/>
            <a:ext cx="5184000" cy="66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dirty="0"/>
              <a:t>Agenda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41786A-16D3-47DD-883A-2C69770A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36" y="2563812"/>
            <a:ext cx="10058400" cy="601420"/>
          </a:xfrm>
        </p:spPr>
        <p:txBody>
          <a:bodyPr anchor="ctr">
            <a:normAutofit/>
          </a:bodyPr>
          <a:lstStyle/>
          <a:p>
            <a:pPr algn="ctr"/>
            <a:r>
              <a:rPr lang="en-SG" dirty="0"/>
              <a:t>Appendix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25146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902B-A54A-4D63-88ED-F88966C9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 1/2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94E3E-E70D-4623-A468-77F634E57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1" y="1026270"/>
            <a:ext cx="9377779" cy="52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43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FF9C-6BD3-42E8-8335-9F558370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 2/2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033B3-1AFA-4F92-B607-D4120E43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1" y="879232"/>
            <a:ext cx="9618705" cy="54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46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F515-A1D4-482E-B66D-A1D45865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11" y="192104"/>
            <a:ext cx="10018713" cy="74746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Stewardship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9AF5-50C1-4B8C-8446-A7085F8F1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592" y="1195936"/>
            <a:ext cx="5291283" cy="534217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Chief Data Officer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One of the Board members that leads the overall data practice of the company and focuses more on strategy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Executive Business Analyst</a:t>
            </a:r>
            <a:endParaRPr lang="en-US" sz="1400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Overseas the enterprise reporting and supports the CEO and Chief Data Officer in ad-hoc data driven business queries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Analytics Head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Overseas reporting of operational as well research data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Data Manager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Analytics Head together domain leaders from different recruitment arms with </a:t>
            </a:r>
            <a:r>
              <a:rPr lang="en-US" sz="1400" dirty="0" err="1">
                <a:ea typeface="+mn-lt"/>
                <a:cs typeface="+mn-lt"/>
              </a:rPr>
              <a:t>indepth</a:t>
            </a:r>
            <a:r>
              <a:rPr lang="en-US" sz="1400" dirty="0">
                <a:ea typeface="+mn-lt"/>
                <a:cs typeface="+mn-lt"/>
              </a:rPr>
              <a:t> knowledge of business operation and data requirements that also form the stewardship council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B23969-B301-41AA-931E-E6D9FBB115B2}"/>
              </a:ext>
            </a:extLst>
          </p:cNvPr>
          <p:cNvGrpSpPr/>
          <p:nvPr/>
        </p:nvGrpSpPr>
        <p:grpSpPr>
          <a:xfrm>
            <a:off x="499511" y="574994"/>
            <a:ext cx="6163081" cy="5378990"/>
            <a:chOff x="499511" y="574994"/>
            <a:chExt cx="6163081" cy="5378990"/>
          </a:xfrm>
        </p:grpSpPr>
        <p:graphicFrame>
          <p:nvGraphicFramePr>
            <p:cNvPr id="120" name="Diagram 120">
              <a:extLst>
                <a:ext uri="{FF2B5EF4-FFF2-40B4-BE49-F238E27FC236}">
                  <a16:creationId xmlns:a16="http://schemas.microsoft.com/office/drawing/2014/main" id="{F1D34D0A-E0EC-4F6B-B67C-34770400EF5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6093835"/>
                </p:ext>
              </p:extLst>
            </p:nvPr>
          </p:nvGraphicFramePr>
          <p:xfrm>
            <a:off x="499511" y="1012223"/>
            <a:ext cx="6163081" cy="46498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FA5F42-FAB6-492F-A255-AD76EA1D5C35}"/>
                </a:ext>
              </a:extLst>
            </p:cNvPr>
            <p:cNvSpPr/>
            <p:nvPr/>
          </p:nvSpPr>
          <p:spPr>
            <a:xfrm rot="18240000">
              <a:off x="-949248" y="3094193"/>
              <a:ext cx="5378990" cy="3405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DGPO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22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CD12-7CC4-4C74-920C-FCB9CBFC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Word Cloud – Desirable Skill In Analytics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72CF3-7375-4E73-A70E-5C7A6B05A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1" y="1357820"/>
            <a:ext cx="8521334" cy="431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5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0B01-1A09-4CFE-AB1B-FB124AAA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Extended Bi-</a:t>
            </a:r>
            <a:r>
              <a:rPr lang="en-SG" dirty="0" err="1"/>
              <a:t>Modial</a:t>
            </a:r>
            <a:r>
              <a:rPr lang="en-SG" dirty="0"/>
              <a:t>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E41C6-5CEF-4F87-8B82-361052E14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1" y="879232"/>
            <a:ext cx="9710941" cy="4515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C9C13-9CED-4613-943C-A6ADEFFD3F70}"/>
              </a:ext>
            </a:extLst>
          </p:cNvPr>
          <p:cNvSpPr txBox="1"/>
          <p:nvPr/>
        </p:nvSpPr>
        <p:spPr>
          <a:xfrm>
            <a:off x="692458" y="5326602"/>
            <a:ext cx="10990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 1</a:t>
            </a:r>
            <a:r>
              <a:rPr lang="en-SG" sz="1800" dirty="0">
                <a:solidFill>
                  <a:srgbClr val="7F7F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 be more stable, reliable, and high performance for </a:t>
            </a: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enterprise reporting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whereas </a:t>
            </a:r>
          </a:p>
          <a:p>
            <a:r>
              <a:rPr lang="en-SG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 2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will deliver innovative, flexible, and quick-turnaround analytics services for </a:t>
            </a: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augmented data discovery and process automation.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90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998B-23BB-44EA-A3F6-ECAEB412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Segmentation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151EB-B345-4AF9-9C64-083717D9EF4A}"/>
              </a:ext>
            </a:extLst>
          </p:cNvPr>
          <p:cNvGraphicFramePr>
            <a:graphicFrameLocks noGrp="1"/>
          </p:cNvGraphicFramePr>
          <p:nvPr/>
        </p:nvGraphicFramePr>
        <p:xfrm>
          <a:off x="2814636" y="857859"/>
          <a:ext cx="6562727" cy="5297828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1826615370"/>
                    </a:ext>
                  </a:extLst>
                </a:gridCol>
                <a:gridCol w="3017964">
                  <a:extLst>
                    <a:ext uri="{9D8B030D-6E8A-4147-A177-3AD203B41FA5}">
                      <a16:colId xmlns:a16="http://schemas.microsoft.com/office/drawing/2014/main" val="1256491226"/>
                    </a:ext>
                  </a:extLst>
                </a:gridCol>
                <a:gridCol w="503213">
                  <a:extLst>
                    <a:ext uri="{9D8B030D-6E8A-4147-A177-3AD203B41FA5}">
                      <a16:colId xmlns:a16="http://schemas.microsoft.com/office/drawing/2014/main" val="2188999209"/>
                    </a:ext>
                  </a:extLst>
                </a:gridCol>
                <a:gridCol w="335475">
                  <a:extLst>
                    <a:ext uri="{9D8B030D-6E8A-4147-A177-3AD203B41FA5}">
                      <a16:colId xmlns:a16="http://schemas.microsoft.com/office/drawing/2014/main" val="96162262"/>
                    </a:ext>
                  </a:extLst>
                </a:gridCol>
                <a:gridCol w="335475">
                  <a:extLst>
                    <a:ext uri="{9D8B030D-6E8A-4147-A177-3AD203B41FA5}">
                      <a16:colId xmlns:a16="http://schemas.microsoft.com/office/drawing/2014/main" val="155965230"/>
                    </a:ext>
                  </a:extLst>
                </a:gridCol>
                <a:gridCol w="335475">
                  <a:extLst>
                    <a:ext uri="{9D8B030D-6E8A-4147-A177-3AD203B41FA5}">
                      <a16:colId xmlns:a16="http://schemas.microsoft.com/office/drawing/2014/main" val="494302441"/>
                    </a:ext>
                  </a:extLst>
                </a:gridCol>
                <a:gridCol w="335475">
                  <a:extLst>
                    <a:ext uri="{9D8B030D-6E8A-4147-A177-3AD203B41FA5}">
                      <a16:colId xmlns:a16="http://schemas.microsoft.com/office/drawing/2014/main" val="1160998634"/>
                    </a:ext>
                  </a:extLst>
                </a:gridCol>
                <a:gridCol w="335475">
                  <a:extLst>
                    <a:ext uri="{9D8B030D-6E8A-4147-A177-3AD203B41FA5}">
                      <a16:colId xmlns:a16="http://schemas.microsoft.com/office/drawing/2014/main" val="3914956473"/>
                    </a:ext>
                  </a:extLst>
                </a:gridCol>
                <a:gridCol w="335475">
                  <a:extLst>
                    <a:ext uri="{9D8B030D-6E8A-4147-A177-3AD203B41FA5}">
                      <a16:colId xmlns:a16="http://schemas.microsoft.com/office/drawing/2014/main" val="3371715703"/>
                    </a:ext>
                  </a:extLst>
                </a:gridCol>
              </a:tblGrid>
              <a:tr h="2222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114579" marR="114579" marT="57290" marB="57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stories</a:t>
                      </a:r>
                    </a:p>
                  </a:txBody>
                  <a:tcPr marL="114579" marR="114579" marT="57290" marB="57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Story Points</a:t>
                      </a:r>
                    </a:p>
                  </a:txBody>
                  <a:tcPr marL="114579" marR="114579" marT="57290" marB="57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Iterations</a:t>
                      </a:r>
                    </a:p>
                  </a:txBody>
                  <a:tcPr marL="114579" marR="114579" marT="57290" marB="57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038088"/>
                  </a:ext>
                </a:extLst>
              </a:tr>
              <a:tr h="11858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805264"/>
                  </a:ext>
                </a:extLst>
              </a:tr>
              <a:tr h="34933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Understanding</a:t>
                      </a:r>
                    </a:p>
                  </a:txBody>
                  <a:tcPr marL="114579" marR="114579" marT="57290" marB="57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analytics team we have to identify business goals, objectives, scope and stakeholders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53564"/>
                  </a:ext>
                </a:extLst>
              </a:tr>
              <a:tr h="23314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analytics team we have to identify risks and consult on probable mitigation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9900"/>
                  </a:ext>
                </a:extLst>
              </a:tr>
              <a:tr h="46577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 data analytics manager, I have to assess current governance structure maturity level and establish target maturity level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572907"/>
                  </a:ext>
                </a:extLst>
              </a:tr>
              <a:tr h="34933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 data analytics manager, I have to define organisational structures and roles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83837"/>
                  </a:ext>
                </a:extLst>
              </a:tr>
              <a:tr h="11858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Identify required tools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74450"/>
                  </a:ext>
                </a:extLst>
              </a:tr>
              <a:tr h="23288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analytics Team we have to determine project plan 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389527"/>
                  </a:ext>
                </a:extLst>
              </a:tr>
              <a:tr h="34933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Understanding</a:t>
                      </a:r>
                    </a:p>
                  </a:txBody>
                  <a:tcPr marL="114579" marR="114579" marT="57290" marB="57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 data analytics manager, I have to Identify data policy, standards and privacy norms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874046"/>
                  </a:ext>
                </a:extLst>
              </a:tr>
              <a:tr h="34933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 data analytics manager, I have to analysis the governance structure of the organisation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84018"/>
                  </a:ext>
                </a:extLst>
              </a:tr>
              <a:tr h="34933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team, we need to understand the data and the meaning behind each column.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94172"/>
                  </a:ext>
                </a:extLst>
              </a:tr>
              <a:tr h="23288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Preparation</a:t>
                      </a:r>
                    </a:p>
                  </a:txBody>
                  <a:tcPr marL="114579" marR="114579" marT="57290" marB="57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 data analyst, I have to do data cleaning 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491081"/>
                  </a:ext>
                </a:extLst>
              </a:tr>
              <a:tr h="23288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 data analyst, I have to do data transformation 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073962"/>
                  </a:ext>
                </a:extLst>
              </a:tr>
              <a:tr h="23288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 data analyst, I have to do outliers and missing data analysis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27162"/>
                  </a:ext>
                </a:extLst>
              </a:tr>
              <a:tr h="34933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</a:t>
                      </a:r>
                    </a:p>
                  </a:txBody>
                  <a:tcPr marL="114579" marR="114579" marT="57290" marB="57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 developer, I have to create an interactive dashboard that provides valuable insights to end users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520283"/>
                  </a:ext>
                </a:extLst>
              </a:tr>
              <a:tr h="23288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 data analytics manager, I have to develop policies and standards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629828"/>
                  </a:ext>
                </a:extLst>
              </a:tr>
              <a:tr h="23288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 data analytics manager, I have to build data governance structure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168335"/>
                  </a:ext>
                </a:extLst>
              </a:tr>
              <a:tr h="3493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</a:t>
                      </a:r>
                    </a:p>
                  </a:txBody>
                  <a:tcPr marL="114579" marR="114579" marT="57290" marB="5729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 data analytics manager, I have to implement the data governance structure and policies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77932"/>
                  </a:ext>
                </a:extLst>
              </a:tr>
              <a:tr h="11858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team we deploy the dashboard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435654"/>
                  </a:ext>
                </a:extLst>
              </a:tr>
              <a:tr h="11858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73" marR="4273" marT="42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73" marR="4273" marT="42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99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27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41786A-16D3-47DD-883A-2C69770A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36" y="2506662"/>
            <a:ext cx="10058400" cy="601420"/>
          </a:xfrm>
        </p:spPr>
        <p:txBody>
          <a:bodyPr anchor="ctr">
            <a:normAutofit/>
          </a:bodyPr>
          <a:lstStyle/>
          <a:p>
            <a:pPr algn="ctr"/>
            <a:r>
              <a:rPr lang="en-SG" dirty="0"/>
              <a:t>Introduction &amp; Business Objectives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72608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5CA2-E419-42EB-8215-286867E3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0EB44-3618-46E1-A37D-07B7212F5164}"/>
              </a:ext>
            </a:extLst>
          </p:cNvPr>
          <p:cNvSpPr txBox="1"/>
          <p:nvPr/>
        </p:nvSpPr>
        <p:spPr>
          <a:xfrm>
            <a:off x="372862" y="1020932"/>
            <a:ext cx="10866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</a:t>
            </a: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Oakridge Analytica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analytics consulting company working in the areas of HR, Finance and Operations domains across the world. We help clients become data-driven organizations to achieve better performance more efficiently.</a:t>
            </a:r>
          </a:p>
          <a:p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this engagement, we will support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GoRecruit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Private Limited, one of the leading recruitment agencies, in </a:t>
            </a: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setting up a governance structure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for their recently created analytics wing and simultaneously work </a:t>
            </a: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</a:rPr>
              <a:t>on a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</a:rPr>
              <a:t>recent data   </a:t>
            </a:r>
            <a:r>
              <a:rPr lang="en-SG" b="1" dirty="0">
                <a:latin typeface="Calibri" panose="020F0502020204030204" pitchFamily="34" charset="0"/>
                <a:ea typeface="Calibri" panose="020F0502020204030204" pitchFamily="34" charset="0"/>
              </a:rPr>
              <a:t>(July 2020)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to generate a </a:t>
            </a: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market assessment report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to be </a:t>
            </a: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published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on their website. </a:t>
            </a:r>
          </a:p>
          <a:p>
            <a:endParaRPr lang="en-SG" dirty="0">
              <a:solidFill>
                <a:srgbClr val="7F7F7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endParaRPr lang="en-SG" dirty="0">
              <a:solidFill>
                <a:srgbClr val="7F7F7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494F48-3430-4441-AED7-BA6F55F67393}"/>
              </a:ext>
            </a:extLst>
          </p:cNvPr>
          <p:cNvSpPr/>
          <p:nvPr/>
        </p:nvSpPr>
        <p:spPr>
          <a:xfrm>
            <a:off x="372862" y="3429000"/>
            <a:ext cx="11058525" cy="17335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i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Engagement Vision</a:t>
            </a:r>
          </a:p>
          <a:p>
            <a:endParaRPr lang="en-SG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r>
              <a:rPr lang="en-US" sz="1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90204" pitchFamily="34" charset="0"/>
              </a:rPr>
              <a:t>Through this engagement we strive to build an accurate, timely and long-term analytics system that will help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90204" pitchFamily="34" charset="0"/>
              </a:rPr>
              <a:t>GoRecruit</a:t>
            </a:r>
            <a:r>
              <a:rPr lang="en-US" sz="1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90204" pitchFamily="34" charset="0"/>
              </a:rPr>
              <a:t> increase market share, give edge over its competitors and extend the capability of the analytics wing workforce to be self-sufficient in driving the future analytics engagements/projects </a:t>
            </a:r>
            <a:endParaRPr lang="en-SG" sz="1800" i="1" dirty="0"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9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612D-ED5F-4F84-8C0C-477A5947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Business Overview and Engagement Areas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E12C24-DDA6-472B-B3EA-6E0B06CF7BF6}"/>
              </a:ext>
            </a:extLst>
          </p:cNvPr>
          <p:cNvGrpSpPr/>
          <p:nvPr/>
        </p:nvGrpSpPr>
        <p:grpSpPr>
          <a:xfrm>
            <a:off x="1685641" y="879232"/>
            <a:ext cx="9571791" cy="4335851"/>
            <a:chOff x="923731" y="979142"/>
            <a:chExt cx="8238929" cy="393443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FF7486F-92CB-4F87-85D3-51D103F821E6}"/>
                </a:ext>
              </a:extLst>
            </p:cNvPr>
            <p:cNvSpPr/>
            <p:nvPr/>
          </p:nvSpPr>
          <p:spPr>
            <a:xfrm>
              <a:off x="4609756" y="979142"/>
              <a:ext cx="821933" cy="36497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/>
                <a:t>Executive Committee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393AA10-62CE-42E6-B1C9-58EFA6871BC5}"/>
                </a:ext>
              </a:extLst>
            </p:cNvPr>
            <p:cNvSpPr/>
            <p:nvPr/>
          </p:nvSpPr>
          <p:spPr>
            <a:xfrm>
              <a:off x="4814640" y="3721831"/>
              <a:ext cx="821933" cy="36497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/>
                <a:t>Data Science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43B902-0D93-4DE9-9787-ED8E2ECC7F28}"/>
                </a:ext>
              </a:extLst>
            </p:cNvPr>
            <p:cNvSpPr/>
            <p:nvPr/>
          </p:nvSpPr>
          <p:spPr>
            <a:xfrm>
              <a:off x="7121822" y="3715361"/>
              <a:ext cx="821933" cy="36497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/>
                <a:t>Financial Services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F2DFC48-C927-476D-BB6D-92554124267A}"/>
                </a:ext>
              </a:extLst>
            </p:cNvPr>
            <p:cNvSpPr/>
            <p:nvPr/>
          </p:nvSpPr>
          <p:spPr>
            <a:xfrm>
              <a:off x="5968230" y="3721831"/>
              <a:ext cx="821933" cy="36497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/>
                <a:t>Oil &amp; Gas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92400CB-E44E-41D7-B70E-EC918F4D3A28}"/>
                </a:ext>
              </a:extLst>
            </p:cNvPr>
            <p:cNvSpPr/>
            <p:nvPr/>
          </p:nvSpPr>
          <p:spPr>
            <a:xfrm>
              <a:off x="8275414" y="3715362"/>
              <a:ext cx="821933" cy="36497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/>
                <a:t>Digital Arm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4D12D3A-5AB7-4292-8B93-A036B5CD1F7C}"/>
                </a:ext>
              </a:extLst>
            </p:cNvPr>
            <p:cNvSpPr/>
            <p:nvPr/>
          </p:nvSpPr>
          <p:spPr>
            <a:xfrm>
              <a:off x="4609623" y="1648298"/>
              <a:ext cx="821933" cy="36497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/>
                <a:t>Analytics Wing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D20CF7-9B51-4DA5-8F18-B29BAB8C32F6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flipH="1">
              <a:off x="5020589" y="1344119"/>
              <a:ext cx="133" cy="3041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D3C4DA-1A7A-460F-86CA-3FE64D6FDA85}"/>
                </a:ext>
              </a:extLst>
            </p:cNvPr>
            <p:cNvSpPr/>
            <p:nvPr/>
          </p:nvSpPr>
          <p:spPr>
            <a:xfrm>
              <a:off x="3047779" y="1121635"/>
              <a:ext cx="1578241" cy="4423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" panose="020F0502020204030204" pitchFamily="34" charset="0"/>
                  <a:ea typeface="Times New Roman" panose="02020503050405090304" pitchFamily="18" charset="0"/>
                  <a:cs typeface="Calibri" panose="020F0502020204030204" pitchFamily="34" charset="0"/>
                </a:rPr>
                <a:t>Set up a governance structure for their newly created analytics wing </a:t>
              </a:r>
              <a:endParaRPr lang="en-SG" sz="1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50305040509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36ADC1-203D-4185-A29A-4184CFD0A73F}"/>
                </a:ext>
              </a:extLst>
            </p:cNvPr>
            <p:cNvSpPr/>
            <p:nvPr/>
          </p:nvSpPr>
          <p:spPr>
            <a:xfrm>
              <a:off x="4494366" y="4604780"/>
              <a:ext cx="2084950" cy="308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dirty="0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Times New Roman" panose="02020503050405090304" pitchFamily="18" charset="0"/>
                  <a:cs typeface="Calibri" panose="020F0502020204030204" pitchFamily="34" charset="0"/>
                </a:rPr>
                <a:t>Conduct a POC where our team will engage in exploratory data analysis followed by comprehensive dashboard</a:t>
              </a:r>
              <a:endParaRPr lang="en-SG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503050405090304" pitchFamily="18" charset="0"/>
              </a:endParaRP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3D475E85-75F3-41DD-AFE2-0F5D9EB3B0FD}"/>
                </a:ext>
              </a:extLst>
            </p:cNvPr>
            <p:cNvCxnSpPr>
              <a:cxnSpLocks/>
              <a:stCxn id="13" idx="1"/>
              <a:endCxn id="6" idx="1"/>
            </p:cNvCxnSpPr>
            <p:nvPr/>
          </p:nvCxnSpPr>
          <p:spPr>
            <a:xfrm rot="10800000" flipH="1">
              <a:off x="4494365" y="3904320"/>
              <a:ext cx="320274" cy="854862"/>
            </a:xfrm>
            <a:prstGeom prst="curvedConnector3">
              <a:avLst>
                <a:gd name="adj1" fmla="val -614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A57DADB7-0688-4FCF-B012-CBDD17F8EABC}"/>
                </a:ext>
              </a:extLst>
            </p:cNvPr>
            <p:cNvCxnSpPr>
              <a:cxnSpLocks/>
              <a:stCxn id="12" idx="2"/>
              <a:endCxn id="10" idx="1"/>
            </p:cNvCxnSpPr>
            <p:nvPr/>
          </p:nvCxnSpPr>
          <p:spPr>
            <a:xfrm rot="16200000" flipH="1">
              <a:off x="4089843" y="1311007"/>
              <a:ext cx="266836" cy="77272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387D833-F8F3-49DC-86A3-5364505BBAB8}"/>
                </a:ext>
              </a:extLst>
            </p:cNvPr>
            <p:cNvSpPr/>
            <p:nvPr/>
          </p:nvSpPr>
          <p:spPr>
            <a:xfrm>
              <a:off x="5951546" y="2579550"/>
              <a:ext cx="821933" cy="40172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/>
                <a:t>Analytics </a:t>
              </a:r>
            </a:p>
            <a:p>
              <a:pPr algn="ctr"/>
              <a:r>
                <a:rPr lang="en-SG" sz="1000" b="1" dirty="0"/>
                <a:t>Team 2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696745A-3616-4904-8429-0CC5895E011B}"/>
                </a:ext>
              </a:extLst>
            </p:cNvPr>
            <p:cNvSpPr/>
            <p:nvPr/>
          </p:nvSpPr>
          <p:spPr>
            <a:xfrm>
              <a:off x="3187141" y="2561662"/>
              <a:ext cx="821933" cy="36497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/>
                <a:t>Analytics </a:t>
              </a:r>
            </a:p>
            <a:p>
              <a:pPr algn="ctr"/>
              <a:r>
                <a:rPr lang="en-SG" sz="1000" b="1" dirty="0"/>
                <a:t>Team 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79B184C-24FF-4654-81E0-90B9BACB3057}"/>
                </a:ext>
              </a:extLst>
            </p:cNvPr>
            <p:cNvSpPr/>
            <p:nvPr/>
          </p:nvSpPr>
          <p:spPr>
            <a:xfrm>
              <a:off x="3236865" y="1962134"/>
              <a:ext cx="1578241" cy="36497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tx1"/>
                  </a:solidFill>
                </a:rPr>
                <a:t>Mode 1 </a:t>
              </a:r>
            </a:p>
            <a:p>
              <a:pPr algn="ctr"/>
              <a:r>
                <a:rPr lang="en-SG" sz="1000" b="1" dirty="0">
                  <a:solidFill>
                    <a:schemeClr val="tx1"/>
                  </a:solidFill>
                </a:rPr>
                <a:t>Enterprise Reporting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087ED6D-BD93-4B9D-A3C3-3714E8ED4FD0}"/>
                </a:ext>
              </a:extLst>
            </p:cNvPr>
            <p:cNvSpPr/>
            <p:nvPr/>
          </p:nvSpPr>
          <p:spPr>
            <a:xfrm>
              <a:off x="5536841" y="1963420"/>
              <a:ext cx="1352698" cy="36497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tx1"/>
                  </a:solidFill>
                </a:rPr>
                <a:t>Mode 2 </a:t>
              </a:r>
            </a:p>
            <a:p>
              <a:pPr algn="ctr"/>
              <a:r>
                <a:rPr lang="en-SG" sz="1000" b="1" dirty="0">
                  <a:solidFill>
                    <a:schemeClr val="tx1"/>
                  </a:solidFill>
                </a:rPr>
                <a:t>Advanced Analytics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BE7DBEB-BC34-45A4-BBD0-17A56EBDB046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 rot="16200000" flipH="1">
              <a:off x="5408414" y="1625451"/>
              <a:ext cx="566274" cy="13419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D148303-E8B4-48D4-8822-AB71290A1B6E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 rot="5400000">
              <a:off x="4035155" y="1576228"/>
              <a:ext cx="548388" cy="14224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4B7D619-5858-4D51-9C81-C5E5CA19E53A}"/>
                </a:ext>
              </a:extLst>
            </p:cNvPr>
            <p:cNvSpPr/>
            <p:nvPr/>
          </p:nvSpPr>
          <p:spPr>
            <a:xfrm>
              <a:off x="2309254" y="3435218"/>
              <a:ext cx="821933" cy="36497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/>
                <a:t>Human Resources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171D2D5-14AA-4CE7-A227-454ABC57E6EF}"/>
                </a:ext>
              </a:extLst>
            </p:cNvPr>
            <p:cNvSpPr/>
            <p:nvPr/>
          </p:nvSpPr>
          <p:spPr>
            <a:xfrm>
              <a:off x="1043691" y="3441687"/>
              <a:ext cx="821933" cy="36497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/>
                <a:t>Finance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B3EB33C-ECDA-4B05-9C21-7F770F207880}"/>
                </a:ext>
              </a:extLst>
            </p:cNvPr>
            <p:cNvSpPr/>
            <p:nvPr/>
          </p:nvSpPr>
          <p:spPr>
            <a:xfrm>
              <a:off x="3528160" y="3435218"/>
              <a:ext cx="821933" cy="36497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/>
                <a:t>Branding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AB61B9ED-83CF-4DC8-B28F-DABC50FE2E3D}"/>
                </a:ext>
              </a:extLst>
            </p:cNvPr>
            <p:cNvSpPr/>
            <p:nvPr/>
          </p:nvSpPr>
          <p:spPr>
            <a:xfrm rot="5400000">
              <a:off x="6784819" y="2238691"/>
              <a:ext cx="477788" cy="4277894"/>
            </a:xfrm>
            <a:prstGeom prst="rightBrace">
              <a:avLst>
                <a:gd name="adj1" fmla="val 8333"/>
                <a:gd name="adj2" fmla="val 504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339739-8431-4161-B1CA-FBED463817B0}"/>
                </a:ext>
              </a:extLst>
            </p:cNvPr>
            <p:cNvSpPr/>
            <p:nvPr/>
          </p:nvSpPr>
          <p:spPr>
            <a:xfrm>
              <a:off x="5668837" y="4045704"/>
              <a:ext cx="2709754" cy="4777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SG" sz="1100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503050405090304" pitchFamily="18" charset="0"/>
                </a:rPr>
                <a:t>Recruitment Arms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2325765D-2133-4B47-A689-2415C5F7551A}"/>
                </a:ext>
              </a:extLst>
            </p:cNvPr>
            <p:cNvCxnSpPr>
              <a:stCxn id="16" idx="2"/>
              <a:endCxn id="6" idx="0"/>
            </p:cNvCxnSpPr>
            <p:nvPr/>
          </p:nvCxnSpPr>
          <p:spPr>
            <a:xfrm rot="5400000">
              <a:off x="5423783" y="2783101"/>
              <a:ext cx="740553" cy="11369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547ED0C-65FC-431E-9FC3-7425A9316945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16200000" flipH="1">
              <a:off x="6000577" y="3343212"/>
              <a:ext cx="740553" cy="166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D097B1FF-1AB7-4B2E-944B-33844A3D263E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16200000" flipH="1">
              <a:off x="6580608" y="2763181"/>
              <a:ext cx="734083" cy="11702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FF14A51-6F6B-4460-B025-1EFADBBC347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7157404" y="2186385"/>
              <a:ext cx="734084" cy="23238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FDB8FBF-ABBB-49B4-AA2B-6674BF6A9A53}"/>
                </a:ext>
              </a:extLst>
            </p:cNvPr>
            <p:cNvCxnSpPr>
              <a:stCxn id="17" idx="2"/>
              <a:endCxn id="23" idx="0"/>
            </p:cNvCxnSpPr>
            <p:nvPr/>
          </p:nvCxnSpPr>
          <p:spPr>
            <a:xfrm rot="5400000">
              <a:off x="2268859" y="2112438"/>
              <a:ext cx="515048" cy="21434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82834F8-7C5D-45F1-8F9B-9F8AD7563DDF}"/>
                </a:ext>
              </a:extLst>
            </p:cNvPr>
            <p:cNvCxnSpPr>
              <a:stCxn id="17" idx="2"/>
              <a:endCxn id="22" idx="0"/>
            </p:cNvCxnSpPr>
            <p:nvPr/>
          </p:nvCxnSpPr>
          <p:spPr>
            <a:xfrm rot="5400000">
              <a:off x="2904876" y="2741985"/>
              <a:ext cx="508579" cy="8778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7E73CD36-C86B-49E1-B546-D7B1D341D143}"/>
                </a:ext>
              </a:extLst>
            </p:cNvPr>
            <p:cNvCxnSpPr>
              <a:stCxn id="17" idx="2"/>
              <a:endCxn id="24" idx="0"/>
            </p:cNvCxnSpPr>
            <p:nvPr/>
          </p:nvCxnSpPr>
          <p:spPr>
            <a:xfrm rot="16200000" flipH="1">
              <a:off x="3514328" y="3010418"/>
              <a:ext cx="508579" cy="3410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42EC1F9E-7BA2-4C59-8623-2E7F3ED3294F}"/>
                </a:ext>
              </a:extLst>
            </p:cNvPr>
            <p:cNvSpPr/>
            <p:nvPr/>
          </p:nvSpPr>
          <p:spPr>
            <a:xfrm rot="5400000">
              <a:off x="2432214" y="2241441"/>
              <a:ext cx="477788" cy="3494754"/>
            </a:xfrm>
            <a:prstGeom prst="rightBrace">
              <a:avLst>
                <a:gd name="adj1" fmla="val 8333"/>
                <a:gd name="adj2" fmla="val 512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3A9369-72E2-471D-A09E-B28436C7E05C}"/>
                </a:ext>
              </a:extLst>
            </p:cNvPr>
            <p:cNvSpPr/>
            <p:nvPr/>
          </p:nvSpPr>
          <p:spPr>
            <a:xfrm>
              <a:off x="1312576" y="3670539"/>
              <a:ext cx="2709754" cy="4777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SG" sz="11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503050405090304" pitchFamily="18" charset="0"/>
                </a:rPr>
                <a:t>Internal Backend</a:t>
              </a:r>
              <a:endParaRPr lang="en-SG" sz="11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503050405090304" pitchFamily="18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4ECEFD1-70BF-4357-93D3-C1260554E09D}"/>
                </a:ext>
              </a:extLst>
            </p:cNvPr>
            <p:cNvSpPr/>
            <p:nvPr/>
          </p:nvSpPr>
          <p:spPr>
            <a:xfrm>
              <a:off x="1134547" y="4619578"/>
              <a:ext cx="445754" cy="19280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 b="1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BA0880F-B5BB-4CB7-995C-A20F6D0CC4A4}"/>
                </a:ext>
              </a:extLst>
            </p:cNvPr>
            <p:cNvSpPr/>
            <p:nvPr/>
          </p:nvSpPr>
          <p:spPr>
            <a:xfrm>
              <a:off x="1555501" y="4580561"/>
              <a:ext cx="2084950" cy="308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dirty="0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Times New Roman" panose="02020503050405090304" pitchFamily="18" charset="0"/>
                  <a:cs typeface="Calibri" panose="020F0502020204030204" pitchFamily="34" charset="0"/>
                </a:rPr>
                <a:t>*ENGAGEMENT AREAS</a:t>
              </a:r>
              <a:endParaRPr lang="en-SG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50305040509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C0D004-29AB-432C-AF99-4C65658CA19A}"/>
              </a:ext>
            </a:extLst>
          </p:cNvPr>
          <p:cNvSpPr txBox="1"/>
          <p:nvPr/>
        </p:nvSpPr>
        <p:spPr>
          <a:xfrm>
            <a:off x="692458" y="5326602"/>
            <a:ext cx="10990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 1</a:t>
            </a:r>
            <a:r>
              <a:rPr lang="en-SG" sz="1800" dirty="0">
                <a:solidFill>
                  <a:srgbClr val="7F7F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 be more stable, reliable, and high performance for </a:t>
            </a: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enterprise reporting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whereas </a:t>
            </a:r>
          </a:p>
          <a:p>
            <a:r>
              <a:rPr lang="en-SG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 2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will deliver innovative, flexible, and quick-turnaround analytics services for </a:t>
            </a: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augmented data discovery and process automation.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7ADBE5-1D4A-4BBC-91DA-5D4230274B4E}"/>
              </a:ext>
            </a:extLst>
          </p:cNvPr>
          <p:cNvSpPr txBox="1"/>
          <p:nvPr/>
        </p:nvSpPr>
        <p:spPr>
          <a:xfrm>
            <a:off x="134468" y="1030382"/>
            <a:ext cx="50828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</a:rPr>
              <a:t>Business Objectives –</a:t>
            </a:r>
          </a:p>
          <a:p>
            <a:endParaRPr lang="en-GB" sz="1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meliorate their </a:t>
            </a:r>
            <a:r>
              <a:rPr lang="en-GB" sz="12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newly setup analytics wing</a:t>
            </a:r>
            <a:endParaRPr lang="en-SG" sz="1200" dirty="0">
              <a:solidFill>
                <a:srgbClr val="C00000"/>
              </a:solidFill>
            </a:endParaRPr>
          </a:p>
          <a:p>
            <a:endParaRPr lang="en-SG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ncrease </a:t>
            </a:r>
            <a:r>
              <a:rPr lang="en-GB" sz="12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profit margin</a:t>
            </a:r>
            <a:r>
              <a:rPr lang="en-GB" sz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 targeting 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high-margin job postings</a:t>
            </a:r>
            <a:endParaRPr lang="en-SG" sz="1200" dirty="0"/>
          </a:p>
          <a:p>
            <a:endParaRPr lang="en-SG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n-GB" sz="12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ridge 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gap between analytics professionals 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companies </a:t>
            </a:r>
            <a:endParaRPr lang="en-SG" sz="1200" dirty="0"/>
          </a:p>
          <a:p>
            <a:endParaRPr lang="en-SG" sz="1400" dirty="0">
              <a:latin typeface="Calibri" panose="020F0502020204030204" pitchFamily="34" charset="0"/>
            </a:endParaRPr>
          </a:p>
          <a:p>
            <a:endParaRPr lang="en-SG" sz="1400" dirty="0">
              <a:latin typeface="Calibri" panose="020F0502020204030204" pitchFamily="34" charset="0"/>
            </a:endParaRPr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803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41786A-16D3-47DD-883A-2C69770A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0487"/>
            <a:ext cx="10058400" cy="601420"/>
          </a:xfrm>
        </p:spPr>
        <p:txBody>
          <a:bodyPr anchor="ctr">
            <a:normAutofit/>
          </a:bodyPr>
          <a:lstStyle/>
          <a:p>
            <a:pPr algn="ctr"/>
            <a:r>
              <a:rPr lang="en-SG" sz="3200" dirty="0"/>
              <a:t>Data Governance Structure</a:t>
            </a:r>
          </a:p>
        </p:txBody>
      </p:sp>
    </p:spTree>
    <p:extLst>
      <p:ext uri="{BB962C8B-B14F-4D97-AF65-F5344CB8AC3E}">
        <p14:creationId xmlns:p14="http://schemas.microsoft.com/office/powerpoint/2010/main" val="408901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7260-6874-4EEF-845C-C5539EAF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‘</a:t>
            </a:r>
            <a:r>
              <a:rPr lang="en-SG" dirty="0">
                <a:solidFill>
                  <a:srgbClr val="C00000"/>
                </a:solidFill>
              </a:rPr>
              <a:t>As-Is’ state - </a:t>
            </a:r>
            <a:r>
              <a:rPr lang="en-SG" dirty="0"/>
              <a:t>Resolving business query flow 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4F34B5-C23F-4525-AD9E-D97BFBAC0E26}"/>
              </a:ext>
            </a:extLst>
          </p:cNvPr>
          <p:cNvGrpSpPr/>
          <p:nvPr/>
        </p:nvGrpSpPr>
        <p:grpSpPr>
          <a:xfrm>
            <a:off x="614436" y="879232"/>
            <a:ext cx="11352840" cy="5454516"/>
            <a:chOff x="614436" y="879232"/>
            <a:chExt cx="11352840" cy="5454516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2963FC2-A26F-4E3E-AF30-A83A8EF86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134" y="1756152"/>
              <a:ext cx="251711" cy="20007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FD7C7EE-423B-4707-947C-570B5C5E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3765" y="1095290"/>
              <a:ext cx="396240" cy="39624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23DC944-A21B-4E85-BE3B-045A48AE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8203" y="3367927"/>
              <a:ext cx="478282" cy="42904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15137D4-19BF-4ED2-9990-3FF5042C9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3709" y="5908567"/>
              <a:ext cx="396240" cy="39624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D6FCCE9-918E-4767-A03D-14545C89E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6545" y="1775685"/>
              <a:ext cx="518160" cy="46482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905C36B-91D1-4F89-8ECA-8BD3070A6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55832" y="1807184"/>
              <a:ext cx="518160" cy="559377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1BD6866-F570-4E7C-AEA1-AAA174653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78544" y="1780549"/>
              <a:ext cx="468833" cy="468833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178C178-CBDE-4139-A3BB-AD6546072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76699" y="4679779"/>
              <a:ext cx="385049" cy="385049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3CFC9A8-1C35-4D38-A0E8-6986B24F8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85202" y="5942449"/>
              <a:ext cx="328476" cy="328476"/>
            </a:xfrm>
            <a:prstGeom prst="rect">
              <a:avLst/>
            </a:prstGeom>
          </p:spPr>
        </p:pic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5A222330-EC96-46E6-85D8-0195BF2ADFD0}"/>
                </a:ext>
              </a:extLst>
            </p:cNvPr>
            <p:cNvCxnSpPr>
              <a:cxnSpLocks/>
              <a:stCxn id="53" idx="2"/>
              <a:endCxn id="59" idx="0"/>
            </p:cNvCxnSpPr>
            <p:nvPr/>
          </p:nvCxnSpPr>
          <p:spPr>
            <a:xfrm rot="16200000" flipH="1">
              <a:off x="3786678" y="916737"/>
              <a:ext cx="284155" cy="1433740"/>
            </a:xfrm>
            <a:prstGeom prst="bentConnector3">
              <a:avLst>
                <a:gd name="adj1" fmla="val 56704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95B4A818-A4EC-4EBA-A327-B9BBCAFF1141}"/>
                </a:ext>
              </a:extLst>
            </p:cNvPr>
            <p:cNvCxnSpPr>
              <a:cxnSpLocks/>
              <a:stCxn id="63" idx="2"/>
              <a:endCxn id="198" idx="0"/>
            </p:cNvCxnSpPr>
            <p:nvPr/>
          </p:nvCxnSpPr>
          <p:spPr>
            <a:xfrm rot="5400000">
              <a:off x="3754583" y="932866"/>
              <a:ext cx="1141862" cy="377489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32FC4C5E-05BC-4F5E-B4B7-5BA76D0F36FB}"/>
                </a:ext>
              </a:extLst>
            </p:cNvPr>
            <p:cNvCxnSpPr>
              <a:cxnSpLocks/>
              <a:stCxn id="61" idx="1"/>
              <a:endCxn id="198" idx="1"/>
            </p:cNvCxnSpPr>
            <p:nvPr/>
          </p:nvCxnSpPr>
          <p:spPr>
            <a:xfrm rot="10800000" flipH="1" flipV="1">
              <a:off x="1355831" y="2086872"/>
              <a:ext cx="795579" cy="1514119"/>
            </a:xfrm>
            <a:prstGeom prst="bentConnector3">
              <a:avLst>
                <a:gd name="adj1" fmla="val -28734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8CB5AF0-94DD-4A6B-8AB9-DCA51382225C}"/>
                </a:ext>
              </a:extLst>
            </p:cNvPr>
            <p:cNvCxnSpPr>
              <a:cxnSpLocks/>
              <a:stCxn id="198" idx="3"/>
            </p:cNvCxnSpPr>
            <p:nvPr/>
          </p:nvCxnSpPr>
          <p:spPr>
            <a:xfrm>
              <a:off x="2724722" y="3600992"/>
              <a:ext cx="1105281" cy="1977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8A2546B-7ACD-4788-9BB9-531352EDDC84}"/>
                </a:ext>
              </a:extLst>
            </p:cNvPr>
            <p:cNvCxnSpPr>
              <a:cxnSpLocks/>
              <a:stCxn id="69" idx="3"/>
              <a:endCxn id="57" idx="1"/>
            </p:cNvCxnSpPr>
            <p:nvPr/>
          </p:nvCxnSpPr>
          <p:spPr>
            <a:xfrm>
              <a:off x="5513678" y="6106687"/>
              <a:ext cx="65003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7831310B-5727-42F4-830D-6C13CE7015AF}"/>
                </a:ext>
              </a:extLst>
            </p:cNvPr>
            <p:cNvCxnSpPr>
              <a:cxnSpLocks/>
              <a:stCxn id="53" idx="2"/>
              <a:endCxn id="61" idx="0"/>
            </p:cNvCxnSpPr>
            <p:nvPr/>
          </p:nvCxnSpPr>
          <p:spPr>
            <a:xfrm rot="5400000">
              <a:off x="2255572" y="850871"/>
              <a:ext cx="315654" cy="159697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5E3874E-C543-4A18-B84B-FAD0774CDBB5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4904705" y="2008095"/>
              <a:ext cx="1073839" cy="687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C86B458-C554-4D5E-8D8A-AADC41CFD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0035" y="2786516"/>
              <a:ext cx="256339" cy="203749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42A7A6A-7EDB-49B4-9FE8-57CD5A326642}"/>
                </a:ext>
              </a:extLst>
            </p:cNvPr>
            <p:cNvSpPr/>
            <p:nvPr/>
          </p:nvSpPr>
          <p:spPr>
            <a:xfrm>
              <a:off x="614436" y="1095290"/>
              <a:ext cx="309183" cy="16488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Enterprise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C14D5C6-FD01-4902-B6A2-58CD716FB371}"/>
                </a:ext>
              </a:extLst>
            </p:cNvPr>
            <p:cNvSpPr/>
            <p:nvPr/>
          </p:nvSpPr>
          <p:spPr>
            <a:xfrm>
              <a:off x="614436" y="2744180"/>
              <a:ext cx="309183" cy="18573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Oil &amp; Gas Arm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0393950-CE30-422E-8685-98E84518696A}"/>
                </a:ext>
              </a:extLst>
            </p:cNvPr>
            <p:cNvSpPr/>
            <p:nvPr/>
          </p:nvSpPr>
          <p:spPr>
            <a:xfrm>
              <a:off x="614436" y="4601555"/>
              <a:ext cx="309183" cy="16796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Digital Arm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834F449-CC5C-48E1-B53C-D64434B19DA8}"/>
                </a:ext>
              </a:extLst>
            </p:cNvPr>
            <p:cNvSpPr txBox="1"/>
            <p:nvPr/>
          </p:nvSpPr>
          <p:spPr>
            <a:xfrm>
              <a:off x="4458964" y="2182813"/>
              <a:ext cx="515265" cy="275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CEO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E4DF8E8-DB68-4FED-896E-97E2886F7BC6}"/>
                </a:ext>
              </a:extLst>
            </p:cNvPr>
            <p:cNvSpPr txBox="1"/>
            <p:nvPr/>
          </p:nvSpPr>
          <p:spPr>
            <a:xfrm>
              <a:off x="5742620" y="1378583"/>
              <a:ext cx="1220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Executive Business Analyst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1930724-30E4-4CB8-BAD4-21ABB0049F45}"/>
                </a:ext>
              </a:extLst>
            </p:cNvPr>
            <p:cNvSpPr txBox="1"/>
            <p:nvPr/>
          </p:nvSpPr>
          <p:spPr>
            <a:xfrm>
              <a:off x="1733862" y="3810740"/>
              <a:ext cx="1813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Domain 1 Data Manager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90D12C8-1B9D-41A9-8888-108AC9BE619A}"/>
                </a:ext>
              </a:extLst>
            </p:cNvPr>
            <p:cNvSpPr txBox="1"/>
            <p:nvPr/>
          </p:nvSpPr>
          <p:spPr>
            <a:xfrm>
              <a:off x="4608901" y="2977742"/>
              <a:ext cx="1541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Recruiter/</a:t>
              </a:r>
            </a:p>
            <a:p>
              <a:r>
                <a:rPr lang="en-SG" sz="1200" dirty="0"/>
                <a:t>Data User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118B24-1536-43DC-829E-E50A8B91ABBC}"/>
                </a:ext>
              </a:extLst>
            </p:cNvPr>
            <p:cNvSpPr txBox="1"/>
            <p:nvPr/>
          </p:nvSpPr>
          <p:spPr>
            <a:xfrm>
              <a:off x="1288205" y="2320107"/>
              <a:ext cx="1541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Board Of Directors</a:t>
              </a:r>
            </a:p>
          </p:txBody>
        </p: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8A94441C-81B6-4FC1-B803-CD987A45A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51411" y="3391244"/>
              <a:ext cx="573311" cy="419496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9AC622B6-7260-4891-A30A-F5B51B27B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38160" y="4812603"/>
              <a:ext cx="591403" cy="432734"/>
            </a:xfrm>
            <a:prstGeom prst="rect">
              <a:avLst/>
            </a:prstGeom>
          </p:spPr>
        </p:pic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4E3CAE8F-2473-4156-A599-159937540F1D}"/>
                </a:ext>
              </a:extLst>
            </p:cNvPr>
            <p:cNvCxnSpPr>
              <a:cxnSpLocks/>
              <a:stCxn id="311" idx="2"/>
              <a:endCxn id="203" idx="0"/>
            </p:cNvCxnSpPr>
            <p:nvPr/>
          </p:nvCxnSpPr>
          <p:spPr>
            <a:xfrm rot="5400000">
              <a:off x="2218681" y="3325922"/>
              <a:ext cx="1001863" cy="197149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9D28383-A183-4281-82C9-9605A70000EC}"/>
                </a:ext>
              </a:extLst>
            </p:cNvPr>
            <p:cNvSpPr txBox="1"/>
            <p:nvPr/>
          </p:nvSpPr>
          <p:spPr>
            <a:xfrm>
              <a:off x="980830" y="5229960"/>
              <a:ext cx="1813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Domain 2 Data Manager</a:t>
              </a:r>
            </a:p>
          </p:txBody>
        </p:sp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104E0A90-76AC-447C-926B-DC6B6DC87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28755" y="5355273"/>
              <a:ext cx="535150" cy="523642"/>
            </a:xfrm>
            <a:prstGeom prst="rect">
              <a:avLst/>
            </a:prstGeom>
          </p:spPr>
        </p:pic>
        <p:cxnSp>
          <p:nvCxnSpPr>
            <p:cNvPr id="225" name="Connector: Elbow 224">
              <a:extLst>
                <a:ext uri="{FF2B5EF4-FFF2-40B4-BE49-F238E27FC236}">
                  <a16:creationId xmlns:a16="http://schemas.microsoft.com/office/drawing/2014/main" id="{F4F6B20F-1CE3-468D-9A57-69447E3586DB}"/>
                </a:ext>
              </a:extLst>
            </p:cNvPr>
            <p:cNvCxnSpPr>
              <a:cxnSpLocks/>
              <a:stCxn id="273" idx="3"/>
              <a:endCxn id="215" idx="0"/>
            </p:cNvCxnSpPr>
            <p:nvPr/>
          </p:nvCxnSpPr>
          <p:spPr>
            <a:xfrm>
              <a:off x="3224295" y="5030634"/>
              <a:ext cx="972035" cy="324639"/>
            </a:xfrm>
            <a:prstGeom prst="bentConnector2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D9C25348-7208-4077-BDD0-2D5BCD959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3455" y="3365103"/>
              <a:ext cx="478282" cy="429048"/>
            </a:xfrm>
            <a:prstGeom prst="rect">
              <a:avLst/>
            </a:prstGeom>
          </p:spPr>
        </p:pic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538B939-B715-4965-992D-57C9F6F52CF6}"/>
                </a:ext>
              </a:extLst>
            </p:cNvPr>
            <p:cNvSpPr txBox="1"/>
            <p:nvPr/>
          </p:nvSpPr>
          <p:spPr>
            <a:xfrm>
              <a:off x="5558910" y="3094178"/>
              <a:ext cx="1541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Data Custodian</a:t>
              </a:r>
            </a:p>
          </p:txBody>
        </p:sp>
        <p:cxnSp>
          <p:nvCxnSpPr>
            <p:cNvPr id="251" name="Connector: Elbow 250">
              <a:extLst>
                <a:ext uri="{FF2B5EF4-FFF2-40B4-BE49-F238E27FC236}">
                  <a16:creationId xmlns:a16="http://schemas.microsoft.com/office/drawing/2014/main" id="{CDBE6789-3375-45EC-96E0-298043FF1714}"/>
                </a:ext>
              </a:extLst>
            </p:cNvPr>
            <p:cNvCxnSpPr>
              <a:cxnSpLocks/>
              <a:stCxn id="55" idx="3"/>
              <a:endCxn id="243" idx="1"/>
            </p:cNvCxnSpPr>
            <p:nvPr/>
          </p:nvCxnSpPr>
          <p:spPr>
            <a:xfrm flipV="1">
              <a:off x="5226485" y="3579627"/>
              <a:ext cx="536970" cy="282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6" name="Connector: Elbow 255">
              <a:extLst>
                <a:ext uri="{FF2B5EF4-FFF2-40B4-BE49-F238E27FC236}">
                  <a16:creationId xmlns:a16="http://schemas.microsoft.com/office/drawing/2014/main" id="{B4EA7EF9-7D01-433C-8250-A0E91D79320B}"/>
                </a:ext>
              </a:extLst>
            </p:cNvPr>
            <p:cNvCxnSpPr>
              <a:cxnSpLocks/>
              <a:stCxn id="215" idx="3"/>
              <a:endCxn id="67" idx="1"/>
            </p:cNvCxnSpPr>
            <p:nvPr/>
          </p:nvCxnSpPr>
          <p:spPr>
            <a:xfrm flipV="1">
              <a:off x="4463905" y="4872304"/>
              <a:ext cx="712794" cy="74479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0" name="Connector: Elbow 259">
              <a:extLst>
                <a:ext uri="{FF2B5EF4-FFF2-40B4-BE49-F238E27FC236}">
                  <a16:creationId xmlns:a16="http://schemas.microsoft.com/office/drawing/2014/main" id="{C332BE9D-C472-4913-99BE-A6EF132846C8}"/>
                </a:ext>
              </a:extLst>
            </p:cNvPr>
            <p:cNvCxnSpPr>
              <a:cxnSpLocks/>
              <a:stCxn id="215" idx="3"/>
              <a:endCxn id="69" idx="1"/>
            </p:cNvCxnSpPr>
            <p:nvPr/>
          </p:nvCxnSpPr>
          <p:spPr>
            <a:xfrm>
              <a:off x="4463905" y="5617094"/>
              <a:ext cx="721297" cy="48959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73" name="Picture 272">
              <a:extLst>
                <a:ext uri="{FF2B5EF4-FFF2-40B4-BE49-F238E27FC236}">
                  <a16:creationId xmlns:a16="http://schemas.microsoft.com/office/drawing/2014/main" id="{A6C84E25-AA44-44AF-97A5-2B731B5A1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51743" y="4777830"/>
              <a:ext cx="372552" cy="505607"/>
            </a:xfrm>
            <a:prstGeom prst="rect">
              <a:avLst/>
            </a:prstGeom>
          </p:spPr>
        </p:pic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0C155219-C032-49F8-9432-8FBE151C3242}"/>
                </a:ext>
              </a:extLst>
            </p:cNvPr>
            <p:cNvSpPr txBox="1"/>
            <p:nvPr/>
          </p:nvSpPr>
          <p:spPr>
            <a:xfrm>
              <a:off x="4115624" y="3361377"/>
              <a:ext cx="438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No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7540470F-638B-45F1-B99E-C014B7022465}"/>
                </a:ext>
              </a:extLst>
            </p:cNvPr>
            <p:cNvSpPr txBox="1"/>
            <p:nvPr/>
          </p:nvSpPr>
          <p:spPr>
            <a:xfrm>
              <a:off x="3663174" y="3809857"/>
              <a:ext cx="438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Yes</a:t>
              </a:r>
            </a:p>
          </p:txBody>
        </p:sp>
        <p:cxnSp>
          <p:nvCxnSpPr>
            <p:cNvPr id="293" name="Connector: Elbow 292">
              <a:extLst>
                <a:ext uri="{FF2B5EF4-FFF2-40B4-BE49-F238E27FC236}">
                  <a16:creationId xmlns:a16="http://schemas.microsoft.com/office/drawing/2014/main" id="{4AFBB4F7-E56B-454A-AE46-89E0C7B71321}"/>
                </a:ext>
              </a:extLst>
            </p:cNvPr>
            <p:cNvCxnSpPr>
              <a:cxnSpLocks/>
              <a:stCxn id="311" idx="3"/>
              <a:endCxn id="55" idx="1"/>
            </p:cNvCxnSpPr>
            <p:nvPr/>
          </p:nvCxnSpPr>
          <p:spPr>
            <a:xfrm>
              <a:off x="3876225" y="3578853"/>
              <a:ext cx="871978" cy="359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311" name="Picture 310">
              <a:extLst>
                <a:ext uri="{FF2B5EF4-FFF2-40B4-BE49-F238E27FC236}">
                  <a16:creationId xmlns:a16="http://schemas.microsoft.com/office/drawing/2014/main" id="{247810DA-774B-4405-8A59-03EB6F0A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534497" y="3346966"/>
              <a:ext cx="341728" cy="463774"/>
            </a:xfrm>
            <a:prstGeom prst="rect">
              <a:avLst/>
            </a:prstGeom>
          </p:spPr>
        </p:pic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43D4738-F65C-4449-96C0-80EB0C8C9CD6}"/>
                </a:ext>
              </a:extLst>
            </p:cNvPr>
            <p:cNvSpPr txBox="1"/>
            <p:nvPr/>
          </p:nvSpPr>
          <p:spPr>
            <a:xfrm>
              <a:off x="3059899" y="3111523"/>
              <a:ext cx="1541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Require more info ?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FDAB90F4-6AEB-4F62-9F40-202C715F40AB}"/>
                </a:ext>
              </a:extLst>
            </p:cNvPr>
            <p:cNvSpPr txBox="1"/>
            <p:nvPr/>
          </p:nvSpPr>
          <p:spPr>
            <a:xfrm>
              <a:off x="2453353" y="4569887"/>
              <a:ext cx="1541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Any legal issue ?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E9E35067-5476-4AB4-9123-EB4BFE862C38}"/>
                </a:ext>
              </a:extLst>
            </p:cNvPr>
            <p:cNvSpPr txBox="1"/>
            <p:nvPr/>
          </p:nvSpPr>
          <p:spPr>
            <a:xfrm>
              <a:off x="2996805" y="5326137"/>
              <a:ext cx="438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No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E55EF5FC-E2CE-4B09-867D-509730F25407}"/>
                </a:ext>
              </a:extLst>
            </p:cNvPr>
            <p:cNvSpPr txBox="1"/>
            <p:nvPr/>
          </p:nvSpPr>
          <p:spPr>
            <a:xfrm>
              <a:off x="3740153" y="4809560"/>
              <a:ext cx="438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Yes</a:t>
              </a:r>
            </a:p>
          </p:txBody>
        </p:sp>
        <p:pic>
          <p:nvPicPr>
            <p:cNvPr id="325" name="Picture 324">
              <a:extLst>
                <a:ext uri="{FF2B5EF4-FFF2-40B4-BE49-F238E27FC236}">
                  <a16:creationId xmlns:a16="http://schemas.microsoft.com/office/drawing/2014/main" id="{1E73E1C5-447D-4C48-819C-83E88B4D1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0748" y="5807078"/>
              <a:ext cx="396240" cy="396240"/>
            </a:xfrm>
            <a:prstGeom prst="rect">
              <a:avLst/>
            </a:prstGeom>
          </p:spPr>
        </p:pic>
        <p:cxnSp>
          <p:nvCxnSpPr>
            <p:cNvPr id="328" name="Connector: Elbow 327">
              <a:extLst>
                <a:ext uri="{FF2B5EF4-FFF2-40B4-BE49-F238E27FC236}">
                  <a16:creationId xmlns:a16="http://schemas.microsoft.com/office/drawing/2014/main" id="{0D6F75F9-331F-4545-8DE1-F3AE07774A39}"/>
                </a:ext>
              </a:extLst>
            </p:cNvPr>
            <p:cNvCxnSpPr>
              <a:cxnSpLocks/>
              <a:stCxn id="203" idx="3"/>
              <a:endCxn id="273" idx="1"/>
            </p:cNvCxnSpPr>
            <p:nvPr/>
          </p:nvCxnSpPr>
          <p:spPr>
            <a:xfrm>
              <a:off x="2029563" y="5028970"/>
              <a:ext cx="822180" cy="166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2" name="Connector: Elbow 331">
              <a:extLst>
                <a:ext uri="{FF2B5EF4-FFF2-40B4-BE49-F238E27FC236}">
                  <a16:creationId xmlns:a16="http://schemas.microsoft.com/office/drawing/2014/main" id="{391CFD09-E2C8-4C0B-A55A-C1396E0DF10D}"/>
                </a:ext>
              </a:extLst>
            </p:cNvPr>
            <p:cNvCxnSpPr>
              <a:cxnSpLocks/>
              <a:stCxn id="273" idx="2"/>
              <a:endCxn id="325" idx="0"/>
            </p:cNvCxnSpPr>
            <p:nvPr/>
          </p:nvCxnSpPr>
          <p:spPr>
            <a:xfrm rot="16200000" flipH="1">
              <a:off x="2776623" y="5544832"/>
              <a:ext cx="523641" cy="84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414C8F86-2FA9-4EF6-B93C-665F06FAEC3F}"/>
                </a:ext>
              </a:extLst>
            </p:cNvPr>
            <p:cNvSpPr txBox="1"/>
            <p:nvPr/>
          </p:nvSpPr>
          <p:spPr>
            <a:xfrm>
              <a:off x="7624905" y="1108280"/>
              <a:ext cx="3805729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Key challenges &amp; pain points  -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sz="1400" dirty="0"/>
                <a:t>Delay in resolving the business query leading to delayed decision making 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SG" sz="1400" dirty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sz="1400" dirty="0"/>
                <a:t>Less collaboration among functional units while sharing data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SG" sz="1400" dirty="0"/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sz="1400" dirty="0"/>
                <a:t>Overall more expended effort</a:t>
              </a: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859ADBEE-A69E-4594-9E65-0D51DDAB0998}"/>
                </a:ext>
              </a:extLst>
            </p:cNvPr>
            <p:cNvSpPr/>
            <p:nvPr/>
          </p:nvSpPr>
          <p:spPr>
            <a:xfrm>
              <a:off x="7319761" y="3981213"/>
              <a:ext cx="1532589" cy="2352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SG" sz="14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43ED3F43-ADC8-4FEE-9DAA-9D89C5931BE5}"/>
                </a:ext>
              </a:extLst>
            </p:cNvPr>
            <p:cNvSpPr/>
            <p:nvPr/>
          </p:nvSpPr>
          <p:spPr>
            <a:xfrm>
              <a:off x="8839719" y="3981212"/>
              <a:ext cx="1532589" cy="23525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SG" sz="14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871535C8-6218-41C1-ADC9-23E707E63C0D}"/>
                </a:ext>
              </a:extLst>
            </p:cNvPr>
            <p:cNvSpPr/>
            <p:nvPr/>
          </p:nvSpPr>
          <p:spPr>
            <a:xfrm>
              <a:off x="10360325" y="3991955"/>
              <a:ext cx="1532589" cy="232825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SG" sz="14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F1F67108-986E-46A5-9F4B-865A2A152C87}"/>
                </a:ext>
              </a:extLst>
            </p:cNvPr>
            <p:cNvSpPr/>
            <p:nvPr/>
          </p:nvSpPr>
          <p:spPr>
            <a:xfrm>
              <a:off x="7397126" y="4286493"/>
              <a:ext cx="1368000" cy="178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is an Asset</a:t>
              </a: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F259F0B8-3498-494E-83F7-3FC7A1DFA8CF}"/>
                </a:ext>
              </a:extLst>
            </p:cNvPr>
            <p:cNvSpPr/>
            <p:nvPr/>
          </p:nvSpPr>
          <p:spPr>
            <a:xfrm>
              <a:off x="7397126" y="4680342"/>
              <a:ext cx="1368000" cy="178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Quality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42650E4F-81A6-4A8B-92DB-9EE3A9E9FD86}"/>
                </a:ext>
              </a:extLst>
            </p:cNvPr>
            <p:cNvSpPr/>
            <p:nvPr/>
          </p:nvSpPr>
          <p:spPr>
            <a:xfrm>
              <a:off x="7397126" y="5074191"/>
              <a:ext cx="1368000" cy="178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b="1" dirty="0"/>
                <a:t>Data Privacy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C907B2F0-3D5F-422F-BBD5-6382D6BABB83}"/>
                </a:ext>
              </a:extLst>
            </p:cNvPr>
            <p:cNvSpPr/>
            <p:nvPr/>
          </p:nvSpPr>
          <p:spPr>
            <a:xfrm>
              <a:off x="7397126" y="5468040"/>
              <a:ext cx="1368000" cy="178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Security</a:t>
              </a: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32BCFCF4-0B01-4E9E-B213-F0FC71145D6A}"/>
                </a:ext>
              </a:extLst>
            </p:cNvPr>
            <p:cNvSpPr/>
            <p:nvPr/>
          </p:nvSpPr>
          <p:spPr>
            <a:xfrm>
              <a:off x="8912575" y="4487244"/>
              <a:ext cx="1368000" cy="1789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Cleaning</a:t>
              </a: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A715EFE5-C2CF-4C44-BBA1-722D7EB3CB8B}"/>
                </a:ext>
              </a:extLst>
            </p:cNvPr>
            <p:cNvSpPr/>
            <p:nvPr/>
          </p:nvSpPr>
          <p:spPr>
            <a:xfrm>
              <a:off x="8912575" y="4883118"/>
              <a:ext cx="1368000" cy="1789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Storage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A2D3545-BA1D-4F61-94C9-34B612044060}"/>
                </a:ext>
              </a:extLst>
            </p:cNvPr>
            <p:cNvSpPr/>
            <p:nvPr/>
          </p:nvSpPr>
          <p:spPr>
            <a:xfrm>
              <a:off x="8912575" y="5278991"/>
              <a:ext cx="1368000" cy="1789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Transfer</a:t>
              </a:r>
            </a:p>
          </p:txBody>
        </p:sp>
        <p:sp>
          <p:nvSpPr>
            <p:cNvPr id="383" name="Arrow: Pentagon 382">
              <a:extLst>
                <a:ext uri="{FF2B5EF4-FFF2-40B4-BE49-F238E27FC236}">
                  <a16:creationId xmlns:a16="http://schemas.microsoft.com/office/drawing/2014/main" id="{FE2798F0-876C-422D-B212-DBBD91ED2E64}"/>
                </a:ext>
              </a:extLst>
            </p:cNvPr>
            <p:cNvSpPr/>
            <p:nvPr/>
          </p:nvSpPr>
          <p:spPr>
            <a:xfrm>
              <a:off x="7328640" y="3751615"/>
              <a:ext cx="1584000" cy="23022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Principles</a:t>
              </a:r>
            </a:p>
          </p:txBody>
        </p:sp>
        <p:sp>
          <p:nvSpPr>
            <p:cNvPr id="385" name="Arrow: Chevron 384">
              <a:extLst>
                <a:ext uri="{FF2B5EF4-FFF2-40B4-BE49-F238E27FC236}">
                  <a16:creationId xmlns:a16="http://schemas.microsoft.com/office/drawing/2014/main" id="{25BB761A-F5F3-40C8-B11F-43CF2BDE28D1}"/>
                </a:ext>
              </a:extLst>
            </p:cNvPr>
            <p:cNvSpPr/>
            <p:nvPr/>
          </p:nvSpPr>
          <p:spPr>
            <a:xfrm>
              <a:off x="8860721" y="3751615"/>
              <a:ext cx="1584000" cy="230220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Policies</a:t>
              </a:r>
            </a:p>
          </p:txBody>
        </p:sp>
        <p:sp>
          <p:nvSpPr>
            <p:cNvPr id="387" name="Arrow: Chevron 386">
              <a:extLst>
                <a:ext uri="{FF2B5EF4-FFF2-40B4-BE49-F238E27FC236}">
                  <a16:creationId xmlns:a16="http://schemas.microsoft.com/office/drawing/2014/main" id="{0CD4B4AF-D697-4A9E-9407-F7A59249F725}"/>
                </a:ext>
              </a:extLst>
            </p:cNvPr>
            <p:cNvSpPr/>
            <p:nvPr/>
          </p:nvSpPr>
          <p:spPr>
            <a:xfrm>
              <a:off x="10383276" y="3751615"/>
              <a:ext cx="1584000" cy="230220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Performance</a:t>
              </a: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8A92C7C1-694B-4D8B-8E4A-A043AEDAA736}"/>
                </a:ext>
              </a:extLst>
            </p:cNvPr>
            <p:cNvSpPr/>
            <p:nvPr/>
          </p:nvSpPr>
          <p:spPr>
            <a:xfrm>
              <a:off x="10426541" y="4703621"/>
              <a:ext cx="1368000" cy="1789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Lawsuits Count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24C735A9-B11B-4405-A9C8-5D761D00BC2D}"/>
                </a:ext>
              </a:extLst>
            </p:cNvPr>
            <p:cNvSpPr/>
            <p:nvPr/>
          </p:nvSpPr>
          <p:spPr>
            <a:xfrm>
              <a:off x="7319761" y="3374834"/>
              <a:ext cx="4564275" cy="358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u="sng" dirty="0"/>
                <a:t>Trifecta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40FD796-48BB-4DED-B2BE-FAB720354470}"/>
                </a:ext>
              </a:extLst>
            </p:cNvPr>
            <p:cNvSpPr/>
            <p:nvPr/>
          </p:nvSpPr>
          <p:spPr>
            <a:xfrm>
              <a:off x="10426541" y="4997089"/>
              <a:ext cx="1368000" cy="1789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Mismatch Count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CF8DB6-3D5C-4148-8B43-66F86C33CA89}"/>
                </a:ext>
              </a:extLst>
            </p:cNvPr>
            <p:cNvSpPr/>
            <p:nvPr/>
          </p:nvSpPr>
          <p:spPr>
            <a:xfrm>
              <a:off x="10426541" y="5275711"/>
              <a:ext cx="1368000" cy="1789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Privacy 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B8FDC-1E4A-4D60-AF91-98B19DC5D2B3}"/>
                </a:ext>
              </a:extLst>
            </p:cNvPr>
            <p:cNvSpPr/>
            <p:nvPr/>
          </p:nvSpPr>
          <p:spPr>
            <a:xfrm>
              <a:off x="7397126" y="5861890"/>
              <a:ext cx="1368000" cy="178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Stewarded Data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F7CB30-D9A4-45D7-8995-1DE12FB95A1D}"/>
                </a:ext>
              </a:extLst>
            </p:cNvPr>
            <p:cNvSpPr txBox="1"/>
            <p:nvPr/>
          </p:nvSpPr>
          <p:spPr>
            <a:xfrm>
              <a:off x="3854163" y="5877241"/>
              <a:ext cx="569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Legal</a:t>
              </a:r>
            </a:p>
          </p:txBody>
        </p:sp>
        <p:cxnSp>
          <p:nvCxnSpPr>
            <p:cNvPr id="5" name="OTLSHAPE_T_c0879fc783884e34854bcc3a792e074d_LeftVerticalConnector1">
              <a:extLst>
                <a:ext uri="{FF2B5EF4-FFF2-40B4-BE49-F238E27FC236}">
                  <a16:creationId xmlns:a16="http://schemas.microsoft.com/office/drawing/2014/main" id="{83D0925E-F3A8-492F-93FC-B5B87C6E99BE}"/>
                </a:ext>
              </a:extLst>
            </p:cNvPr>
            <p:cNvCxnSpPr>
              <a:cxnSpLocks/>
            </p:cNvCxnSpPr>
            <p:nvPr>
              <p:custDataLst>
                <p:tags r:id="rId1"/>
              </p:custDataLst>
            </p:nvPr>
          </p:nvCxnSpPr>
          <p:spPr>
            <a:xfrm flipH="1">
              <a:off x="7052582" y="879232"/>
              <a:ext cx="6350" cy="5292000"/>
            </a:xfrm>
            <a:prstGeom prst="line">
              <a:avLst/>
            </a:prstGeom>
            <a:ln w="34925" cap="flat" cmpd="sng" algn="ctr">
              <a:solidFill>
                <a:srgbClr val="CCCCCC"/>
              </a:solidFill>
              <a:prstDash val="sysDot"/>
              <a:miter lim="800000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047E08-230C-4E2A-A98B-1359084F10C8}"/>
                </a:ext>
              </a:extLst>
            </p:cNvPr>
            <p:cNvCxnSpPr>
              <a:cxnSpLocks/>
            </p:cNvCxnSpPr>
            <p:nvPr/>
          </p:nvCxnSpPr>
          <p:spPr>
            <a:xfrm>
              <a:off x="614436" y="2736181"/>
              <a:ext cx="6127530" cy="8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547794-9BA2-4524-9F99-14FD26482437}"/>
                </a:ext>
              </a:extLst>
            </p:cNvPr>
            <p:cNvCxnSpPr>
              <a:cxnSpLocks/>
            </p:cNvCxnSpPr>
            <p:nvPr/>
          </p:nvCxnSpPr>
          <p:spPr>
            <a:xfrm>
              <a:off x="614436" y="4591617"/>
              <a:ext cx="6127530" cy="8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154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7260-6874-4EEF-845C-C5539EAF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C00000"/>
                </a:solidFill>
              </a:rPr>
              <a:t>‘To-Be’ state </a:t>
            </a:r>
            <a:r>
              <a:rPr lang="en-SG" dirty="0"/>
              <a:t>- Revised business query flow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4744BD-BAF8-4291-BC62-5DADAD064248}"/>
              </a:ext>
            </a:extLst>
          </p:cNvPr>
          <p:cNvGrpSpPr/>
          <p:nvPr/>
        </p:nvGrpSpPr>
        <p:grpSpPr>
          <a:xfrm>
            <a:off x="614436" y="789065"/>
            <a:ext cx="11640349" cy="5449670"/>
            <a:chOff x="614436" y="789065"/>
            <a:chExt cx="11640349" cy="544967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2963FC2-A26F-4E3E-AF30-A83A8EF86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5281" y="1701674"/>
              <a:ext cx="251711" cy="20007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FD7C7EE-423B-4707-947C-570B5C5E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7019" y="998413"/>
              <a:ext cx="396240" cy="39624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23DC944-A21B-4E85-BE3B-045A48AE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1416" y="3520746"/>
              <a:ext cx="449142" cy="40290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D6FCCE9-918E-4767-A03D-14545C89E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8049" y="1678808"/>
              <a:ext cx="518160" cy="46482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905C36B-91D1-4F89-8ECA-8BD3070A6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9718" y="1710307"/>
              <a:ext cx="518160" cy="559377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1BD6866-F570-4E7C-AEA1-AAA174653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5748" y="1683672"/>
              <a:ext cx="468833" cy="468833"/>
            </a:xfrm>
            <a:prstGeom prst="rect">
              <a:avLst/>
            </a:prstGeom>
          </p:spPr>
        </p:pic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5A222330-EC96-46E6-85D8-0195BF2ADFD0}"/>
                </a:ext>
              </a:extLst>
            </p:cNvPr>
            <p:cNvCxnSpPr>
              <a:cxnSpLocks/>
              <a:stCxn id="53" idx="2"/>
              <a:endCxn id="59" idx="0"/>
            </p:cNvCxnSpPr>
            <p:nvPr/>
          </p:nvCxnSpPr>
          <p:spPr>
            <a:xfrm rot="16200000" flipH="1">
              <a:off x="3299057" y="1010735"/>
              <a:ext cx="284155" cy="1051990"/>
            </a:xfrm>
            <a:prstGeom prst="bentConnector3">
              <a:avLst>
                <a:gd name="adj1" fmla="val 59373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95B4A818-A4EC-4EBA-A327-B9BBCAFF1141}"/>
                </a:ext>
              </a:extLst>
            </p:cNvPr>
            <p:cNvCxnSpPr>
              <a:cxnSpLocks/>
              <a:stCxn id="269" idx="1"/>
              <a:endCxn id="198" idx="0"/>
            </p:cNvCxnSpPr>
            <p:nvPr/>
          </p:nvCxnSpPr>
          <p:spPr>
            <a:xfrm rot="10800000" flipV="1">
              <a:off x="1863943" y="2604220"/>
              <a:ext cx="1539176" cy="933141"/>
            </a:xfrm>
            <a:prstGeom prst="bentConnector2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32FC4C5E-05BC-4F5E-B4B7-5BA76D0F36FB}"/>
                </a:ext>
              </a:extLst>
            </p:cNvPr>
            <p:cNvCxnSpPr>
              <a:cxnSpLocks/>
              <a:stCxn id="61" idx="1"/>
              <a:endCxn id="198" idx="1"/>
            </p:cNvCxnSpPr>
            <p:nvPr/>
          </p:nvCxnSpPr>
          <p:spPr>
            <a:xfrm rot="10800000" flipH="1" flipV="1">
              <a:off x="1449717" y="1989996"/>
              <a:ext cx="161739" cy="1732112"/>
            </a:xfrm>
            <a:prstGeom prst="bentConnector3">
              <a:avLst>
                <a:gd name="adj1" fmla="val -141339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7831310B-5727-42F4-830D-6C13CE7015AF}"/>
                </a:ext>
              </a:extLst>
            </p:cNvPr>
            <p:cNvCxnSpPr>
              <a:cxnSpLocks/>
              <a:stCxn id="53" idx="2"/>
              <a:endCxn id="61" idx="0"/>
            </p:cNvCxnSpPr>
            <p:nvPr/>
          </p:nvCxnSpPr>
          <p:spPr>
            <a:xfrm rot="5400000">
              <a:off x="2154142" y="949310"/>
              <a:ext cx="315654" cy="120634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5E3874E-C543-4A18-B84B-FAD0774CDBB5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4226209" y="1911218"/>
              <a:ext cx="959539" cy="687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C86B458-C554-4D5E-8D8A-AADC41CFD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430" y="2492324"/>
              <a:ext cx="256339" cy="203749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42A7A6A-7EDB-49B4-9FE8-57CD5A326642}"/>
                </a:ext>
              </a:extLst>
            </p:cNvPr>
            <p:cNvSpPr/>
            <p:nvPr/>
          </p:nvSpPr>
          <p:spPr>
            <a:xfrm>
              <a:off x="618247" y="989535"/>
              <a:ext cx="309183" cy="18087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Exe Committee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C14D5C6-FD01-4902-B6A2-58CD716FB371}"/>
                </a:ext>
              </a:extLst>
            </p:cNvPr>
            <p:cNvSpPr/>
            <p:nvPr/>
          </p:nvSpPr>
          <p:spPr>
            <a:xfrm>
              <a:off x="618247" y="2798327"/>
              <a:ext cx="309183" cy="14212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Oil &amp; Gas Arm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0393950-CE30-422E-8685-98E84518696A}"/>
                </a:ext>
              </a:extLst>
            </p:cNvPr>
            <p:cNvSpPr/>
            <p:nvPr/>
          </p:nvSpPr>
          <p:spPr>
            <a:xfrm>
              <a:off x="614436" y="4219576"/>
              <a:ext cx="309183" cy="19534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Analytics Team 2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834F449-CC5C-48E1-B53C-D64434B19DA8}"/>
                </a:ext>
              </a:extLst>
            </p:cNvPr>
            <p:cNvSpPr txBox="1"/>
            <p:nvPr/>
          </p:nvSpPr>
          <p:spPr>
            <a:xfrm>
              <a:off x="3533936" y="1666697"/>
              <a:ext cx="515265" cy="275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CEO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E4DF8E8-DB68-4FED-896E-97E2886F7BC6}"/>
                </a:ext>
              </a:extLst>
            </p:cNvPr>
            <p:cNvSpPr txBox="1"/>
            <p:nvPr/>
          </p:nvSpPr>
          <p:spPr>
            <a:xfrm>
              <a:off x="5066028" y="1255408"/>
              <a:ext cx="1098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Exe Business Analyst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1930724-30E4-4CB8-BAD4-21ABB0049F45}"/>
                </a:ext>
              </a:extLst>
            </p:cNvPr>
            <p:cNvSpPr txBox="1"/>
            <p:nvPr/>
          </p:nvSpPr>
          <p:spPr>
            <a:xfrm>
              <a:off x="1295679" y="3826783"/>
              <a:ext cx="1231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Manager cum Data Steward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90D12C8-1B9D-41A9-8888-108AC9BE619A}"/>
                </a:ext>
              </a:extLst>
            </p:cNvPr>
            <p:cNvSpPr txBox="1"/>
            <p:nvPr/>
          </p:nvSpPr>
          <p:spPr>
            <a:xfrm>
              <a:off x="3106334" y="3659359"/>
              <a:ext cx="364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No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118B24-1536-43DC-829E-E50A8B91ABBC}"/>
                </a:ext>
              </a:extLst>
            </p:cNvPr>
            <p:cNvSpPr txBox="1"/>
            <p:nvPr/>
          </p:nvSpPr>
          <p:spPr>
            <a:xfrm>
              <a:off x="1357575" y="2181565"/>
              <a:ext cx="1541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Board Of Directors</a:t>
              </a:r>
            </a:p>
          </p:txBody>
        </p: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8A94441C-81B6-4FC1-B803-CD987A45A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11457" y="3537362"/>
              <a:ext cx="504971" cy="369491"/>
            </a:xfrm>
            <a:prstGeom prst="rect">
              <a:avLst/>
            </a:prstGeom>
          </p:spPr>
        </p:pic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863ADE17-EEFE-4296-974F-4B34DE417A90}"/>
                </a:ext>
              </a:extLst>
            </p:cNvPr>
            <p:cNvCxnSpPr>
              <a:cxnSpLocks/>
              <a:stCxn id="198" idx="3"/>
              <a:endCxn id="88" idx="1"/>
            </p:cNvCxnSpPr>
            <p:nvPr/>
          </p:nvCxnSpPr>
          <p:spPr>
            <a:xfrm flipV="1">
              <a:off x="2116428" y="3719683"/>
              <a:ext cx="723991" cy="242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5528E40-35EC-4F3A-BCAB-EFA1C2C59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544" y="5267195"/>
              <a:ext cx="449142" cy="40290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2A65B56-6482-4950-A17A-A2465F4FA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00407" y="1221437"/>
              <a:ext cx="211025" cy="6014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939892-5A4A-43A6-BC68-26A74743F013}"/>
                </a:ext>
              </a:extLst>
            </p:cNvPr>
            <p:cNvSpPr txBox="1"/>
            <p:nvPr/>
          </p:nvSpPr>
          <p:spPr>
            <a:xfrm>
              <a:off x="6358708" y="1039509"/>
              <a:ext cx="513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CDO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791678E5-B446-4EA2-A731-70C8A404F848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5707337" y="1522147"/>
              <a:ext cx="793070" cy="44738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0" name="Connector: Elbow 229">
              <a:extLst>
                <a:ext uri="{FF2B5EF4-FFF2-40B4-BE49-F238E27FC236}">
                  <a16:creationId xmlns:a16="http://schemas.microsoft.com/office/drawing/2014/main" id="{53ED966C-7259-4410-BB0E-560583F18FB2}"/>
                </a:ext>
              </a:extLst>
            </p:cNvPr>
            <p:cNvCxnSpPr>
              <a:cxnSpLocks/>
              <a:stCxn id="88" idx="2"/>
              <a:endCxn id="233" idx="0"/>
            </p:cNvCxnSpPr>
            <p:nvPr/>
          </p:nvCxnSpPr>
          <p:spPr>
            <a:xfrm rot="5400000">
              <a:off x="2323243" y="4582123"/>
              <a:ext cx="1326602" cy="463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73418921-7BA0-4FF2-9C0C-F6A60038B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58" y="5247739"/>
              <a:ext cx="449142" cy="402908"/>
            </a:xfrm>
            <a:prstGeom prst="rect">
              <a:avLst/>
            </a:pr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561DDA0-0E10-495D-B815-1FB1EBB26FAA}"/>
                </a:ext>
              </a:extLst>
            </p:cNvPr>
            <p:cNvSpPr txBox="1"/>
            <p:nvPr/>
          </p:nvSpPr>
          <p:spPr>
            <a:xfrm>
              <a:off x="5272257" y="5041362"/>
              <a:ext cx="1189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Analytics Head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D5AE895-9482-4115-93CF-9C3755A40848}"/>
                </a:ext>
              </a:extLst>
            </p:cNvPr>
            <p:cNvSpPr txBox="1"/>
            <p:nvPr/>
          </p:nvSpPr>
          <p:spPr>
            <a:xfrm>
              <a:off x="2219933" y="5559357"/>
              <a:ext cx="1721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Domain Data Custodian </a:t>
              </a:r>
            </a:p>
          </p:txBody>
        </p:sp>
        <p:cxnSp>
          <p:nvCxnSpPr>
            <p:cNvPr id="240" name="Connector: Elbow 239">
              <a:extLst>
                <a:ext uri="{FF2B5EF4-FFF2-40B4-BE49-F238E27FC236}">
                  <a16:creationId xmlns:a16="http://schemas.microsoft.com/office/drawing/2014/main" id="{4E9797BE-DA9A-4E54-9A91-A2392EB6CEBE}"/>
                </a:ext>
              </a:extLst>
            </p:cNvPr>
            <p:cNvCxnSpPr>
              <a:cxnSpLocks/>
              <a:stCxn id="250" idx="0"/>
              <a:endCxn id="264" idx="2"/>
            </p:cNvCxnSpPr>
            <p:nvPr/>
          </p:nvCxnSpPr>
          <p:spPr>
            <a:xfrm rot="5400000" flipH="1" flipV="1">
              <a:off x="4359358" y="4136084"/>
              <a:ext cx="1330598" cy="89768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30F27E66-5C8A-4B85-976D-C699B1B7A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27377" y="5250223"/>
              <a:ext cx="296879" cy="402908"/>
            </a:xfrm>
            <a:prstGeom prst="rect">
              <a:avLst/>
            </a:prstGeom>
          </p:spPr>
        </p:pic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485E89E-1BE2-4C0C-8EC8-CE0B7F62C281}"/>
                </a:ext>
              </a:extLst>
            </p:cNvPr>
            <p:cNvCxnSpPr>
              <a:cxnSpLocks/>
              <a:stCxn id="233" idx="3"/>
              <a:endCxn id="250" idx="1"/>
            </p:cNvCxnSpPr>
            <p:nvPr/>
          </p:nvCxnSpPr>
          <p:spPr>
            <a:xfrm>
              <a:off x="3208800" y="5449193"/>
              <a:ext cx="1218577" cy="248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29AEE1FC-66D8-48D5-A4A1-BB4611C0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75377" y="3523385"/>
              <a:ext cx="396240" cy="396240"/>
            </a:xfrm>
            <a:prstGeom prst="rect">
              <a:avLst/>
            </a:prstGeom>
          </p:spPr>
        </p:pic>
        <p:cxnSp>
          <p:nvCxnSpPr>
            <p:cNvPr id="265" name="Connector: Elbow 264">
              <a:extLst>
                <a:ext uri="{FF2B5EF4-FFF2-40B4-BE49-F238E27FC236}">
                  <a16:creationId xmlns:a16="http://schemas.microsoft.com/office/drawing/2014/main" id="{E670E026-1DB6-4EFD-8A4E-5E05F9AC2BA0}"/>
                </a:ext>
              </a:extLst>
            </p:cNvPr>
            <p:cNvCxnSpPr>
              <a:cxnSpLocks/>
              <a:stCxn id="55" idx="3"/>
              <a:endCxn id="264" idx="1"/>
            </p:cNvCxnSpPr>
            <p:nvPr/>
          </p:nvCxnSpPr>
          <p:spPr>
            <a:xfrm flipV="1">
              <a:off x="4390558" y="3721505"/>
              <a:ext cx="884819" cy="69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13F4FB71-555D-4DBE-8E94-E1C44F2A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03119" y="2401237"/>
              <a:ext cx="405968" cy="405968"/>
            </a:xfrm>
            <a:prstGeom prst="rect">
              <a:avLst/>
            </a:prstGeom>
          </p:spPr>
        </p:pic>
        <p:cxnSp>
          <p:nvCxnSpPr>
            <p:cNvPr id="274" name="Connector: Elbow 273">
              <a:extLst>
                <a:ext uri="{FF2B5EF4-FFF2-40B4-BE49-F238E27FC236}">
                  <a16:creationId xmlns:a16="http://schemas.microsoft.com/office/drawing/2014/main" id="{2B2311A0-3728-41A0-A9C8-3FD4131356BD}"/>
                </a:ext>
              </a:extLst>
            </p:cNvPr>
            <p:cNvCxnSpPr>
              <a:cxnSpLocks/>
              <a:stCxn id="63" idx="2"/>
              <a:endCxn id="269" idx="3"/>
            </p:cNvCxnSpPr>
            <p:nvPr/>
          </p:nvCxnSpPr>
          <p:spPr>
            <a:xfrm rot="5400000">
              <a:off x="4388768" y="1572824"/>
              <a:ext cx="451716" cy="1611078"/>
            </a:xfrm>
            <a:prstGeom prst="bentConnector2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42F28EB9-952C-4CA6-8B22-9A64A035AD7F}"/>
                </a:ext>
              </a:extLst>
            </p:cNvPr>
            <p:cNvSpPr txBox="1"/>
            <p:nvPr/>
          </p:nvSpPr>
          <p:spPr>
            <a:xfrm>
              <a:off x="3780763" y="2566542"/>
              <a:ext cx="1378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Raises business query in the system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C155576-2146-4023-98CE-74CBBC52D4CA}"/>
                </a:ext>
              </a:extLst>
            </p:cNvPr>
            <p:cNvSpPr txBox="1"/>
            <p:nvPr/>
          </p:nvSpPr>
          <p:spPr>
            <a:xfrm>
              <a:off x="3608654" y="3809610"/>
              <a:ext cx="1541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Recruiter/Data User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373CCCC-3E09-4076-8AE9-A6599D1CF700}"/>
                </a:ext>
              </a:extLst>
            </p:cNvPr>
            <p:cNvSpPr txBox="1"/>
            <p:nvPr/>
          </p:nvSpPr>
          <p:spPr>
            <a:xfrm rot="5400000">
              <a:off x="2623720" y="4484384"/>
              <a:ext cx="559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Yes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F92848E-79D5-436E-B054-3DEFC8E719DE}"/>
                </a:ext>
              </a:extLst>
            </p:cNvPr>
            <p:cNvSpPr txBox="1"/>
            <p:nvPr/>
          </p:nvSpPr>
          <p:spPr>
            <a:xfrm>
              <a:off x="2548552" y="3125891"/>
              <a:ext cx="1154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Is more</a:t>
              </a:r>
            </a:p>
            <a:p>
              <a:r>
                <a:rPr lang="en-SG" sz="1200" dirty="0"/>
                <a:t>info required ?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B3F8B38C-8216-4AAA-AFAD-489334897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40419" y="3518229"/>
              <a:ext cx="296879" cy="402908"/>
            </a:xfrm>
            <a:prstGeom prst="rect">
              <a:avLst/>
            </a:prstGeom>
          </p:spPr>
        </p:pic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087E3182-1ED7-4892-80DF-7A80F3B60977}"/>
                </a:ext>
              </a:extLst>
            </p:cNvPr>
            <p:cNvCxnSpPr>
              <a:cxnSpLocks/>
              <a:stCxn id="88" idx="3"/>
              <a:endCxn id="55" idx="1"/>
            </p:cNvCxnSpPr>
            <p:nvPr/>
          </p:nvCxnSpPr>
          <p:spPr>
            <a:xfrm>
              <a:off x="3137298" y="3719683"/>
              <a:ext cx="804118" cy="2517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E5E6DE1-9C61-4D76-B9A9-39957B0C22BD}"/>
                </a:ext>
              </a:extLst>
            </p:cNvPr>
            <p:cNvSpPr txBox="1"/>
            <p:nvPr/>
          </p:nvSpPr>
          <p:spPr>
            <a:xfrm>
              <a:off x="4049201" y="5583388"/>
              <a:ext cx="1705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Any  issue ?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D137534-9510-473F-9C5D-9761CFCFB657}"/>
                </a:ext>
              </a:extLst>
            </p:cNvPr>
            <p:cNvSpPr txBox="1"/>
            <p:nvPr/>
          </p:nvSpPr>
          <p:spPr>
            <a:xfrm>
              <a:off x="4298578" y="4640275"/>
              <a:ext cx="1541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No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CC9DD05-D33A-4D5D-A769-3A8A6C3E5411}"/>
                </a:ext>
              </a:extLst>
            </p:cNvPr>
            <p:cNvSpPr txBox="1"/>
            <p:nvPr/>
          </p:nvSpPr>
          <p:spPr>
            <a:xfrm>
              <a:off x="4854868" y="5207346"/>
              <a:ext cx="1541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Yes</a:t>
              </a:r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6462E442-7892-457F-9FD9-DA361BDC3AC5}"/>
                </a:ext>
              </a:extLst>
            </p:cNvPr>
            <p:cNvCxnSpPr>
              <a:cxnSpLocks/>
              <a:stCxn id="23" idx="3"/>
              <a:endCxn id="25" idx="2"/>
            </p:cNvCxnSpPr>
            <p:nvPr/>
          </p:nvCxnSpPr>
          <p:spPr>
            <a:xfrm flipV="1">
              <a:off x="5908686" y="1822857"/>
              <a:ext cx="697234" cy="3645792"/>
            </a:xfrm>
            <a:prstGeom prst="bentConnector2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CDF4EC8B-A3C7-44C4-B898-12865A9CF8B4}"/>
                </a:ext>
              </a:extLst>
            </p:cNvPr>
            <p:cNvSpPr/>
            <p:nvPr/>
          </p:nvSpPr>
          <p:spPr>
            <a:xfrm>
              <a:off x="6741966" y="1316508"/>
              <a:ext cx="341864" cy="4865406"/>
            </a:xfrm>
            <a:prstGeom prst="rightBrace">
              <a:avLst>
                <a:gd name="adj1" fmla="val 8333"/>
                <a:gd name="adj2" fmla="val 503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497D348-EF37-44F1-B287-64873623064D}"/>
                </a:ext>
              </a:extLst>
            </p:cNvPr>
            <p:cNvSpPr txBox="1"/>
            <p:nvPr/>
          </p:nvSpPr>
          <p:spPr>
            <a:xfrm>
              <a:off x="6617064" y="1634564"/>
              <a:ext cx="400110" cy="405542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400" dirty="0"/>
                <a:t>Entire flow monitored by DGPO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36B09D-A8F7-4A72-B9F8-08BB73752432}"/>
                </a:ext>
              </a:extLst>
            </p:cNvPr>
            <p:cNvGrpSpPr/>
            <p:nvPr/>
          </p:nvGrpSpPr>
          <p:grpSpPr>
            <a:xfrm>
              <a:off x="7307417" y="982173"/>
              <a:ext cx="2415565" cy="2320902"/>
              <a:chOff x="8105442" y="797366"/>
              <a:chExt cx="3192650" cy="2491208"/>
            </a:xfrm>
          </p:grpSpPr>
          <p:graphicFrame>
            <p:nvGraphicFramePr>
              <p:cNvPr id="70" name="Diagram 120">
                <a:extLst>
                  <a:ext uri="{FF2B5EF4-FFF2-40B4-BE49-F238E27FC236}">
                    <a16:creationId xmlns:a16="http://schemas.microsoft.com/office/drawing/2014/main" id="{4B6AD104-A5F6-4A2E-AB60-AAC51602E4E5}"/>
                  </a:ext>
                </a:extLst>
              </p:cNvPr>
              <p:cNvGraphicFramePr/>
              <p:nvPr/>
            </p:nvGraphicFramePr>
            <p:xfrm>
              <a:off x="8105442" y="999863"/>
              <a:ext cx="3192650" cy="21535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42DAF34-09BF-4A77-AD08-5978A7D4A116}"/>
                  </a:ext>
                </a:extLst>
              </p:cNvPr>
              <p:cNvSpPr/>
              <p:nvPr/>
            </p:nvSpPr>
            <p:spPr>
              <a:xfrm rot="18092190">
                <a:off x="7502574" y="1954752"/>
                <a:ext cx="2491208" cy="176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DGPO Team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4472FF9-33C5-4927-A924-83B99DAA49C0}"/>
                </a:ext>
              </a:extLst>
            </p:cNvPr>
            <p:cNvSpPr txBox="1"/>
            <p:nvPr/>
          </p:nvSpPr>
          <p:spPr>
            <a:xfrm>
              <a:off x="7278811" y="789065"/>
              <a:ext cx="30890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ea typeface="+mj-lt"/>
                  <a:cs typeface="+mj-lt"/>
                </a:rPr>
                <a:t>Data Stewardship Structure</a:t>
              </a:r>
              <a:endParaRPr lang="en-SG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E75863A6-16DB-4F8C-BC7A-D8ED8F3D3020}"/>
                </a:ext>
              </a:extLst>
            </p:cNvPr>
            <p:cNvCxnSpPr>
              <a:cxnSpLocks/>
              <a:stCxn id="250" idx="3"/>
            </p:cNvCxnSpPr>
            <p:nvPr/>
          </p:nvCxnSpPr>
          <p:spPr>
            <a:xfrm flipV="1">
              <a:off x="4724256" y="5449193"/>
              <a:ext cx="708378" cy="248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F545F60-0950-4793-81D1-49E93C957CB2}"/>
                </a:ext>
              </a:extLst>
            </p:cNvPr>
            <p:cNvSpPr/>
            <p:nvPr/>
          </p:nvSpPr>
          <p:spPr>
            <a:xfrm>
              <a:off x="7323572" y="3875458"/>
              <a:ext cx="1532589" cy="2352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SG" sz="14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CE47062-4D9D-4BD0-8E54-792BD340DED2}"/>
                </a:ext>
              </a:extLst>
            </p:cNvPr>
            <p:cNvSpPr/>
            <p:nvPr/>
          </p:nvSpPr>
          <p:spPr>
            <a:xfrm>
              <a:off x="8843530" y="3875457"/>
              <a:ext cx="1532589" cy="23525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SG" sz="14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2D1223E-F13F-4B88-8FF9-A2F348FCE403}"/>
                </a:ext>
              </a:extLst>
            </p:cNvPr>
            <p:cNvSpPr/>
            <p:nvPr/>
          </p:nvSpPr>
          <p:spPr>
            <a:xfrm>
              <a:off x="10364136" y="3886200"/>
              <a:ext cx="1532589" cy="23525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SG" sz="14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F6A1524B-F48C-4310-A915-D0B1688F9373}"/>
                </a:ext>
              </a:extLst>
            </p:cNvPr>
            <p:cNvSpPr/>
            <p:nvPr/>
          </p:nvSpPr>
          <p:spPr>
            <a:xfrm>
              <a:off x="7400937" y="4180738"/>
              <a:ext cx="1368000" cy="178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is an Asset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41DD928-3286-41FE-9684-2B7D53B5E796}"/>
                </a:ext>
              </a:extLst>
            </p:cNvPr>
            <p:cNvSpPr/>
            <p:nvPr/>
          </p:nvSpPr>
          <p:spPr>
            <a:xfrm>
              <a:off x="7400937" y="4574587"/>
              <a:ext cx="1368000" cy="178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Quality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9EF9017-C092-45D0-B9A7-08A4FE28BB69}"/>
                </a:ext>
              </a:extLst>
            </p:cNvPr>
            <p:cNvSpPr/>
            <p:nvPr/>
          </p:nvSpPr>
          <p:spPr>
            <a:xfrm>
              <a:off x="7400937" y="4968436"/>
              <a:ext cx="1368000" cy="178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b="1" dirty="0"/>
                <a:t>Data Privacy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B663CB3-FDA9-4E01-B6EC-7B78B2491E45}"/>
                </a:ext>
              </a:extLst>
            </p:cNvPr>
            <p:cNvSpPr/>
            <p:nvPr/>
          </p:nvSpPr>
          <p:spPr>
            <a:xfrm>
              <a:off x="7400937" y="5362285"/>
              <a:ext cx="1368000" cy="178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Security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697F9D6-3CE2-4D7E-807F-8482EA221B75}"/>
                </a:ext>
              </a:extLst>
            </p:cNvPr>
            <p:cNvSpPr/>
            <p:nvPr/>
          </p:nvSpPr>
          <p:spPr>
            <a:xfrm>
              <a:off x="8929351" y="4352181"/>
              <a:ext cx="1368000" cy="1789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Cleaning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D378776-092C-432B-B8AB-B5065E376F3B}"/>
                </a:ext>
              </a:extLst>
            </p:cNvPr>
            <p:cNvSpPr/>
            <p:nvPr/>
          </p:nvSpPr>
          <p:spPr>
            <a:xfrm>
              <a:off x="8929351" y="4665250"/>
              <a:ext cx="1368000" cy="1789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Storage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44BA327-0AE6-4AE8-8128-5B3047D00227}"/>
                </a:ext>
              </a:extLst>
            </p:cNvPr>
            <p:cNvSpPr/>
            <p:nvPr/>
          </p:nvSpPr>
          <p:spPr>
            <a:xfrm>
              <a:off x="8929351" y="4039112"/>
              <a:ext cx="1368000" cy="1789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SLA Query resolution</a:t>
              </a:r>
            </a:p>
          </p:txBody>
        </p:sp>
        <p:sp>
          <p:nvSpPr>
            <p:cNvPr id="245" name="Arrow: Pentagon 244">
              <a:extLst>
                <a:ext uri="{FF2B5EF4-FFF2-40B4-BE49-F238E27FC236}">
                  <a16:creationId xmlns:a16="http://schemas.microsoft.com/office/drawing/2014/main" id="{491614C3-C0A4-49CD-AC56-78AC5E02604A}"/>
                </a:ext>
              </a:extLst>
            </p:cNvPr>
            <p:cNvSpPr/>
            <p:nvPr/>
          </p:nvSpPr>
          <p:spPr>
            <a:xfrm>
              <a:off x="7332451" y="3645860"/>
              <a:ext cx="1584000" cy="23022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Principles</a:t>
              </a:r>
            </a:p>
          </p:txBody>
        </p:sp>
        <p:sp>
          <p:nvSpPr>
            <p:cNvPr id="246" name="Arrow: Chevron 245">
              <a:extLst>
                <a:ext uri="{FF2B5EF4-FFF2-40B4-BE49-F238E27FC236}">
                  <a16:creationId xmlns:a16="http://schemas.microsoft.com/office/drawing/2014/main" id="{BA88FF1E-4BA4-4DB9-8692-334187586A43}"/>
                </a:ext>
              </a:extLst>
            </p:cNvPr>
            <p:cNvSpPr/>
            <p:nvPr/>
          </p:nvSpPr>
          <p:spPr>
            <a:xfrm>
              <a:off x="8864532" y="3645860"/>
              <a:ext cx="1584000" cy="230220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Policies</a:t>
              </a:r>
            </a:p>
          </p:txBody>
        </p:sp>
        <p:sp>
          <p:nvSpPr>
            <p:cNvPr id="247" name="Arrow: Chevron 246">
              <a:extLst>
                <a:ext uri="{FF2B5EF4-FFF2-40B4-BE49-F238E27FC236}">
                  <a16:creationId xmlns:a16="http://schemas.microsoft.com/office/drawing/2014/main" id="{572D4687-C29A-4FD4-9F77-4BBA5999BA6D}"/>
                </a:ext>
              </a:extLst>
            </p:cNvPr>
            <p:cNvSpPr/>
            <p:nvPr/>
          </p:nvSpPr>
          <p:spPr>
            <a:xfrm>
              <a:off x="10387087" y="3645860"/>
              <a:ext cx="1584000" cy="230220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Performance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5041EEE-9529-40A8-BCB7-6301F2D1CEAE}"/>
                </a:ext>
              </a:extLst>
            </p:cNvPr>
            <p:cNvSpPr/>
            <p:nvPr/>
          </p:nvSpPr>
          <p:spPr>
            <a:xfrm>
              <a:off x="10438391" y="4531191"/>
              <a:ext cx="1368000" cy="1789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Lawsuits Count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21E9CD8C-B0BA-4579-A372-2CBC08DA1A06}"/>
                </a:ext>
              </a:extLst>
            </p:cNvPr>
            <p:cNvSpPr/>
            <p:nvPr/>
          </p:nvSpPr>
          <p:spPr>
            <a:xfrm>
              <a:off x="7332450" y="3264416"/>
              <a:ext cx="4564275" cy="358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u="sng" dirty="0"/>
                <a:t>Trifecta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AC46485-D8AA-4930-AD51-C864B0FA621A}"/>
                </a:ext>
              </a:extLst>
            </p:cNvPr>
            <p:cNvSpPr/>
            <p:nvPr/>
          </p:nvSpPr>
          <p:spPr>
            <a:xfrm>
              <a:off x="10438391" y="4818722"/>
              <a:ext cx="1368000" cy="1789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Mismatch Count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81CAFD6-CB23-4230-B342-88A5879E6A24}"/>
                </a:ext>
              </a:extLst>
            </p:cNvPr>
            <p:cNvSpPr/>
            <p:nvPr/>
          </p:nvSpPr>
          <p:spPr>
            <a:xfrm>
              <a:off x="10438391" y="5106253"/>
              <a:ext cx="1368000" cy="1789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Training Hrs. Clocked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6CFFD5D-463D-4B86-9768-2AECCB7EBA8C}"/>
                </a:ext>
              </a:extLst>
            </p:cNvPr>
            <p:cNvSpPr/>
            <p:nvPr/>
          </p:nvSpPr>
          <p:spPr>
            <a:xfrm>
              <a:off x="7400937" y="5756135"/>
              <a:ext cx="1368000" cy="178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Stewarded Data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4A61024-D49C-48DB-AEAE-00930FB0A6F8}"/>
                </a:ext>
              </a:extLst>
            </p:cNvPr>
            <p:cNvSpPr/>
            <p:nvPr/>
          </p:nvSpPr>
          <p:spPr>
            <a:xfrm>
              <a:off x="8929351" y="5291388"/>
              <a:ext cx="1368000" cy="1789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Standardisation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8A4DC3A-E3BB-4510-8449-BED536F05D04}"/>
                </a:ext>
              </a:extLst>
            </p:cNvPr>
            <p:cNvSpPr/>
            <p:nvPr/>
          </p:nvSpPr>
          <p:spPr>
            <a:xfrm>
              <a:off x="8929351" y="5604457"/>
              <a:ext cx="1368000" cy="1789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Sharing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F18392-64D0-4E78-83DE-DCAD1EAA665A}"/>
                </a:ext>
              </a:extLst>
            </p:cNvPr>
            <p:cNvSpPr/>
            <p:nvPr/>
          </p:nvSpPr>
          <p:spPr>
            <a:xfrm>
              <a:off x="8929351" y="4978319"/>
              <a:ext cx="1368000" cy="1789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Protection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C0C954-7954-4E16-AD6E-2F2AE0761D91}"/>
                </a:ext>
              </a:extLst>
            </p:cNvPr>
            <p:cNvSpPr/>
            <p:nvPr/>
          </p:nvSpPr>
          <p:spPr>
            <a:xfrm>
              <a:off x="8929351" y="5917529"/>
              <a:ext cx="1368000" cy="1789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Urgent Processing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134B6A-5980-4E8C-9E9D-D4A8D34EC15C}"/>
                </a:ext>
              </a:extLst>
            </p:cNvPr>
            <p:cNvSpPr/>
            <p:nvPr/>
          </p:nvSpPr>
          <p:spPr>
            <a:xfrm>
              <a:off x="10438391" y="5393784"/>
              <a:ext cx="1368000" cy="1789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Data Leakage Count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C4EC5B-5233-44B3-B095-656D11AEC166}"/>
                </a:ext>
              </a:extLst>
            </p:cNvPr>
            <p:cNvSpPr/>
            <p:nvPr/>
          </p:nvSpPr>
          <p:spPr>
            <a:xfrm>
              <a:off x="10438391" y="5681316"/>
              <a:ext cx="1368000" cy="1789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Missing Records  Ct.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742375-3144-4F72-BA44-122B0F2A5EBC}"/>
                </a:ext>
              </a:extLst>
            </p:cNvPr>
            <p:cNvSpPr/>
            <p:nvPr/>
          </p:nvSpPr>
          <p:spPr>
            <a:xfrm>
              <a:off x="10438391" y="4235272"/>
              <a:ext cx="1368000" cy="1789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b="1" dirty="0"/>
                <a:t> SLA violation count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2529B2-3AB2-46DA-A683-B71FF0D18B00}"/>
                </a:ext>
              </a:extLst>
            </p:cNvPr>
            <p:cNvSpPr txBox="1"/>
            <p:nvPr/>
          </p:nvSpPr>
          <p:spPr>
            <a:xfrm>
              <a:off x="9717683" y="1213822"/>
              <a:ext cx="2537102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b="1" dirty="0">
                  <a:solidFill>
                    <a:srgbClr val="C00000"/>
                  </a:solidFill>
                </a:rPr>
                <a:t>Impact -</a:t>
              </a:r>
            </a:p>
            <a:p>
              <a:endParaRPr lang="en-SG" sz="1400" dirty="0">
                <a:solidFill>
                  <a:srgbClr val="C00000"/>
                </a:solidFill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SG" sz="1200" dirty="0"/>
                <a:t> Shorter time to report and consequently timely decisions by ESC</a:t>
              </a:r>
            </a:p>
            <a:p>
              <a:pPr>
                <a:buFont typeface="Wingdings" panose="05000000000000000000" pitchFamily="2" charset="2"/>
                <a:buChar char="Ø"/>
              </a:pPr>
              <a:endParaRPr lang="en-SG" sz="1200" dirty="0"/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SG" sz="1200" dirty="0"/>
                <a:t> Improved accuracy of data</a:t>
              </a:r>
            </a:p>
            <a:p>
              <a:pPr>
                <a:buFont typeface="Wingdings" panose="05000000000000000000" pitchFamily="2" charset="2"/>
                <a:buChar char="Ø"/>
              </a:pPr>
              <a:endParaRPr lang="en-SG" sz="1200" b="1" dirty="0"/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SG" sz="1200" dirty="0"/>
                <a:t> Reduced compliance effort</a:t>
              </a:r>
            </a:p>
            <a:p>
              <a:r>
                <a:rPr lang="en-SG" sz="1200" dirty="0"/>
                <a:t> 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SG" sz="1200" dirty="0"/>
                <a:t> Mitigate data leakage risk</a:t>
              </a:r>
            </a:p>
            <a:p>
              <a:endParaRPr lang="en-SG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C9A853-D56C-437A-A355-B123E107C62F}"/>
                </a:ext>
              </a:extLst>
            </p:cNvPr>
            <p:cNvSpPr txBox="1"/>
            <p:nvPr/>
          </p:nvSpPr>
          <p:spPr>
            <a:xfrm>
              <a:off x="4995736" y="3319173"/>
              <a:ext cx="1189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Ticket is closed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55A516-D3A7-4B8D-825C-2D361AD05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4058" y="3514058"/>
              <a:ext cx="256339" cy="203749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F4E0D5-308D-4171-8DDE-B89B594D35EC}"/>
                </a:ext>
              </a:extLst>
            </p:cNvPr>
            <p:cNvCxnSpPr/>
            <p:nvPr/>
          </p:nvCxnSpPr>
          <p:spPr>
            <a:xfrm>
              <a:off x="614436" y="2798327"/>
              <a:ext cx="6127530" cy="8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2EBA44-CEF7-4603-96A8-80AC24351A72}"/>
                </a:ext>
              </a:extLst>
            </p:cNvPr>
            <p:cNvCxnSpPr>
              <a:cxnSpLocks/>
            </p:cNvCxnSpPr>
            <p:nvPr/>
          </p:nvCxnSpPr>
          <p:spPr>
            <a:xfrm>
              <a:off x="614436" y="4220006"/>
              <a:ext cx="6127530" cy="8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44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41786A-16D3-47DD-883A-2C69770A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61" y="2449512"/>
            <a:ext cx="10058400" cy="60142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SG" sz="3200" dirty="0"/>
              <a:t>Actionable Insights</a:t>
            </a:r>
            <a:br>
              <a:rPr lang="en-SG" sz="3200" dirty="0"/>
            </a:br>
            <a:r>
              <a:rPr lang="en-SG" sz="3200" dirty="0"/>
              <a:t>(Dashboard)</a:t>
            </a:r>
          </a:p>
        </p:txBody>
      </p:sp>
    </p:spTree>
    <p:extLst>
      <p:ext uri="{BB962C8B-B14F-4D97-AF65-F5344CB8AC3E}">
        <p14:creationId xmlns:p14="http://schemas.microsoft.com/office/powerpoint/2010/main" val="420082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0-08-31T00:00:00.0000000Z"/>
  <p:tag name="OTLENDDATE" val="2020-09-06T23:59:00.0000000Z"/>
  <p:tag name="OTLSHAPETHICKNESSTYPE" val="Regular"/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andoff to Production"/>
  <p:tag name="OTLPOSITIONONTASK" val="None"/>
  <p:tag name="OTLRELATEDTASKID" val="00000000-0000-0000-0000-000000000000"/>
  <p:tag name="OTLWEEKNUMBERINGFORMAT" val="WNFormat1"/>
  <p:tag name="OTLWEEKNUMBERINGISVISIBLE" val="False"/>
  <p:tag name="OTLDATE" val="2020-09-29T23:59:00.0000000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0-09-07T23:59:00.0000000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0-08-31T00:00:00.0000000Z"/>
  <p:tag name="OTLENDDATE" val="2020-09-06T23:59:00.0000000Z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0-08-31T00:00:00.0000000Z"/>
  <p:tag name="OTLENDDATE" val="2020-09-06T23:59:00.0000000Z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0-08-31T00:00:00.0000000Z"/>
  <p:tag name="OTLENDDATE" val="2020-09-06T23:59:00.0000000Z"/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0-08-31T00:00:00.0000000Z"/>
  <p:tag name="OTLENDDATE" val="2020-09-06T23:59:00.0000000Z"/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0-08-31T00:00:00.0000000Z"/>
  <p:tag name="OTLENDDATE" val="2020-09-06T23:59:00.0000000Z"/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QUICKPOSITION" val="Bottom"/>
  <p:tag name="OTLTIMEBANDSHAPETYPE" val="RoundedCornerRectangleTimeband"/>
  <p:tag name="OTLTIMEBANDTHREEDEFFECTS" val="Gel"/>
  <p:tag name="OTLTIMEBANDAUTODATERANGE" val="True"/>
  <p:tag name="OTLTIMEBANDSTARTDATE" val="2017-01-30T23:59:00.0000000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0-09-29T23:59:00.0000000"/>
  <p:tag name="OTLTIMEBANDWORKINGDAYS" val="Standard"/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0C78471026B46A959B18623FB44A2" ma:contentTypeVersion="10" ma:contentTypeDescription="Create a new document." ma:contentTypeScope="" ma:versionID="542df64e5ad503c57d2a419aa034c603">
  <xsd:schema xmlns:xsd="http://www.w3.org/2001/XMLSchema" xmlns:xs="http://www.w3.org/2001/XMLSchema" xmlns:p="http://schemas.microsoft.com/office/2006/metadata/properties" xmlns:ns2="8cdbc65a-4159-4e2f-944a-cbddb856cd05" xmlns:ns3="8921edac-576d-4c4a-97c2-1a2bfb56852a" targetNamespace="http://schemas.microsoft.com/office/2006/metadata/properties" ma:root="true" ma:fieldsID="c4325efdc9aece39896396be5fe9fdc6" ns2:_="" ns3:_="">
    <xsd:import namespace="8cdbc65a-4159-4e2f-944a-cbddb856cd05"/>
    <xsd:import namespace="8921edac-576d-4c4a-97c2-1a2bfb5685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dbc65a-4159-4e2f-944a-cbddb856cd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1edac-576d-4c4a-97c2-1a2bfb5685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0F662B-87A5-4051-8349-D970E179ACA4}"/>
</file>

<file path=customXml/itemProps2.xml><?xml version="1.0" encoding="utf-8"?>
<ds:datastoreItem xmlns:ds="http://schemas.openxmlformats.org/officeDocument/2006/customXml" ds:itemID="{11993E79-5C0D-4AF5-A44B-BEC764019F24}"/>
</file>

<file path=customXml/itemProps3.xml><?xml version="1.0" encoding="utf-8"?>
<ds:datastoreItem xmlns:ds="http://schemas.openxmlformats.org/officeDocument/2006/customXml" ds:itemID="{09F375E2-6FFC-4234-ABC3-E111AC103E26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6235</TotalTime>
  <Words>1901</Words>
  <Application>Microsoft Office PowerPoint</Application>
  <PresentationFormat>Widescreen</PresentationFormat>
  <Paragraphs>466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Arvo</vt:lpstr>
      <vt:lpstr>Calibri</vt:lpstr>
      <vt:lpstr>Calibri Light</vt:lpstr>
      <vt:lpstr>Segoe UI Semibold</vt:lpstr>
      <vt:lpstr>Wingdings</vt:lpstr>
      <vt:lpstr>Retrospect</vt:lpstr>
      <vt:lpstr>Graduate Certificate in Analytics Project Management</vt:lpstr>
      <vt:lpstr>Agenda</vt:lpstr>
      <vt:lpstr>Introduction &amp; Business Objectives</vt:lpstr>
      <vt:lpstr>Introduction</vt:lpstr>
      <vt:lpstr>Business Overview and Engagement Areas</vt:lpstr>
      <vt:lpstr>Data Governance Structure</vt:lpstr>
      <vt:lpstr>‘As-Is’ state - Resolving business query flow  </vt:lpstr>
      <vt:lpstr>‘To-Be’ state - Revised business query flow</vt:lpstr>
      <vt:lpstr>Actionable Insights (Dashboard)</vt:lpstr>
      <vt:lpstr>Key Insights Within ‘Data Engineer’ Job Class</vt:lpstr>
      <vt:lpstr>Managing Our Engagement</vt:lpstr>
      <vt:lpstr>Effort Estimation</vt:lpstr>
      <vt:lpstr>Engagement Execution</vt:lpstr>
      <vt:lpstr>Key Risks Involved</vt:lpstr>
      <vt:lpstr>Key Takeaways &amp; Conclusion</vt:lpstr>
      <vt:lpstr>Conclusion and key takeaways for our respective stakeholders</vt:lpstr>
      <vt:lpstr>Future Road Map - Analytics</vt:lpstr>
      <vt:lpstr>Future Road Map - Analytics</vt:lpstr>
      <vt:lpstr>  Thanks !      Q &amp; A</vt:lpstr>
      <vt:lpstr>Appendix</vt:lpstr>
      <vt:lpstr>Dashboard 1/2</vt:lpstr>
      <vt:lpstr>Dashboard 2/2</vt:lpstr>
      <vt:lpstr>Data Stewardship Structure</vt:lpstr>
      <vt:lpstr>Word Cloud – Desirable Skill In Analytics Domain</vt:lpstr>
      <vt:lpstr>Extended Bi-Modial Approach</vt:lpstr>
      <vt:lpstr>Task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Ambwani</dc:creator>
  <cp:lastModifiedBy>Rishabh Ambwani</cp:lastModifiedBy>
  <cp:revision>49</cp:revision>
  <dcterms:created xsi:type="dcterms:W3CDTF">2020-09-15T07:30:15Z</dcterms:created>
  <dcterms:modified xsi:type="dcterms:W3CDTF">2020-09-29T09:16:03Z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0x0101000870C78471026B46A959B18623FB44A2</vt:lpwstr>
  </property>
</Properties>
</file>