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sldIdLst>
    <p:sldId id="257" r:id="rId2"/>
    <p:sldId id="256" r:id="rId3"/>
    <p:sldId id="261" r:id="rId4"/>
    <p:sldId id="263" r:id="rId5"/>
    <p:sldId id="270" r:id="rId6"/>
    <p:sldId id="269" r:id="rId7"/>
    <p:sldId id="262" r:id="rId8"/>
    <p:sldId id="266" r:id="rId9"/>
    <p:sldId id="267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47690-A107-21F0-B413-16F7B99D3DE1}" v="178" dt="2023-04-25T14:52:21.221"/>
    <p1510:client id="{0B7B2DD2-FC71-AA42-A332-8E2964372D4F}" v="268" dt="2023-04-26T02:20:09.637"/>
    <p1510:client id="{19C7D1AF-3FFF-F0BD-B9CF-D0224D91377A}" v="2" dt="2023-04-25T16:21:51.588"/>
    <p1510:client id="{8C484E81-9FA6-95A8-449A-CB3A7F1FA9ED}" v="124" dt="2023-04-26T01:43:07.973"/>
    <p1510:client id="{C3987989-46B7-4C53-AF9C-7B8FF87516A1}" v="44" dt="2023-04-26T02:17:44.803"/>
    <p1510:client id="{CBFE497D-4C71-73D6-7654-EC9CA62B6436}" v="1144" dt="2023-04-26T22:34:28.422"/>
    <p1510:client id="{DDCFE411-FD22-4508-AE8F-412DE22CF8B8}" v="1269" dt="2023-04-25T16:00:22.215"/>
    <p1510:client id="{E021B0E1-251F-4055-9D08-5547B1830631}" v="386" dt="2023-04-25T16:15:24.841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kaggle.com/code/jiaowoguanren/brain-cancer-gene-expression-tf-resmlp-0-98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65" b="163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649D4-02CF-EF9D-960D-F151C7D5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72613"/>
            <a:ext cx="10058400" cy="2055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i="0">
                <a:effectLst/>
              </a:rPr>
              <a:t>Brain cancer gene expression </a:t>
            </a:r>
            <a:r>
              <a:rPr lang="en-US" sz="6200"/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721CD-722B-0BF5-4C6D-0AACEE79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712" y="4158569"/>
            <a:ext cx="10058400" cy="1388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Shivika Prasanna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Ahmad 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Alhonainy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Abdulmateen Adebiyi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  <a:p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Hulayyil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Alshammari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EA763F-76FA-DF5C-DE14-25E84ACBE2C8}"/>
              </a:ext>
            </a:extLst>
          </p:cNvPr>
          <p:cNvSpPr txBox="1">
            <a:spLocks/>
          </p:cNvSpPr>
          <p:nvPr/>
        </p:nvSpPr>
        <p:spPr>
          <a:xfrm>
            <a:off x="1000730" y="5990655"/>
            <a:ext cx="10359044" cy="70963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For Machine Learning for Biomedical Informatics</a:t>
            </a:r>
            <a:endParaRPr lang="en-US" sz="900" dirty="0">
              <a:ea typeface="Calibri"/>
              <a:cs typeface="Calibri"/>
            </a:endParaRPr>
          </a:p>
          <a:p>
            <a:pPr algn="ctr"/>
            <a:r>
              <a:rPr lang="en-US" sz="900" dirty="0"/>
              <a:t>Images have been taken from sources cited on the slides.</a:t>
            </a:r>
            <a:endParaRPr lang="en-US" sz="900" dirty="0">
              <a:ea typeface="Calibri"/>
              <a:cs typeface="Calibri"/>
            </a:endParaRPr>
          </a:p>
          <a:p>
            <a:pPr algn="ctr"/>
            <a:r>
              <a:rPr lang="en-US" sz="900" dirty="0">
                <a:ea typeface="Calibri"/>
                <a:cs typeface="Calibri"/>
              </a:rPr>
              <a:t>Code available on: </a:t>
            </a:r>
            <a:r>
              <a:rPr lang="en-US" sz="900" dirty="0">
                <a:ea typeface="+mn-lt"/>
                <a:cs typeface="+mn-lt"/>
              </a:rPr>
              <a:t>https://github.com/ShivikaPrasanna/brain_cancer_gene_expression.git</a:t>
            </a:r>
          </a:p>
        </p:txBody>
      </p:sp>
    </p:spTree>
    <p:extLst>
      <p:ext uri="{BB962C8B-B14F-4D97-AF65-F5344CB8AC3E}">
        <p14:creationId xmlns:p14="http://schemas.microsoft.com/office/powerpoint/2010/main" val="72146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EB31F3-DED6-470A-1F90-E009B1BF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0340" y="637795"/>
            <a:ext cx="480060" cy="480060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8A01CFC8-93F8-560B-50D0-CAA3FE1EE260}"/>
              </a:ext>
            </a:extLst>
          </p:cNvPr>
          <p:cNvSpPr/>
          <p:nvPr/>
        </p:nvSpPr>
        <p:spPr>
          <a:xfrm>
            <a:off x="698730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C123BAF-8CDA-EC2F-E7CD-E71085049C1B}"/>
              </a:ext>
            </a:extLst>
          </p:cNvPr>
          <p:cNvSpPr/>
          <p:nvPr/>
        </p:nvSpPr>
        <p:spPr>
          <a:xfrm>
            <a:off x="1178790" y="538354"/>
            <a:ext cx="36708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Model</a:t>
            </a:r>
            <a:r>
              <a:rPr lang="en-US"/>
              <a:t> Summary</a:t>
            </a: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26A37-2E5F-8414-0D7F-06A961AFAF44}"/>
              </a:ext>
            </a:extLst>
          </p:cNvPr>
          <p:cNvSpPr txBox="1"/>
          <p:nvPr/>
        </p:nvSpPr>
        <p:spPr>
          <a:xfrm>
            <a:off x="999433" y="1512956"/>
            <a:ext cx="9900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D12EA708-4827-B1D2-021B-EC662AD39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251" y="1989800"/>
            <a:ext cx="5654722" cy="31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Shape">
            <a:extLst>
              <a:ext uri="{FF2B5EF4-FFF2-40B4-BE49-F238E27FC236}">
                <a16:creationId xmlns:a16="http://schemas.microsoft.com/office/drawing/2014/main" id="{0634DAE2-113C-64DD-5652-F74E6C8E1E20}"/>
              </a:ext>
            </a:extLst>
          </p:cNvPr>
          <p:cNvSpPr/>
          <p:nvPr/>
        </p:nvSpPr>
        <p:spPr>
          <a:xfrm>
            <a:off x="1286786" y="624275"/>
            <a:ext cx="3876256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10800"/>
                </a:moveTo>
                <a:lnTo>
                  <a:pt x="0" y="21600"/>
                </a:lnTo>
                <a:lnTo>
                  <a:pt x="194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Evaluation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A32AF89-1C48-EBF7-415A-5B9C6607B6E2}"/>
              </a:ext>
            </a:extLst>
          </p:cNvPr>
          <p:cNvSpPr/>
          <p:nvPr/>
        </p:nvSpPr>
        <p:spPr>
          <a:xfrm>
            <a:off x="783628" y="623792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9"/>
                </a:lnTo>
                <a:lnTo>
                  <a:pt x="11138" y="1819"/>
                </a:lnTo>
                <a:lnTo>
                  <a:pt x="16794" y="10809"/>
                </a:lnTo>
                <a:lnTo>
                  <a:pt x="11138" y="19781"/>
                </a:lnTo>
                <a:lnTo>
                  <a:pt x="0" y="19781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F1F65F-148C-5143-25A1-85B3380A2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4595" y="747421"/>
            <a:ext cx="480060" cy="48006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267EA0-334B-BCB2-68F8-B7A242C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0521"/>
              </p:ext>
            </p:extLst>
          </p:nvPr>
        </p:nvGraphicFramePr>
        <p:xfrm>
          <a:off x="910590" y="2118782"/>
          <a:ext cx="2597654" cy="2508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89393">
                  <a:extLst>
                    <a:ext uri="{9D8B030D-6E8A-4147-A177-3AD203B41FA5}">
                      <a16:colId xmlns:a16="http://schemas.microsoft.com/office/drawing/2014/main" val="1495772391"/>
                    </a:ext>
                  </a:extLst>
                </a:gridCol>
                <a:gridCol w="1208261">
                  <a:extLst>
                    <a:ext uri="{9D8B030D-6E8A-4147-A177-3AD203B41FA5}">
                      <a16:colId xmlns:a16="http://schemas.microsoft.com/office/drawing/2014/main" val="1960276989"/>
                    </a:ext>
                  </a:extLst>
                </a:gridCol>
              </a:tblGrid>
              <a:tr h="4647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29188"/>
                  </a:ext>
                </a:extLst>
              </a:tr>
              <a:tr h="508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Training 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7376"/>
                  </a:ext>
                </a:extLst>
              </a:tr>
              <a:tr h="508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60654"/>
                  </a:ext>
                </a:extLst>
              </a:tr>
              <a:tr h="508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72587"/>
                  </a:ext>
                </a:extLst>
              </a:tr>
              <a:tr h="508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25968"/>
                  </a:ext>
                </a:extLst>
              </a:tr>
            </a:tbl>
          </a:graphicData>
        </a:graphic>
      </p:graphicFrame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9561166-9377-B3C0-EAAD-E4798996F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101" y="2079457"/>
            <a:ext cx="7394811" cy="252848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560BA15-7465-1D66-05BB-7AA68686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639" y="4789331"/>
            <a:ext cx="4801737" cy="9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23141" y="0"/>
            <a:ext cx="1219198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7211CC6-5140-D9FD-DC8B-F71E3333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8421" y="711211"/>
            <a:ext cx="480060" cy="480060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50E4D635-1B5E-FE66-D818-FD7A526481DC}"/>
              </a:ext>
            </a:extLst>
          </p:cNvPr>
          <p:cNvSpPr/>
          <p:nvPr/>
        </p:nvSpPr>
        <p:spPr>
          <a:xfrm>
            <a:off x="856108" y="614600"/>
            <a:ext cx="3886115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" y="10800"/>
                </a:moveTo>
                <a:lnTo>
                  <a:pt x="0" y="21600"/>
                </a:lnTo>
                <a:lnTo>
                  <a:pt x="1941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</a:t>
            </a:r>
            <a:r>
              <a:rPr lang="en-US" sz="1800"/>
              <a:t> Conclusion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870ED6C-42EA-38C2-0263-F1A3620B5CE7}"/>
              </a:ext>
            </a:extLst>
          </p:cNvPr>
          <p:cNvSpPr/>
          <p:nvPr/>
        </p:nvSpPr>
        <p:spPr>
          <a:xfrm>
            <a:off x="376744" y="614600"/>
            <a:ext cx="612822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8"/>
                </a:lnTo>
                <a:lnTo>
                  <a:pt x="11118" y="1818"/>
                </a:lnTo>
                <a:lnTo>
                  <a:pt x="16794" y="10800"/>
                </a:lnTo>
                <a:lnTo>
                  <a:pt x="11118" y="19765"/>
                </a:lnTo>
                <a:lnTo>
                  <a:pt x="0" y="19765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B3DD7-E701-5909-1CCB-7B3AB382235C}"/>
              </a:ext>
            </a:extLst>
          </p:cNvPr>
          <p:cNvSpPr txBox="1"/>
          <p:nvPr/>
        </p:nvSpPr>
        <p:spPr>
          <a:xfrm>
            <a:off x="409432" y="1910686"/>
            <a:ext cx="118053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Neural networks can be used to classify the gene expression</a:t>
            </a:r>
          </a:p>
          <a:p>
            <a:pPr marL="7429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Into 3 classes for Brain Cancer dataset due to extreme class imbalance, namely ependymoma, glioblastoma, medulloblastoma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Data was split into 90-10 due to dataset size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Model developed had fewer layers to accommodate the data size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Multiple experiments were carried out to finalize the best model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SMOTE for additional synthetic data points yielded similar test accuracy of 59%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Smaller model of 2 layers yielded test accuracy of 60%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Hyperparameter tuning on the batch size, epochs and split ratio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92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649D4-02CF-EF9D-960D-F151C7D5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97342"/>
            <a:ext cx="4365504" cy="6202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/>
              <a:t>Outline</a:t>
            </a:r>
            <a:r>
              <a:rPr lang="en-US" sz="4000" i="0">
                <a:effectLst/>
              </a:rPr>
              <a:t>:</a:t>
            </a:r>
            <a:endParaRPr lang="en-US" sz="40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CB42A274-E8B3-7B17-035C-C2CFC6A1B210}"/>
              </a:ext>
            </a:extLst>
          </p:cNvPr>
          <p:cNvSpPr/>
          <p:nvPr/>
        </p:nvSpPr>
        <p:spPr>
          <a:xfrm>
            <a:off x="867620" y="1699148"/>
            <a:ext cx="3881676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2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1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  </a:t>
            </a:r>
            <a:r>
              <a:rPr lang="en-US" sz="1800"/>
              <a:t> Introduction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17033C12-C8EB-E76A-A29B-563CC7500845}"/>
              </a:ext>
            </a:extLst>
          </p:cNvPr>
          <p:cNvSpPr/>
          <p:nvPr/>
        </p:nvSpPr>
        <p:spPr>
          <a:xfrm>
            <a:off x="387560" y="1699148"/>
            <a:ext cx="612822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9"/>
                </a:lnTo>
                <a:lnTo>
                  <a:pt x="11118" y="1819"/>
                </a:lnTo>
                <a:lnTo>
                  <a:pt x="16794" y="10791"/>
                </a:lnTo>
                <a:lnTo>
                  <a:pt x="11118" y="19781"/>
                </a:lnTo>
                <a:lnTo>
                  <a:pt x="0" y="19781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7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72F786-0539-05CE-8AF7-F5028DB9B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29731" y="4840007"/>
            <a:ext cx="480060" cy="480060"/>
          </a:xfrm>
          <a:prstGeom prst="rect">
            <a:avLst/>
          </a:prstGeom>
        </p:spPr>
      </p:pic>
      <p:sp>
        <p:nvSpPr>
          <p:cNvPr id="8" name="Shape">
            <a:extLst>
              <a:ext uri="{FF2B5EF4-FFF2-40B4-BE49-F238E27FC236}">
                <a16:creationId xmlns:a16="http://schemas.microsoft.com/office/drawing/2014/main" id="{68806A49-1C57-7E4A-C6D1-FE94680BE24D}"/>
              </a:ext>
            </a:extLst>
          </p:cNvPr>
          <p:cNvSpPr/>
          <p:nvPr/>
        </p:nvSpPr>
        <p:spPr>
          <a:xfrm>
            <a:off x="1310827" y="2465462"/>
            <a:ext cx="387296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 </a:t>
            </a:r>
            <a:r>
              <a:rPr lang="en-US" sz="1800"/>
              <a:t> </a:t>
            </a:r>
            <a:r>
              <a:rPr lang="en-US">
                <a:ea typeface="+mn-lt"/>
                <a:cs typeface="+mn-lt"/>
              </a:rPr>
              <a:t>Objective and Dataset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D06F493B-5C99-FB07-C672-CA236E74D1B0}"/>
              </a:ext>
            </a:extLst>
          </p:cNvPr>
          <p:cNvSpPr/>
          <p:nvPr/>
        </p:nvSpPr>
        <p:spPr>
          <a:xfrm>
            <a:off x="805139" y="2465462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820C0BD-270E-5E59-5529-C7414A6E6B73}"/>
              </a:ext>
            </a:extLst>
          </p:cNvPr>
          <p:cNvSpPr/>
          <p:nvPr/>
        </p:nvSpPr>
        <p:spPr>
          <a:xfrm>
            <a:off x="2253317" y="3983512"/>
            <a:ext cx="36708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Our Model</a:t>
            </a: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A244D39C-9665-33DC-8E6B-20B568DAF896}"/>
              </a:ext>
            </a:extLst>
          </p:cNvPr>
          <p:cNvSpPr/>
          <p:nvPr/>
        </p:nvSpPr>
        <p:spPr>
          <a:xfrm>
            <a:off x="1756558" y="3984078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56C6BDF7-1672-A4BA-8580-C4562C659479}"/>
              </a:ext>
            </a:extLst>
          </p:cNvPr>
          <p:cNvSpPr/>
          <p:nvPr/>
        </p:nvSpPr>
        <p:spPr>
          <a:xfrm>
            <a:off x="1823406" y="4739565"/>
            <a:ext cx="3876256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10800"/>
                </a:moveTo>
                <a:lnTo>
                  <a:pt x="0" y="21600"/>
                </a:lnTo>
                <a:lnTo>
                  <a:pt x="194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Evaluation</a:t>
            </a: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EEB1F794-5883-BF06-9C13-D2D4FDBCCC5C}"/>
              </a:ext>
            </a:extLst>
          </p:cNvPr>
          <p:cNvSpPr/>
          <p:nvPr/>
        </p:nvSpPr>
        <p:spPr>
          <a:xfrm>
            <a:off x="1330980" y="4739082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9"/>
                </a:lnTo>
                <a:lnTo>
                  <a:pt x="11138" y="1819"/>
                </a:lnTo>
                <a:lnTo>
                  <a:pt x="16794" y="10809"/>
                </a:lnTo>
                <a:lnTo>
                  <a:pt x="11138" y="19781"/>
                </a:lnTo>
                <a:lnTo>
                  <a:pt x="0" y="19781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4FD0BBC2-446F-F6CD-D84F-53327C18206A}"/>
              </a:ext>
            </a:extLst>
          </p:cNvPr>
          <p:cNvSpPr/>
          <p:nvPr/>
        </p:nvSpPr>
        <p:spPr>
          <a:xfrm>
            <a:off x="1332023" y="5526860"/>
            <a:ext cx="3886115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" y="10800"/>
                </a:moveTo>
                <a:lnTo>
                  <a:pt x="0" y="21600"/>
                </a:lnTo>
                <a:lnTo>
                  <a:pt x="1941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</a:t>
            </a:r>
            <a:r>
              <a:rPr lang="en-US" sz="1800"/>
              <a:t> Conclusion</a:t>
            </a:r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3A4F6395-CFC2-020B-F6F0-DC181FAD3246}"/>
              </a:ext>
            </a:extLst>
          </p:cNvPr>
          <p:cNvSpPr/>
          <p:nvPr/>
        </p:nvSpPr>
        <p:spPr>
          <a:xfrm>
            <a:off x="809730" y="5526860"/>
            <a:ext cx="612822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8"/>
                </a:lnTo>
                <a:lnTo>
                  <a:pt x="11118" y="1818"/>
                </a:lnTo>
                <a:lnTo>
                  <a:pt x="16794" y="10800"/>
                </a:lnTo>
                <a:lnTo>
                  <a:pt x="11118" y="19765"/>
                </a:lnTo>
                <a:lnTo>
                  <a:pt x="0" y="19765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CEF7DB0-4F7A-811B-E667-0C9F86C16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58900" y="4083695"/>
            <a:ext cx="480060" cy="4800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49" name="Graphic 48" descr="Flag with solid fill">
            <a:extLst>
              <a:ext uri="{FF2B5EF4-FFF2-40B4-BE49-F238E27FC236}">
                <a16:creationId xmlns:a16="http://schemas.microsoft.com/office/drawing/2014/main" id="{3443B672-6281-6C7A-2FC5-1F7D342D7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08" y="2597105"/>
            <a:ext cx="480060" cy="413502"/>
          </a:xfrm>
          <a:prstGeom prst="rect">
            <a:avLst/>
          </a:prstGeom>
        </p:spPr>
      </p:pic>
      <p:pic>
        <p:nvPicPr>
          <p:cNvPr id="51" name="Graphic 50" descr="Clipboard with solid fill">
            <a:extLst>
              <a:ext uri="{FF2B5EF4-FFF2-40B4-BE49-F238E27FC236}">
                <a16:creationId xmlns:a16="http://schemas.microsoft.com/office/drawing/2014/main" id="{99E6859B-F61F-010F-F691-7E59D8092F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280" y="1751150"/>
            <a:ext cx="519859" cy="551688"/>
          </a:xfrm>
          <a:prstGeom prst="rect">
            <a:avLst/>
          </a:prstGeom>
        </p:spPr>
      </p:pic>
      <p:sp>
        <p:nvSpPr>
          <p:cNvPr id="3" name="Shape">
            <a:extLst>
              <a:ext uri="{FF2B5EF4-FFF2-40B4-BE49-F238E27FC236}">
                <a16:creationId xmlns:a16="http://schemas.microsoft.com/office/drawing/2014/main" id="{4198E532-B159-2DB1-2042-BBF57C3921FF}"/>
              </a:ext>
            </a:extLst>
          </p:cNvPr>
          <p:cNvSpPr/>
          <p:nvPr/>
        </p:nvSpPr>
        <p:spPr>
          <a:xfrm>
            <a:off x="1664996" y="3238194"/>
            <a:ext cx="40285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  </a:t>
            </a:r>
            <a:r>
              <a:rPr lang="en-US">
                <a:ea typeface="+mn-lt"/>
                <a:cs typeface="+mn-lt"/>
              </a:rPr>
              <a:t>Benchmark Comparison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32D2913C-A7B3-BAF1-0BD2-89E6F8446315}"/>
              </a:ext>
            </a:extLst>
          </p:cNvPr>
          <p:cNvSpPr/>
          <p:nvPr/>
        </p:nvSpPr>
        <p:spPr>
          <a:xfrm>
            <a:off x="1132477" y="323819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4" name="Graphic 14" descr="Gauge with solid fill">
            <a:extLst>
              <a:ext uri="{FF2B5EF4-FFF2-40B4-BE49-F238E27FC236}">
                <a16:creationId xmlns:a16="http://schemas.microsoft.com/office/drawing/2014/main" id="{BC34B8D1-5B91-0DAA-2157-5A87791196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334" y="3288405"/>
            <a:ext cx="463640" cy="463640"/>
          </a:xfrm>
          <a:prstGeom prst="rect">
            <a:avLst/>
          </a:prstGeom>
        </p:spPr>
      </p:pic>
      <p:pic>
        <p:nvPicPr>
          <p:cNvPr id="15" name="Graphic 15" descr="Badge Tick1 with solid fill">
            <a:extLst>
              <a:ext uri="{FF2B5EF4-FFF2-40B4-BE49-F238E27FC236}">
                <a16:creationId xmlns:a16="http://schemas.microsoft.com/office/drawing/2014/main" id="{27E23DFC-C2EF-0F9D-576B-832BA53C63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489" y="5654898"/>
            <a:ext cx="420710" cy="4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42" grpId="0" animBg="1"/>
      <p:bldP spid="43" grpId="0" animBg="1"/>
      <p:bldP spid="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CB42A274-E8B3-7B17-035C-C2CFC6A1B210}"/>
              </a:ext>
            </a:extLst>
          </p:cNvPr>
          <p:cNvSpPr/>
          <p:nvPr/>
        </p:nvSpPr>
        <p:spPr>
          <a:xfrm>
            <a:off x="1000382" y="757602"/>
            <a:ext cx="3881676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2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1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  </a:t>
            </a:r>
            <a:r>
              <a:rPr lang="en-US" sz="1800"/>
              <a:t> Introduction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17033C12-C8EB-E76A-A29B-563CC7500845}"/>
              </a:ext>
            </a:extLst>
          </p:cNvPr>
          <p:cNvSpPr/>
          <p:nvPr/>
        </p:nvSpPr>
        <p:spPr>
          <a:xfrm>
            <a:off x="498728" y="785523"/>
            <a:ext cx="612822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9"/>
                </a:lnTo>
                <a:lnTo>
                  <a:pt x="11118" y="1819"/>
                </a:lnTo>
                <a:lnTo>
                  <a:pt x="16794" y="10791"/>
                </a:lnTo>
                <a:lnTo>
                  <a:pt x="11118" y="19781"/>
                </a:lnTo>
                <a:lnTo>
                  <a:pt x="0" y="19781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7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51" name="Graphic 50" descr="Clipboard with solid fill">
            <a:extLst>
              <a:ext uri="{FF2B5EF4-FFF2-40B4-BE49-F238E27FC236}">
                <a16:creationId xmlns:a16="http://schemas.microsoft.com/office/drawing/2014/main" id="{99E6859B-F61F-010F-F691-7E59D809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76" y="849150"/>
            <a:ext cx="519859" cy="551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216333-A787-988F-6475-BD575502EEAF}"/>
              </a:ext>
            </a:extLst>
          </p:cNvPr>
          <p:cNvSpPr txBox="1"/>
          <p:nvPr/>
        </p:nvSpPr>
        <p:spPr>
          <a:xfrm>
            <a:off x="999433" y="1800087"/>
            <a:ext cx="849795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Level of gene expression depends on factors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Type of cell 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Developmental stage of the organism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Presence of external signals or environmental stimuli</a:t>
            </a:r>
            <a:endParaRPr lang="en-US" sz="2200" dirty="0"/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Regulation of gene expression critical for maintaining proper balance of proteins and other molecules within cells</a:t>
            </a:r>
          </a:p>
        </p:txBody>
      </p:sp>
    </p:spTree>
    <p:extLst>
      <p:ext uri="{BB962C8B-B14F-4D97-AF65-F5344CB8AC3E}">
        <p14:creationId xmlns:p14="http://schemas.microsoft.com/office/powerpoint/2010/main" val="22790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-9581" y="-25831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8" name="Graphic 7" descr="Flag with solid fill">
            <a:extLst>
              <a:ext uri="{FF2B5EF4-FFF2-40B4-BE49-F238E27FC236}">
                <a16:creationId xmlns:a16="http://schemas.microsoft.com/office/drawing/2014/main" id="{F9884ABD-0208-5D9B-9305-1BB8CBEC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836" y="671074"/>
            <a:ext cx="480060" cy="413502"/>
          </a:xfrm>
          <a:prstGeom prst="rect">
            <a:avLst/>
          </a:prstGeom>
        </p:spPr>
      </p:pic>
      <p:sp>
        <p:nvSpPr>
          <p:cNvPr id="9" name="Shape">
            <a:extLst>
              <a:ext uri="{FF2B5EF4-FFF2-40B4-BE49-F238E27FC236}">
                <a16:creationId xmlns:a16="http://schemas.microsoft.com/office/drawing/2014/main" id="{4B2C156E-80F6-2A1C-F9CE-9FBF793A8597}"/>
              </a:ext>
            </a:extLst>
          </p:cNvPr>
          <p:cNvSpPr/>
          <p:nvPr/>
        </p:nvSpPr>
        <p:spPr>
          <a:xfrm>
            <a:off x="686267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48AF9D55-1CEB-A307-1F2B-687F9A7A127E}"/>
              </a:ext>
            </a:extLst>
          </p:cNvPr>
          <p:cNvSpPr/>
          <p:nvPr/>
        </p:nvSpPr>
        <p:spPr>
          <a:xfrm>
            <a:off x="1166327" y="538354"/>
            <a:ext cx="387296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 dirty="0"/>
              <a:t>   </a:t>
            </a:r>
            <a:r>
              <a:rPr lang="en-US" sz="1800" dirty="0"/>
              <a:t> </a:t>
            </a:r>
            <a:r>
              <a:rPr lang="en-US" dirty="0"/>
              <a:t>Objective</a:t>
            </a:r>
            <a:r>
              <a:rPr lang="en-US" sz="1800" dirty="0"/>
              <a:t> and Dataset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47A7FF8-7D0C-E446-AEEA-0BC38048D0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5706"/>
          <a:stretch/>
        </p:blipFill>
        <p:spPr>
          <a:xfrm>
            <a:off x="6164239" y="2326251"/>
            <a:ext cx="5714328" cy="2387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2E99E-90E8-C187-659B-E50A32B13D4D}"/>
              </a:ext>
            </a:extLst>
          </p:cNvPr>
          <p:cNvSpPr txBox="1"/>
          <p:nvPr/>
        </p:nvSpPr>
        <p:spPr>
          <a:xfrm>
            <a:off x="92904" y="3168287"/>
            <a:ext cx="583183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SBCB</a:t>
            </a:r>
            <a:r>
              <a:rPr lang="en-US" sz="1600" b="0" i="0" dirty="0">
                <a:effectLst/>
                <a:ea typeface="+mn-lt"/>
                <a:cs typeface="+mn-lt"/>
              </a:rPr>
              <a:t> lab focuses on the computational analysis of biological structures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effectLst/>
                <a:ea typeface="+mn-lt"/>
                <a:cs typeface="+mn-lt"/>
              </a:rPr>
              <a:t>Curated Microarray Database 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CuMiDa</a:t>
            </a:r>
            <a:r>
              <a:rPr lang="en-US" sz="1600" dirty="0">
                <a:ea typeface="+mn-lt"/>
                <a:cs typeface="+mn-lt"/>
              </a:rPr>
              <a:t>) containing 78 cancer datasets curated from 30,000 studies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Provide standardized preprocessing and benchmark results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Facilitate machine learning studies in cancer research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69AAA-9857-BE2E-E63F-B145527E9D88}"/>
              </a:ext>
            </a:extLst>
          </p:cNvPr>
          <p:cNvSpPr txBox="1"/>
          <p:nvPr/>
        </p:nvSpPr>
        <p:spPr>
          <a:xfrm>
            <a:off x="173219" y="1872279"/>
            <a:ext cx="584521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Goal: </a:t>
            </a:r>
            <a:endParaRPr lang="en-US">
              <a:latin typeface="Söhne"/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Predict the class of gene expression in Brain Cancer dataset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7E381-EC71-4354-8251-7CDD4469BCF4}"/>
              </a:ext>
            </a:extLst>
          </p:cNvPr>
          <p:cNvSpPr txBox="1"/>
          <p:nvPr/>
        </p:nvSpPr>
        <p:spPr>
          <a:xfrm>
            <a:off x="4913659" y="6455360"/>
            <a:ext cx="451740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Source: https://sbcb.inf.ufrgs.br/</a:t>
            </a:r>
            <a:endParaRPr lang="en-US" sz="10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-9581" y="-25831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8" name="Graphic 7" descr="Flag with solid fill">
            <a:extLst>
              <a:ext uri="{FF2B5EF4-FFF2-40B4-BE49-F238E27FC236}">
                <a16:creationId xmlns:a16="http://schemas.microsoft.com/office/drawing/2014/main" id="{F9884ABD-0208-5D9B-9305-1BB8CBEC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836" y="671074"/>
            <a:ext cx="480060" cy="413502"/>
          </a:xfrm>
          <a:prstGeom prst="rect">
            <a:avLst/>
          </a:prstGeom>
        </p:spPr>
      </p:pic>
      <p:sp>
        <p:nvSpPr>
          <p:cNvPr id="9" name="Shape">
            <a:extLst>
              <a:ext uri="{FF2B5EF4-FFF2-40B4-BE49-F238E27FC236}">
                <a16:creationId xmlns:a16="http://schemas.microsoft.com/office/drawing/2014/main" id="{4B2C156E-80F6-2A1C-F9CE-9FBF793A8597}"/>
              </a:ext>
            </a:extLst>
          </p:cNvPr>
          <p:cNvSpPr/>
          <p:nvPr/>
        </p:nvSpPr>
        <p:spPr>
          <a:xfrm>
            <a:off x="686267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48AF9D55-1CEB-A307-1F2B-687F9A7A127E}"/>
              </a:ext>
            </a:extLst>
          </p:cNvPr>
          <p:cNvSpPr/>
          <p:nvPr/>
        </p:nvSpPr>
        <p:spPr>
          <a:xfrm>
            <a:off x="1166327" y="538354"/>
            <a:ext cx="387296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 dirty="0"/>
              <a:t>   </a:t>
            </a:r>
            <a:r>
              <a:rPr lang="en-US" sz="1800" dirty="0"/>
              <a:t> </a:t>
            </a:r>
            <a:r>
              <a:rPr lang="en-US" dirty="0"/>
              <a:t>Objective</a:t>
            </a:r>
            <a:r>
              <a:rPr lang="en-US" sz="1800" dirty="0"/>
              <a:t> and Dataset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EBD01BB-1761-0C05-AF05-2E7E3A94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80" y="1547240"/>
            <a:ext cx="5733510" cy="2387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67E381-EC71-4354-8251-7CDD4469BCF4}"/>
              </a:ext>
            </a:extLst>
          </p:cNvPr>
          <p:cNvSpPr txBox="1"/>
          <p:nvPr/>
        </p:nvSpPr>
        <p:spPr>
          <a:xfrm>
            <a:off x="4913659" y="6455360"/>
            <a:ext cx="451740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Source: https://sbcb.inf.ufrgs.br/</a:t>
            </a:r>
            <a:endParaRPr lang="en-US" sz="105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D8693-CC3B-3362-F8E3-12469C95D214}"/>
              </a:ext>
            </a:extLst>
          </p:cNvPr>
          <p:cNvSpPr txBox="1"/>
          <p:nvPr/>
        </p:nvSpPr>
        <p:spPr>
          <a:xfrm>
            <a:off x="684492" y="1667981"/>
            <a:ext cx="5477591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GSE50161 on brain cancer gene expression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 5 classes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  54,676 genes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  130 samples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Distribution of the 5 classes</a:t>
            </a:r>
            <a:endParaRPr lang="en-US" sz="1100" dirty="0">
              <a:ea typeface="+mn-lt"/>
              <a:cs typeface="+mn-lt"/>
            </a:endParaRPr>
          </a:p>
        </p:txBody>
      </p:sp>
      <p:pic>
        <p:nvPicPr>
          <p:cNvPr id="3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09136F-6F9F-5FEF-699F-FB2B7BFBD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787" y="5159505"/>
            <a:ext cx="5302155" cy="8949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D2BD08-6FC0-1369-ADBB-C7A0C52FE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788" y="4120620"/>
            <a:ext cx="5302155" cy="663923"/>
          </a:xfrm>
          <a:prstGeom prst="rect">
            <a:avLst/>
          </a:prstGeom>
        </p:spPr>
      </p:pic>
      <p:pic>
        <p:nvPicPr>
          <p:cNvPr id="7" name="Picture 1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A656412-D493-D9F4-CDDF-06A22CEC7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012" y="3525554"/>
            <a:ext cx="4369558" cy="25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3174322" y="6405959"/>
            <a:ext cx="5997031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50" dirty="0"/>
              <a:t> Source: </a:t>
            </a:r>
            <a:r>
              <a:rPr lang="en-US" sz="1050" dirty="0">
                <a:ea typeface="+mn-lt"/>
                <a:cs typeface="+mn-lt"/>
                <a:hlinkClick r:id="rId3"/>
              </a:rPr>
              <a:t>https://www.kaggle.com/code/jiaowoguanren/brain-cancer-gene-expression-tf-resmlp-0-98</a:t>
            </a:r>
            <a:endParaRPr lang="en-US" sz="1050">
              <a:ea typeface="+mn-lt"/>
              <a:cs typeface="+mn-lt"/>
            </a:endParaRPr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489C389-4649-012B-A90F-3CFF28FC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3" y="3739312"/>
            <a:ext cx="2128388" cy="2385941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4A75F15-464A-6924-4C77-5E768352C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534" y="3737864"/>
            <a:ext cx="2000989" cy="2390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82E19A-4FFC-5D97-034D-2DE4581FC2F5}"/>
              </a:ext>
            </a:extLst>
          </p:cNvPr>
          <p:cNvSpPr txBox="1"/>
          <p:nvPr/>
        </p:nvSpPr>
        <p:spPr>
          <a:xfrm>
            <a:off x="328705" y="1792941"/>
            <a:ext cx="58420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Model: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Train-test split of </a:t>
            </a:r>
            <a:r>
              <a:rPr lang="en-US" i="1" dirty="0">
                <a:ea typeface="+mn-lt"/>
                <a:cs typeface="+mn-lt"/>
              </a:rPr>
              <a:t>100-0</a:t>
            </a:r>
            <a:endParaRPr lang="en-US" i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ResMLP</a:t>
            </a:r>
            <a:r>
              <a:rPr lang="en-US" dirty="0">
                <a:ea typeface="+mn-lt"/>
                <a:cs typeface="+mn-lt"/>
              </a:rPr>
              <a:t> (Sequential)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Dense layer (Activation: </a:t>
            </a:r>
            <a:r>
              <a:rPr lang="en-US" dirty="0" err="1">
                <a:cs typeface="Calibri" panose="020F0502020204030204"/>
              </a:rPr>
              <a:t>ReLU</a:t>
            </a:r>
            <a:r>
              <a:rPr lang="en-US" dirty="0">
                <a:cs typeface="Calibri" panose="020F0502020204030204"/>
              </a:rPr>
              <a:t>)</a:t>
            </a:r>
            <a:endParaRPr lang="en-US" dirty="0">
              <a:ea typeface="Calibri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Batch normalization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Optimizer: Adam</a:t>
            </a:r>
            <a:endParaRPr lang="en-US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Loss: Sparse Categorical Cross Entropy</a:t>
            </a:r>
            <a:endParaRPr lang="en-US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Model Training Parameters:</a:t>
            </a:r>
            <a:endParaRPr lang="en-US" dirty="0">
              <a:ea typeface="Calibri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Epochs: 50</a:t>
            </a:r>
            <a:endParaRPr lang="en-US" dirty="0">
              <a:ea typeface="Calibri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Batch size: 16</a:t>
            </a:r>
            <a:endParaRPr lang="en-US" dirty="0">
              <a:ea typeface="Calibri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8A32158-2C4E-535A-8EF1-EEF56482BF4E}"/>
              </a:ext>
            </a:extLst>
          </p:cNvPr>
          <p:cNvSpPr/>
          <p:nvPr/>
        </p:nvSpPr>
        <p:spPr>
          <a:xfrm>
            <a:off x="1171306" y="437040"/>
            <a:ext cx="40285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   </a:t>
            </a:r>
            <a:r>
              <a:rPr lang="en-US">
                <a:ea typeface="+mn-lt"/>
                <a:cs typeface="+mn-lt"/>
              </a:rPr>
              <a:t>Benchmark Comparison</a:t>
            </a: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29B9B7C-735E-4F48-826C-EC50BBA561AE}"/>
              </a:ext>
            </a:extLst>
          </p:cNvPr>
          <p:cNvSpPr/>
          <p:nvPr/>
        </p:nvSpPr>
        <p:spPr>
          <a:xfrm>
            <a:off x="638787" y="437040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3" name="Graphic 14" descr="Gauge with solid fill">
            <a:extLst>
              <a:ext uri="{FF2B5EF4-FFF2-40B4-BE49-F238E27FC236}">
                <a16:creationId xmlns:a16="http://schemas.microsoft.com/office/drawing/2014/main" id="{D1B1DF0C-2C02-0FD7-0A77-D13D1015E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44" y="487251"/>
            <a:ext cx="463640" cy="463640"/>
          </a:xfrm>
          <a:prstGeom prst="rect">
            <a:avLst/>
          </a:prstGeom>
        </p:spPr>
      </p:pic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ACE704A4-4B93-CFD8-4707-739C5F70F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742" y="1398354"/>
            <a:ext cx="3800900" cy="19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2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EB31F3-DED6-470A-1F90-E009B1BF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0340" y="637795"/>
            <a:ext cx="480060" cy="480060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8A01CFC8-93F8-560B-50D0-CAA3FE1EE260}"/>
              </a:ext>
            </a:extLst>
          </p:cNvPr>
          <p:cNvSpPr/>
          <p:nvPr/>
        </p:nvSpPr>
        <p:spPr>
          <a:xfrm>
            <a:off x="698730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C123BAF-8CDA-EC2F-E7CD-E71085049C1B}"/>
              </a:ext>
            </a:extLst>
          </p:cNvPr>
          <p:cNvSpPr/>
          <p:nvPr/>
        </p:nvSpPr>
        <p:spPr>
          <a:xfrm>
            <a:off x="1178790" y="538354"/>
            <a:ext cx="36708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26A37-2E5F-8414-0D7F-06A961AFAF44}"/>
              </a:ext>
            </a:extLst>
          </p:cNvPr>
          <p:cNvSpPr txBox="1"/>
          <p:nvPr/>
        </p:nvSpPr>
        <p:spPr>
          <a:xfrm>
            <a:off x="993912" y="1512956"/>
            <a:ext cx="9906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Model definition: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Train-test split of 90-10 due to small size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Sequential model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4 dense layers (16, 8, 4, 1 units)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Activations:</a:t>
            </a:r>
            <a:endParaRPr lang="en-US" dirty="0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Layers 1-3: </a:t>
            </a:r>
            <a:r>
              <a:rPr lang="en-US" dirty="0" err="1"/>
              <a:t>ReLU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Layer 4: Sigmoid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5490E5-153B-6556-31E4-F0169CD79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445" y="4650760"/>
            <a:ext cx="9385110" cy="12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8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EB31F3-DED6-470A-1F90-E009B1BF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0340" y="637795"/>
            <a:ext cx="480060" cy="480060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8A01CFC8-93F8-560B-50D0-CAA3FE1EE260}"/>
              </a:ext>
            </a:extLst>
          </p:cNvPr>
          <p:cNvSpPr/>
          <p:nvPr/>
        </p:nvSpPr>
        <p:spPr>
          <a:xfrm>
            <a:off x="698730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C123BAF-8CDA-EC2F-E7CD-E71085049C1B}"/>
              </a:ext>
            </a:extLst>
          </p:cNvPr>
          <p:cNvSpPr/>
          <p:nvPr/>
        </p:nvSpPr>
        <p:spPr>
          <a:xfrm>
            <a:off x="1178790" y="538354"/>
            <a:ext cx="36708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26A37-2E5F-8414-0D7F-06A961AFAF44}"/>
              </a:ext>
            </a:extLst>
          </p:cNvPr>
          <p:cNvSpPr txBox="1"/>
          <p:nvPr/>
        </p:nvSpPr>
        <p:spPr>
          <a:xfrm>
            <a:off x="993912" y="1512956"/>
            <a:ext cx="9906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Loss: Binary Cross Entropy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Optimizer: Adam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Metrics: Accuracy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89E4C3F-08DD-9005-6DBF-B02938CDC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55" y="4081985"/>
            <a:ext cx="7066721" cy="5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Neon laser lights aligned to form a triangle">
            <a:extLst>
              <a:ext uri="{FF2B5EF4-FFF2-40B4-BE49-F238E27FC236}">
                <a16:creationId xmlns:a16="http://schemas.microsoft.com/office/drawing/2014/main" id="{61B3C6E2-5F67-26DA-A31A-AF02CB4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1" b="139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4D78E-823E-A329-8B90-42CAFD5B4984}"/>
              </a:ext>
            </a:extLst>
          </p:cNvPr>
          <p:cNvSpPr txBox="1"/>
          <p:nvPr/>
        </p:nvSpPr>
        <p:spPr>
          <a:xfrm>
            <a:off x="5016770" y="5598467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EB31F3-DED6-470A-1F90-E009B1BF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0340" y="637795"/>
            <a:ext cx="480060" cy="480060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8A01CFC8-93F8-560B-50D0-CAA3FE1EE260}"/>
              </a:ext>
            </a:extLst>
          </p:cNvPr>
          <p:cNvSpPr/>
          <p:nvPr/>
        </p:nvSpPr>
        <p:spPr>
          <a:xfrm>
            <a:off x="698730" y="538354"/>
            <a:ext cx="612818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C123BAF-8CDA-EC2F-E7CD-E71085049C1B}"/>
              </a:ext>
            </a:extLst>
          </p:cNvPr>
          <p:cNvSpPr/>
          <p:nvPr/>
        </p:nvSpPr>
        <p:spPr>
          <a:xfrm>
            <a:off x="1178790" y="538354"/>
            <a:ext cx="3670889" cy="67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r>
              <a:rPr lang="en-US"/>
              <a:t>   </a:t>
            </a:r>
            <a:r>
              <a:rPr lang="en-US" sz="1800"/>
              <a:t> 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26A37-2E5F-8414-0D7F-06A961AFAF44}"/>
              </a:ext>
            </a:extLst>
          </p:cNvPr>
          <p:cNvSpPr txBox="1"/>
          <p:nvPr/>
        </p:nvSpPr>
        <p:spPr>
          <a:xfrm>
            <a:off x="1005891" y="1437171"/>
            <a:ext cx="990047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Training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Early Stopping</a:t>
            </a:r>
            <a:endParaRPr lang="en-US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Monitor: loss</a:t>
            </a:r>
            <a:endParaRPr lang="en-US" sz="1600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Patience: 10</a:t>
            </a:r>
            <a:endParaRPr lang="en-US" sz="1600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Mode: min</a:t>
            </a:r>
            <a:endParaRPr lang="en-US" sz="1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Model Checkpoint</a:t>
            </a:r>
            <a:endParaRPr lang="en-US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Monitor: loss</a:t>
            </a:r>
            <a:endParaRPr lang="en-US" sz="1600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Save best model with min loss</a:t>
            </a:r>
            <a:endParaRPr lang="en-US" sz="1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Learning Rate</a:t>
            </a:r>
            <a:endParaRPr lang="en-US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Monitor: loss</a:t>
            </a:r>
            <a:endParaRPr lang="en-US" sz="1600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Factor: 0.1</a:t>
            </a:r>
            <a:endParaRPr lang="en-US" sz="1600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Mode: min</a:t>
            </a:r>
            <a:endParaRPr lang="en-US" sz="1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61ED88C0-3C7E-178D-3A48-D88DF7499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4" y="4895827"/>
            <a:ext cx="11870634" cy="7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6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{2DF098D3-99A0-BB43-9656-55E8741081EF}tf10001063</Template>
  <TotalTime>0</TotalTime>
  <Words>487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Wingdings 2</vt:lpstr>
      <vt:lpstr>Office Theme</vt:lpstr>
      <vt:lpstr>Brain cancer gene expression using Neural Networks</vt:lpstr>
      <vt:lpstr>Outline: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cancer gene expression  Sequential model experiment</dc:title>
  <dc:creator>Alhonainy, Ahmad</dc:creator>
  <cp:lastModifiedBy>Prasanna, Shivika (MU-Student)</cp:lastModifiedBy>
  <cp:revision>172</cp:revision>
  <dcterms:created xsi:type="dcterms:W3CDTF">2023-04-24T15:37:52Z</dcterms:created>
  <dcterms:modified xsi:type="dcterms:W3CDTF">2023-04-26T22:37:19Z</dcterms:modified>
</cp:coreProperties>
</file>