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35aaddf4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35aaddf4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35aaddf4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35aaddf4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35aaddf4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35aaddf4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35aaddf4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35aaddf4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35aaddf4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35aaddf4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35aaddf4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35aaddf4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35aaddf4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35aaddf4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5aaddf4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35aaddf4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37fe799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37fe799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37fe7991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37fe7991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5aaddf4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5aaddf4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35aaddf4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35aaddf4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37fe799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37fe799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35aaddf4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35aaddf4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35aaddf4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35aaddf4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35aaddf4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35aaddf4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35aaddf4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35aaddf4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37fe7991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37fe7991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37fe7991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37fe7991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37fe7991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37fe7991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35aaddf4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35aaddf4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35aaddf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35aaddf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37fe7991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37fe7991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35aaddf4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35aaddf4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35aaddf4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35aaddf4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35aaddf4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35aaddf4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35aaddf4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35aaddf4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35aaddf43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35aaddf43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35aaddf4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35aaddf4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0.xml" Type="http://schemas.openxmlformats.org/officeDocument/2006/relationships/notesSlide"/><Relationship Id="rId3" Target="../media/image8.jpeg" Type="http://schemas.openxmlformats.org/officeDocument/2006/relationships/image"/></Relationships>
</file>

<file path=ppt/slides/_rels/slide1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1.xml" Type="http://schemas.openxmlformats.org/officeDocument/2006/relationships/notesSlide"/><Relationship Id="rId3" Target="../media/image13.jpeg" Type="http://schemas.openxmlformats.org/officeDocument/2006/relationships/image"/></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0.xml" Type="http://schemas.openxmlformats.org/officeDocument/2006/relationships/notesSlide"/><Relationship Id="rId3" Target="../media/image14.jpeg" Type="http://schemas.openxmlformats.org/officeDocument/2006/relationships/image"/></Relationships>
</file>

<file path=ppt/slides/_rels/slide2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1.xml" Type="http://schemas.openxmlformats.org/officeDocument/2006/relationships/notesSlide"/><Relationship Id="rId3" Target="../media/image12.jpeg" Type="http://schemas.openxmlformats.org/officeDocument/2006/relationships/image"/></Relationships>
</file>

<file path=ppt/slides/_rels/slide2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2.xml" Type="http://schemas.openxmlformats.org/officeDocument/2006/relationships/notesSlide"/><Relationship Id="rId3" Target="../media/image17.jpeg" Type="http://schemas.openxmlformats.org/officeDocument/2006/relationships/image"/></Relationships>
</file>

<file path=ppt/slides/_rels/slide2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3.xml" Type="http://schemas.openxmlformats.org/officeDocument/2006/relationships/notesSlide"/><Relationship Id="rId3" Target="../media/image15.jpeg" Type="http://schemas.openxmlformats.org/officeDocument/2006/relationships/image"/></Relationships>
</file>

<file path=ppt/slides/_rels/slide2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4.xml" Type="http://schemas.openxmlformats.org/officeDocument/2006/relationships/notesSlide"/><Relationship Id="rId3" Target="../media/image16.jpeg" Type="http://schemas.openxmlformats.org/officeDocument/2006/relationships/image"/></Relationships>
</file>

<file path=ppt/slides/_rels/slide2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5.xml" Type="http://schemas.openxmlformats.org/officeDocument/2006/relationships/notesSlide"/><Relationship Id="rId3" Target="../media/image11.jpeg" Type="http://schemas.openxmlformats.org/officeDocument/2006/relationships/image"/></Relationships>
</file>

<file path=ppt/slides/_rels/slide2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6.xml" Type="http://schemas.openxmlformats.org/officeDocument/2006/relationships/notesSlide"/><Relationship Id="rId3" Target="../media/image10.jpeg" Type="http://schemas.openxmlformats.org/officeDocument/2006/relationships/image"/></Relationships>
</file>

<file path=ppt/slides/_rels/slide2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7.xml" Type="http://schemas.openxmlformats.org/officeDocument/2006/relationships/notesSlide"/><Relationship Id="rId3" Target="../media/image4.jpeg" Type="http://schemas.openxmlformats.org/officeDocument/2006/relationships/image"/></Relationships>
</file>

<file path=ppt/slides/_rels/slide2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28.xml" Type="http://schemas.openxmlformats.org/officeDocument/2006/relationships/notesSlide"/><Relationship Id="rId3" Target="../media/image4.jpeg" Type="http://schemas.openxmlformats.org/officeDocument/2006/relationships/image"/></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en.wikipedia.org/wiki/Printed_circuit_board" TargetMode="External"/><Relationship Id="rId4" Type="http://schemas.openxmlformats.org/officeDocument/2006/relationships/hyperlink" Target="https://www.theengineeringprojects.com/2018/03/different-types-of-pcb-printed-circuit-board.html" TargetMode="External"/><Relationship Id="rId5" Type="http://schemas.openxmlformats.org/officeDocument/2006/relationships/hyperlink" Target="https://www.electronicsforu.com/technology-trends/learn-electronics/veroboard-zero-pcb-difference" TargetMode="External"/><Relationship Id="rId6" Type="http://schemas.openxmlformats.org/officeDocument/2006/relationships/hyperlink" Target="https://www.twi-global.com/technical-knowledge/faqs/what-is-soldering#:~:text=Soldering%20is%20a%20joining%20process,create%20a%20strong%20electrical%20bo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instructables.com/Simple-PCB-soldering/" TargetMode="External"/><Relationship Id="rId4" Type="http://schemas.openxmlformats.org/officeDocument/2006/relationships/hyperlink" Target="https://www.build-electronic-circuits.com/how-to-solder/" TargetMode="External"/><Relationship Id="rId5" Type="http://schemas.openxmlformats.org/officeDocument/2006/relationships/hyperlink" Target="https://www.fluke.com/en-ca/learn/blog/digital-multimeters/how-to-test-for-continuity" TargetMode="External"/></Relationships>
</file>

<file path=ppt/slides/_rels/slide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xml" Type="http://schemas.openxmlformats.org/officeDocument/2006/relationships/notesSlide"/><Relationship Id="rId3" Target="../media/image9.jpeg" Type="http://schemas.openxmlformats.org/officeDocument/2006/relationships/image"/></Relationships>
</file>

<file path=ppt/slides/_rels/slide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xml" Type="http://schemas.openxmlformats.org/officeDocument/2006/relationships/notesSlide"/><Relationship Id="rId3" Target="../media/image6.jpeg" Type="http://schemas.openxmlformats.org/officeDocument/2006/relationships/image"/></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xml" Type="http://schemas.openxmlformats.org/officeDocument/2006/relationships/notesSlide"/><Relationship Id="rId3" Target="../media/image3.jpeg" Type="http://schemas.openxmlformats.org/officeDocument/2006/relationships/image"/></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 Id="rId3" Target="../media/image1.jpeg" Type="http://schemas.openxmlformats.org/officeDocument/2006/relationships/image"/></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 Id="rId3" Target="../media/image18.jpeg" Type="http://schemas.openxmlformats.org/officeDocument/2006/relationships/image"/></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 Id="rId3" Target="../media/image7.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49550" y="8967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77"/>
              <a:t>IoT Based Garage Door Opener</a:t>
            </a:r>
            <a:r>
              <a:rPr lang="en"/>
              <a:t>- </a:t>
            </a:r>
            <a:r>
              <a:rPr lang="en" sz="4777"/>
              <a:t>Zero PCB Implementation Part-1</a:t>
            </a:r>
            <a:endParaRPr sz="4777"/>
          </a:p>
        </p:txBody>
      </p:sp>
      <p:sp>
        <p:nvSpPr>
          <p:cNvPr id="135" name="Google Shape;135;p13"/>
          <p:cNvSpPr txBox="1"/>
          <p:nvPr>
            <p:ph idx="1" type="subTitle"/>
          </p:nvPr>
        </p:nvSpPr>
        <p:spPr>
          <a:xfrm>
            <a:off x="311700" y="3267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Shivinder Kaur (C0751078)</a:t>
            </a:r>
            <a:endParaRPr sz="1800"/>
          </a:p>
          <a:p>
            <a:pPr indent="0" lvl="0" marL="0" rtl="0" algn="l">
              <a:spcBef>
                <a:spcPts val="0"/>
              </a:spcBef>
              <a:spcAft>
                <a:spcPts val="0"/>
              </a:spcAft>
              <a:buNone/>
            </a:pPr>
            <a:r>
              <a:rPr lang="en" sz="1800"/>
              <a:t>Group 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28750" y="139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Soldering a Circuit Board:</a:t>
            </a:r>
            <a:endParaRPr b="1" sz="3200"/>
          </a:p>
        </p:txBody>
      </p:sp>
      <p:sp>
        <p:nvSpPr>
          <p:cNvPr id="195" name="Google Shape;195;p22"/>
          <p:cNvSpPr txBox="1"/>
          <p:nvPr>
            <p:ph idx="1" type="body"/>
          </p:nvPr>
        </p:nvSpPr>
        <p:spPr>
          <a:xfrm>
            <a:off x="3376325" y="818925"/>
            <a:ext cx="5545800" cy="422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800"/>
              <a:t>Component Placement:</a:t>
            </a:r>
            <a:r>
              <a:rPr lang="en" sz="1800"/>
              <a:t> </a:t>
            </a:r>
            <a:r>
              <a:rPr lang="en" sz="1500"/>
              <a:t>After the component and board have been cleaned, you are ready to place the components onto the board. Unless you circuit is quite simple and only </a:t>
            </a:r>
            <a:r>
              <a:rPr lang="en" sz="1500"/>
              <a:t>contains</a:t>
            </a:r>
            <a:r>
              <a:rPr lang="en" sz="1500"/>
              <a:t> a few components, you will probably not be placing all the components onto the board and solder them at once. Most likely you will be soldering a few components at a time before turning the board over and </a:t>
            </a:r>
            <a:r>
              <a:rPr lang="en" sz="1500"/>
              <a:t>placing</a:t>
            </a:r>
            <a:r>
              <a:rPr lang="en" sz="1500"/>
              <a:t> more. In general it is best to start with the smallest and flattest components and then work up to the larger components after the small parts are done. </a:t>
            </a:r>
            <a:endParaRPr sz="1500"/>
          </a:p>
          <a:p>
            <a:pPr indent="-330200" lvl="0" marL="457200" rtl="0" algn="l">
              <a:spcBef>
                <a:spcPts val="0"/>
              </a:spcBef>
              <a:spcAft>
                <a:spcPts val="0"/>
              </a:spcAft>
              <a:buSzPts val="1600"/>
              <a:buChar char="●"/>
            </a:pPr>
            <a:r>
              <a:rPr b="1" lang="en" sz="1800"/>
              <a:t>Apply Heat: </a:t>
            </a:r>
            <a:r>
              <a:rPr lang="en" sz="1500"/>
              <a:t>Apply a small amount of solder to the tip of the iron. This helps conduct the heat to the component and board, but it is not the solder that will make up the joint. To heat the joint you will lay the tip of the iron so that it rests against both the component lead and board. </a:t>
            </a:r>
            <a:endParaRPr sz="1500"/>
          </a:p>
        </p:txBody>
      </p:sp>
      <p:pic>
        <p:nvPicPr>
          <p:cNvPr id="196" name="Google Shape;196;p22"/>
          <p:cNvPicPr preferRelativeResize="0"/>
          <p:nvPr/>
        </p:nvPicPr>
        <p:blipFill>
          <a:blip r:embed="rId3">
            <a:alphaModFix/>
          </a:blip>
          <a:stretch>
            <a:fillRect/>
          </a:stretch>
        </p:blipFill>
        <p:spPr>
          <a:xfrm>
            <a:off x="152400" y="1206450"/>
            <a:ext cx="2838488" cy="378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895200" y="91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Soldering a Circuit Board:</a:t>
            </a:r>
            <a:endParaRPr/>
          </a:p>
        </p:txBody>
      </p:sp>
      <p:sp>
        <p:nvSpPr>
          <p:cNvPr id="202" name="Google Shape;202;p23"/>
          <p:cNvSpPr txBox="1"/>
          <p:nvPr>
            <p:ph idx="1" type="body"/>
          </p:nvPr>
        </p:nvSpPr>
        <p:spPr>
          <a:xfrm>
            <a:off x="3534350" y="1005700"/>
            <a:ext cx="5520300" cy="4017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2000"/>
              <a:t>Apply Solder to the Joint: </a:t>
            </a:r>
            <a:r>
              <a:rPr lang="en" sz="1700"/>
              <a:t>Once the component lead and solder pad has heated up, you are ready to apply the solder. Touch the tip of the strand of solder to the component lead and solder pad, but not the tip of iron. If everything is hot enough, the solder should flow freely around the lead and pad.</a:t>
            </a:r>
            <a:endParaRPr sz="1700"/>
          </a:p>
          <a:p>
            <a:pPr indent="-330200" lvl="0" marL="457200" rtl="0" algn="l">
              <a:spcBef>
                <a:spcPts val="0"/>
              </a:spcBef>
              <a:spcAft>
                <a:spcPts val="0"/>
              </a:spcAft>
              <a:buSzPts val="1600"/>
              <a:buChar char="●"/>
            </a:pPr>
            <a:r>
              <a:rPr b="1" lang="en" sz="2000"/>
              <a:t>Inspect the Joint and Cleanup: </a:t>
            </a:r>
            <a:r>
              <a:rPr lang="en" sz="1700"/>
              <a:t>Once the joint is made you should inspect it. Check for the cold joints, shorts with adjacent pads or poor flow. If the joint checks out, move on to the next. To trim the lead, use a small set of side cutters and cut the top of the solder joint.</a:t>
            </a:r>
            <a:endParaRPr sz="1700"/>
          </a:p>
        </p:txBody>
      </p:sp>
      <p:pic>
        <p:nvPicPr>
          <p:cNvPr id="203" name="Google Shape;203;p23"/>
          <p:cNvPicPr preferRelativeResize="0"/>
          <p:nvPr/>
        </p:nvPicPr>
        <p:blipFill>
          <a:blip r:embed="rId3">
            <a:alphaModFix/>
          </a:blip>
          <a:stretch>
            <a:fillRect/>
          </a:stretch>
        </p:blipFill>
        <p:spPr>
          <a:xfrm>
            <a:off x="100200" y="1172450"/>
            <a:ext cx="3434150" cy="375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900"/>
              <a:t>Schematic of Project:</a:t>
            </a:r>
            <a:endParaRPr b="1" sz="3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700"/>
              <a:t>PCB Design of Project:</a:t>
            </a:r>
            <a:endParaRPr b="1" sz="3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Requirements:</a:t>
            </a:r>
            <a:endParaRPr b="1" sz="3200"/>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Zero PCB</a:t>
            </a:r>
            <a:endParaRPr sz="2100"/>
          </a:p>
          <a:p>
            <a:pPr indent="-361950" lvl="0" marL="457200" rtl="0" algn="l">
              <a:spcBef>
                <a:spcPts val="0"/>
              </a:spcBef>
              <a:spcAft>
                <a:spcPts val="0"/>
              </a:spcAft>
              <a:buSzPts val="2100"/>
              <a:buChar char="●"/>
            </a:pPr>
            <a:r>
              <a:rPr lang="en" sz="2100"/>
              <a:t>Soldering Iron</a:t>
            </a:r>
            <a:endParaRPr sz="2100"/>
          </a:p>
          <a:p>
            <a:pPr indent="-361950" lvl="0" marL="457200" rtl="0" algn="l">
              <a:spcBef>
                <a:spcPts val="0"/>
              </a:spcBef>
              <a:spcAft>
                <a:spcPts val="0"/>
              </a:spcAft>
              <a:buSzPts val="2100"/>
              <a:buChar char="●"/>
            </a:pPr>
            <a:r>
              <a:rPr lang="en" sz="2100"/>
              <a:t>Soldering Wire</a:t>
            </a:r>
            <a:endParaRPr sz="2100"/>
          </a:p>
          <a:p>
            <a:pPr indent="-361950" lvl="0" marL="457200" rtl="0" algn="l">
              <a:spcBef>
                <a:spcPts val="0"/>
              </a:spcBef>
              <a:spcAft>
                <a:spcPts val="0"/>
              </a:spcAft>
              <a:buSzPts val="2100"/>
              <a:buChar char="●"/>
            </a:pPr>
            <a:r>
              <a:rPr lang="en" sz="2100"/>
              <a:t>Jumper or Hookup Wires</a:t>
            </a:r>
            <a:endParaRPr sz="2100"/>
          </a:p>
          <a:p>
            <a:pPr indent="-361950" lvl="0" marL="457200" rtl="0" algn="l">
              <a:spcBef>
                <a:spcPts val="0"/>
              </a:spcBef>
              <a:spcAft>
                <a:spcPts val="0"/>
              </a:spcAft>
              <a:buSzPts val="2100"/>
              <a:buChar char="●"/>
            </a:pPr>
            <a:r>
              <a:rPr lang="en" sz="2100"/>
              <a:t>Headers</a:t>
            </a:r>
            <a:endParaRPr sz="2100"/>
          </a:p>
          <a:p>
            <a:pPr indent="-361950" lvl="0" marL="457200" rtl="0" algn="l">
              <a:spcBef>
                <a:spcPts val="0"/>
              </a:spcBef>
              <a:spcAft>
                <a:spcPts val="0"/>
              </a:spcAft>
              <a:buSzPts val="2100"/>
              <a:buChar char="●"/>
            </a:pPr>
            <a:r>
              <a:rPr lang="en" sz="2100"/>
              <a:t>Multimeter</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Requirements:</a:t>
            </a:r>
            <a:endParaRPr/>
          </a:p>
        </p:txBody>
      </p:sp>
      <p:sp>
        <p:nvSpPr>
          <p:cNvPr id="233" name="Google Shape;233;p29"/>
          <p:cNvSpPr txBox="1"/>
          <p:nvPr>
            <p:ph idx="1" type="body"/>
          </p:nvPr>
        </p:nvSpPr>
        <p:spPr>
          <a:xfrm>
            <a:off x="1297500" y="1567550"/>
            <a:ext cx="7038900" cy="3303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Beaglebone Black</a:t>
            </a:r>
            <a:endParaRPr sz="2100"/>
          </a:p>
          <a:p>
            <a:pPr indent="-361950" lvl="0" marL="457200" rtl="0" algn="l">
              <a:spcBef>
                <a:spcPts val="0"/>
              </a:spcBef>
              <a:spcAft>
                <a:spcPts val="0"/>
              </a:spcAft>
              <a:buSzPts val="2100"/>
              <a:buChar char="●"/>
            </a:pPr>
            <a:r>
              <a:rPr lang="en" sz="2100"/>
              <a:t>ESP32 Wifi Module</a:t>
            </a:r>
            <a:endParaRPr sz="2100"/>
          </a:p>
          <a:p>
            <a:pPr indent="-361950" lvl="0" marL="457200" rtl="0" algn="l">
              <a:spcBef>
                <a:spcPts val="0"/>
              </a:spcBef>
              <a:spcAft>
                <a:spcPts val="0"/>
              </a:spcAft>
              <a:buSzPts val="2100"/>
              <a:buChar char="●"/>
            </a:pPr>
            <a:r>
              <a:rPr lang="en" sz="2100"/>
              <a:t>IR Sensor</a:t>
            </a:r>
            <a:endParaRPr sz="2100"/>
          </a:p>
          <a:p>
            <a:pPr indent="-361950" lvl="0" marL="457200" rtl="0" algn="l">
              <a:spcBef>
                <a:spcPts val="0"/>
              </a:spcBef>
              <a:spcAft>
                <a:spcPts val="0"/>
              </a:spcAft>
              <a:buSzPts val="2100"/>
              <a:buChar char="●"/>
            </a:pPr>
            <a:r>
              <a:rPr lang="en" sz="2100"/>
              <a:t>Buzzer</a:t>
            </a:r>
            <a:endParaRPr sz="2100"/>
          </a:p>
          <a:p>
            <a:pPr indent="-361950" lvl="0" marL="457200" rtl="0" algn="l">
              <a:spcBef>
                <a:spcPts val="0"/>
              </a:spcBef>
              <a:spcAft>
                <a:spcPts val="0"/>
              </a:spcAft>
              <a:buSzPts val="2100"/>
              <a:buChar char="●"/>
            </a:pPr>
            <a:r>
              <a:rPr lang="en" sz="2100"/>
              <a:t>LEDs (Green and Red)</a:t>
            </a:r>
            <a:endParaRPr sz="2100"/>
          </a:p>
          <a:p>
            <a:pPr indent="-361950" lvl="0" marL="457200" rtl="0" algn="l">
              <a:spcBef>
                <a:spcPts val="0"/>
              </a:spcBef>
              <a:spcAft>
                <a:spcPts val="0"/>
              </a:spcAft>
              <a:buSzPts val="2100"/>
              <a:buChar char="●"/>
            </a:pPr>
            <a:r>
              <a:rPr lang="en" sz="2100"/>
              <a:t>Limit Switches</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0"/>
          <p:cNvSpPr txBox="1"/>
          <p:nvPr>
            <p:ph type="title"/>
          </p:nvPr>
        </p:nvSpPr>
        <p:spPr>
          <a:xfrm>
            <a:off x="1770900" y="4244175"/>
            <a:ext cx="7038900" cy="7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Top View of PCB:</a:t>
            </a:r>
            <a:endParaRPr b="1"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ph type="title"/>
          </p:nvPr>
        </p:nvSpPr>
        <p:spPr>
          <a:xfrm>
            <a:off x="1268775" y="92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Bottom view of PCB:</a:t>
            </a:r>
            <a:endParaRPr b="1"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Content:</a:t>
            </a:r>
            <a:endParaRPr b="1" sz="3100"/>
          </a:p>
        </p:txBody>
      </p:sp>
      <p:sp>
        <p:nvSpPr>
          <p:cNvPr id="141" name="Google Shape;141;p14"/>
          <p:cNvSpPr txBox="1"/>
          <p:nvPr>
            <p:ph idx="1" type="body"/>
          </p:nvPr>
        </p:nvSpPr>
        <p:spPr>
          <a:xfrm>
            <a:off x="1297500" y="1183325"/>
            <a:ext cx="7038900" cy="3762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Introduction to PCB</a:t>
            </a:r>
            <a:endParaRPr sz="2000"/>
          </a:p>
          <a:p>
            <a:pPr indent="-355600" lvl="0" marL="457200" rtl="0" algn="l">
              <a:spcBef>
                <a:spcPts val="0"/>
              </a:spcBef>
              <a:spcAft>
                <a:spcPts val="0"/>
              </a:spcAft>
              <a:buSzPts val="2000"/>
              <a:buChar char="●"/>
            </a:pPr>
            <a:r>
              <a:rPr lang="en" sz="2000"/>
              <a:t>Types of PCBs</a:t>
            </a:r>
            <a:endParaRPr sz="2000"/>
          </a:p>
          <a:p>
            <a:pPr indent="-355600" lvl="0" marL="457200" rtl="0" algn="l">
              <a:spcBef>
                <a:spcPts val="0"/>
              </a:spcBef>
              <a:spcAft>
                <a:spcPts val="0"/>
              </a:spcAft>
              <a:buSzPts val="2000"/>
              <a:buChar char="●"/>
            </a:pPr>
            <a:r>
              <a:rPr lang="en" sz="2000"/>
              <a:t>Zero PCB</a:t>
            </a:r>
            <a:endParaRPr sz="2000"/>
          </a:p>
          <a:p>
            <a:pPr indent="-355600" lvl="0" marL="457200" rtl="0" algn="l">
              <a:spcBef>
                <a:spcPts val="0"/>
              </a:spcBef>
              <a:spcAft>
                <a:spcPts val="0"/>
              </a:spcAft>
              <a:buSzPts val="2000"/>
              <a:buChar char="●"/>
            </a:pPr>
            <a:r>
              <a:rPr lang="en" sz="2000"/>
              <a:t>Introduction to Soldering</a:t>
            </a:r>
            <a:endParaRPr sz="2000"/>
          </a:p>
          <a:p>
            <a:pPr indent="-355600" lvl="0" marL="457200" rtl="0" algn="l">
              <a:spcBef>
                <a:spcPts val="0"/>
              </a:spcBef>
              <a:spcAft>
                <a:spcPts val="0"/>
              </a:spcAft>
              <a:buSzPts val="2000"/>
              <a:buChar char="●"/>
            </a:pPr>
            <a:r>
              <a:rPr lang="en" sz="2000"/>
              <a:t>Steps for Soldering</a:t>
            </a:r>
            <a:endParaRPr sz="2000"/>
          </a:p>
          <a:p>
            <a:pPr indent="-355600" lvl="0" marL="457200" rtl="0" algn="l">
              <a:spcBef>
                <a:spcPts val="0"/>
              </a:spcBef>
              <a:spcAft>
                <a:spcPts val="0"/>
              </a:spcAft>
              <a:buSzPts val="2000"/>
              <a:buChar char="●"/>
            </a:pPr>
            <a:r>
              <a:rPr lang="en" sz="2000"/>
              <a:t>Soldering a Circuit Board</a:t>
            </a:r>
            <a:endParaRPr sz="2000"/>
          </a:p>
          <a:p>
            <a:pPr indent="-355600" lvl="0" marL="457200" rtl="0" algn="l">
              <a:spcBef>
                <a:spcPts val="0"/>
              </a:spcBef>
              <a:spcAft>
                <a:spcPts val="0"/>
              </a:spcAft>
              <a:buSzPts val="2000"/>
              <a:buChar char="●"/>
            </a:pPr>
            <a:r>
              <a:rPr lang="en" sz="2000"/>
              <a:t>Schematic of Project</a:t>
            </a:r>
            <a:endParaRPr sz="2000"/>
          </a:p>
          <a:p>
            <a:pPr indent="-355600" lvl="0" marL="457200" rtl="0" algn="l">
              <a:spcBef>
                <a:spcPts val="0"/>
              </a:spcBef>
              <a:spcAft>
                <a:spcPts val="0"/>
              </a:spcAft>
              <a:buSzPts val="2000"/>
              <a:buChar char="●"/>
            </a:pPr>
            <a:r>
              <a:rPr lang="en" sz="2000"/>
              <a:t>PCB Design of Project</a:t>
            </a:r>
            <a:endParaRPr sz="2000"/>
          </a:p>
          <a:p>
            <a:pPr indent="-355600" lvl="0" marL="457200" rtl="0" algn="l">
              <a:spcBef>
                <a:spcPts val="0"/>
              </a:spcBef>
              <a:spcAft>
                <a:spcPts val="0"/>
              </a:spcAft>
              <a:buSzPts val="2000"/>
              <a:buChar char="●"/>
            </a:pPr>
            <a:r>
              <a:rPr lang="en" sz="2000"/>
              <a:t>Requirements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60"/>
              <a:t>Connections of Beaglebone Black and IR Sensor:</a:t>
            </a:r>
            <a:endParaRPr b="1" sz="2460"/>
          </a:p>
        </p:txBody>
      </p:sp>
      <p:sp>
        <p:nvSpPr>
          <p:cNvPr id="249" name="Google Shape;249;p32"/>
          <p:cNvSpPr txBox="1"/>
          <p:nvPr>
            <p:ph idx="1" type="body"/>
          </p:nvPr>
        </p:nvSpPr>
        <p:spPr>
          <a:xfrm>
            <a:off x="5244075" y="1121075"/>
            <a:ext cx="3789300" cy="3674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The output pin of </a:t>
            </a:r>
            <a:r>
              <a:rPr b="1" lang="en" sz="2000"/>
              <a:t>IR Sensor to detect the obstacle has been connected to pin 7 of port 8 of Beaglebone Black.</a:t>
            </a:r>
            <a:br>
              <a:rPr b="1" lang="en" sz="2000"/>
            </a:br>
            <a:endParaRPr b="1" sz="2000"/>
          </a:p>
          <a:p>
            <a:pPr indent="-355600" lvl="0" marL="457200" rtl="0" algn="l">
              <a:spcBef>
                <a:spcPts val="0"/>
              </a:spcBef>
              <a:spcAft>
                <a:spcPts val="0"/>
              </a:spcAft>
              <a:buSzPts val="2000"/>
              <a:buChar char="●"/>
            </a:pPr>
            <a:r>
              <a:rPr b="1" lang="en" sz="2000"/>
              <a:t>3.3V power has been given to both the sensors and grounds has been given to the ground pin.</a:t>
            </a:r>
            <a:endParaRPr b="1" sz="2000"/>
          </a:p>
        </p:txBody>
      </p:sp>
      <p:pic>
        <p:nvPicPr>
          <p:cNvPr id="250" name="Google Shape;250;p32"/>
          <p:cNvPicPr preferRelativeResize="0"/>
          <p:nvPr/>
        </p:nvPicPr>
        <p:blipFill rotWithShape="1">
          <a:blip r:embed="rId3">
            <a:alphaModFix/>
          </a:blip>
          <a:srcRect b="0" l="0" r="9016" t="8197"/>
          <a:stretch/>
        </p:blipFill>
        <p:spPr>
          <a:xfrm>
            <a:off x="761100" y="1422375"/>
            <a:ext cx="3649674" cy="3373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139450" y="920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22"/>
              <a:t>Connections of Beaglebone Black and IR Sensors:</a:t>
            </a:r>
            <a:endParaRPr b="1" sz="2622"/>
          </a:p>
        </p:txBody>
      </p:sp>
      <p:sp>
        <p:nvSpPr>
          <p:cNvPr id="256" name="Google Shape;256;p33"/>
          <p:cNvSpPr txBox="1"/>
          <p:nvPr>
            <p:ph idx="1" type="body"/>
          </p:nvPr>
        </p:nvSpPr>
        <p:spPr>
          <a:xfrm>
            <a:off x="4964550" y="1149800"/>
            <a:ext cx="3813900" cy="367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The output pin of </a:t>
            </a:r>
            <a:r>
              <a:rPr b="1" lang="en" sz="1800"/>
              <a:t>IR Sensor to detect the occupancy of the garage has been connected to pin 8 of port 8 of Beaglebone Black.</a:t>
            </a:r>
            <a:endParaRPr b="1" sz="1800"/>
          </a:p>
          <a:p>
            <a:pPr indent="-342900" lvl="0" marL="457200" rtl="0" algn="l">
              <a:spcBef>
                <a:spcPts val="0"/>
              </a:spcBef>
              <a:spcAft>
                <a:spcPts val="0"/>
              </a:spcAft>
              <a:buSzPts val="1800"/>
              <a:buChar char="●"/>
            </a:pPr>
            <a:r>
              <a:rPr b="1" lang="en" sz="1800"/>
              <a:t>3.3V power has been given to both the sensors and grounds has been given to the ground pin.</a:t>
            </a:r>
            <a:endParaRPr b="1" sz="1800"/>
          </a:p>
        </p:txBody>
      </p:sp>
      <p:pic>
        <p:nvPicPr>
          <p:cNvPr id="257" name="Google Shape;257;p33"/>
          <p:cNvPicPr preferRelativeResize="0"/>
          <p:nvPr/>
        </p:nvPicPr>
        <p:blipFill>
          <a:blip r:embed="rId3">
            <a:alphaModFix/>
          </a:blip>
          <a:stretch>
            <a:fillRect/>
          </a:stretch>
        </p:blipFill>
        <p:spPr>
          <a:xfrm>
            <a:off x="905150" y="1070875"/>
            <a:ext cx="3666851" cy="383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25650" y="167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59"/>
              <a:t>Connections of BBB and ESP32 Wifi Module:</a:t>
            </a:r>
            <a:endParaRPr b="1" sz="3259"/>
          </a:p>
        </p:txBody>
      </p:sp>
      <p:sp>
        <p:nvSpPr>
          <p:cNvPr id="263" name="Google Shape;263;p34"/>
          <p:cNvSpPr txBox="1"/>
          <p:nvPr>
            <p:ph idx="1" type="body"/>
          </p:nvPr>
        </p:nvSpPr>
        <p:spPr>
          <a:xfrm>
            <a:off x="3692400" y="1336150"/>
            <a:ext cx="5301600" cy="36780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SzPts val="2100"/>
              <a:buChar char="●"/>
            </a:pPr>
            <a:r>
              <a:rPr b="1" lang="en" sz="2100"/>
              <a:t>Pin 14 of ESP 32 has been connected to pin 14 of port 8 of Beaglebone Black. This pin is used to open the door from webpage.</a:t>
            </a:r>
            <a:endParaRPr b="1" sz="2100"/>
          </a:p>
          <a:p>
            <a:pPr indent="-361950" lvl="0" marL="457200" rtl="0" algn="l">
              <a:spcBef>
                <a:spcPts val="0"/>
              </a:spcBef>
              <a:spcAft>
                <a:spcPts val="0"/>
              </a:spcAft>
              <a:buSzPts val="2100"/>
              <a:buChar char="●"/>
            </a:pPr>
            <a:r>
              <a:rPr b="1" lang="en" sz="2100"/>
              <a:t>Pin 27 of ESP 32 is connected to pin 11 of port 8 of Beaglebone Black to close the door from webpage.</a:t>
            </a:r>
            <a:endParaRPr b="1" sz="2100"/>
          </a:p>
          <a:p>
            <a:pPr indent="-361950" lvl="0" marL="457200" rtl="0" algn="l">
              <a:spcBef>
                <a:spcPts val="0"/>
              </a:spcBef>
              <a:spcAft>
                <a:spcPts val="0"/>
              </a:spcAft>
              <a:buSzPts val="2100"/>
              <a:buChar char="●"/>
            </a:pPr>
            <a:r>
              <a:rPr b="1" lang="en" sz="2100"/>
              <a:t>Pin 13 of ESP 32 is connected to pin 10 of port 8 of Beaglebone Black to indicate the status of garage door.</a:t>
            </a:r>
            <a:endParaRPr b="1" sz="2100"/>
          </a:p>
          <a:p>
            <a:pPr indent="-361950" lvl="0" marL="457200" rtl="0" algn="l">
              <a:spcBef>
                <a:spcPts val="0"/>
              </a:spcBef>
              <a:spcAft>
                <a:spcPts val="0"/>
              </a:spcAft>
              <a:buSzPts val="2100"/>
              <a:buChar char="●"/>
            </a:pPr>
            <a:r>
              <a:rPr b="1" lang="en" sz="2100"/>
              <a:t>3.3 V power and ground</a:t>
            </a:r>
            <a:endParaRPr b="1" sz="2100"/>
          </a:p>
        </p:txBody>
      </p:sp>
      <p:pic>
        <p:nvPicPr>
          <p:cNvPr id="264" name="Google Shape;264;p34"/>
          <p:cNvPicPr preferRelativeResize="0"/>
          <p:nvPr/>
        </p:nvPicPr>
        <p:blipFill>
          <a:blip r:embed="rId3">
            <a:alphaModFix/>
          </a:blip>
          <a:stretch>
            <a:fillRect/>
          </a:stretch>
        </p:blipFill>
        <p:spPr>
          <a:xfrm>
            <a:off x="445400" y="1296775"/>
            <a:ext cx="3017126" cy="3756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Connections of BBB and Buzzer:</a:t>
            </a:r>
            <a:endParaRPr b="1" sz="3100"/>
          </a:p>
        </p:txBody>
      </p:sp>
      <p:sp>
        <p:nvSpPr>
          <p:cNvPr id="270" name="Google Shape;270;p35"/>
          <p:cNvSpPr txBox="1"/>
          <p:nvPr>
            <p:ph idx="1" type="body"/>
          </p:nvPr>
        </p:nvSpPr>
        <p:spPr>
          <a:xfrm>
            <a:off x="5244075" y="1163750"/>
            <a:ext cx="3352500" cy="3675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The positive pin of Buzzer has been connected to pin 23 of port 9 of Beaglebone Black.</a:t>
            </a:r>
            <a:endParaRPr sz="2100"/>
          </a:p>
          <a:p>
            <a:pPr indent="-361950" lvl="0" marL="457200" rtl="0" algn="l">
              <a:spcBef>
                <a:spcPts val="0"/>
              </a:spcBef>
              <a:spcAft>
                <a:spcPts val="0"/>
              </a:spcAft>
              <a:buSzPts val="2100"/>
              <a:buChar char="●"/>
            </a:pPr>
            <a:r>
              <a:rPr lang="en" sz="2100"/>
              <a:t>The negative pin of buzzer has been given to ground.</a:t>
            </a:r>
            <a:endParaRPr sz="2100"/>
          </a:p>
        </p:txBody>
      </p:sp>
      <p:pic>
        <p:nvPicPr>
          <p:cNvPr id="271" name="Google Shape;271;p35"/>
          <p:cNvPicPr preferRelativeResize="0"/>
          <p:nvPr/>
        </p:nvPicPr>
        <p:blipFill>
          <a:blip r:embed="rId3">
            <a:alphaModFix/>
          </a:blip>
          <a:stretch>
            <a:fillRect/>
          </a:stretch>
        </p:blipFill>
        <p:spPr>
          <a:xfrm>
            <a:off x="1201225" y="1248925"/>
            <a:ext cx="3352500" cy="37940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t>Connections of BBB and LEDs:</a:t>
            </a:r>
            <a:endParaRPr b="1" sz="2800"/>
          </a:p>
        </p:txBody>
      </p:sp>
      <p:sp>
        <p:nvSpPr>
          <p:cNvPr id="277" name="Google Shape;277;p36"/>
          <p:cNvSpPr txBox="1"/>
          <p:nvPr>
            <p:ph idx="1" type="body"/>
          </p:nvPr>
        </p:nvSpPr>
        <p:spPr>
          <a:xfrm>
            <a:off x="5688825" y="1369250"/>
            <a:ext cx="3056700" cy="3613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positive pin of Green LED has been connected to pin 16 of port 8 of Beaglebone Black.</a:t>
            </a:r>
            <a:endParaRPr sz="1700"/>
          </a:p>
          <a:p>
            <a:pPr indent="-336550" lvl="0" marL="457200" rtl="0" algn="l">
              <a:spcBef>
                <a:spcPts val="0"/>
              </a:spcBef>
              <a:spcAft>
                <a:spcPts val="0"/>
              </a:spcAft>
              <a:buSzPts val="1700"/>
              <a:buChar char="●"/>
            </a:pPr>
            <a:r>
              <a:rPr lang="en" sz="1700"/>
              <a:t>The positive pin Red LED has been connected to pin 15 of port 8 of Beaglebone BLack.</a:t>
            </a:r>
            <a:endParaRPr sz="1700"/>
          </a:p>
          <a:p>
            <a:pPr indent="-336550" lvl="0" marL="457200" rtl="0" algn="l">
              <a:spcBef>
                <a:spcPts val="0"/>
              </a:spcBef>
              <a:spcAft>
                <a:spcPts val="0"/>
              </a:spcAft>
              <a:buSzPts val="1700"/>
              <a:buChar char="●"/>
            </a:pPr>
            <a:r>
              <a:rPr lang="en" sz="1700"/>
              <a:t>The negative pins of both LEDs has been given to ground pin.</a:t>
            </a:r>
            <a:endParaRPr sz="1700"/>
          </a:p>
        </p:txBody>
      </p:sp>
      <p:pic>
        <p:nvPicPr>
          <p:cNvPr id="278" name="Google Shape;278;p36"/>
          <p:cNvPicPr preferRelativeResize="0"/>
          <p:nvPr/>
        </p:nvPicPr>
        <p:blipFill>
          <a:blip r:embed="rId3">
            <a:alphaModFix/>
          </a:blip>
          <a:stretch>
            <a:fillRect/>
          </a:stretch>
        </p:blipFill>
        <p:spPr>
          <a:xfrm>
            <a:off x="1361211" y="1369250"/>
            <a:ext cx="3696088" cy="3613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Connections of BBB and Limit Switches:</a:t>
            </a:r>
            <a:endParaRPr b="1" sz="3000"/>
          </a:p>
        </p:txBody>
      </p:sp>
      <p:sp>
        <p:nvSpPr>
          <p:cNvPr id="284" name="Google Shape;284;p37"/>
          <p:cNvSpPr txBox="1"/>
          <p:nvPr>
            <p:ph idx="1" type="body"/>
          </p:nvPr>
        </p:nvSpPr>
        <p:spPr>
          <a:xfrm>
            <a:off x="5056750" y="1363325"/>
            <a:ext cx="3730500" cy="3606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Limit Switch 1 has been connected to pin 12 of port 9 of Beaglebone Black.</a:t>
            </a:r>
            <a:endParaRPr sz="2000"/>
          </a:p>
          <a:p>
            <a:pPr indent="-355600" lvl="0" marL="457200" rtl="0" algn="l">
              <a:spcBef>
                <a:spcPts val="0"/>
              </a:spcBef>
              <a:spcAft>
                <a:spcPts val="0"/>
              </a:spcAft>
              <a:buSzPts val="2000"/>
              <a:buChar char="●"/>
            </a:pPr>
            <a:r>
              <a:rPr lang="en" sz="2000"/>
              <a:t>Limit Switch 2 has been connected to pin 30 of port 9 of Beaglebone Black.</a:t>
            </a:r>
            <a:endParaRPr sz="2000"/>
          </a:p>
          <a:p>
            <a:pPr indent="-355600" lvl="0" marL="457200" rtl="0" algn="l">
              <a:spcBef>
                <a:spcPts val="0"/>
              </a:spcBef>
              <a:spcAft>
                <a:spcPts val="0"/>
              </a:spcAft>
              <a:buSzPts val="2000"/>
              <a:buChar char="●"/>
            </a:pPr>
            <a:r>
              <a:rPr lang="en" sz="2000"/>
              <a:t>And then ground has been provided to both the switches.</a:t>
            </a:r>
            <a:endParaRPr sz="2000"/>
          </a:p>
        </p:txBody>
      </p:sp>
      <p:pic>
        <p:nvPicPr>
          <p:cNvPr id="285" name="Google Shape;285;p37"/>
          <p:cNvPicPr preferRelativeResize="0"/>
          <p:nvPr/>
        </p:nvPicPr>
        <p:blipFill>
          <a:blip r:embed="rId3">
            <a:alphaModFix/>
          </a:blip>
          <a:stretch>
            <a:fillRect/>
          </a:stretch>
        </p:blipFill>
        <p:spPr>
          <a:xfrm>
            <a:off x="1065875" y="1401200"/>
            <a:ext cx="3272026" cy="3530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052550" y="133475"/>
            <a:ext cx="7038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Testing Continuity:</a:t>
            </a:r>
            <a:endParaRPr b="1" sz="3000"/>
          </a:p>
        </p:txBody>
      </p:sp>
      <p:sp>
        <p:nvSpPr>
          <p:cNvPr id="291" name="Google Shape;291;p38"/>
          <p:cNvSpPr txBox="1"/>
          <p:nvPr>
            <p:ph idx="1" type="body"/>
          </p:nvPr>
        </p:nvSpPr>
        <p:spPr>
          <a:xfrm>
            <a:off x="4052825" y="892475"/>
            <a:ext cx="4895700" cy="407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Continuity is the presence of a complete path for current flow. A </a:t>
            </a:r>
            <a:r>
              <a:rPr lang="en" sz="1700"/>
              <a:t>circuit</a:t>
            </a:r>
            <a:r>
              <a:rPr lang="en" sz="1700"/>
              <a:t> is complete when its switch is closed.</a:t>
            </a:r>
            <a:endParaRPr sz="1700"/>
          </a:p>
          <a:p>
            <a:pPr indent="-336550" lvl="0" marL="457200" rtl="0" algn="l">
              <a:spcBef>
                <a:spcPts val="0"/>
              </a:spcBef>
              <a:spcAft>
                <a:spcPts val="0"/>
              </a:spcAft>
              <a:buSzPts val="1700"/>
              <a:buChar char="●"/>
            </a:pPr>
            <a:r>
              <a:rPr lang="en" sz="1700"/>
              <a:t>A digital multimeter’s Continuity Test mode can be used to test switches, fuses, electrical connections, conductors and other components. A good fuse, for example, should have continuity.</a:t>
            </a:r>
            <a:endParaRPr sz="1700"/>
          </a:p>
          <a:p>
            <a:pPr indent="-336550" lvl="0" marL="457200" rtl="0" algn="l">
              <a:spcBef>
                <a:spcPts val="0"/>
              </a:spcBef>
              <a:spcAft>
                <a:spcPts val="0"/>
              </a:spcAft>
              <a:buSzPts val="1700"/>
              <a:buChar char="●"/>
            </a:pPr>
            <a:r>
              <a:rPr lang="en" sz="1700"/>
              <a:t>A DMM emits an audible response (a beep) when it detects a complete path.</a:t>
            </a:r>
            <a:endParaRPr sz="1700"/>
          </a:p>
          <a:p>
            <a:pPr indent="-336550" lvl="0" marL="457200" rtl="0" algn="l">
              <a:spcBef>
                <a:spcPts val="0"/>
              </a:spcBef>
              <a:spcAft>
                <a:spcPts val="0"/>
              </a:spcAft>
              <a:buSzPts val="1700"/>
              <a:buChar char="●"/>
            </a:pPr>
            <a:r>
              <a:rPr lang="en" sz="1700"/>
              <a:t>The beep, an audible indicator, permits </a:t>
            </a:r>
            <a:r>
              <a:rPr lang="en" sz="1700"/>
              <a:t>technicians</a:t>
            </a:r>
            <a:r>
              <a:rPr lang="en" sz="1700"/>
              <a:t> to focus on testing procedures without looking at the multimeter display.</a:t>
            </a:r>
            <a:endParaRPr sz="1700"/>
          </a:p>
        </p:txBody>
      </p:sp>
      <p:pic>
        <p:nvPicPr>
          <p:cNvPr id="292" name="Google Shape;292;p38"/>
          <p:cNvPicPr preferRelativeResize="0"/>
          <p:nvPr/>
        </p:nvPicPr>
        <p:blipFill>
          <a:blip r:embed="rId3">
            <a:alphaModFix/>
          </a:blip>
          <a:stretch>
            <a:fillRect/>
          </a:stretch>
        </p:blipFill>
        <p:spPr>
          <a:xfrm>
            <a:off x="148750" y="1165025"/>
            <a:ext cx="3767749" cy="3743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052550" y="133475"/>
            <a:ext cx="7038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Testing Continuity:</a:t>
            </a:r>
            <a:endParaRPr b="1" sz="3000"/>
          </a:p>
        </p:txBody>
      </p:sp>
      <p:sp>
        <p:nvSpPr>
          <p:cNvPr id="298" name="Google Shape;298;p39"/>
          <p:cNvSpPr txBox="1"/>
          <p:nvPr>
            <p:ph idx="1" type="body"/>
          </p:nvPr>
        </p:nvSpPr>
        <p:spPr>
          <a:xfrm>
            <a:off x="4325500" y="892475"/>
            <a:ext cx="4623000" cy="407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Turn the dial to Continuity Test Mode. It will likely share a spot on the dial with one or more functions, usually resistance. With the test probes separated, the multimeter’s display may show OL and Ω.</a:t>
            </a:r>
            <a:endParaRPr sz="1800"/>
          </a:p>
          <a:p>
            <a:pPr indent="-342900" lvl="0" marL="457200" rtl="0" algn="l">
              <a:spcBef>
                <a:spcPts val="0"/>
              </a:spcBef>
              <a:spcAft>
                <a:spcPts val="0"/>
              </a:spcAft>
              <a:buSzPts val="1800"/>
              <a:buAutoNum type="arabicPeriod"/>
            </a:pPr>
            <a:r>
              <a:rPr lang="en" sz="1800"/>
              <a:t>If required, press the continuity button.</a:t>
            </a:r>
            <a:endParaRPr sz="1800"/>
          </a:p>
          <a:p>
            <a:pPr indent="-342900" lvl="0" marL="457200" rtl="0" algn="l">
              <a:spcBef>
                <a:spcPts val="0"/>
              </a:spcBef>
              <a:spcAft>
                <a:spcPts val="0"/>
              </a:spcAft>
              <a:buSzPts val="1800"/>
              <a:buAutoNum type="arabicPeriod"/>
            </a:pPr>
            <a:r>
              <a:rPr lang="en" sz="1800"/>
              <a:t>First insert the black test lead into the COM jack. Then insert the red lead into the VΩ jack. When </a:t>
            </a:r>
            <a:r>
              <a:rPr lang="en" sz="1800"/>
              <a:t>finished</a:t>
            </a:r>
            <a:r>
              <a:rPr lang="en" sz="1800"/>
              <a:t>, remove the leads in reverse order; red first, then black.</a:t>
            </a:r>
            <a:endParaRPr sz="1800"/>
          </a:p>
        </p:txBody>
      </p:sp>
      <p:pic>
        <p:nvPicPr>
          <p:cNvPr id="299" name="Google Shape;299;p39"/>
          <p:cNvPicPr preferRelativeResize="0"/>
          <p:nvPr/>
        </p:nvPicPr>
        <p:blipFill>
          <a:blip r:embed="rId3">
            <a:alphaModFix/>
          </a:blip>
          <a:stretch>
            <a:fillRect/>
          </a:stretch>
        </p:blipFill>
        <p:spPr>
          <a:xfrm>
            <a:off x="251550" y="1181200"/>
            <a:ext cx="4020700" cy="3726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052550" y="133475"/>
            <a:ext cx="7038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Testing Continuity:</a:t>
            </a:r>
            <a:endParaRPr b="1" sz="3000"/>
          </a:p>
        </p:txBody>
      </p:sp>
      <p:sp>
        <p:nvSpPr>
          <p:cNvPr id="305" name="Google Shape;305;p40"/>
          <p:cNvSpPr txBox="1"/>
          <p:nvPr>
            <p:ph idx="1" type="body"/>
          </p:nvPr>
        </p:nvSpPr>
        <p:spPr>
          <a:xfrm>
            <a:off x="4325500" y="892475"/>
            <a:ext cx="4623000" cy="40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4.</a:t>
            </a:r>
            <a:r>
              <a:rPr lang="en" sz="1700"/>
              <a:t>With the circuit de-energized, connect the test leads across the component being tested. The position of the test leads is arbitrary. Note that the component may need to be isolated from other components in the circuit.</a:t>
            </a:r>
            <a:endParaRPr sz="2400"/>
          </a:p>
          <a:p>
            <a:pPr indent="0" lvl="0" marL="0" rtl="0" algn="l">
              <a:spcBef>
                <a:spcPts val="1200"/>
              </a:spcBef>
              <a:spcAft>
                <a:spcPts val="0"/>
              </a:spcAft>
              <a:buNone/>
            </a:pPr>
            <a:r>
              <a:rPr lang="en" sz="1700"/>
              <a:t>5. </a:t>
            </a:r>
            <a:r>
              <a:rPr lang="en" sz="1700"/>
              <a:t>The digital multimeter DMM beeps if a complete path (continuity) is detected. If the circuit is open (the switch is in off position), the DMM will not beep.</a:t>
            </a:r>
            <a:endParaRPr sz="1700"/>
          </a:p>
          <a:p>
            <a:pPr indent="0" lvl="0" marL="0" rtl="0" algn="l">
              <a:spcBef>
                <a:spcPts val="1200"/>
              </a:spcBef>
              <a:spcAft>
                <a:spcPts val="0"/>
              </a:spcAft>
              <a:buNone/>
            </a:pPr>
            <a:r>
              <a:rPr lang="en" sz="1700"/>
              <a:t>6. When finished, turn the multimeter OFF to preserve battery life.</a:t>
            </a:r>
            <a:endParaRPr sz="1700"/>
          </a:p>
          <a:p>
            <a:pPr indent="0" lvl="0" marL="0" rtl="0" algn="l">
              <a:spcBef>
                <a:spcPts val="1200"/>
              </a:spcBef>
              <a:spcAft>
                <a:spcPts val="1200"/>
              </a:spcAft>
              <a:buNone/>
            </a:pPr>
            <a:r>
              <a:t/>
            </a:r>
            <a:endParaRPr sz="2000"/>
          </a:p>
        </p:txBody>
      </p:sp>
      <p:pic>
        <p:nvPicPr>
          <p:cNvPr id="306" name="Google Shape;306;p40"/>
          <p:cNvPicPr preferRelativeResize="0"/>
          <p:nvPr/>
        </p:nvPicPr>
        <p:blipFill>
          <a:blip r:embed="rId3">
            <a:alphaModFix/>
          </a:blip>
          <a:stretch>
            <a:fillRect/>
          </a:stretch>
        </p:blipFill>
        <p:spPr>
          <a:xfrm>
            <a:off x="251550" y="1181200"/>
            <a:ext cx="4020700" cy="3726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153825" y="202050"/>
            <a:ext cx="7038900" cy="74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References: </a:t>
            </a:r>
            <a:endParaRPr b="1" sz="3200"/>
          </a:p>
        </p:txBody>
      </p:sp>
      <p:sp>
        <p:nvSpPr>
          <p:cNvPr id="312" name="Google Shape;312;p41"/>
          <p:cNvSpPr txBox="1"/>
          <p:nvPr>
            <p:ph idx="1" type="body"/>
          </p:nvPr>
        </p:nvSpPr>
        <p:spPr>
          <a:xfrm>
            <a:off x="545950" y="1116150"/>
            <a:ext cx="8390700" cy="39699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PCB : </a:t>
            </a:r>
            <a:br>
              <a:rPr lang="en" sz="1500"/>
            </a:br>
            <a:r>
              <a:rPr lang="en" sz="1500"/>
              <a:t>Retrieved from en.wikipedia.org, URL: </a:t>
            </a:r>
            <a:r>
              <a:rPr lang="en" sz="1500" u="sng">
                <a:solidFill>
                  <a:schemeClr val="hlink"/>
                </a:solidFill>
                <a:hlinkClick r:id="rId3"/>
              </a:rPr>
              <a:t>https://en.wikipedia.org/wiki/Printed_circuit_board</a:t>
            </a:r>
            <a:br>
              <a:rPr lang="en" sz="1500"/>
            </a:br>
            <a:endParaRPr sz="1500"/>
          </a:p>
          <a:p>
            <a:pPr indent="-323850" lvl="0" marL="457200" rtl="0" algn="l">
              <a:lnSpc>
                <a:spcPct val="95000"/>
              </a:lnSpc>
              <a:spcBef>
                <a:spcPts val="0"/>
              </a:spcBef>
              <a:spcAft>
                <a:spcPts val="0"/>
              </a:spcAft>
              <a:buSzPts val="1500"/>
              <a:buChar char="●"/>
            </a:pPr>
            <a:r>
              <a:rPr lang="en" sz="1500"/>
              <a:t>Types of PCB:</a:t>
            </a:r>
            <a:br>
              <a:rPr lang="en" sz="1500"/>
            </a:br>
            <a:r>
              <a:rPr lang="en" sz="1500"/>
              <a:t>Retrieved from theengineersprojects.com, URL: </a:t>
            </a:r>
            <a:r>
              <a:rPr lang="en" sz="1500" u="sng">
                <a:solidFill>
                  <a:schemeClr val="hlink"/>
                </a:solidFill>
                <a:hlinkClick r:id="rId4"/>
              </a:rPr>
              <a:t>https://www.theengineeringprojects.com/2018/03/different-types-of-pcb-printed-circuit-board.html</a:t>
            </a:r>
            <a:br>
              <a:rPr lang="en" sz="1500"/>
            </a:br>
            <a:endParaRPr sz="1500"/>
          </a:p>
          <a:p>
            <a:pPr indent="-323850" lvl="0" marL="457200" rtl="0" algn="l">
              <a:lnSpc>
                <a:spcPct val="95000"/>
              </a:lnSpc>
              <a:spcBef>
                <a:spcPts val="0"/>
              </a:spcBef>
              <a:spcAft>
                <a:spcPts val="0"/>
              </a:spcAft>
              <a:buSzPts val="1500"/>
              <a:buChar char="●"/>
            </a:pPr>
            <a:r>
              <a:rPr lang="en" sz="1500"/>
              <a:t>Zero PCB:</a:t>
            </a:r>
            <a:br>
              <a:rPr lang="en" sz="1500"/>
            </a:br>
            <a:r>
              <a:rPr lang="en" sz="1500"/>
              <a:t>Retrieved from electronicsforu.com, URL: </a:t>
            </a:r>
            <a:r>
              <a:rPr lang="en" sz="1500" u="sng">
                <a:solidFill>
                  <a:schemeClr val="hlink"/>
                </a:solidFill>
                <a:hlinkClick r:id="rId5"/>
              </a:rPr>
              <a:t>https://www.electronicsforu.com/technology-trends/learn-electronics/veroboard-zero-pcb-difference</a:t>
            </a:r>
            <a:br>
              <a:rPr lang="en" sz="1500"/>
            </a:br>
            <a:endParaRPr sz="1500"/>
          </a:p>
          <a:p>
            <a:pPr indent="-323850" lvl="0" marL="457200" rtl="0" algn="l">
              <a:lnSpc>
                <a:spcPct val="95000"/>
              </a:lnSpc>
              <a:spcBef>
                <a:spcPts val="0"/>
              </a:spcBef>
              <a:spcAft>
                <a:spcPts val="0"/>
              </a:spcAft>
              <a:buSzPts val="1500"/>
              <a:buChar char="●"/>
            </a:pPr>
            <a:r>
              <a:rPr lang="en" sz="1500"/>
              <a:t>Soldering:</a:t>
            </a:r>
            <a:br>
              <a:rPr lang="en" sz="1500"/>
            </a:br>
            <a:r>
              <a:rPr lang="en" sz="1500"/>
              <a:t>Retrieved from twi-global.com, URL: </a:t>
            </a:r>
            <a:r>
              <a:rPr lang="en" sz="1500" u="sng">
                <a:solidFill>
                  <a:schemeClr val="hlink"/>
                </a:solidFill>
                <a:hlinkClick r:id="rId6"/>
              </a:rPr>
              <a:t>https://www.twi-global.com/technical-knowledge/faqs/what-is-soldering#:~:text=Soldering%20is%20a%20joining%20process,create%20a%20strong%20electrical%20bond</a:t>
            </a:r>
            <a:r>
              <a:rPr lang="en" sz="1500"/>
              <a:t>.</a:t>
            </a:r>
            <a:endParaRPr sz="1500"/>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Content:</a:t>
            </a:r>
            <a:endParaRPr b="1" sz="3100"/>
          </a:p>
        </p:txBody>
      </p:sp>
      <p:sp>
        <p:nvSpPr>
          <p:cNvPr id="147" name="Google Shape;147;p15"/>
          <p:cNvSpPr txBox="1"/>
          <p:nvPr>
            <p:ph idx="1" type="body"/>
          </p:nvPr>
        </p:nvSpPr>
        <p:spPr>
          <a:xfrm>
            <a:off x="1297500" y="1183325"/>
            <a:ext cx="7038900" cy="3762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Top View of PCB</a:t>
            </a:r>
            <a:endParaRPr sz="2000"/>
          </a:p>
          <a:p>
            <a:pPr indent="-355600" lvl="0" marL="457200" rtl="0" algn="l">
              <a:spcBef>
                <a:spcPts val="0"/>
              </a:spcBef>
              <a:spcAft>
                <a:spcPts val="0"/>
              </a:spcAft>
              <a:buSzPts val="2000"/>
              <a:buChar char="●"/>
            </a:pPr>
            <a:r>
              <a:rPr lang="en" sz="2000"/>
              <a:t>Bottom View of PCB</a:t>
            </a:r>
            <a:endParaRPr sz="2000"/>
          </a:p>
          <a:p>
            <a:pPr indent="-355600" lvl="0" marL="457200" rtl="0" algn="l">
              <a:spcBef>
                <a:spcPts val="0"/>
              </a:spcBef>
              <a:spcAft>
                <a:spcPts val="0"/>
              </a:spcAft>
              <a:buSzPts val="2000"/>
              <a:buChar char="●"/>
            </a:pPr>
            <a:r>
              <a:rPr lang="en" sz="2000"/>
              <a:t>Connections Beaglebone Black and IR Sensors</a:t>
            </a:r>
            <a:endParaRPr sz="2000"/>
          </a:p>
          <a:p>
            <a:pPr indent="-355600" lvl="0" marL="457200" rtl="0" algn="l">
              <a:spcBef>
                <a:spcPts val="0"/>
              </a:spcBef>
              <a:spcAft>
                <a:spcPts val="0"/>
              </a:spcAft>
              <a:buSzPts val="2000"/>
              <a:buChar char="●"/>
            </a:pPr>
            <a:r>
              <a:rPr lang="en" sz="2000"/>
              <a:t>Connections of BBB and Buzzer</a:t>
            </a:r>
            <a:endParaRPr sz="2000"/>
          </a:p>
          <a:p>
            <a:pPr indent="-355600" lvl="0" marL="457200" rtl="0" algn="l">
              <a:spcBef>
                <a:spcPts val="0"/>
              </a:spcBef>
              <a:spcAft>
                <a:spcPts val="0"/>
              </a:spcAft>
              <a:buSzPts val="2000"/>
              <a:buChar char="●"/>
            </a:pPr>
            <a:r>
              <a:rPr lang="en" sz="2000"/>
              <a:t>BBB and LEDs</a:t>
            </a:r>
            <a:endParaRPr sz="2000"/>
          </a:p>
          <a:p>
            <a:pPr indent="-355600" lvl="0" marL="457200" rtl="0" algn="l">
              <a:spcBef>
                <a:spcPts val="0"/>
              </a:spcBef>
              <a:spcAft>
                <a:spcPts val="0"/>
              </a:spcAft>
              <a:buSzPts val="2000"/>
              <a:buChar char="●"/>
            </a:pPr>
            <a:r>
              <a:rPr lang="en" sz="2000"/>
              <a:t>BBB and Wifi Module</a:t>
            </a:r>
            <a:endParaRPr sz="2000"/>
          </a:p>
          <a:p>
            <a:pPr indent="-355600" lvl="0" marL="457200" rtl="0" algn="l">
              <a:spcBef>
                <a:spcPts val="0"/>
              </a:spcBef>
              <a:spcAft>
                <a:spcPts val="0"/>
              </a:spcAft>
              <a:buSzPts val="2000"/>
              <a:buChar char="●"/>
            </a:pPr>
            <a:r>
              <a:rPr lang="en" sz="2000"/>
              <a:t>BBB and Limit Switches</a:t>
            </a:r>
            <a:endParaRPr sz="2000"/>
          </a:p>
          <a:p>
            <a:pPr indent="-355600" lvl="0" marL="457200" rtl="0" algn="l">
              <a:spcBef>
                <a:spcPts val="0"/>
              </a:spcBef>
              <a:spcAft>
                <a:spcPts val="0"/>
              </a:spcAft>
              <a:buSzPts val="2000"/>
              <a:buChar char="●"/>
            </a:pPr>
            <a:r>
              <a:rPr lang="en" sz="2000"/>
              <a:t>Testing Continuity</a:t>
            </a:r>
            <a:endParaRPr sz="2000"/>
          </a:p>
          <a:p>
            <a:pPr indent="-355600" lvl="0" marL="457200" rtl="0" algn="l">
              <a:spcBef>
                <a:spcPts val="0"/>
              </a:spcBef>
              <a:spcAft>
                <a:spcPts val="0"/>
              </a:spcAft>
              <a:buSzPts val="2000"/>
              <a:buChar char="●"/>
            </a:pPr>
            <a:r>
              <a:rPr lang="en" sz="2000"/>
              <a:t>References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1153825" y="202050"/>
            <a:ext cx="7038900" cy="74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References: </a:t>
            </a:r>
            <a:endParaRPr b="1" sz="3200"/>
          </a:p>
        </p:txBody>
      </p:sp>
      <p:sp>
        <p:nvSpPr>
          <p:cNvPr id="318" name="Google Shape;318;p42"/>
          <p:cNvSpPr txBox="1"/>
          <p:nvPr>
            <p:ph idx="1" type="body"/>
          </p:nvPr>
        </p:nvSpPr>
        <p:spPr>
          <a:xfrm>
            <a:off x="545950" y="1116150"/>
            <a:ext cx="8390700" cy="36537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sz="1800"/>
              <a:t>Soldering:</a:t>
            </a:r>
            <a:br>
              <a:rPr lang="en" sz="1800"/>
            </a:br>
            <a:r>
              <a:rPr lang="en" sz="1800"/>
              <a:t>Retrieved from instructables.com, URL: </a:t>
            </a:r>
            <a:r>
              <a:rPr lang="en" sz="1800" u="sng">
                <a:solidFill>
                  <a:schemeClr val="accent5"/>
                </a:solidFill>
                <a:hlinkClick r:id="rId3">
                  <a:extLst>
                    <a:ext uri="{A12FA001-AC4F-418D-AE19-62706E023703}">
                      <ahyp:hlinkClr val="tx"/>
                    </a:ext>
                  </a:extLst>
                </a:hlinkClick>
              </a:rPr>
              <a:t>https://www.instructables.com/Simple-PCB-soldering/</a:t>
            </a:r>
            <a:br>
              <a:rPr lang="en" sz="1800"/>
            </a:br>
            <a:endParaRPr sz="1800"/>
          </a:p>
          <a:p>
            <a:pPr indent="-342900" lvl="0" marL="457200" rtl="0" algn="l">
              <a:lnSpc>
                <a:spcPct val="95000"/>
              </a:lnSpc>
              <a:spcBef>
                <a:spcPts val="0"/>
              </a:spcBef>
              <a:spcAft>
                <a:spcPts val="0"/>
              </a:spcAft>
              <a:buSzPts val="1800"/>
              <a:buChar char="●"/>
            </a:pPr>
            <a:r>
              <a:rPr lang="en" sz="1800"/>
              <a:t>How to solder:</a:t>
            </a:r>
            <a:br>
              <a:rPr lang="en" sz="1800"/>
            </a:br>
            <a:r>
              <a:rPr lang="en" sz="1800"/>
              <a:t>Retrieved from build-electronic-circuits.com, URL: </a:t>
            </a:r>
            <a:r>
              <a:rPr lang="en" sz="1800" u="sng">
                <a:solidFill>
                  <a:schemeClr val="hlink"/>
                </a:solidFill>
                <a:hlinkClick r:id="rId4"/>
              </a:rPr>
              <a:t>https://www.build-electronic-circuits.com/how-to-solder/</a:t>
            </a:r>
            <a:br>
              <a:rPr lang="en" sz="1800"/>
            </a:br>
            <a:endParaRPr sz="1800"/>
          </a:p>
          <a:p>
            <a:pPr indent="-342900" lvl="0" marL="457200" rtl="0" algn="l">
              <a:lnSpc>
                <a:spcPct val="95000"/>
              </a:lnSpc>
              <a:spcBef>
                <a:spcPts val="0"/>
              </a:spcBef>
              <a:spcAft>
                <a:spcPts val="0"/>
              </a:spcAft>
              <a:buSzPts val="1800"/>
              <a:buChar char="●"/>
            </a:pPr>
            <a:r>
              <a:rPr lang="en" sz="1800"/>
              <a:t>Testing Continuity:</a:t>
            </a:r>
            <a:br>
              <a:rPr lang="en" sz="1800"/>
            </a:br>
            <a:r>
              <a:rPr lang="en" sz="1800"/>
              <a:t>Retrieved from fluke.com, URL: </a:t>
            </a:r>
            <a:r>
              <a:rPr lang="en" sz="1800" u="sng">
                <a:solidFill>
                  <a:schemeClr val="hlink"/>
                </a:solidFill>
                <a:hlinkClick r:id="rId5"/>
              </a:rPr>
              <a:t>https://www.fluke.com/en-ca/learn/blog/digital-multimeters/how-to-test-for-continuity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52100" y="178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400"/>
              <a:t>Introduction to PCB:</a:t>
            </a:r>
            <a:endParaRPr b="1" sz="3400"/>
          </a:p>
        </p:txBody>
      </p:sp>
      <p:sp>
        <p:nvSpPr>
          <p:cNvPr id="153" name="Google Shape;153;p16"/>
          <p:cNvSpPr txBox="1"/>
          <p:nvPr>
            <p:ph idx="1" type="body"/>
          </p:nvPr>
        </p:nvSpPr>
        <p:spPr>
          <a:xfrm>
            <a:off x="3965375" y="1020075"/>
            <a:ext cx="5028600" cy="3965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A printed circuit board (PCB) mechanically supports and electrically connects electrical or electronic components using conductive tracks, pads and other features etched from one or more sheet layers of copper laminated onto and/or between sheet layers of a non-conductive substrate.</a:t>
            </a:r>
            <a:endParaRPr sz="1900"/>
          </a:p>
          <a:p>
            <a:pPr indent="-349250" lvl="0" marL="457200" rtl="0" algn="l">
              <a:spcBef>
                <a:spcPts val="0"/>
              </a:spcBef>
              <a:spcAft>
                <a:spcPts val="0"/>
              </a:spcAft>
              <a:buSzPts val="1900"/>
              <a:buChar char="●"/>
            </a:pPr>
            <a:r>
              <a:rPr lang="en" sz="1900"/>
              <a:t>Components are generally soldered onto the PCB to both electrically connect and mechanically fasten them to it.</a:t>
            </a:r>
            <a:endParaRPr sz="1900"/>
          </a:p>
        </p:txBody>
      </p:sp>
      <p:pic>
        <p:nvPicPr>
          <p:cNvPr id="154" name="Google Shape;154;p16"/>
          <p:cNvPicPr preferRelativeResize="0"/>
          <p:nvPr/>
        </p:nvPicPr>
        <p:blipFill>
          <a:blip r:embed="rId3">
            <a:alphaModFix/>
          </a:blip>
          <a:stretch>
            <a:fillRect/>
          </a:stretch>
        </p:blipFill>
        <p:spPr>
          <a:xfrm>
            <a:off x="152400" y="1092350"/>
            <a:ext cx="3901875" cy="374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88500" y="183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Types of PCBs:</a:t>
            </a:r>
            <a:endParaRPr b="1" sz="2600"/>
          </a:p>
        </p:txBody>
      </p:sp>
      <p:sp>
        <p:nvSpPr>
          <p:cNvPr id="160" name="Google Shape;160;p17"/>
          <p:cNvSpPr txBox="1"/>
          <p:nvPr>
            <p:ph idx="1" type="body"/>
          </p:nvPr>
        </p:nvSpPr>
        <p:spPr>
          <a:xfrm>
            <a:off x="479500" y="1165025"/>
            <a:ext cx="3920400" cy="376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Single sided PCBs</a:t>
            </a:r>
            <a:endParaRPr sz="2000"/>
          </a:p>
          <a:p>
            <a:pPr indent="-355600" lvl="0" marL="457200" rtl="0" algn="l">
              <a:spcBef>
                <a:spcPts val="0"/>
              </a:spcBef>
              <a:spcAft>
                <a:spcPts val="0"/>
              </a:spcAft>
              <a:buSzPts val="2000"/>
              <a:buChar char="●"/>
            </a:pPr>
            <a:r>
              <a:rPr lang="en" sz="2000"/>
              <a:t>Double sided PCBs</a:t>
            </a:r>
            <a:endParaRPr sz="2000"/>
          </a:p>
          <a:p>
            <a:pPr indent="-355600" lvl="0" marL="457200" rtl="0" algn="l">
              <a:spcBef>
                <a:spcPts val="0"/>
              </a:spcBef>
              <a:spcAft>
                <a:spcPts val="0"/>
              </a:spcAft>
              <a:buSzPts val="2000"/>
              <a:buChar char="●"/>
            </a:pPr>
            <a:r>
              <a:rPr lang="en" sz="2000"/>
              <a:t>Multilayer PCBs</a:t>
            </a:r>
            <a:endParaRPr sz="2000"/>
          </a:p>
          <a:p>
            <a:pPr indent="-355600" lvl="0" marL="457200" rtl="0" algn="l">
              <a:spcBef>
                <a:spcPts val="0"/>
              </a:spcBef>
              <a:spcAft>
                <a:spcPts val="0"/>
              </a:spcAft>
              <a:buSzPts val="2000"/>
              <a:buChar char="●"/>
            </a:pPr>
            <a:r>
              <a:rPr lang="en" sz="2000"/>
              <a:t>Rigid PCBs</a:t>
            </a:r>
            <a:endParaRPr sz="2000"/>
          </a:p>
          <a:p>
            <a:pPr indent="-355600" lvl="0" marL="457200" rtl="0" algn="l">
              <a:spcBef>
                <a:spcPts val="0"/>
              </a:spcBef>
              <a:spcAft>
                <a:spcPts val="0"/>
              </a:spcAft>
              <a:buSzPts val="2000"/>
              <a:buChar char="●"/>
            </a:pPr>
            <a:r>
              <a:rPr lang="en" sz="2000"/>
              <a:t>Flex PCBs</a:t>
            </a:r>
            <a:endParaRPr sz="2000"/>
          </a:p>
          <a:p>
            <a:pPr indent="-355600" lvl="0" marL="457200" rtl="0" algn="l">
              <a:spcBef>
                <a:spcPts val="0"/>
              </a:spcBef>
              <a:spcAft>
                <a:spcPts val="0"/>
              </a:spcAft>
              <a:buSzPts val="2000"/>
              <a:buChar char="●"/>
            </a:pPr>
            <a:r>
              <a:rPr lang="en" sz="2000"/>
              <a:t>Rigid-Flex PCBs</a:t>
            </a:r>
            <a:endParaRPr sz="2000"/>
          </a:p>
          <a:p>
            <a:pPr indent="-355600" lvl="0" marL="457200" rtl="0" algn="l">
              <a:spcBef>
                <a:spcPts val="0"/>
              </a:spcBef>
              <a:spcAft>
                <a:spcPts val="0"/>
              </a:spcAft>
              <a:buSzPts val="2000"/>
              <a:buChar char="●"/>
            </a:pPr>
            <a:r>
              <a:rPr lang="en" sz="2000"/>
              <a:t>High Frequency PCBs</a:t>
            </a:r>
            <a:endParaRPr sz="2000"/>
          </a:p>
          <a:p>
            <a:pPr indent="-355600" lvl="0" marL="457200" rtl="0" algn="l">
              <a:spcBef>
                <a:spcPts val="0"/>
              </a:spcBef>
              <a:spcAft>
                <a:spcPts val="0"/>
              </a:spcAft>
              <a:buSzPts val="2000"/>
              <a:buChar char="●"/>
            </a:pPr>
            <a:r>
              <a:rPr lang="en" sz="2000"/>
              <a:t>Aluminium Backed PCBs</a:t>
            </a:r>
            <a:endParaRPr sz="2000"/>
          </a:p>
          <a:p>
            <a:pPr indent="-355600" lvl="0" marL="457200" rtl="0" algn="l">
              <a:spcBef>
                <a:spcPts val="0"/>
              </a:spcBef>
              <a:spcAft>
                <a:spcPts val="0"/>
              </a:spcAft>
              <a:buSzPts val="2000"/>
              <a:buChar char="●"/>
            </a:pPr>
            <a:r>
              <a:rPr lang="en" sz="2000"/>
              <a:t>Zero PCBs</a:t>
            </a:r>
            <a:endParaRPr sz="2000"/>
          </a:p>
        </p:txBody>
      </p:sp>
      <p:pic>
        <p:nvPicPr>
          <p:cNvPr id="161" name="Google Shape;161;p17"/>
          <p:cNvPicPr preferRelativeResize="0"/>
          <p:nvPr/>
        </p:nvPicPr>
        <p:blipFill>
          <a:blip r:embed="rId3">
            <a:alphaModFix/>
          </a:blip>
          <a:stretch>
            <a:fillRect/>
          </a:stretch>
        </p:blipFill>
        <p:spPr>
          <a:xfrm>
            <a:off x="4279625" y="1165025"/>
            <a:ext cx="4706000" cy="369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51325" y="133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00"/>
              <a:t>Zero PCBs:</a:t>
            </a:r>
            <a:endParaRPr b="1" sz="3100"/>
          </a:p>
        </p:txBody>
      </p:sp>
      <p:sp>
        <p:nvSpPr>
          <p:cNvPr id="167" name="Google Shape;167;p18"/>
          <p:cNvSpPr txBox="1"/>
          <p:nvPr>
            <p:ph idx="1" type="body"/>
          </p:nvPr>
        </p:nvSpPr>
        <p:spPr>
          <a:xfrm>
            <a:off x="4461825" y="1047575"/>
            <a:ext cx="4548600" cy="3829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Zero PCB is basically a general-purpose printed circuit board (PCB), also known as perfboard or DOT PCB. </a:t>
            </a:r>
            <a:endParaRPr sz="1900"/>
          </a:p>
          <a:p>
            <a:pPr indent="-349250" lvl="0" marL="457200" rtl="0" algn="l">
              <a:spcBef>
                <a:spcPts val="0"/>
              </a:spcBef>
              <a:spcAft>
                <a:spcPts val="0"/>
              </a:spcAft>
              <a:buSzPts val="1900"/>
              <a:buChar char="●"/>
            </a:pPr>
            <a:r>
              <a:rPr lang="en" sz="1900"/>
              <a:t>It is a thin rigid copper sheet with holes pre-drilled at standard intervals across a grid with 2.54mm (0.1- inch) spacing between holes. </a:t>
            </a:r>
            <a:endParaRPr sz="1900"/>
          </a:p>
        </p:txBody>
      </p:sp>
      <p:pic>
        <p:nvPicPr>
          <p:cNvPr id="168" name="Google Shape;168;p18"/>
          <p:cNvPicPr preferRelativeResize="0"/>
          <p:nvPr/>
        </p:nvPicPr>
        <p:blipFill>
          <a:blip r:embed="rId3">
            <a:alphaModFix/>
          </a:blip>
          <a:stretch>
            <a:fillRect/>
          </a:stretch>
        </p:blipFill>
        <p:spPr>
          <a:xfrm>
            <a:off x="123675" y="1221225"/>
            <a:ext cx="3841700" cy="362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76100" y="133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Zero PCBs:</a:t>
            </a:r>
            <a:endParaRPr b="1" sz="3200"/>
          </a:p>
        </p:txBody>
      </p:sp>
      <p:sp>
        <p:nvSpPr>
          <p:cNvPr id="174" name="Google Shape;174;p19"/>
          <p:cNvSpPr txBox="1"/>
          <p:nvPr>
            <p:ph idx="1" type="body"/>
          </p:nvPr>
        </p:nvSpPr>
        <p:spPr>
          <a:xfrm>
            <a:off x="4437050" y="987375"/>
            <a:ext cx="4548600" cy="385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Each hole is encircled by a round or square copper pad so that component lead can be inserted into the hole and soldered around the pad without short-circuiting the nearby pads and other leads.</a:t>
            </a:r>
            <a:endParaRPr sz="1800"/>
          </a:p>
          <a:p>
            <a:pPr indent="-342900" lvl="0" marL="457200" rtl="0" algn="l">
              <a:spcBef>
                <a:spcPts val="0"/>
              </a:spcBef>
              <a:spcAft>
                <a:spcPts val="0"/>
              </a:spcAft>
              <a:buSzPts val="1800"/>
              <a:buChar char="●"/>
            </a:pPr>
            <a:r>
              <a:rPr lang="en" sz="1800"/>
              <a:t>For connecting the lead of component with another lead, solder these together or join these using a suitable conducting wire.</a:t>
            </a:r>
            <a:endParaRPr sz="1800"/>
          </a:p>
        </p:txBody>
      </p:sp>
      <p:pic>
        <p:nvPicPr>
          <p:cNvPr id="175" name="Google Shape;175;p19"/>
          <p:cNvPicPr preferRelativeResize="0"/>
          <p:nvPr/>
        </p:nvPicPr>
        <p:blipFill>
          <a:blip r:embed="rId3">
            <a:alphaModFix/>
          </a:blip>
          <a:stretch>
            <a:fillRect/>
          </a:stretch>
        </p:blipFill>
        <p:spPr>
          <a:xfrm>
            <a:off x="152400" y="1418800"/>
            <a:ext cx="4132250" cy="335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Introduction to Soldering:</a:t>
            </a:r>
            <a:endParaRPr b="1" sz="3000"/>
          </a:p>
        </p:txBody>
      </p:sp>
      <p:sp>
        <p:nvSpPr>
          <p:cNvPr id="181" name="Google Shape;181;p20"/>
          <p:cNvSpPr txBox="1"/>
          <p:nvPr>
            <p:ph idx="1" type="body"/>
          </p:nvPr>
        </p:nvSpPr>
        <p:spPr>
          <a:xfrm>
            <a:off x="384225" y="1307850"/>
            <a:ext cx="4040400" cy="351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Soldering</a:t>
            </a:r>
            <a:r>
              <a:rPr lang="en" sz="1800"/>
              <a:t> is a joining process used to join different types of metals or components by melting solder. </a:t>
            </a:r>
            <a:endParaRPr sz="1800"/>
          </a:p>
          <a:p>
            <a:pPr indent="-342900" lvl="0" marL="457200" rtl="0" algn="l">
              <a:spcBef>
                <a:spcPts val="0"/>
              </a:spcBef>
              <a:spcAft>
                <a:spcPts val="0"/>
              </a:spcAft>
              <a:buSzPts val="1800"/>
              <a:buChar char="●"/>
            </a:pPr>
            <a:r>
              <a:rPr lang="en" sz="1800"/>
              <a:t>Solder is a metal alloy usually made of tin and lead which is melted using a hot iron. The iron is heated to temperatures above 600 fahrenheit which then cools to create a strong electrical bond.</a:t>
            </a:r>
            <a:endParaRPr sz="1800"/>
          </a:p>
        </p:txBody>
      </p:sp>
      <p:pic>
        <p:nvPicPr>
          <p:cNvPr id="182" name="Google Shape;182;p20"/>
          <p:cNvPicPr preferRelativeResize="0"/>
          <p:nvPr/>
        </p:nvPicPr>
        <p:blipFill>
          <a:blip r:embed="rId3">
            <a:alphaModFix/>
          </a:blip>
          <a:stretch>
            <a:fillRect/>
          </a:stretch>
        </p:blipFill>
        <p:spPr>
          <a:xfrm>
            <a:off x="4787725" y="1307850"/>
            <a:ext cx="4185523" cy="3414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052550" y="177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200"/>
              <a:t>Steps for Soldering:</a:t>
            </a:r>
            <a:endParaRPr b="1" sz="3200"/>
          </a:p>
        </p:txBody>
      </p:sp>
      <p:sp>
        <p:nvSpPr>
          <p:cNvPr id="188" name="Google Shape;188;p21"/>
          <p:cNvSpPr txBox="1"/>
          <p:nvPr>
            <p:ph idx="1" type="body"/>
          </p:nvPr>
        </p:nvSpPr>
        <p:spPr>
          <a:xfrm>
            <a:off x="4396400" y="876400"/>
            <a:ext cx="4443000" cy="41376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b="1" lang="en" sz="1900"/>
              <a:t>Prepare your workbench: </a:t>
            </a:r>
            <a:r>
              <a:rPr lang="en" sz="1600"/>
              <a:t>P</a:t>
            </a:r>
            <a:r>
              <a:rPr lang="en" sz="1600"/>
              <a:t>repare your workspace. Find your soldering iron and your solder wire and then start heating the soldering iron. Also, place your soldering in a holder when not in use. </a:t>
            </a:r>
            <a:endParaRPr sz="1600"/>
          </a:p>
          <a:p>
            <a:pPr indent="-336550" lvl="0" marL="457200" rtl="0" algn="l">
              <a:spcBef>
                <a:spcPts val="0"/>
              </a:spcBef>
              <a:spcAft>
                <a:spcPts val="0"/>
              </a:spcAft>
              <a:buSzPts val="1700"/>
              <a:buChar char="●"/>
            </a:pPr>
            <a:r>
              <a:rPr b="1" lang="en" sz="1900"/>
              <a:t>Clean the tip:</a:t>
            </a:r>
            <a:r>
              <a:rPr b="1" lang="en" sz="2000"/>
              <a:t> </a:t>
            </a:r>
            <a:r>
              <a:rPr lang="en" sz="1600"/>
              <a:t>When the iron is hot, the first thing you should is to clean the tip to remove the old solder from it. You can use a wet sponge, a copper scouring pad or something similar.</a:t>
            </a:r>
            <a:endParaRPr sz="1600"/>
          </a:p>
          <a:p>
            <a:pPr indent="-330200" lvl="0" marL="457200" rtl="0" algn="l">
              <a:spcBef>
                <a:spcPts val="0"/>
              </a:spcBef>
              <a:spcAft>
                <a:spcPts val="0"/>
              </a:spcAft>
              <a:buSzPts val="1600"/>
              <a:buChar char="●"/>
            </a:pPr>
            <a:r>
              <a:rPr b="1" lang="en" sz="1900"/>
              <a:t>Tin the tip: </a:t>
            </a:r>
            <a:r>
              <a:rPr lang="en" sz="1600"/>
              <a:t>Before you start soldering, you should tin the tip of the soldering iron. Which just means to melt some new solder onto the tip. This makes the tip transfer heat faster and thereby making the soldering easier and faster.</a:t>
            </a:r>
            <a:endParaRPr sz="1600"/>
          </a:p>
        </p:txBody>
      </p:sp>
      <p:pic>
        <p:nvPicPr>
          <p:cNvPr id="189" name="Google Shape;189;p21"/>
          <p:cNvPicPr preferRelativeResize="0"/>
          <p:nvPr/>
        </p:nvPicPr>
        <p:blipFill>
          <a:blip r:embed="rId3">
            <a:alphaModFix/>
          </a:blip>
          <a:stretch>
            <a:fillRect/>
          </a:stretch>
        </p:blipFill>
        <p:spPr>
          <a:xfrm>
            <a:off x="554675" y="1071800"/>
            <a:ext cx="3516285" cy="3746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1389446</vt:lpwstr>
  </property>
  <property fmtid="{D5CDD505-2E9C-101B-9397-08002B2CF9AE}" name="NXPowerLiteSettings" pid="3">
    <vt:lpwstr>C7000400038000</vt:lpwstr>
  </property>
  <property fmtid="{D5CDD505-2E9C-101B-9397-08002B2CF9AE}" name="NXPowerLiteVersion" pid="4">
    <vt:lpwstr>S9.0.3</vt:lpwstr>
  </property>
</Properties>
</file>