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85B13C-A896-462A-989A-24FA5EDAB8A1}">
  <a:tblStyle styleId="{5585B13C-A896-462A-989A-24FA5EDAB8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1"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405b94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f405b94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f405b94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f405b94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f405b948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f405b948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405b948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405b948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f405b94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f405b94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f405b948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f405b948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f405b948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f405b94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f405b94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f405b94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405b94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405b94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f405b94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f405b94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8ca3e7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8ca3e7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f405b948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f405b94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f405b94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f405b94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405b948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405b948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f405b948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f405b948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cf405b948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cf405b948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f405b948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f405b948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f405b948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f405b948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f405b948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f405b948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08ca3e7a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08ca3e7a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08ca3e7a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08ca3e7a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08ca3e7a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08ca3e7a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8ca3e7a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8ca3e7a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08ca3e7af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08ca3e7a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8ca3e7a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08ca3e7a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405b9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405b9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forum.arduino.cc/index.php?topic=341743.0" TargetMode="External"/><Relationship Id="rId4" Type="http://schemas.openxmlformats.org/officeDocument/2006/relationships/hyperlink" Target="https://www.arduino.cc/en/Reference/LiquidCrystalSetCursor" TargetMode="External"/><Relationship Id="rId5" Type="http://schemas.openxmlformats.org/officeDocument/2006/relationships/hyperlink" Target="https://www.arduino.cc/reference/en/language/structure/sketch/loop/" TargetMode="External"/><Relationship Id="rId6" Type="http://schemas.openxmlformats.org/officeDocument/2006/relationships/hyperlink" Target="https://www.theengineeringprojects.com/2019/12/introduction-to-20-x-4-lcd-module.html" TargetMode="External"/><Relationship Id="rId7" Type="http://schemas.openxmlformats.org/officeDocument/2006/relationships/hyperlink" Target="https://www.dfrobot.com/product-593.html#:~:text=The%20I2C%20LCD%20Backpack%20is,to%20interface%20with%20the%20LCDs" TargetMode="External"/><Relationship Id="rId8" Type="http://schemas.openxmlformats.org/officeDocument/2006/relationships/hyperlink" Target="https://create.arduino.cc/projecthub/akshayjoseph666/interface-i2c-16x2-lcd-with-arduino-uno-just-4-wires-273b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153250" y="1578400"/>
            <a:ext cx="58029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500" u="sng">
                <a:latin typeface="Arial"/>
                <a:ea typeface="Arial"/>
                <a:cs typeface="Arial"/>
                <a:sym typeface="Arial"/>
              </a:rPr>
              <a:t>IOT Based Garage Door Opener</a:t>
            </a:r>
            <a:endParaRPr b="1" sz="3500" u="sng">
              <a:latin typeface="Arial"/>
              <a:ea typeface="Arial"/>
              <a:cs typeface="Arial"/>
              <a:sym typeface="Arial"/>
            </a:endParaRPr>
          </a:p>
          <a:p>
            <a:pPr indent="0" lvl="0" marL="0" rtl="0" algn="l">
              <a:spcBef>
                <a:spcPts val="0"/>
              </a:spcBef>
              <a:spcAft>
                <a:spcPts val="0"/>
              </a:spcAft>
              <a:buNone/>
            </a:pPr>
            <a:r>
              <a:t/>
            </a:r>
            <a:endParaRPr sz="35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Manpreet Kaur</a:t>
            </a:r>
            <a:endParaRPr sz="1900"/>
          </a:p>
          <a:p>
            <a:pPr indent="0" lvl="0" marL="0" rtl="0" algn="l">
              <a:spcBef>
                <a:spcPts val="0"/>
              </a:spcBef>
              <a:spcAft>
                <a:spcPts val="0"/>
              </a:spcAft>
              <a:buNone/>
            </a:pPr>
            <a:r>
              <a:rPr lang="en" sz="1900"/>
              <a:t>C0757604</a:t>
            </a:r>
            <a:endParaRPr sz="1900"/>
          </a:p>
          <a:p>
            <a:pPr indent="0" lvl="0" marL="0" rtl="0" algn="l">
              <a:spcBef>
                <a:spcPts val="0"/>
              </a:spcBef>
              <a:spcAft>
                <a:spcPts val="0"/>
              </a:spcAft>
              <a:buNone/>
            </a:pPr>
            <a:r>
              <a:rPr lang="en" sz="1900"/>
              <a:t>Group 4</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1090800" y="95925"/>
            <a:ext cx="7874100" cy="4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t>LCD Module : Pin Description</a:t>
            </a:r>
            <a:endParaRPr sz="2800"/>
          </a:p>
          <a:p>
            <a:pPr indent="0" lvl="0" marL="0" rtl="0" algn="l">
              <a:spcBef>
                <a:spcPts val="1200"/>
              </a:spcBef>
              <a:spcAft>
                <a:spcPts val="0"/>
              </a:spcAft>
              <a:buNone/>
            </a:pPr>
            <a:r>
              <a:t/>
            </a:r>
            <a:endParaRPr sz="2500"/>
          </a:p>
          <a:p>
            <a:pPr indent="0" lvl="0" marL="0" rtl="0" algn="l">
              <a:spcBef>
                <a:spcPts val="1200"/>
              </a:spcBef>
              <a:spcAft>
                <a:spcPts val="1200"/>
              </a:spcAft>
              <a:buNone/>
            </a:pPr>
            <a:r>
              <a:t/>
            </a:r>
            <a:endParaRPr sz="1200"/>
          </a:p>
        </p:txBody>
      </p:sp>
      <p:graphicFrame>
        <p:nvGraphicFramePr>
          <p:cNvPr id="182" name="Google Shape;182;p22"/>
          <p:cNvGraphicFramePr/>
          <p:nvPr/>
        </p:nvGraphicFramePr>
        <p:xfrm>
          <a:off x="1144325" y="792575"/>
          <a:ext cx="3000000" cy="3000000"/>
        </p:xfrm>
        <a:graphic>
          <a:graphicData uri="http://schemas.openxmlformats.org/drawingml/2006/table">
            <a:tbl>
              <a:tblPr>
                <a:noFill/>
                <a:tableStyleId>{5585B13C-A896-462A-989A-24FA5EDAB8A1}</a:tableStyleId>
              </a:tblPr>
              <a:tblGrid>
                <a:gridCol w="1073925"/>
                <a:gridCol w="2390775"/>
                <a:gridCol w="3966125"/>
              </a:tblGrid>
              <a:tr h="429175">
                <a:tc>
                  <a:txBody>
                    <a:bodyPr/>
                    <a:lstStyle/>
                    <a:p>
                      <a:pPr indent="0" lvl="0" marL="0" rtl="0" algn="ctr">
                        <a:spcBef>
                          <a:spcPts val="0"/>
                        </a:spcBef>
                        <a:spcAft>
                          <a:spcPts val="0"/>
                        </a:spcAft>
                        <a:buNone/>
                      </a:pPr>
                      <a:r>
                        <a:rPr b="1" lang="en" sz="1700">
                          <a:solidFill>
                            <a:schemeClr val="lt1"/>
                          </a:solidFill>
                        </a:rPr>
                        <a:t>Pin No:</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Pin Name</a:t>
                      </a:r>
                      <a:endParaRPr b="1" sz="1700">
                        <a:solidFill>
                          <a:schemeClr val="lt1"/>
                        </a:solidFill>
                      </a:endParaRPr>
                    </a:p>
                  </a:txBody>
                  <a:tcPr marT="91425" marB="91425" marR="91425" marL="91425"/>
                </a:tc>
                <a:tc>
                  <a:txBody>
                    <a:bodyPr/>
                    <a:lstStyle/>
                    <a:p>
                      <a:pPr indent="0" lvl="0" marL="0" rtl="0" algn="ctr">
                        <a:spcBef>
                          <a:spcPts val="0"/>
                        </a:spcBef>
                        <a:spcAft>
                          <a:spcPts val="0"/>
                        </a:spcAft>
                        <a:buNone/>
                      </a:pPr>
                      <a:r>
                        <a:rPr b="1" lang="en" sz="1700">
                          <a:solidFill>
                            <a:schemeClr val="lt1"/>
                          </a:solidFill>
                        </a:rPr>
                        <a:t>Parameters</a:t>
                      </a:r>
                      <a:endParaRPr b="1" sz="1700">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 #1</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Vss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Ground Pin</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Pin#2</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Vdd</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Five volts/</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Pin#3</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Vo</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Used to set the contrast of the screen</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Pin#4</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RS</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Used to H/L register select signal</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 #5</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R/W</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Used to perform  read and write</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Pin#6</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E</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Enable pin- </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 #7-14</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DB0-DB7</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Data Bus for 4 bit or 8 bit mode.</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 #15</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A(LED+)</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Used to set the </a:t>
                      </a:r>
                      <a:r>
                        <a:rPr b="1" lang="en">
                          <a:solidFill>
                            <a:schemeClr val="lt1"/>
                          </a:solidFill>
                        </a:rPr>
                        <a:t>backlight</a:t>
                      </a:r>
                      <a:r>
                        <a:rPr b="1" lang="en">
                          <a:solidFill>
                            <a:schemeClr val="lt1"/>
                          </a:solidFill>
                        </a:rPr>
                        <a:t> anode</a:t>
                      </a:r>
                      <a:endParaRPr b="1">
                        <a:solidFill>
                          <a:schemeClr val="lt1"/>
                        </a:solidFill>
                      </a:endParaRPr>
                    </a:p>
                  </a:txBody>
                  <a:tcPr marT="91425" marB="91425" marR="91425" marL="91425"/>
                </a:tc>
              </a:tr>
              <a:tr h="429175">
                <a:tc>
                  <a:txBody>
                    <a:bodyPr/>
                    <a:lstStyle/>
                    <a:p>
                      <a:pPr indent="0" lvl="0" marL="0" rtl="0" algn="ctr">
                        <a:spcBef>
                          <a:spcPts val="0"/>
                        </a:spcBef>
                        <a:spcAft>
                          <a:spcPts val="0"/>
                        </a:spcAft>
                        <a:buNone/>
                      </a:pPr>
                      <a:r>
                        <a:rPr b="1" lang="en">
                          <a:solidFill>
                            <a:schemeClr val="lt1"/>
                          </a:solidFill>
                        </a:rPr>
                        <a:t>Pin#16</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K (LED -)</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n">
                          <a:solidFill>
                            <a:schemeClr val="lt1"/>
                          </a:solidFill>
                        </a:rPr>
                        <a:t>Used to set backlight cathode.</a:t>
                      </a:r>
                      <a:endParaRPr b="1">
                        <a:solidFill>
                          <a:schemeClr val="lt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idx="1" type="body"/>
          </p:nvPr>
        </p:nvSpPr>
        <p:spPr>
          <a:xfrm>
            <a:off x="1090800" y="95925"/>
            <a:ext cx="7874100" cy="4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t>LCD Module : Pin Out Diagram</a:t>
            </a:r>
            <a:endParaRPr sz="2000"/>
          </a:p>
          <a:p>
            <a:pPr indent="0" lvl="0" marL="0" rtl="0" algn="l">
              <a:spcBef>
                <a:spcPts val="1200"/>
              </a:spcBef>
              <a:spcAft>
                <a:spcPts val="0"/>
              </a:spcAft>
              <a:buNone/>
            </a:pPr>
            <a:r>
              <a:rPr lang="en" sz="2500"/>
              <a:t>.</a:t>
            </a:r>
            <a:endParaRPr sz="2500"/>
          </a:p>
          <a:p>
            <a:pPr indent="0" lvl="0" marL="0" rtl="0" algn="l">
              <a:spcBef>
                <a:spcPts val="1200"/>
              </a:spcBef>
              <a:spcAft>
                <a:spcPts val="1200"/>
              </a:spcAft>
              <a:buNone/>
            </a:pPr>
            <a:r>
              <a:t/>
            </a:r>
            <a:endParaRPr sz="1200"/>
          </a:p>
        </p:txBody>
      </p:sp>
      <p:pic>
        <p:nvPicPr>
          <p:cNvPr id="188" name="Google Shape;188;p23"/>
          <p:cNvPicPr preferRelativeResize="0"/>
          <p:nvPr/>
        </p:nvPicPr>
        <p:blipFill>
          <a:blip r:embed="rId3">
            <a:alphaModFix/>
          </a:blip>
          <a:stretch>
            <a:fillRect/>
          </a:stretch>
        </p:blipFill>
        <p:spPr>
          <a:xfrm>
            <a:off x="1198950" y="851250"/>
            <a:ext cx="7134701" cy="390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LCD Module </a:t>
            </a:r>
            <a:r>
              <a:rPr b="1" lang="en" sz="3000" u="sng"/>
              <a:t>: Advantages</a:t>
            </a:r>
            <a:endParaRPr b="1" sz="3000" u="sng"/>
          </a:p>
          <a:p>
            <a:pPr indent="-355600" lvl="0" marL="457200" rtl="0" algn="l">
              <a:spcBef>
                <a:spcPts val="1200"/>
              </a:spcBef>
              <a:spcAft>
                <a:spcPts val="0"/>
              </a:spcAft>
              <a:buSzPts val="2000"/>
              <a:buChar char="●"/>
            </a:pPr>
            <a:r>
              <a:rPr lang="en" sz="2000" u="sng"/>
              <a:t>Energy Efficient: </a:t>
            </a:r>
            <a:r>
              <a:rPr lang="en" sz="2000"/>
              <a:t>LCDs are know for their energy efficient properties</a:t>
            </a:r>
            <a:endParaRPr sz="2000"/>
          </a:p>
          <a:p>
            <a:pPr indent="-355600" lvl="0" marL="457200" rtl="0" algn="l">
              <a:spcBef>
                <a:spcPts val="0"/>
              </a:spcBef>
              <a:spcAft>
                <a:spcPts val="0"/>
              </a:spcAft>
              <a:buSzPts val="2000"/>
              <a:buChar char="●"/>
            </a:pPr>
            <a:r>
              <a:rPr lang="en" sz="2000" u="sng"/>
              <a:t>Long lasting:</a:t>
            </a:r>
            <a:r>
              <a:rPr lang="en" sz="2000"/>
              <a:t> Another advantage of lcds is their ability to last for a very long time</a:t>
            </a:r>
            <a:endParaRPr sz="2000"/>
          </a:p>
          <a:p>
            <a:pPr indent="-355600" lvl="0" marL="457200" rtl="0" algn="l">
              <a:spcBef>
                <a:spcPts val="0"/>
              </a:spcBef>
              <a:spcAft>
                <a:spcPts val="0"/>
              </a:spcAft>
              <a:buSzPts val="2000"/>
              <a:buChar char="●"/>
            </a:pPr>
            <a:r>
              <a:rPr lang="en" sz="2000" u="sng"/>
              <a:t>Inexpensive: </a:t>
            </a:r>
            <a:r>
              <a:rPr lang="en" sz="2000"/>
              <a:t>lcds module for prototyping purposes or for small projects is really cheap</a:t>
            </a:r>
            <a:endParaRPr sz="2000"/>
          </a:p>
          <a:p>
            <a:pPr indent="-355600" lvl="0" marL="457200" rtl="0" algn="l">
              <a:spcBef>
                <a:spcPts val="0"/>
              </a:spcBef>
              <a:spcAft>
                <a:spcPts val="0"/>
              </a:spcAft>
              <a:buSzPts val="2000"/>
              <a:buChar char="●"/>
            </a:pPr>
            <a:r>
              <a:rPr lang="en" sz="2000" u="sng"/>
              <a:t>No Screen Burn In: </a:t>
            </a:r>
            <a:r>
              <a:rPr lang="en" sz="2000"/>
              <a:t>The lcd use pixel made of organic material so they do not suffer from screen burning.</a:t>
            </a:r>
            <a:endParaRPr sz="2000"/>
          </a:p>
          <a:p>
            <a:pPr indent="0" lvl="0" marL="457200" rtl="0" algn="l">
              <a:spcBef>
                <a:spcPts val="1200"/>
              </a:spcBef>
              <a:spcAft>
                <a:spcPts val="0"/>
              </a:spcAft>
              <a:buNone/>
            </a:pPr>
            <a:r>
              <a:t/>
            </a:r>
            <a:endParaRPr b="1" sz="1800" u="sng"/>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 type="body"/>
          </p:nvPr>
        </p:nvSpPr>
        <p:spPr>
          <a:xfrm>
            <a:off x="1090800" y="95925"/>
            <a:ext cx="7874100" cy="4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t>LCD Module :  I2C Backpack</a:t>
            </a:r>
            <a:endParaRPr sz="2000"/>
          </a:p>
          <a:p>
            <a:pPr indent="0" lvl="0" marL="0" rtl="0" algn="l">
              <a:spcBef>
                <a:spcPts val="1200"/>
              </a:spcBef>
              <a:spcAft>
                <a:spcPts val="0"/>
              </a:spcAft>
              <a:buNone/>
            </a:pPr>
            <a:r>
              <a:t/>
            </a:r>
            <a:endParaRPr sz="2500"/>
          </a:p>
          <a:p>
            <a:pPr indent="0" lvl="0" marL="0" rtl="0" algn="l">
              <a:spcBef>
                <a:spcPts val="1200"/>
              </a:spcBef>
              <a:spcAft>
                <a:spcPts val="1200"/>
              </a:spcAft>
              <a:buNone/>
            </a:pPr>
            <a:r>
              <a:rPr lang="en" sz="2500"/>
              <a:t>The I2C LCD backpack is a small PCB that can be soldered to the back of an LCD so that you may control it over an I2C bus. By using this product we can reduce the number of pins (Only two pins are needed for i2c) while still making it easy to interface with the LCDs.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idx="1" type="body"/>
          </p:nvPr>
        </p:nvSpPr>
        <p:spPr>
          <a:xfrm>
            <a:off x="1090800" y="95925"/>
            <a:ext cx="7874100" cy="4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t>LCD Module :  I2C Backpack</a:t>
            </a:r>
            <a:endParaRPr sz="2000"/>
          </a:p>
          <a:p>
            <a:pPr indent="0" lvl="0" marL="0" rtl="0" algn="l">
              <a:spcBef>
                <a:spcPts val="1200"/>
              </a:spcBef>
              <a:spcAft>
                <a:spcPts val="0"/>
              </a:spcAft>
              <a:buNone/>
            </a:pPr>
            <a:r>
              <a:t/>
            </a:r>
            <a:endParaRPr sz="2500"/>
          </a:p>
          <a:p>
            <a:pPr indent="0" lvl="0" marL="0" rtl="0" algn="l">
              <a:spcBef>
                <a:spcPts val="1200"/>
              </a:spcBef>
              <a:spcAft>
                <a:spcPts val="1200"/>
              </a:spcAft>
              <a:buNone/>
            </a:pPr>
            <a:r>
              <a:t/>
            </a:r>
            <a:endParaRPr sz="2500"/>
          </a:p>
        </p:txBody>
      </p:sp>
      <p:pic>
        <p:nvPicPr>
          <p:cNvPr id="204" name="Google Shape;204;p26"/>
          <p:cNvPicPr preferRelativeResize="0"/>
          <p:nvPr/>
        </p:nvPicPr>
        <p:blipFill>
          <a:blip r:embed="rId3">
            <a:alphaModFix/>
          </a:blip>
          <a:stretch>
            <a:fillRect/>
          </a:stretch>
        </p:blipFill>
        <p:spPr>
          <a:xfrm>
            <a:off x="1090800" y="923175"/>
            <a:ext cx="7715250" cy="41124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Hardware Requirements</a:t>
            </a:r>
            <a:endParaRPr b="1" sz="3000" u="sng"/>
          </a:p>
          <a:p>
            <a:pPr indent="-387350" lvl="0" marL="457200" rtl="0" algn="l">
              <a:spcBef>
                <a:spcPts val="1200"/>
              </a:spcBef>
              <a:spcAft>
                <a:spcPts val="0"/>
              </a:spcAft>
              <a:buSzPts val="2500"/>
              <a:buChar char="●"/>
            </a:pPr>
            <a:r>
              <a:rPr lang="en" sz="2500"/>
              <a:t>Arduino Uno</a:t>
            </a:r>
            <a:endParaRPr sz="2500"/>
          </a:p>
          <a:p>
            <a:pPr indent="-387350" lvl="0" marL="457200" rtl="0" algn="l">
              <a:spcBef>
                <a:spcPts val="0"/>
              </a:spcBef>
              <a:spcAft>
                <a:spcPts val="0"/>
              </a:spcAft>
              <a:buSzPts val="2500"/>
              <a:buChar char="●"/>
            </a:pPr>
            <a:r>
              <a:rPr lang="en" sz="2500"/>
              <a:t>LCD 20*4 module</a:t>
            </a:r>
            <a:endParaRPr sz="2500"/>
          </a:p>
          <a:p>
            <a:pPr indent="-387350" lvl="0" marL="457200" rtl="0" algn="l">
              <a:spcBef>
                <a:spcPts val="0"/>
              </a:spcBef>
              <a:spcAft>
                <a:spcPts val="0"/>
              </a:spcAft>
              <a:buSzPts val="2500"/>
              <a:buChar char="●"/>
            </a:pPr>
            <a:r>
              <a:rPr lang="en" sz="2500"/>
              <a:t>I2c Backpack</a:t>
            </a:r>
            <a:endParaRPr sz="2500"/>
          </a:p>
          <a:p>
            <a:pPr indent="-387350" lvl="0" marL="457200" rtl="0" algn="l">
              <a:spcBef>
                <a:spcPts val="0"/>
              </a:spcBef>
              <a:spcAft>
                <a:spcPts val="0"/>
              </a:spcAft>
              <a:buSzPts val="2500"/>
              <a:buChar char="●"/>
            </a:pPr>
            <a:r>
              <a:rPr lang="en" sz="2500"/>
              <a:t>Soldering kit</a:t>
            </a:r>
            <a:endParaRPr sz="2500"/>
          </a:p>
          <a:p>
            <a:pPr indent="-387350" lvl="0" marL="457200" rtl="0" algn="l">
              <a:spcBef>
                <a:spcPts val="0"/>
              </a:spcBef>
              <a:spcAft>
                <a:spcPts val="0"/>
              </a:spcAft>
              <a:buSzPts val="2500"/>
              <a:buChar char="●"/>
            </a:pPr>
            <a:r>
              <a:rPr lang="en" sz="2500"/>
              <a:t>Jumper wires</a:t>
            </a:r>
            <a:endParaRPr sz="2500"/>
          </a:p>
          <a:p>
            <a:pPr indent="-387350" lvl="0" marL="457200" rtl="0" algn="l">
              <a:spcBef>
                <a:spcPts val="0"/>
              </a:spcBef>
              <a:spcAft>
                <a:spcPts val="0"/>
              </a:spcAft>
              <a:buSzPts val="2500"/>
              <a:buChar char="●"/>
            </a:pPr>
            <a:r>
              <a:rPr lang="en" sz="2500"/>
              <a:t>USB Cable</a:t>
            </a:r>
            <a:endParaRPr sz="2500"/>
          </a:p>
          <a:p>
            <a:pPr indent="-387350" lvl="0" marL="457200" rtl="0" algn="l">
              <a:spcBef>
                <a:spcPts val="0"/>
              </a:spcBef>
              <a:spcAft>
                <a:spcPts val="0"/>
              </a:spcAft>
              <a:buSzPts val="2500"/>
              <a:buChar char="●"/>
            </a:pPr>
            <a:r>
              <a:rPr lang="en" sz="2500"/>
              <a:t>Host Machine(Laptop)</a:t>
            </a:r>
            <a:endParaRPr sz="2500"/>
          </a:p>
          <a:p>
            <a:pPr indent="0" lvl="0" marL="457200" rtl="0" algn="l">
              <a:spcBef>
                <a:spcPts val="1200"/>
              </a:spcBef>
              <a:spcAft>
                <a:spcPts val="0"/>
              </a:spcAft>
              <a:buNone/>
            </a:pPr>
            <a:r>
              <a:t/>
            </a:r>
            <a:endParaRPr sz="2000"/>
          </a:p>
          <a:p>
            <a:pPr indent="0" lvl="0" marL="457200" rtl="0" algn="just">
              <a:lnSpc>
                <a:spcPct val="162500"/>
              </a:lnSpc>
              <a:spcBef>
                <a:spcPts val="1200"/>
              </a:spcBef>
              <a:spcAft>
                <a:spcPts val="0"/>
              </a:spcAft>
              <a:buNone/>
            </a:pPr>
            <a:r>
              <a:t/>
            </a:r>
            <a:endParaRPr sz="1500">
              <a:solidFill>
                <a:srgbClr val="666666"/>
              </a:solidFill>
              <a:highlight>
                <a:srgbClr val="FFFFFF"/>
              </a:highlight>
              <a:latin typeface="Arial"/>
              <a:ea typeface="Arial"/>
              <a:cs typeface="Arial"/>
              <a:sym typeface="Arial"/>
            </a:endParaRPr>
          </a:p>
          <a:p>
            <a:pPr indent="0" lvl="0" marL="0" rtl="0" algn="l">
              <a:spcBef>
                <a:spcPts val="36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u="sng"/>
              <a:t>Software</a:t>
            </a:r>
            <a:r>
              <a:rPr b="1" lang="en" sz="4000" u="sng"/>
              <a:t> Requirements</a:t>
            </a:r>
            <a:endParaRPr b="1" sz="4000" u="sng"/>
          </a:p>
          <a:p>
            <a:pPr indent="-412750" lvl="0" marL="457200" rtl="0" algn="l">
              <a:spcBef>
                <a:spcPts val="1200"/>
              </a:spcBef>
              <a:spcAft>
                <a:spcPts val="0"/>
              </a:spcAft>
              <a:buSzPts val="2900"/>
              <a:buChar char="●"/>
            </a:pPr>
            <a:r>
              <a:rPr lang="en" sz="2900"/>
              <a:t>Arduino IDE</a:t>
            </a:r>
            <a:endParaRPr sz="2900"/>
          </a:p>
          <a:p>
            <a:pPr indent="-412750" lvl="0" marL="457200" rtl="0" algn="l">
              <a:spcBef>
                <a:spcPts val="0"/>
              </a:spcBef>
              <a:spcAft>
                <a:spcPts val="0"/>
              </a:spcAft>
              <a:buSzPts val="2900"/>
              <a:buChar char="●"/>
            </a:pPr>
            <a:r>
              <a:rPr lang="en" sz="2900"/>
              <a:t>LCD I2C libraries</a:t>
            </a:r>
            <a:endParaRPr sz="2900"/>
          </a:p>
          <a:p>
            <a:pPr indent="-412750" lvl="0" marL="457200" rtl="0" algn="l">
              <a:spcBef>
                <a:spcPts val="0"/>
              </a:spcBef>
              <a:spcAft>
                <a:spcPts val="0"/>
              </a:spcAft>
              <a:buSzPts val="2900"/>
              <a:buChar char="●"/>
            </a:pPr>
            <a:r>
              <a:rPr lang="en" sz="2900"/>
              <a:t>LCD.h Libraries</a:t>
            </a:r>
            <a:endParaRPr sz="2900"/>
          </a:p>
          <a:p>
            <a:pPr indent="0" lvl="0" marL="457200" rtl="0" algn="l">
              <a:spcBef>
                <a:spcPts val="1200"/>
              </a:spcBef>
              <a:spcAft>
                <a:spcPts val="0"/>
              </a:spcAft>
              <a:buNone/>
            </a:pPr>
            <a:r>
              <a:t/>
            </a:r>
            <a:endParaRPr sz="2000"/>
          </a:p>
          <a:p>
            <a:pPr indent="0" lvl="0" marL="457200" rtl="0" algn="just">
              <a:lnSpc>
                <a:spcPct val="162500"/>
              </a:lnSpc>
              <a:spcBef>
                <a:spcPts val="1200"/>
              </a:spcBef>
              <a:spcAft>
                <a:spcPts val="0"/>
              </a:spcAft>
              <a:buNone/>
            </a:pPr>
            <a:r>
              <a:t/>
            </a:r>
            <a:endParaRPr sz="1500">
              <a:solidFill>
                <a:srgbClr val="666666"/>
              </a:solidFill>
              <a:highlight>
                <a:srgbClr val="FFFFFF"/>
              </a:highlight>
              <a:latin typeface="Arial"/>
              <a:ea typeface="Arial"/>
              <a:cs typeface="Arial"/>
              <a:sym typeface="Arial"/>
            </a:endParaRPr>
          </a:p>
          <a:p>
            <a:pPr indent="0" lvl="0" marL="0" rtl="0" algn="l">
              <a:spcBef>
                <a:spcPts val="36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idx="1" type="body"/>
          </p:nvPr>
        </p:nvSpPr>
        <p:spPr>
          <a:xfrm>
            <a:off x="1030875" y="328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u="sng"/>
              <a:t>Interfacing : Connections</a:t>
            </a:r>
            <a:endParaRPr b="1" sz="4000" u="sng"/>
          </a:p>
          <a:p>
            <a:pPr indent="0" lvl="0" marL="0" rtl="0" algn="l">
              <a:spcBef>
                <a:spcPts val="1200"/>
              </a:spcBef>
              <a:spcAft>
                <a:spcPts val="0"/>
              </a:spcAft>
              <a:buNone/>
            </a:pPr>
            <a:r>
              <a:rPr lang="en" sz="2500"/>
              <a:t>Vcc pin of lcd is connected to 5v of arduino</a:t>
            </a:r>
            <a:endParaRPr sz="2500"/>
          </a:p>
          <a:p>
            <a:pPr indent="0" lvl="0" marL="0" rtl="0" algn="l">
              <a:spcBef>
                <a:spcPts val="0"/>
              </a:spcBef>
              <a:spcAft>
                <a:spcPts val="0"/>
              </a:spcAft>
              <a:buNone/>
            </a:pPr>
            <a:r>
              <a:rPr lang="en" sz="2500"/>
              <a:t>Ground pin of Lcd is connected to ground pin of arduino</a:t>
            </a:r>
            <a:endParaRPr sz="2500"/>
          </a:p>
          <a:p>
            <a:pPr indent="0" lvl="0" marL="0" rtl="0" algn="l">
              <a:spcBef>
                <a:spcPts val="0"/>
              </a:spcBef>
              <a:spcAft>
                <a:spcPts val="0"/>
              </a:spcAft>
              <a:buNone/>
            </a:pPr>
            <a:r>
              <a:rPr lang="en" sz="2500"/>
              <a:t>SDA pin of lcd is connected to A4 and SCL to A5</a:t>
            </a:r>
            <a:endParaRPr sz="2500"/>
          </a:p>
          <a:p>
            <a:pPr indent="0" lvl="0" marL="0" rtl="0" algn="l">
              <a:spcBef>
                <a:spcPts val="0"/>
              </a:spcBef>
              <a:spcAft>
                <a:spcPts val="0"/>
              </a:spcAft>
              <a:buNone/>
            </a:pPr>
            <a:r>
              <a:t/>
            </a:r>
            <a:endParaRPr sz="2000"/>
          </a:p>
          <a:p>
            <a:pPr indent="0" lvl="0" marL="457200" rtl="0" algn="just">
              <a:lnSpc>
                <a:spcPct val="162500"/>
              </a:lnSpc>
              <a:spcBef>
                <a:spcPts val="1200"/>
              </a:spcBef>
              <a:spcAft>
                <a:spcPts val="0"/>
              </a:spcAft>
              <a:buNone/>
            </a:pPr>
            <a:r>
              <a:t/>
            </a:r>
            <a:endParaRPr sz="2000">
              <a:solidFill>
                <a:srgbClr val="666666"/>
              </a:solidFill>
              <a:highlight>
                <a:srgbClr val="FFFFFF"/>
              </a:highlight>
              <a:latin typeface="Arial"/>
              <a:ea typeface="Arial"/>
              <a:cs typeface="Arial"/>
              <a:sym typeface="Arial"/>
            </a:endParaRPr>
          </a:p>
          <a:p>
            <a:pPr indent="0" lvl="0" marL="0" rtl="0" algn="l">
              <a:spcBef>
                <a:spcPts val="36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idx="1" type="body"/>
          </p:nvPr>
        </p:nvSpPr>
        <p:spPr>
          <a:xfrm>
            <a:off x="1054825" y="208175"/>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t>Interfacing : Hardware Connections</a:t>
            </a:r>
            <a:endParaRPr b="1" sz="3600" u="sng"/>
          </a:p>
          <a:p>
            <a:pPr indent="0" lvl="0" marL="0" rtl="0" algn="l">
              <a:spcBef>
                <a:spcPts val="1200"/>
              </a:spcBef>
              <a:spcAft>
                <a:spcPts val="0"/>
              </a:spcAft>
              <a:buNone/>
            </a:pPr>
            <a:r>
              <a:t/>
            </a:r>
            <a:endParaRPr sz="2000"/>
          </a:p>
          <a:p>
            <a:pPr indent="0" lvl="0" marL="0" rtl="0" algn="l">
              <a:spcBef>
                <a:spcPts val="0"/>
              </a:spcBef>
              <a:spcAft>
                <a:spcPts val="0"/>
              </a:spcAft>
              <a:buNone/>
            </a:pPr>
            <a:r>
              <a:t/>
            </a:r>
            <a:endParaRPr sz="2000"/>
          </a:p>
          <a:p>
            <a:pPr indent="0" lvl="0" marL="457200" rtl="0" algn="just">
              <a:lnSpc>
                <a:spcPct val="162500"/>
              </a:lnSpc>
              <a:spcBef>
                <a:spcPts val="1200"/>
              </a:spcBef>
              <a:spcAft>
                <a:spcPts val="0"/>
              </a:spcAft>
              <a:buNone/>
            </a:pPr>
            <a:r>
              <a:t/>
            </a:r>
            <a:endParaRPr sz="2000">
              <a:solidFill>
                <a:srgbClr val="666666"/>
              </a:solidFill>
              <a:highlight>
                <a:srgbClr val="FFFFFF"/>
              </a:highlight>
              <a:latin typeface="Arial"/>
              <a:ea typeface="Arial"/>
              <a:cs typeface="Arial"/>
              <a:sym typeface="Arial"/>
            </a:endParaRPr>
          </a:p>
          <a:p>
            <a:pPr indent="0" lvl="0" marL="0" rtl="0" algn="l">
              <a:spcBef>
                <a:spcPts val="36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pic>
        <p:nvPicPr>
          <p:cNvPr id="225" name="Google Shape;225;p30"/>
          <p:cNvPicPr preferRelativeResize="0"/>
          <p:nvPr/>
        </p:nvPicPr>
        <p:blipFill>
          <a:blip r:embed="rId3">
            <a:alphaModFix/>
          </a:blip>
          <a:stretch>
            <a:fillRect/>
          </a:stretch>
        </p:blipFill>
        <p:spPr>
          <a:xfrm>
            <a:off x="1270900" y="959150"/>
            <a:ext cx="7169725" cy="41843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Code Explanation: Downloading Libraries</a:t>
            </a:r>
            <a:endParaRPr b="1" sz="3000" u="sng"/>
          </a:p>
          <a:p>
            <a:pPr indent="-355600" lvl="0" marL="457200" rtl="0" algn="l">
              <a:spcBef>
                <a:spcPts val="1200"/>
              </a:spcBef>
              <a:spcAft>
                <a:spcPts val="0"/>
              </a:spcAft>
              <a:buSzPts val="2000"/>
              <a:buChar char="●"/>
            </a:pPr>
            <a:r>
              <a:rPr lang="en" sz="2500"/>
              <a:t>Open Arduino IDE</a:t>
            </a:r>
            <a:endParaRPr sz="2500"/>
          </a:p>
          <a:p>
            <a:pPr indent="-387350" lvl="0" marL="457200" rtl="0" algn="l">
              <a:spcBef>
                <a:spcPts val="0"/>
              </a:spcBef>
              <a:spcAft>
                <a:spcPts val="0"/>
              </a:spcAft>
              <a:buSzPts val="2500"/>
              <a:buChar char="●"/>
            </a:pPr>
            <a:r>
              <a:rPr lang="en" sz="2500"/>
              <a:t>Then click on sketch</a:t>
            </a:r>
            <a:endParaRPr sz="2500"/>
          </a:p>
          <a:p>
            <a:pPr indent="-387350" lvl="0" marL="457200" rtl="0" algn="l">
              <a:spcBef>
                <a:spcPts val="0"/>
              </a:spcBef>
              <a:spcAft>
                <a:spcPts val="0"/>
              </a:spcAft>
              <a:buSzPts val="2500"/>
              <a:buChar char="●"/>
            </a:pPr>
            <a:r>
              <a:rPr lang="en" sz="2500"/>
              <a:t>Then click include libraries &gt; Manage libraries</a:t>
            </a:r>
            <a:endParaRPr sz="2500"/>
          </a:p>
          <a:p>
            <a:pPr indent="-387350" lvl="0" marL="457200" rtl="0" algn="l">
              <a:spcBef>
                <a:spcPts val="0"/>
              </a:spcBef>
              <a:spcAft>
                <a:spcPts val="0"/>
              </a:spcAft>
              <a:buSzPts val="2500"/>
              <a:buChar char="●"/>
            </a:pPr>
            <a:r>
              <a:rPr lang="en" sz="2500"/>
              <a:t>Then click on manage libraries; library manager will open</a:t>
            </a:r>
            <a:endParaRPr sz="2500"/>
          </a:p>
          <a:p>
            <a:pPr indent="-387350" lvl="0" marL="457200" rtl="0" algn="l">
              <a:spcBef>
                <a:spcPts val="0"/>
              </a:spcBef>
              <a:spcAft>
                <a:spcPts val="0"/>
              </a:spcAft>
              <a:buSzPts val="2500"/>
              <a:buChar char="●"/>
            </a:pPr>
            <a:r>
              <a:rPr lang="en" sz="2500"/>
              <a:t>Then type LCD libraries in the search box; then click install. The libraries will get installed.</a:t>
            </a:r>
            <a:endParaRPr sz="2500"/>
          </a:p>
          <a:p>
            <a:pPr indent="0" lvl="0" marL="457200" rtl="0" algn="just">
              <a:lnSpc>
                <a:spcPct val="162500"/>
              </a:lnSpc>
              <a:spcBef>
                <a:spcPts val="1200"/>
              </a:spcBef>
              <a:spcAft>
                <a:spcPts val="0"/>
              </a:spcAft>
              <a:buNone/>
            </a:pPr>
            <a:r>
              <a:t/>
            </a:r>
            <a:endParaRPr sz="1500">
              <a:solidFill>
                <a:srgbClr val="666666"/>
              </a:solidFill>
              <a:highlight>
                <a:srgbClr val="FFFFFF"/>
              </a:highlight>
              <a:latin typeface="Arial"/>
              <a:ea typeface="Arial"/>
              <a:cs typeface="Arial"/>
              <a:sym typeface="Arial"/>
            </a:endParaRPr>
          </a:p>
          <a:p>
            <a:pPr indent="0" lvl="0" marL="0" rtl="0" algn="l">
              <a:spcBef>
                <a:spcPts val="36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299750" y="1342825"/>
            <a:ext cx="8680200" cy="313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4000" u="sng"/>
              <a:t>Interfacing of LCD with Arduino UNO</a:t>
            </a:r>
            <a:endParaRPr b="1" sz="40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Code Explanation: Coding</a:t>
            </a:r>
            <a:endParaRPr b="1" sz="3000" u="sng"/>
          </a:p>
          <a:p>
            <a:pPr indent="0" lvl="0" marL="0" rtl="0" algn="l">
              <a:spcBef>
                <a:spcPts val="1200"/>
              </a:spcBef>
              <a:spcAft>
                <a:spcPts val="0"/>
              </a:spcAft>
              <a:buNone/>
            </a:pPr>
            <a:r>
              <a:rPr lang="en" sz="1700" u="sng"/>
              <a:t>Including Libraries:</a:t>
            </a:r>
            <a:endParaRPr sz="1700" u="sng"/>
          </a:p>
          <a:p>
            <a:pPr indent="0" lvl="0" marL="0" rtl="0" algn="l">
              <a:spcBef>
                <a:spcPts val="120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#include &lt;LiquidCrystal_I2C.h&gt; </a:t>
            </a:r>
            <a:r>
              <a:rPr lang="en" sz="1700">
                <a:solidFill>
                  <a:srgbClr val="00FFFF"/>
                </a:solidFill>
                <a:latin typeface="Arial"/>
                <a:ea typeface="Arial"/>
                <a:cs typeface="Arial"/>
                <a:sym typeface="Arial"/>
              </a:rPr>
              <a:t>// Including libraries for LCD display</a:t>
            </a:r>
            <a:endParaRPr sz="1700">
              <a:solidFill>
                <a:srgbClr val="00FFFF"/>
              </a:solidFill>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#include &lt;LCD03.h&gt; </a:t>
            </a:r>
            <a:r>
              <a:rPr lang="en" sz="1700">
                <a:solidFill>
                  <a:srgbClr val="00FFFF"/>
                </a:solidFill>
                <a:latin typeface="Arial"/>
                <a:ea typeface="Arial"/>
                <a:cs typeface="Arial"/>
                <a:sym typeface="Arial"/>
              </a:rPr>
              <a:t>// Including libraries for LCD display</a:t>
            </a:r>
            <a:endParaRPr sz="1700">
              <a:solidFill>
                <a:srgbClr val="00FFFF"/>
              </a:solidFill>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#include "Wire.h" </a:t>
            </a:r>
            <a:r>
              <a:rPr lang="en" sz="1700">
                <a:solidFill>
                  <a:srgbClr val="00FFFF"/>
                </a:solidFill>
                <a:latin typeface="Arial"/>
                <a:ea typeface="Arial"/>
                <a:cs typeface="Arial"/>
                <a:sym typeface="Arial"/>
              </a:rPr>
              <a:t>// For I2C</a:t>
            </a:r>
            <a:endParaRPr sz="1700">
              <a:solidFill>
                <a:srgbClr val="00FFFF"/>
              </a:solidFill>
              <a:latin typeface="Arial"/>
              <a:ea typeface="Arial"/>
              <a:cs typeface="Arial"/>
              <a:sym typeface="Arial"/>
            </a:endParaRPr>
          </a:p>
          <a:p>
            <a:pPr indent="0" lvl="0" marL="457200" rtl="0" algn="just">
              <a:lnSpc>
                <a:spcPct val="162500"/>
              </a:lnSpc>
              <a:spcBef>
                <a:spcPts val="0"/>
              </a:spcBef>
              <a:spcAft>
                <a:spcPts val="0"/>
              </a:spcAft>
              <a:buNone/>
            </a:pPr>
            <a:r>
              <a:t/>
            </a:r>
            <a:endParaRPr sz="1700">
              <a:highlight>
                <a:srgbClr val="FFFFFF"/>
              </a:highlight>
              <a:latin typeface="Arial"/>
              <a:ea typeface="Arial"/>
              <a:cs typeface="Arial"/>
              <a:sym typeface="Arial"/>
            </a:endParaRPr>
          </a:p>
          <a:p>
            <a:pPr indent="0" lvl="0" marL="0" rtl="0" algn="l">
              <a:spcBef>
                <a:spcPts val="36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Code Explanation: Coding</a:t>
            </a:r>
            <a:endParaRPr b="1" sz="3000" u="sng"/>
          </a:p>
          <a:p>
            <a:pPr indent="0" lvl="0" marL="0" rtl="0" algn="l">
              <a:spcBef>
                <a:spcPts val="1200"/>
              </a:spcBef>
              <a:spcAft>
                <a:spcPts val="0"/>
              </a:spcAft>
              <a:buNone/>
            </a:pPr>
            <a:r>
              <a:rPr lang="en" sz="1700" u="sng"/>
              <a:t>Setting Pins</a:t>
            </a:r>
            <a:r>
              <a:rPr lang="en" sz="1700" u="sng"/>
              <a:t>:</a:t>
            </a:r>
            <a:endParaRPr sz="1700" u="sng"/>
          </a:p>
          <a:p>
            <a:pPr indent="0" lvl="0" marL="0" rtl="0" algn="l">
              <a:spcBef>
                <a:spcPts val="120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2000">
                <a:latin typeface="Arial"/>
                <a:ea typeface="Arial"/>
                <a:cs typeface="Arial"/>
                <a:sym typeface="Arial"/>
              </a:rPr>
              <a:t>LiquidCrystal_I2C lcd(0x27,20, 4); </a:t>
            </a:r>
            <a:r>
              <a:rPr lang="en" sz="2000">
                <a:solidFill>
                  <a:srgbClr val="00FFFF"/>
                </a:solidFill>
                <a:latin typeface="Arial"/>
                <a:ea typeface="Arial"/>
                <a:cs typeface="Arial"/>
                <a:sym typeface="Arial"/>
              </a:rPr>
              <a:t>// 0x27 is the default I2C bus address of the backpack</a:t>
            </a:r>
            <a:endParaRPr sz="1700">
              <a:solidFill>
                <a:srgbClr val="00FFFF"/>
              </a:solidFill>
              <a:highlight>
                <a:srgbClr val="FFFFFF"/>
              </a:highlight>
              <a:latin typeface="Arial"/>
              <a:ea typeface="Arial"/>
              <a:cs typeface="Arial"/>
              <a:sym typeface="Arial"/>
            </a:endParaRPr>
          </a:p>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Code Explanation: Coding</a:t>
            </a:r>
            <a:endParaRPr b="1" sz="3000" u="sng"/>
          </a:p>
          <a:p>
            <a:pPr indent="0" lvl="0" marL="0" rtl="0" algn="l">
              <a:spcBef>
                <a:spcPts val="1200"/>
              </a:spcBef>
              <a:spcAft>
                <a:spcPts val="0"/>
              </a:spcAft>
              <a:buNone/>
            </a:pPr>
            <a:r>
              <a:rPr lang="en" sz="1700" u="sng"/>
              <a:t>Initializing the program</a:t>
            </a:r>
            <a:r>
              <a:rPr lang="en" sz="1700" u="sng"/>
              <a:t>:</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void setup() </a:t>
            </a:r>
            <a:r>
              <a:rPr lang="en" sz="1800">
                <a:solidFill>
                  <a:srgbClr val="00FFFF"/>
                </a:solidFill>
                <a:latin typeface="Arial"/>
                <a:ea typeface="Arial"/>
                <a:cs typeface="Arial"/>
                <a:sym typeface="Arial"/>
              </a:rPr>
              <a:t>// Initializes and sets the initial value</a:t>
            </a:r>
            <a:endParaRPr sz="1800">
              <a:solidFill>
                <a:srgbClr val="00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   lcd.init();   </a:t>
            </a:r>
            <a:r>
              <a:rPr lang="en" sz="1800">
                <a:solidFill>
                  <a:srgbClr val="00FFFF"/>
                </a:solidFill>
                <a:latin typeface="Arial"/>
                <a:ea typeface="Arial"/>
                <a:cs typeface="Arial"/>
                <a:sym typeface="Arial"/>
              </a:rPr>
              <a:t>// LCD initialization</a:t>
            </a:r>
            <a:endParaRPr sz="1800">
              <a:solidFill>
                <a:srgbClr val="00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   lcd.begin (20,4); </a:t>
            </a:r>
            <a:r>
              <a:rPr lang="en" sz="1800">
                <a:solidFill>
                  <a:srgbClr val="00FFFF"/>
                </a:solidFill>
                <a:latin typeface="Arial"/>
                <a:ea typeface="Arial"/>
                <a:cs typeface="Arial"/>
                <a:sym typeface="Arial"/>
              </a:rPr>
              <a:t>// 20 x 4 LCD module</a:t>
            </a:r>
            <a:endParaRPr sz="1800">
              <a:solidFill>
                <a:srgbClr val="00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   lcd.setBacklight(HIGH);   </a:t>
            </a:r>
            <a:r>
              <a:rPr lang="en" sz="1800">
                <a:solidFill>
                  <a:srgbClr val="00FFFF"/>
                </a:solidFill>
                <a:latin typeface="Arial"/>
                <a:ea typeface="Arial"/>
                <a:cs typeface="Arial"/>
                <a:sym typeface="Arial"/>
              </a:rPr>
              <a:t>// to set the backlight</a:t>
            </a:r>
            <a:endParaRPr sz="1800">
              <a:solidFill>
                <a:srgbClr val="00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   lcd.print("Good Day!!");  </a:t>
            </a:r>
            <a:r>
              <a:rPr lang="en" sz="1800">
                <a:solidFill>
                  <a:srgbClr val="00FFFF"/>
                </a:solidFill>
                <a:latin typeface="Arial"/>
                <a:ea typeface="Arial"/>
                <a:cs typeface="Arial"/>
                <a:sym typeface="Arial"/>
              </a:rPr>
              <a:t> // print on LCD screen</a:t>
            </a:r>
            <a:endParaRPr sz="1800">
              <a:solidFill>
                <a:srgbClr val="00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   lcd.setCursor(0,1);      </a:t>
            </a:r>
            <a:r>
              <a:rPr lang="en" sz="1800">
                <a:solidFill>
                  <a:srgbClr val="00FFFF"/>
                </a:solidFill>
                <a:latin typeface="Arial"/>
                <a:ea typeface="Arial"/>
                <a:cs typeface="Arial"/>
                <a:sym typeface="Arial"/>
              </a:rPr>
              <a:t>// to move to the next line</a:t>
            </a:r>
            <a:endParaRPr sz="1800">
              <a:solidFill>
                <a:srgbClr val="00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   lcd.print("Enter your password:");  </a:t>
            </a:r>
            <a:r>
              <a:rPr lang="en" sz="1800">
                <a:solidFill>
                  <a:srgbClr val="00FFFF"/>
                </a:solidFill>
                <a:latin typeface="Arial"/>
                <a:ea typeface="Arial"/>
                <a:cs typeface="Arial"/>
                <a:sym typeface="Arial"/>
              </a:rPr>
              <a:t> // print on LCD screen</a:t>
            </a:r>
            <a:endParaRPr sz="1800">
              <a:solidFill>
                <a:srgbClr val="00FFFF"/>
              </a:solidFill>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Code Explanation: Coding</a:t>
            </a:r>
            <a:endParaRPr b="1" sz="3000" u="sng"/>
          </a:p>
          <a:p>
            <a:pPr indent="0" lvl="0" marL="0" rtl="0" algn="l">
              <a:spcBef>
                <a:spcPts val="1200"/>
              </a:spcBef>
              <a:spcAft>
                <a:spcPts val="0"/>
              </a:spcAft>
              <a:buNone/>
            </a:pPr>
            <a:r>
              <a:rPr lang="en" sz="1700" u="sng"/>
              <a:t>Void Loop:</a:t>
            </a:r>
            <a:endParaRPr sz="1700" u="sng"/>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Void Loop()</a:t>
            </a:r>
            <a:endParaRPr sz="1700"/>
          </a:p>
          <a:p>
            <a:pPr indent="0" lvl="0" marL="0" rtl="0" algn="l">
              <a:spcBef>
                <a:spcPts val="1200"/>
              </a:spcBef>
              <a:spcAft>
                <a:spcPts val="0"/>
              </a:spcAft>
              <a:buNone/>
            </a:pPr>
            <a:r>
              <a:rPr lang="en" sz="1700"/>
              <a:t>{</a:t>
            </a:r>
            <a:endParaRPr sz="1700"/>
          </a:p>
          <a:p>
            <a:pPr indent="0" lvl="0" marL="0" rtl="0" algn="l">
              <a:spcBef>
                <a:spcPts val="1200"/>
              </a:spcBef>
              <a:spcAft>
                <a:spcPts val="0"/>
              </a:spcAft>
              <a:buNone/>
            </a:pPr>
            <a:r>
              <a:rPr lang="en" sz="1700"/>
              <a:t>}</a:t>
            </a:r>
            <a:endParaRPr sz="1700"/>
          </a:p>
          <a:p>
            <a:pPr indent="0" lvl="0" marL="0" rtl="0" algn="l">
              <a:spcBef>
                <a:spcPts val="1200"/>
              </a:spcBef>
              <a:spcAft>
                <a:spcPts val="1200"/>
              </a:spcAft>
              <a:buNone/>
            </a:pPr>
            <a:r>
              <a:rPr lang="en" sz="1700">
                <a:solidFill>
                  <a:srgbClr val="00FFFF"/>
                </a:solidFill>
              </a:rPr>
              <a:t>// the loop function does precisely what its name suggests and loops consecutively </a:t>
            </a:r>
            <a:r>
              <a:rPr lang="en" sz="1700">
                <a:solidFill>
                  <a:srgbClr val="00FFFF"/>
                </a:solidFill>
              </a:rPr>
              <a:t>allowing your program to change and respond. We use to actively control the arduino board.</a:t>
            </a:r>
            <a:endParaRPr sz="1700">
              <a:solidFill>
                <a:srgbClr val="00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Code Explanation: Screen Shot</a:t>
            </a:r>
            <a:endParaRPr b="1" sz="3000" u="sng"/>
          </a:p>
          <a:p>
            <a:pPr indent="0" lvl="0" marL="0" rtl="0" algn="l">
              <a:spcBef>
                <a:spcPts val="1200"/>
              </a:spcBef>
              <a:spcAft>
                <a:spcPts val="1200"/>
              </a:spcAft>
              <a:buNone/>
            </a:pPr>
            <a:r>
              <a:t/>
            </a:r>
            <a:endParaRPr sz="1800">
              <a:latin typeface="Arial"/>
              <a:ea typeface="Arial"/>
              <a:cs typeface="Arial"/>
              <a:sym typeface="Arial"/>
            </a:endParaRPr>
          </a:p>
        </p:txBody>
      </p:sp>
      <p:pic>
        <p:nvPicPr>
          <p:cNvPr id="256" name="Google Shape;256;p36"/>
          <p:cNvPicPr preferRelativeResize="0"/>
          <p:nvPr/>
        </p:nvPicPr>
        <p:blipFill>
          <a:blip r:embed="rId3">
            <a:alphaModFix/>
          </a:blip>
          <a:stretch>
            <a:fillRect/>
          </a:stretch>
        </p:blipFill>
        <p:spPr>
          <a:xfrm>
            <a:off x="59950" y="995125"/>
            <a:ext cx="8904951" cy="4147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Troubleshooting</a:t>
            </a:r>
            <a:endParaRPr b="1" sz="3000" u="sng"/>
          </a:p>
          <a:p>
            <a:pPr indent="-336550" lvl="0" marL="457200" rtl="0" algn="l">
              <a:spcBef>
                <a:spcPts val="1200"/>
              </a:spcBef>
              <a:spcAft>
                <a:spcPts val="0"/>
              </a:spcAft>
              <a:buSzPts val="1700"/>
              <a:buChar char="●"/>
            </a:pPr>
            <a:r>
              <a:rPr lang="en" sz="1700"/>
              <a:t>While compiling the program I was getting error of header files. The I searched and I realized that I have to add the libraries in the Arduino IDE which I have explained in the Previous slides. Finally , when I followed this procedure the program was working fine.</a:t>
            </a:r>
            <a:endParaRPr sz="1700"/>
          </a:p>
          <a:p>
            <a:pPr indent="-336550" lvl="0" marL="457200" rtl="0" algn="l">
              <a:spcBef>
                <a:spcPts val="0"/>
              </a:spcBef>
              <a:spcAft>
                <a:spcPts val="0"/>
              </a:spcAft>
              <a:buSzPts val="1700"/>
              <a:buChar char="●"/>
            </a:pPr>
            <a:r>
              <a:rPr lang="en" sz="1700"/>
              <a:t>While running the program the output  I was getting was in the same line , then I searched how can I display characters in two different lines. Syntax was: setCursor() </a:t>
            </a:r>
            <a:endParaRPr sz="1700"/>
          </a:p>
          <a:p>
            <a:pPr indent="0" lvl="0" marL="0" rtl="0" algn="l">
              <a:spcBef>
                <a:spcPts val="1200"/>
              </a:spcBef>
              <a:spcAft>
                <a:spcPts val="0"/>
              </a:spcAft>
              <a:buNone/>
            </a:pPr>
            <a:r>
              <a:rPr lang="en" sz="1700"/>
              <a:t>   	lcd.setCursor(col,row)</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Conclusion</a:t>
            </a:r>
            <a:endParaRPr b="1" sz="3000" u="sng"/>
          </a:p>
          <a:p>
            <a:pPr indent="0" lvl="0" marL="457200" rtl="0" algn="l">
              <a:spcBef>
                <a:spcPts val="1200"/>
              </a:spcBef>
              <a:spcAft>
                <a:spcPts val="0"/>
              </a:spcAft>
              <a:buNone/>
            </a:pPr>
            <a:r>
              <a:rPr lang="en" sz="2500"/>
              <a:t>Finally, following all the steps mentioned in the previous slides I was able to complete my task of interfacing LCD display with Arduino Uno board successfully.</a:t>
            </a:r>
            <a:endParaRPr sz="2500"/>
          </a:p>
          <a:p>
            <a:pPr indent="0" lvl="0" marL="0" rtl="0" algn="l">
              <a:spcBef>
                <a:spcPts val="1200"/>
              </a:spcBef>
              <a:spcAft>
                <a:spcPts val="0"/>
              </a:spcAft>
              <a:buNone/>
            </a:pPr>
            <a:r>
              <a:t/>
            </a:r>
            <a:endParaRPr sz="2500"/>
          </a:p>
          <a:p>
            <a:pPr indent="0" lvl="0" marL="0" rtl="0" algn="l">
              <a:spcBef>
                <a:spcPts val="1200"/>
              </a:spcBef>
              <a:spcAft>
                <a:spcPts val="1200"/>
              </a:spcAft>
              <a:buNone/>
            </a:pPr>
            <a:r>
              <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idx="1" type="body"/>
          </p:nvPr>
        </p:nvSpPr>
        <p:spPr>
          <a:xfrm>
            <a:off x="1090800" y="107900"/>
            <a:ext cx="7874100" cy="50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Arial"/>
                <a:ea typeface="Arial"/>
                <a:cs typeface="Arial"/>
                <a:sym typeface="Arial"/>
              </a:rPr>
              <a:t>References</a:t>
            </a:r>
            <a:r>
              <a:rPr b="1" lang="en" sz="1500">
                <a:latin typeface="Arial"/>
                <a:ea typeface="Arial"/>
                <a:cs typeface="Arial"/>
                <a:sym typeface="Arial"/>
              </a:rPr>
              <a:t>;</a:t>
            </a:r>
            <a:endParaRPr b="1" sz="1500">
              <a:latin typeface="Arial"/>
              <a:ea typeface="Arial"/>
              <a:cs typeface="Arial"/>
              <a:sym typeface="Arial"/>
            </a:endParaRPr>
          </a:p>
          <a:p>
            <a:pPr indent="0" lvl="0" marL="0" rtl="0" algn="l">
              <a:lnSpc>
                <a:spcPct val="80000"/>
              </a:lnSpc>
              <a:spcBef>
                <a:spcPts val="1200"/>
              </a:spcBef>
              <a:spcAft>
                <a:spcPts val="0"/>
              </a:spcAft>
              <a:buNone/>
            </a:pPr>
            <a:r>
              <a:rPr lang="en" sz="1500">
                <a:latin typeface="Arial"/>
                <a:ea typeface="Arial"/>
                <a:cs typeface="Arial"/>
                <a:sym typeface="Arial"/>
              </a:rPr>
              <a:t>For font size :Retrieved From Arduino cc., URL: </a:t>
            </a:r>
            <a:endParaRPr sz="1500">
              <a:latin typeface="Arial"/>
              <a:ea typeface="Arial"/>
              <a:cs typeface="Arial"/>
              <a:sym typeface="Arial"/>
            </a:endParaRPr>
          </a:p>
          <a:p>
            <a:pPr indent="0" lvl="0" marL="0" rtl="0" algn="l">
              <a:lnSpc>
                <a:spcPct val="80000"/>
              </a:lnSpc>
              <a:spcBef>
                <a:spcPts val="1200"/>
              </a:spcBef>
              <a:spcAft>
                <a:spcPts val="0"/>
              </a:spcAft>
              <a:buNone/>
            </a:pPr>
            <a:r>
              <a:rPr lang="en" sz="1500">
                <a:solidFill>
                  <a:schemeClr val="accent5"/>
                </a:solidFill>
                <a:uFill>
                  <a:noFill/>
                </a:uFill>
                <a:latin typeface="Arial"/>
                <a:ea typeface="Arial"/>
                <a:cs typeface="Arial"/>
                <a:sym typeface="Arial"/>
                <a:hlinkClick r:id="rId3">
                  <a:extLst>
                    <a:ext uri="{A12FA001-AC4F-418D-AE19-62706E023703}">
                      <ahyp:hlinkClr val="tx"/>
                    </a:ext>
                  </a:extLst>
                </a:hlinkClick>
              </a:rPr>
              <a:t>https://forum.arduino.cc/index.php?topic=341743.0</a:t>
            </a:r>
            <a:endParaRPr sz="1500">
              <a:solidFill>
                <a:schemeClr val="accent5"/>
              </a:solidFill>
              <a:latin typeface="Arial"/>
              <a:ea typeface="Arial"/>
              <a:cs typeface="Arial"/>
              <a:sym typeface="Arial"/>
            </a:endParaRPr>
          </a:p>
          <a:p>
            <a:pPr indent="0" lvl="0" marL="0" rtl="0" algn="l">
              <a:lnSpc>
                <a:spcPct val="80000"/>
              </a:lnSpc>
              <a:spcBef>
                <a:spcPts val="1200"/>
              </a:spcBef>
              <a:spcAft>
                <a:spcPts val="0"/>
              </a:spcAft>
              <a:buNone/>
            </a:pPr>
            <a:r>
              <a:rPr lang="en" sz="1500">
                <a:latin typeface="Arial"/>
                <a:ea typeface="Arial"/>
                <a:cs typeface="Arial"/>
                <a:sym typeface="Arial"/>
              </a:rPr>
              <a:t>For cursor :Retrieved From Arduino cc., URL: </a:t>
            </a:r>
            <a:endParaRPr sz="1500">
              <a:latin typeface="Arial"/>
              <a:ea typeface="Arial"/>
              <a:cs typeface="Arial"/>
              <a:sym typeface="Arial"/>
            </a:endParaRPr>
          </a:p>
          <a:p>
            <a:pPr indent="0" lvl="0" marL="0" rtl="0" algn="l">
              <a:lnSpc>
                <a:spcPct val="80000"/>
              </a:lnSpc>
              <a:spcBef>
                <a:spcPts val="1200"/>
              </a:spcBef>
              <a:spcAft>
                <a:spcPts val="0"/>
              </a:spcAft>
              <a:buNone/>
            </a:pPr>
            <a:r>
              <a:rPr lang="en" sz="1500">
                <a:solidFill>
                  <a:schemeClr val="accent5"/>
                </a:solidFill>
                <a:uFill>
                  <a:noFill/>
                </a:uFill>
                <a:latin typeface="Arial"/>
                <a:ea typeface="Arial"/>
                <a:cs typeface="Arial"/>
                <a:sym typeface="Arial"/>
                <a:hlinkClick r:id="rId4">
                  <a:extLst>
                    <a:ext uri="{A12FA001-AC4F-418D-AE19-62706E023703}">
                      <ahyp:hlinkClr val="tx"/>
                    </a:ext>
                  </a:extLst>
                </a:hlinkClick>
              </a:rPr>
              <a:t>https://www.arduino.cc/en/Reference/LiquidCrystalSetCursor</a:t>
            </a:r>
            <a:endParaRPr sz="1500">
              <a:solidFill>
                <a:schemeClr val="accent5"/>
              </a:solidFill>
              <a:latin typeface="Arial"/>
              <a:ea typeface="Arial"/>
              <a:cs typeface="Arial"/>
              <a:sym typeface="Arial"/>
            </a:endParaRPr>
          </a:p>
          <a:p>
            <a:pPr indent="0" lvl="0" marL="0" rtl="0" algn="l">
              <a:lnSpc>
                <a:spcPct val="80000"/>
              </a:lnSpc>
              <a:spcBef>
                <a:spcPts val="1200"/>
              </a:spcBef>
              <a:spcAft>
                <a:spcPts val="0"/>
              </a:spcAft>
              <a:buNone/>
            </a:pPr>
            <a:r>
              <a:rPr lang="en" sz="1500">
                <a:latin typeface="Arial"/>
                <a:ea typeface="Arial"/>
                <a:cs typeface="Arial"/>
                <a:sym typeface="Arial"/>
              </a:rPr>
              <a:t>For Void loop: Retrieved from Arduino.cc URL:</a:t>
            </a:r>
            <a:endParaRPr sz="1500">
              <a:latin typeface="Arial"/>
              <a:ea typeface="Arial"/>
              <a:cs typeface="Arial"/>
              <a:sym typeface="Arial"/>
            </a:endParaRPr>
          </a:p>
          <a:p>
            <a:pPr indent="0" lvl="0" marL="0" rtl="0" algn="l">
              <a:lnSpc>
                <a:spcPct val="80000"/>
              </a:lnSpc>
              <a:spcBef>
                <a:spcPts val="1200"/>
              </a:spcBef>
              <a:spcAft>
                <a:spcPts val="0"/>
              </a:spcAft>
              <a:buNone/>
            </a:pPr>
            <a:r>
              <a:rPr lang="en" sz="1500">
                <a:solidFill>
                  <a:schemeClr val="accent5"/>
                </a:solidFill>
                <a:uFill>
                  <a:noFill/>
                </a:uFill>
                <a:latin typeface="Arial"/>
                <a:ea typeface="Arial"/>
                <a:cs typeface="Arial"/>
                <a:sym typeface="Arial"/>
                <a:hlinkClick r:id="rId5">
                  <a:extLst>
                    <a:ext uri="{A12FA001-AC4F-418D-AE19-62706E023703}">
                      <ahyp:hlinkClr val="tx"/>
                    </a:ext>
                  </a:extLst>
                </a:hlinkClick>
              </a:rPr>
              <a:t>https://www.arduino.cc/reference/en/language/structure/sketch/loop/</a:t>
            </a:r>
            <a:endParaRPr sz="1500">
              <a:solidFill>
                <a:schemeClr val="accent5"/>
              </a:solidFill>
              <a:latin typeface="Arial"/>
              <a:ea typeface="Arial"/>
              <a:cs typeface="Arial"/>
              <a:sym typeface="Arial"/>
            </a:endParaRPr>
          </a:p>
          <a:p>
            <a:pPr indent="0" lvl="0" marL="0" rtl="0" algn="l">
              <a:lnSpc>
                <a:spcPct val="80000"/>
              </a:lnSpc>
              <a:spcBef>
                <a:spcPts val="1200"/>
              </a:spcBef>
              <a:spcAft>
                <a:spcPts val="0"/>
              </a:spcAft>
              <a:buNone/>
            </a:pPr>
            <a:r>
              <a:rPr lang="en" sz="1500">
                <a:latin typeface="Arial"/>
                <a:ea typeface="Arial"/>
                <a:cs typeface="Arial"/>
                <a:sym typeface="Arial"/>
              </a:rPr>
              <a:t>For lcd display: Retrieved from Theengineeringprojects.com, Dec 2019 URL:</a:t>
            </a:r>
            <a:endParaRPr sz="1500">
              <a:latin typeface="Arial"/>
              <a:ea typeface="Arial"/>
              <a:cs typeface="Arial"/>
              <a:sym typeface="Arial"/>
            </a:endParaRPr>
          </a:p>
          <a:p>
            <a:pPr indent="0" lvl="0" marL="0" rtl="0" algn="l">
              <a:lnSpc>
                <a:spcPct val="80000"/>
              </a:lnSpc>
              <a:spcBef>
                <a:spcPts val="1200"/>
              </a:spcBef>
              <a:spcAft>
                <a:spcPts val="0"/>
              </a:spcAft>
              <a:buNone/>
            </a:pPr>
            <a:r>
              <a:rPr lang="en" sz="1500">
                <a:solidFill>
                  <a:schemeClr val="hlink"/>
                </a:solidFill>
                <a:uFill>
                  <a:noFill/>
                </a:uFill>
                <a:latin typeface="Arial"/>
                <a:ea typeface="Arial"/>
                <a:cs typeface="Arial"/>
                <a:sym typeface="Arial"/>
                <a:hlinkClick r:id="rId6"/>
              </a:rPr>
              <a:t>https://www.theengineeringprojects.com/2019/12/introduction-to-20-x-4-lcd-module.html</a:t>
            </a:r>
            <a:endParaRPr sz="1500">
              <a:latin typeface="Arial"/>
              <a:ea typeface="Arial"/>
              <a:cs typeface="Arial"/>
              <a:sym typeface="Arial"/>
            </a:endParaRPr>
          </a:p>
          <a:p>
            <a:pPr indent="0" lvl="0" marL="0" rtl="0" algn="l">
              <a:lnSpc>
                <a:spcPct val="80000"/>
              </a:lnSpc>
              <a:spcBef>
                <a:spcPts val="1200"/>
              </a:spcBef>
              <a:spcAft>
                <a:spcPts val="0"/>
              </a:spcAft>
              <a:buNone/>
            </a:pPr>
            <a:r>
              <a:rPr lang="en" sz="1500">
                <a:latin typeface="Arial"/>
                <a:ea typeface="Arial"/>
                <a:cs typeface="Arial"/>
                <a:sym typeface="Arial"/>
              </a:rPr>
              <a:t>For I2C backpack : Retrieved from: dfrobot.com URL:</a:t>
            </a:r>
            <a:endParaRPr sz="1500">
              <a:latin typeface="Arial"/>
              <a:ea typeface="Arial"/>
              <a:cs typeface="Arial"/>
              <a:sym typeface="Arial"/>
            </a:endParaRPr>
          </a:p>
          <a:p>
            <a:pPr indent="0" lvl="0" marL="0" rtl="0" algn="l">
              <a:lnSpc>
                <a:spcPct val="80000"/>
              </a:lnSpc>
              <a:spcBef>
                <a:spcPts val="1200"/>
              </a:spcBef>
              <a:spcAft>
                <a:spcPts val="0"/>
              </a:spcAft>
              <a:buNone/>
            </a:pPr>
            <a:r>
              <a:rPr lang="en" sz="1500" u="sng">
                <a:solidFill>
                  <a:schemeClr val="hlink"/>
                </a:solidFill>
                <a:latin typeface="Arial"/>
                <a:ea typeface="Arial"/>
                <a:cs typeface="Arial"/>
                <a:sym typeface="Arial"/>
                <a:hlinkClick r:id="rId7"/>
              </a:rPr>
              <a:t>https://www.dfrobot.com/product-593.html#:~:text=The%20I2C%20LCD%20Backpack%20is,to%20interface%20with%20the%20LCDs</a:t>
            </a:r>
            <a:r>
              <a:rPr lang="en" sz="1500">
                <a:latin typeface="Arial"/>
                <a:ea typeface="Arial"/>
                <a:cs typeface="Arial"/>
                <a:sym typeface="Arial"/>
              </a:rPr>
              <a:t>.</a:t>
            </a:r>
            <a:endParaRPr sz="1500">
              <a:latin typeface="Arial"/>
              <a:ea typeface="Arial"/>
              <a:cs typeface="Arial"/>
              <a:sym typeface="Arial"/>
            </a:endParaRPr>
          </a:p>
          <a:p>
            <a:pPr indent="0" lvl="0" marL="0" rtl="0" algn="l">
              <a:lnSpc>
                <a:spcPct val="80000"/>
              </a:lnSpc>
              <a:spcBef>
                <a:spcPts val="1200"/>
              </a:spcBef>
              <a:spcAft>
                <a:spcPts val="0"/>
              </a:spcAft>
              <a:buNone/>
            </a:pPr>
            <a:r>
              <a:rPr lang="en" sz="1500">
                <a:latin typeface="Arial"/>
                <a:ea typeface="Arial"/>
                <a:cs typeface="Arial"/>
                <a:sym typeface="Arial"/>
              </a:rPr>
              <a:t>For Code: Retrieved from: Createarduino.cc project URL:</a:t>
            </a:r>
            <a:endParaRPr sz="1500">
              <a:latin typeface="Arial"/>
              <a:ea typeface="Arial"/>
              <a:cs typeface="Arial"/>
              <a:sym typeface="Arial"/>
            </a:endParaRPr>
          </a:p>
          <a:p>
            <a:pPr indent="0" lvl="0" marL="0" rtl="0" algn="l">
              <a:spcBef>
                <a:spcPts val="1200"/>
              </a:spcBef>
              <a:spcAft>
                <a:spcPts val="0"/>
              </a:spcAft>
              <a:buNone/>
            </a:pPr>
            <a:r>
              <a:rPr lang="en" sz="1500" u="sng">
                <a:solidFill>
                  <a:schemeClr val="hlink"/>
                </a:solidFill>
                <a:latin typeface="Arial"/>
                <a:ea typeface="Arial"/>
                <a:cs typeface="Arial"/>
                <a:sym typeface="Arial"/>
                <a:hlinkClick r:id="rId8"/>
              </a:rPr>
              <a:t>https://create.arduino.cc/projecthub/akshayjoseph666/interface-i2c-16x2-lcd-with-arduino-uno-just-4-wires-273b24</a:t>
            </a:r>
            <a:endParaRPr sz="1500">
              <a:solidFill>
                <a:schemeClr val="accent5"/>
              </a:solidFill>
              <a:latin typeface="Arial"/>
              <a:ea typeface="Arial"/>
              <a:cs typeface="Arial"/>
              <a:sym typeface="Arial"/>
            </a:endParaRPr>
          </a:p>
          <a:p>
            <a:pPr indent="0" lvl="0" marL="0" rtl="0" algn="l">
              <a:spcBef>
                <a:spcPts val="0"/>
              </a:spcBef>
              <a:spcAft>
                <a:spcPts val="0"/>
              </a:spcAft>
              <a:buNone/>
            </a:pPr>
            <a:r>
              <a:t/>
            </a:r>
            <a:endParaRPr sz="1500">
              <a:solidFill>
                <a:schemeClr val="accent5"/>
              </a:solidFill>
              <a:latin typeface="Arial"/>
              <a:ea typeface="Arial"/>
              <a:cs typeface="Arial"/>
              <a:sym typeface="Arial"/>
            </a:endParaRPr>
          </a:p>
          <a:p>
            <a:pPr indent="0" lvl="0" marL="0" rtl="0" algn="l">
              <a:lnSpc>
                <a:spcPct val="80000"/>
              </a:lnSpc>
              <a:spcBef>
                <a:spcPts val="0"/>
              </a:spcBef>
              <a:spcAft>
                <a:spcPts val="0"/>
              </a:spcAft>
              <a:buNone/>
            </a:pPr>
            <a:r>
              <a:t/>
            </a:r>
            <a:endParaRPr sz="1500">
              <a:latin typeface="Arial"/>
              <a:ea typeface="Arial"/>
              <a:cs typeface="Arial"/>
              <a:sym typeface="Arial"/>
            </a:endParaRPr>
          </a:p>
          <a:p>
            <a:pPr indent="0" lvl="0" marL="0" rtl="0" algn="l">
              <a:lnSpc>
                <a:spcPct val="80000"/>
              </a:lnSpc>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0"/>
              </a:spcBef>
              <a:spcAft>
                <a:spcPts val="0"/>
              </a:spcAft>
              <a:buNone/>
            </a:pPr>
            <a:r>
              <a:t/>
            </a:r>
            <a:endParaRPr sz="1500">
              <a:latin typeface="Arial"/>
              <a:ea typeface="Arial"/>
              <a:cs typeface="Arial"/>
              <a:sym typeface="Arial"/>
            </a:endParaRPr>
          </a:p>
          <a:p>
            <a:pPr indent="0" lvl="0" marL="0" rtl="0" algn="l">
              <a:lnSpc>
                <a:spcPct val="100000"/>
              </a:lnSpc>
              <a:spcBef>
                <a:spcPts val="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162975" y="0"/>
            <a:ext cx="7817100" cy="447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500" u="sng"/>
              <a:t>Content:</a:t>
            </a:r>
            <a:endParaRPr b="1" sz="2500" u="sng"/>
          </a:p>
          <a:p>
            <a:pPr indent="-387350" lvl="0" marL="457200" rtl="0" algn="l">
              <a:lnSpc>
                <a:spcPct val="100000"/>
              </a:lnSpc>
              <a:spcBef>
                <a:spcPts val="1200"/>
              </a:spcBef>
              <a:spcAft>
                <a:spcPts val="0"/>
              </a:spcAft>
              <a:buSzPts val="2500"/>
              <a:buChar char="●"/>
            </a:pPr>
            <a:r>
              <a:rPr lang="en" sz="2500"/>
              <a:t>Importance of this Interfacing</a:t>
            </a:r>
            <a:endParaRPr sz="2500"/>
          </a:p>
          <a:p>
            <a:pPr indent="-387350" lvl="0" marL="457200" rtl="0" algn="l">
              <a:lnSpc>
                <a:spcPct val="100000"/>
              </a:lnSpc>
              <a:spcBef>
                <a:spcPts val="0"/>
              </a:spcBef>
              <a:spcAft>
                <a:spcPts val="0"/>
              </a:spcAft>
              <a:buSzPts val="2500"/>
              <a:buChar char="●"/>
            </a:pPr>
            <a:r>
              <a:rPr lang="en" sz="2500"/>
              <a:t>Arduino UNO : Features, Advantages, Pin Diagram</a:t>
            </a:r>
            <a:endParaRPr sz="2500"/>
          </a:p>
          <a:p>
            <a:pPr indent="-387350" lvl="0" marL="457200" rtl="0" algn="l">
              <a:lnSpc>
                <a:spcPct val="100000"/>
              </a:lnSpc>
              <a:spcBef>
                <a:spcPts val="0"/>
              </a:spcBef>
              <a:spcAft>
                <a:spcPts val="0"/>
              </a:spcAft>
              <a:buSzPts val="2500"/>
              <a:buChar char="●"/>
            </a:pPr>
            <a:r>
              <a:rPr lang="en" sz="2500"/>
              <a:t>Introduction to LCD Module</a:t>
            </a:r>
            <a:endParaRPr sz="2500"/>
          </a:p>
          <a:p>
            <a:pPr indent="-387350" lvl="0" marL="457200" rtl="0" algn="l">
              <a:lnSpc>
                <a:spcPct val="100000"/>
              </a:lnSpc>
              <a:spcBef>
                <a:spcPts val="0"/>
              </a:spcBef>
              <a:spcAft>
                <a:spcPts val="0"/>
              </a:spcAft>
              <a:buSzPts val="2500"/>
              <a:buChar char="●"/>
            </a:pPr>
            <a:r>
              <a:rPr lang="en" sz="2500"/>
              <a:t>I2C Backpack</a:t>
            </a:r>
            <a:endParaRPr sz="2500"/>
          </a:p>
          <a:p>
            <a:pPr indent="-387350" lvl="0" marL="457200" rtl="0" algn="l">
              <a:lnSpc>
                <a:spcPct val="100000"/>
              </a:lnSpc>
              <a:spcBef>
                <a:spcPts val="0"/>
              </a:spcBef>
              <a:spcAft>
                <a:spcPts val="0"/>
              </a:spcAft>
              <a:buSzPts val="2500"/>
              <a:buChar char="●"/>
            </a:pPr>
            <a:r>
              <a:rPr lang="en" sz="2500"/>
              <a:t>Hardware Requirements</a:t>
            </a:r>
            <a:endParaRPr sz="2500"/>
          </a:p>
          <a:p>
            <a:pPr indent="-387350" lvl="0" marL="457200" rtl="0" algn="l">
              <a:lnSpc>
                <a:spcPct val="100000"/>
              </a:lnSpc>
              <a:spcBef>
                <a:spcPts val="0"/>
              </a:spcBef>
              <a:spcAft>
                <a:spcPts val="0"/>
              </a:spcAft>
              <a:buSzPts val="2500"/>
              <a:buChar char="●"/>
            </a:pPr>
            <a:r>
              <a:rPr lang="en" sz="2500"/>
              <a:t>Software requirements</a:t>
            </a:r>
            <a:endParaRPr sz="2500"/>
          </a:p>
          <a:p>
            <a:pPr indent="-387350" lvl="0" marL="457200" rtl="0" algn="l">
              <a:lnSpc>
                <a:spcPct val="100000"/>
              </a:lnSpc>
              <a:spcBef>
                <a:spcPts val="0"/>
              </a:spcBef>
              <a:spcAft>
                <a:spcPts val="0"/>
              </a:spcAft>
              <a:buSzPts val="2500"/>
              <a:buChar char="●"/>
            </a:pPr>
            <a:r>
              <a:rPr lang="en" sz="2500"/>
              <a:t>Code Explanation</a:t>
            </a:r>
            <a:endParaRPr sz="2500"/>
          </a:p>
          <a:p>
            <a:pPr indent="-387350" lvl="0" marL="457200" rtl="0" algn="l">
              <a:lnSpc>
                <a:spcPct val="100000"/>
              </a:lnSpc>
              <a:spcBef>
                <a:spcPts val="0"/>
              </a:spcBef>
              <a:spcAft>
                <a:spcPts val="0"/>
              </a:spcAft>
              <a:buSzPts val="2500"/>
              <a:buChar char="●"/>
            </a:pPr>
            <a:r>
              <a:rPr lang="en" sz="2500"/>
              <a:t>Troubleshooting</a:t>
            </a:r>
            <a:endParaRPr sz="2500"/>
          </a:p>
          <a:p>
            <a:pPr indent="-387350" lvl="0" marL="457200" rtl="0" algn="l">
              <a:lnSpc>
                <a:spcPct val="100000"/>
              </a:lnSpc>
              <a:spcBef>
                <a:spcPts val="0"/>
              </a:spcBef>
              <a:spcAft>
                <a:spcPts val="0"/>
              </a:spcAft>
              <a:buSzPts val="2500"/>
              <a:buChar char="●"/>
            </a:pPr>
            <a:r>
              <a:rPr lang="en" sz="2500"/>
              <a:t>Conclusion</a:t>
            </a:r>
            <a:endParaRPr sz="2500"/>
          </a:p>
          <a:p>
            <a:pPr indent="-387350" lvl="0" marL="457200" rtl="0" algn="l">
              <a:lnSpc>
                <a:spcPct val="100000"/>
              </a:lnSpc>
              <a:spcBef>
                <a:spcPts val="0"/>
              </a:spcBef>
              <a:spcAft>
                <a:spcPts val="0"/>
              </a:spcAft>
              <a:buSzPts val="2500"/>
              <a:buChar char="●"/>
            </a:pPr>
            <a:r>
              <a:rPr lang="en" sz="2500"/>
              <a:t>References</a:t>
            </a:r>
            <a:endParaRPr sz="2500"/>
          </a:p>
        </p:txBody>
      </p:sp>
    </p:spTree>
  </p:cSld>
  <p:clrMapOvr>
    <a:masterClrMapping/>
  </p:clrMapOvr>
  <mc:AlternateContent>
    <mc:Choice Requires="p14">
      <p:transition spd="slow" p14:dur="22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1126775" y="29212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u="sng"/>
              <a:t>Importance of this interfacing in our project   </a:t>
            </a:r>
            <a:endParaRPr b="1" sz="3000" u="sng"/>
          </a:p>
          <a:p>
            <a:pPr indent="0" lvl="0" marL="0" rtl="0" algn="l">
              <a:spcBef>
                <a:spcPts val="1200"/>
              </a:spcBef>
              <a:spcAft>
                <a:spcPts val="1200"/>
              </a:spcAft>
              <a:buNone/>
            </a:pPr>
            <a:r>
              <a:rPr lang="en" sz="2000"/>
              <a:t>In our project we are using LCD Module to display a </a:t>
            </a:r>
            <a:r>
              <a:rPr lang="en" sz="2000"/>
              <a:t>message</a:t>
            </a:r>
            <a:r>
              <a:rPr lang="en" sz="2000"/>
              <a:t> to the user while the user wants to open the door manually. The LCD module will display message, for instance, Enter Your Password. The user will enter the passw</a:t>
            </a:r>
            <a:r>
              <a:rPr lang="en" sz="2000"/>
              <a:t>ord using keypad and thus the door will open. However, if the user enters the wrong password the LCD will display another message.  This interface will allow the user to open the door manually in case the user does not have the access to their mobile phone. This interfacing make the project more diverse.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1090800" y="95925"/>
            <a:ext cx="7874100" cy="4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t>Arduino UNO : Introduction </a:t>
            </a:r>
            <a:endParaRPr sz="2800"/>
          </a:p>
          <a:p>
            <a:pPr indent="0" lvl="0" marL="0" rtl="0" algn="l">
              <a:spcBef>
                <a:spcPts val="1200"/>
              </a:spcBef>
              <a:spcAft>
                <a:spcPts val="0"/>
              </a:spcAft>
              <a:buNone/>
            </a:pPr>
            <a:r>
              <a:rPr lang="en" sz="2000"/>
              <a:t>Arduino Uno is a microcontroller board based on the ATmega328P. It is an open source electronics platform , easy o use hardware and software. It can be used to read inputs from sensors, finger on a button and even a message and it turns into an output. It has 14 digital input/output pins(of which 6 can be used as PWM outputs), 6 analog inputs, a 16 MHz ceramic resonator (CSTCE16MOV53-R0),a USB connection , a power jack, an ICSP header and a reset button. It contains everything needed to support the microcontroller, simply connect it to a computer with a USB cable to make it work.  We are using Arduino Uno as a slave MCU to connect various other modules to our main MCU i.e BBB.</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Arduino UNO : Features</a:t>
            </a:r>
            <a:endParaRPr b="1" sz="3000" u="sng"/>
          </a:p>
          <a:p>
            <a:pPr indent="-355600" lvl="0" marL="457200" rtl="0" algn="l">
              <a:spcBef>
                <a:spcPts val="1200"/>
              </a:spcBef>
              <a:spcAft>
                <a:spcPts val="0"/>
              </a:spcAft>
              <a:buSzPts val="2000"/>
              <a:buChar char="●"/>
            </a:pPr>
            <a:r>
              <a:rPr lang="en" sz="2000"/>
              <a:t>The operating voltage is 5V</a:t>
            </a:r>
            <a:endParaRPr sz="2000"/>
          </a:p>
          <a:p>
            <a:pPr indent="-355600" lvl="0" marL="457200" rtl="0" algn="l">
              <a:spcBef>
                <a:spcPts val="0"/>
              </a:spcBef>
              <a:spcAft>
                <a:spcPts val="0"/>
              </a:spcAft>
              <a:buSzPts val="2000"/>
              <a:buChar char="●"/>
            </a:pPr>
            <a:r>
              <a:rPr lang="en" sz="2000"/>
              <a:t>The input voltage will range from 7v to 12v</a:t>
            </a:r>
            <a:endParaRPr sz="2000"/>
          </a:p>
          <a:p>
            <a:pPr indent="-355600" lvl="0" marL="457200" rtl="0" algn="l">
              <a:spcBef>
                <a:spcPts val="0"/>
              </a:spcBef>
              <a:spcAft>
                <a:spcPts val="0"/>
              </a:spcAft>
              <a:buSzPts val="2000"/>
              <a:buChar char="●"/>
            </a:pPr>
            <a:r>
              <a:rPr lang="en" sz="2000"/>
              <a:t>Digital Input Outputs pins are 14</a:t>
            </a:r>
            <a:endParaRPr sz="2000"/>
          </a:p>
          <a:p>
            <a:pPr indent="-355600" lvl="0" marL="457200" rtl="0" algn="l">
              <a:spcBef>
                <a:spcPts val="0"/>
              </a:spcBef>
              <a:spcAft>
                <a:spcPts val="0"/>
              </a:spcAft>
              <a:buSzPts val="2000"/>
              <a:buChar char="●"/>
            </a:pPr>
            <a:r>
              <a:rPr lang="en" sz="2000"/>
              <a:t>Analog input output pins are 6</a:t>
            </a:r>
            <a:endParaRPr sz="2000"/>
          </a:p>
          <a:p>
            <a:pPr indent="-355600" lvl="0" marL="457200" rtl="0" algn="l">
              <a:spcBef>
                <a:spcPts val="0"/>
              </a:spcBef>
              <a:spcAft>
                <a:spcPts val="0"/>
              </a:spcAft>
              <a:buSzPts val="2000"/>
              <a:buChar char="●"/>
            </a:pPr>
            <a:r>
              <a:rPr lang="en" sz="2000"/>
              <a:t>DC Current for each input/output pin is 40mA</a:t>
            </a:r>
            <a:endParaRPr sz="2000"/>
          </a:p>
          <a:p>
            <a:pPr indent="-355600" lvl="0" marL="457200" rtl="0" algn="l">
              <a:spcBef>
                <a:spcPts val="0"/>
              </a:spcBef>
              <a:spcAft>
                <a:spcPts val="0"/>
              </a:spcAft>
              <a:buSzPts val="2000"/>
              <a:buChar char="●"/>
            </a:pPr>
            <a:r>
              <a:rPr lang="en" sz="2000"/>
              <a:t>DC </a:t>
            </a:r>
            <a:r>
              <a:rPr lang="en" sz="2000"/>
              <a:t>currents</a:t>
            </a:r>
            <a:r>
              <a:rPr lang="en" sz="2000"/>
              <a:t> for 3.3 v pin is 50 mA</a:t>
            </a:r>
            <a:endParaRPr sz="2000"/>
          </a:p>
          <a:p>
            <a:pPr indent="-355600" lvl="0" marL="457200" rtl="0" algn="l">
              <a:spcBef>
                <a:spcPts val="0"/>
              </a:spcBef>
              <a:spcAft>
                <a:spcPts val="0"/>
              </a:spcAft>
              <a:buSzPts val="2000"/>
              <a:buChar char="●"/>
            </a:pPr>
            <a:r>
              <a:rPr lang="en" sz="2000"/>
              <a:t>Flash Memory is 32 KB</a:t>
            </a:r>
            <a:endParaRPr sz="2000"/>
          </a:p>
          <a:p>
            <a:pPr indent="-355600" lvl="0" marL="457200" rtl="0" algn="l">
              <a:spcBef>
                <a:spcPts val="0"/>
              </a:spcBef>
              <a:spcAft>
                <a:spcPts val="0"/>
              </a:spcAft>
              <a:buSzPts val="2000"/>
              <a:buChar char="●"/>
            </a:pPr>
            <a:r>
              <a:rPr lang="en" sz="2000"/>
              <a:t>SRAM is 2 KB</a:t>
            </a:r>
            <a:endParaRPr sz="2000"/>
          </a:p>
          <a:p>
            <a:pPr indent="-355600" lvl="0" marL="457200" rtl="0" algn="l">
              <a:spcBef>
                <a:spcPts val="0"/>
              </a:spcBef>
              <a:spcAft>
                <a:spcPts val="0"/>
              </a:spcAft>
              <a:buSzPts val="2000"/>
              <a:buChar char="●"/>
            </a:pPr>
            <a:r>
              <a:rPr lang="en" sz="2000"/>
              <a:t>EProm is 1 KB</a:t>
            </a:r>
            <a:endParaRPr sz="2000"/>
          </a:p>
          <a:p>
            <a:pPr indent="-355600" lvl="0" marL="457200" rtl="0" algn="l">
              <a:spcBef>
                <a:spcPts val="0"/>
              </a:spcBef>
              <a:spcAft>
                <a:spcPts val="0"/>
              </a:spcAft>
              <a:buSzPts val="2000"/>
              <a:buChar char="●"/>
            </a:pPr>
            <a:r>
              <a:rPr lang="en" sz="2000"/>
              <a:t>CLK Speed is 16 MHZ</a:t>
            </a:r>
            <a:endParaRPr sz="2000"/>
          </a:p>
          <a:p>
            <a:pPr indent="0" lvl="0" marL="457200" rtl="0" algn="just">
              <a:lnSpc>
                <a:spcPct val="162500"/>
              </a:lnSpc>
              <a:spcBef>
                <a:spcPts val="1200"/>
              </a:spcBef>
              <a:spcAft>
                <a:spcPts val="0"/>
              </a:spcAft>
              <a:buNone/>
            </a:pPr>
            <a:r>
              <a:t/>
            </a:r>
            <a:endParaRPr sz="1500">
              <a:solidFill>
                <a:srgbClr val="666666"/>
              </a:solidFill>
              <a:highlight>
                <a:srgbClr val="FFFFFF"/>
              </a:highlight>
              <a:latin typeface="Arial"/>
              <a:ea typeface="Arial"/>
              <a:cs typeface="Arial"/>
              <a:sym typeface="Arial"/>
            </a:endParaRPr>
          </a:p>
          <a:p>
            <a:pPr indent="0" lvl="0" marL="0" rtl="0" algn="l">
              <a:spcBef>
                <a:spcPts val="36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1090800" y="316100"/>
            <a:ext cx="7874100" cy="46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t>Arduino UNO : Advantages</a:t>
            </a:r>
            <a:endParaRPr b="1" sz="3000" u="sng"/>
          </a:p>
          <a:p>
            <a:pPr indent="-342900" lvl="0" marL="457200" rtl="0" algn="l">
              <a:spcBef>
                <a:spcPts val="1200"/>
              </a:spcBef>
              <a:spcAft>
                <a:spcPts val="0"/>
              </a:spcAft>
              <a:buSzPts val="1800"/>
              <a:buChar char="●"/>
            </a:pPr>
            <a:r>
              <a:rPr b="1" lang="en" sz="1800" u="sng"/>
              <a:t>Inexpensive:</a:t>
            </a:r>
            <a:r>
              <a:rPr lang="en" sz="1800">
                <a:solidFill>
                  <a:srgbClr val="FCE5CD"/>
                </a:solidFill>
              </a:rPr>
              <a:t> </a:t>
            </a:r>
            <a:r>
              <a:rPr lang="en" sz="1800"/>
              <a:t>Arduino boards are relatively cheaper to other MCU’s. Therefore, it is budget friendly for those who are experimenting</a:t>
            </a:r>
            <a:endParaRPr sz="1800"/>
          </a:p>
          <a:p>
            <a:pPr indent="-342900" lvl="0" marL="457200" rtl="0" algn="l">
              <a:spcBef>
                <a:spcPts val="0"/>
              </a:spcBef>
              <a:spcAft>
                <a:spcPts val="0"/>
              </a:spcAft>
              <a:buSzPts val="1800"/>
              <a:buChar char="●"/>
            </a:pPr>
            <a:r>
              <a:rPr b="1" lang="en" sz="1800" u="sng"/>
              <a:t>Cross- Platform:</a:t>
            </a:r>
            <a:r>
              <a:rPr lang="en" sz="1800"/>
              <a:t> The Arduino Software runs on Windows, Macintosh OSX and Linux operating software systems.</a:t>
            </a:r>
            <a:endParaRPr sz="1800"/>
          </a:p>
          <a:p>
            <a:pPr indent="-342900" lvl="0" marL="457200" rtl="0" algn="l">
              <a:spcBef>
                <a:spcPts val="0"/>
              </a:spcBef>
              <a:spcAft>
                <a:spcPts val="0"/>
              </a:spcAft>
              <a:buSzPts val="1800"/>
              <a:buChar char="●"/>
            </a:pPr>
            <a:r>
              <a:rPr b="1" lang="en" sz="1800" u="sng"/>
              <a:t>Simple, Clear programming environment:</a:t>
            </a:r>
            <a:r>
              <a:rPr lang="en" sz="1800"/>
              <a:t> The Arduino software is ready to use for beginners, yet flexible for advanced users to take advantage of as well.</a:t>
            </a:r>
            <a:endParaRPr sz="1800"/>
          </a:p>
          <a:p>
            <a:pPr indent="-342900" lvl="0" marL="457200" rtl="0" algn="l">
              <a:spcBef>
                <a:spcPts val="0"/>
              </a:spcBef>
              <a:spcAft>
                <a:spcPts val="0"/>
              </a:spcAft>
              <a:buSzPts val="1800"/>
              <a:buChar char="●"/>
            </a:pPr>
            <a:r>
              <a:rPr b="1" lang="en" sz="1800" u="sng"/>
              <a:t>Open Source and extensible hardware:</a:t>
            </a:r>
            <a:r>
              <a:rPr lang="en" sz="1800"/>
              <a:t> The plans of the Arduino board are published under a creative common license, so experienced circuit designers can make their own version of the module, extending it and improving it.</a:t>
            </a:r>
            <a:endParaRPr sz="18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3000"/>
          </a:p>
          <a:p>
            <a:pPr indent="0" lvl="0" marL="0" rtl="0" algn="l">
              <a:spcBef>
                <a:spcPts val="12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1126775" y="112275"/>
            <a:ext cx="7874100" cy="46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u="sng"/>
              <a:t>Arduino UNO : Pin Description</a:t>
            </a:r>
            <a:r>
              <a:rPr b="1" lang="en" sz="3000" u="sng"/>
              <a:t> </a:t>
            </a:r>
            <a:endParaRPr b="1" sz="3000" u="sng"/>
          </a:p>
          <a:p>
            <a:pPr indent="0" lvl="0" marL="0" rtl="0" algn="l">
              <a:spcBef>
                <a:spcPts val="1200"/>
              </a:spcBef>
              <a:spcAft>
                <a:spcPts val="1200"/>
              </a:spcAft>
              <a:buNone/>
            </a:pPr>
            <a:r>
              <a:t/>
            </a:r>
            <a:endParaRPr sz="2000"/>
          </a:p>
        </p:txBody>
      </p:sp>
      <p:pic>
        <p:nvPicPr>
          <p:cNvPr id="171" name="Google Shape;171;p20"/>
          <p:cNvPicPr preferRelativeResize="0"/>
          <p:nvPr/>
        </p:nvPicPr>
        <p:blipFill>
          <a:blip r:embed="rId3">
            <a:alphaModFix/>
          </a:blip>
          <a:stretch>
            <a:fillRect/>
          </a:stretch>
        </p:blipFill>
        <p:spPr>
          <a:xfrm>
            <a:off x="1750475" y="695400"/>
            <a:ext cx="5239401" cy="438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1090800" y="95925"/>
            <a:ext cx="7874100" cy="48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u="sng"/>
              <a:t>LCD Module </a:t>
            </a:r>
            <a:r>
              <a:rPr b="1" lang="en" sz="2800" u="sng"/>
              <a:t>: Introduction </a:t>
            </a:r>
            <a:endParaRPr sz="2800"/>
          </a:p>
          <a:p>
            <a:pPr indent="0" lvl="0" marL="0" rtl="0" algn="l">
              <a:spcBef>
                <a:spcPts val="1200"/>
              </a:spcBef>
              <a:spcAft>
                <a:spcPts val="0"/>
              </a:spcAft>
              <a:buNone/>
            </a:pPr>
            <a:r>
              <a:t/>
            </a:r>
            <a:endParaRPr sz="2000"/>
          </a:p>
          <a:p>
            <a:pPr indent="0" lvl="0" marL="0" rtl="0" algn="l">
              <a:spcBef>
                <a:spcPts val="1200"/>
              </a:spcBef>
              <a:spcAft>
                <a:spcPts val="0"/>
              </a:spcAft>
              <a:buNone/>
            </a:pPr>
            <a:r>
              <a:rPr lang="en" sz="2500"/>
              <a:t>A liquid crystal display (LCD) is a flat panel display, electronics visual display, or video display that uses the light modulating properties of liquid crystals. Liquid crystals do not emit light directly. In  our project we are using 20*4 LCD display.</a:t>
            </a:r>
            <a:endParaRPr sz="2500"/>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