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27e160099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27e160099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7e160099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7e160099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7e160099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7e160099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7e160099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7e160099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7e160099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7e160099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27e160099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27e160099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7e160099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7e160099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7e160099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7e160099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27e160099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27e160099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7e160099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7e160099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7e160099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7e160099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27e160099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27e160099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27e160099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27e160099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27e160099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27e160099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7e160099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27e160099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2db375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2db375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27e160099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27e160099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27e160099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27e160099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27e160099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27e160099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2db3755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2db3755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2db37556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2db37556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27e160099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27e160099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27e160099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27e160099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27e160099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27e160099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27e160099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27e160099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7e160099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7e160099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7e160099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7e160099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7e160099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7e160099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7e160099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7e160099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asyeda.com/page/download"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twistedtraces.com/blog/learn-about-different-types-of-pcbs-and-their-advantages" TargetMode="External"/><Relationship Id="rId4" Type="http://schemas.openxmlformats.org/officeDocument/2006/relationships/hyperlink" Target="https://www.vse.com/blog/2019/10/29/gerber-files-explained-understanding-their-role-in-pcb-manufacturing/" TargetMode="External"/><Relationship Id="rId5" Type="http://schemas.openxmlformats.org/officeDocument/2006/relationships/hyperlink" Target="https://www.youtube.com/watch?v=q9fgMhfEzk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idx="1" type="body"/>
          </p:nvPr>
        </p:nvSpPr>
        <p:spPr>
          <a:xfrm>
            <a:off x="299750" y="96775"/>
            <a:ext cx="8680200" cy="492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5200" u="sng"/>
              <a:t>IOT Based Garage Door Opener</a:t>
            </a:r>
            <a:endParaRPr b="1" sz="5200" u="sng"/>
          </a:p>
          <a:p>
            <a:pPr indent="0" lvl="0" marL="0" rtl="0" algn="r">
              <a:spcBef>
                <a:spcPts val="1200"/>
              </a:spcBef>
              <a:spcAft>
                <a:spcPts val="0"/>
              </a:spcAft>
              <a:buNone/>
            </a:pPr>
            <a:r>
              <a:t/>
            </a:r>
            <a:endParaRPr b="1" sz="2000" u="sng"/>
          </a:p>
          <a:p>
            <a:pPr indent="0" lvl="0" marL="0" rtl="0" algn="r">
              <a:spcBef>
                <a:spcPts val="1200"/>
              </a:spcBef>
              <a:spcAft>
                <a:spcPts val="0"/>
              </a:spcAft>
              <a:buNone/>
            </a:pPr>
            <a:r>
              <a:rPr b="1" lang="en" sz="2700"/>
              <a:t>Presented by: Manpreet Kaur</a:t>
            </a:r>
            <a:endParaRPr b="1" sz="2700"/>
          </a:p>
          <a:p>
            <a:pPr indent="0" lvl="0" marL="0" rtl="0" algn="r">
              <a:spcBef>
                <a:spcPts val="0"/>
              </a:spcBef>
              <a:spcAft>
                <a:spcPts val="0"/>
              </a:spcAft>
              <a:buNone/>
            </a:pPr>
            <a:r>
              <a:rPr b="1" lang="en" sz="2700"/>
              <a:t>C0757604</a:t>
            </a:r>
            <a:endParaRPr b="1" sz="2700"/>
          </a:p>
          <a:p>
            <a:pPr indent="0" lvl="0" marL="0" rtl="0" algn="r">
              <a:spcBef>
                <a:spcPts val="0"/>
              </a:spcBef>
              <a:spcAft>
                <a:spcPts val="0"/>
              </a:spcAft>
              <a:buNone/>
            </a:pPr>
            <a:r>
              <a:rPr b="1" lang="en" sz="2700"/>
              <a:t>Group 4</a:t>
            </a:r>
            <a:endParaRPr b="1" sz="2700"/>
          </a:p>
          <a:p>
            <a:pPr indent="0" lvl="0" marL="0" rtl="0" algn="ctr">
              <a:spcBef>
                <a:spcPts val="0"/>
              </a:spcBef>
              <a:spcAft>
                <a:spcPts val="1200"/>
              </a:spcAft>
              <a:buNone/>
            </a:pPr>
            <a:r>
              <a:t/>
            </a:r>
            <a:endParaRPr b="1" sz="52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2"/>
          <p:cNvSpPr txBox="1"/>
          <p:nvPr>
            <p:ph idx="1" type="body"/>
          </p:nvPr>
        </p:nvSpPr>
        <p:spPr>
          <a:xfrm>
            <a:off x="1126775" y="292125"/>
            <a:ext cx="7874100" cy="461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3000" u="sng"/>
              <a:t>EasyEDA</a:t>
            </a:r>
            <a:r>
              <a:rPr b="1" lang="en" sz="3000" u="sng"/>
              <a:t> : Features</a:t>
            </a:r>
            <a:endParaRPr b="1" sz="3000" u="sng"/>
          </a:p>
          <a:p>
            <a:pPr indent="-375443" lvl="0" marL="457200" rtl="0" algn="l">
              <a:spcBef>
                <a:spcPts val="1200"/>
              </a:spcBef>
              <a:spcAft>
                <a:spcPts val="0"/>
              </a:spcAft>
              <a:buSzPct val="100000"/>
              <a:buChar char="●"/>
            </a:pPr>
            <a:r>
              <a:rPr lang="en" sz="2500">
                <a:solidFill>
                  <a:srgbClr val="333333"/>
                </a:solidFill>
                <a:highlight>
                  <a:srgbClr val="FFFFFF"/>
                </a:highlight>
              </a:rPr>
              <a:t>Simple, Easier, Friendly , and Powerful General drawing Capabilities.</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Schematic Capture.</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PCB Layout and Gerber Files.</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Working Anywhere, Anytime and Any Device.</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Real- Time team cooperation.</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Sharing Online.</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Integrated PCB Fabrication.</a:t>
            </a:r>
            <a:endParaRPr sz="2500">
              <a:solidFill>
                <a:srgbClr val="333333"/>
              </a:solidFill>
              <a:highlight>
                <a:srgbClr val="FFFFFF"/>
              </a:highlight>
            </a:endParaRPr>
          </a:p>
          <a:p>
            <a:pPr indent="-375443" lvl="0" marL="457200" rtl="0" algn="l">
              <a:spcBef>
                <a:spcPts val="0"/>
              </a:spcBef>
              <a:spcAft>
                <a:spcPts val="0"/>
              </a:spcAft>
              <a:buClr>
                <a:srgbClr val="333333"/>
              </a:buClr>
              <a:buSzPct val="100000"/>
              <a:buChar char="●"/>
            </a:pPr>
            <a:r>
              <a:rPr lang="en" sz="2500">
                <a:solidFill>
                  <a:srgbClr val="333333"/>
                </a:solidFill>
                <a:highlight>
                  <a:srgbClr val="FFFFFF"/>
                </a:highlight>
              </a:rPr>
              <a:t>Direct links to LCSC Components for selection.</a:t>
            </a:r>
            <a:endParaRPr sz="2500">
              <a:solidFill>
                <a:srgbClr val="333333"/>
              </a:solidFill>
              <a:highlight>
                <a:srgbClr val="FFFFFF"/>
              </a:highlight>
            </a:endParaRPr>
          </a:p>
          <a:p>
            <a:pPr indent="0" lvl="0" marL="0" rtl="0" algn="l">
              <a:spcBef>
                <a:spcPts val="1200"/>
              </a:spcBef>
              <a:spcAft>
                <a:spcPts val="0"/>
              </a:spcAft>
              <a:buNone/>
            </a:pPr>
            <a:r>
              <a:t/>
            </a:r>
            <a:endParaRPr sz="2000">
              <a:solidFill>
                <a:srgbClr val="333333"/>
              </a:solidFill>
              <a:highlight>
                <a:srgbClr val="FFFFFF"/>
              </a:highlight>
            </a:endParaRPr>
          </a:p>
          <a:p>
            <a:pPr indent="0" lvl="0" marL="457200" rtl="0" algn="l">
              <a:spcBef>
                <a:spcPts val="1200"/>
              </a:spcBef>
              <a:spcAft>
                <a:spcPts val="1200"/>
              </a:spcAft>
              <a:buNone/>
            </a:pPr>
            <a:r>
              <a:t/>
            </a:r>
            <a:endParaRPr sz="2000">
              <a:solidFill>
                <a:srgbClr val="33333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3"/>
          <p:cNvSpPr txBox="1"/>
          <p:nvPr>
            <p:ph idx="1" type="body"/>
          </p:nvPr>
        </p:nvSpPr>
        <p:spPr>
          <a:xfrm>
            <a:off x="131375" y="292125"/>
            <a:ext cx="90126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Gerber Files:</a:t>
            </a:r>
            <a:endParaRPr b="1" sz="3000" u="sng"/>
          </a:p>
          <a:p>
            <a:pPr indent="0" lvl="0" marL="0" rtl="0" algn="l">
              <a:spcBef>
                <a:spcPts val="1200"/>
              </a:spcBef>
              <a:spcAft>
                <a:spcPts val="0"/>
              </a:spcAft>
              <a:buNone/>
            </a:pPr>
            <a:r>
              <a:rPr lang="en" sz="2000">
                <a:solidFill>
                  <a:srgbClr val="444444"/>
                </a:solidFill>
                <a:highlight>
                  <a:srgbClr val="FFFFFF"/>
                </a:highlight>
              </a:rPr>
              <a:t>Gerber files are open ASCII vector format files</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 that contain information on each physical</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 board layer of your PCB design. Circuit board </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objects,like copper traces, vias, pads, solder </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mask and silkscreen images, are all represented </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by a flash or draw code, and defined by a series </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of vector coordinates. These files are used by</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 PCB manufacturers to translate the details </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of your design into the physical properties </a:t>
            </a:r>
            <a:endParaRPr sz="2000">
              <a:solidFill>
                <a:srgbClr val="444444"/>
              </a:solidFill>
              <a:highlight>
                <a:srgbClr val="FFFFFF"/>
              </a:highlight>
            </a:endParaRPr>
          </a:p>
          <a:p>
            <a:pPr indent="0" lvl="0" marL="0" rtl="0" algn="l">
              <a:spcBef>
                <a:spcPts val="0"/>
              </a:spcBef>
              <a:spcAft>
                <a:spcPts val="0"/>
              </a:spcAft>
              <a:buNone/>
            </a:pPr>
            <a:r>
              <a:rPr lang="en" sz="2000">
                <a:solidFill>
                  <a:srgbClr val="444444"/>
                </a:solidFill>
                <a:highlight>
                  <a:srgbClr val="FFFFFF"/>
                </a:highlight>
              </a:rPr>
              <a:t>of the PCB.</a:t>
            </a:r>
            <a:endParaRPr sz="2000"/>
          </a:p>
        </p:txBody>
      </p:sp>
      <p:pic>
        <p:nvPicPr>
          <p:cNvPr id="106" name="Google Shape;106;p23"/>
          <p:cNvPicPr preferRelativeResize="0"/>
          <p:nvPr/>
        </p:nvPicPr>
        <p:blipFill>
          <a:blip r:embed="rId3">
            <a:alphaModFix/>
          </a:blip>
          <a:stretch>
            <a:fillRect/>
          </a:stretch>
        </p:blipFill>
        <p:spPr>
          <a:xfrm>
            <a:off x="5855375" y="746188"/>
            <a:ext cx="3288625" cy="370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4"/>
          <p:cNvSpPr txBox="1"/>
          <p:nvPr>
            <p:ph idx="1" type="body"/>
          </p:nvPr>
        </p:nvSpPr>
        <p:spPr>
          <a:xfrm>
            <a:off x="71550" y="124500"/>
            <a:ext cx="9000900" cy="50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EasyEDA:</a:t>
            </a:r>
            <a:r>
              <a:rPr b="1" lang="en" sz="3000" u="sng"/>
              <a:t> Download</a:t>
            </a:r>
            <a:endParaRPr b="1" sz="3000" u="sng"/>
          </a:p>
          <a:p>
            <a:pPr indent="0" lvl="0" marL="0" rtl="0" algn="l">
              <a:spcBef>
                <a:spcPts val="0"/>
              </a:spcBef>
              <a:spcAft>
                <a:spcPts val="0"/>
              </a:spcAft>
              <a:buNone/>
            </a:pPr>
            <a:r>
              <a:rPr lang="en"/>
              <a:t>Go to your browser and type this link </a:t>
            </a:r>
            <a:r>
              <a:rPr b="1" lang="en" u="sng"/>
              <a:t> </a:t>
            </a:r>
            <a:r>
              <a:rPr b="1" lang="en" u="sng">
                <a:solidFill>
                  <a:schemeClr val="hlink"/>
                </a:solidFill>
                <a:hlinkClick r:id="rId3"/>
              </a:rPr>
              <a:t>https://easyeda.com/page/download</a:t>
            </a:r>
            <a:endParaRPr b="1" u="sng"/>
          </a:p>
          <a:p>
            <a:pPr indent="0" lvl="0" marL="0" rtl="0" algn="l">
              <a:spcBef>
                <a:spcPts val="0"/>
              </a:spcBef>
              <a:spcAft>
                <a:spcPts val="1200"/>
              </a:spcAft>
              <a:buNone/>
            </a:pPr>
            <a:r>
              <a:t/>
            </a:r>
            <a:endParaRPr b="1" u="sng"/>
          </a:p>
        </p:txBody>
      </p:sp>
      <p:pic>
        <p:nvPicPr>
          <p:cNvPr id="112" name="Google Shape;112;p24"/>
          <p:cNvPicPr preferRelativeResize="0"/>
          <p:nvPr/>
        </p:nvPicPr>
        <p:blipFill>
          <a:blip r:embed="rId4">
            <a:alphaModFix/>
          </a:blip>
          <a:stretch>
            <a:fillRect/>
          </a:stretch>
        </p:blipFill>
        <p:spPr>
          <a:xfrm>
            <a:off x="0" y="1091050"/>
            <a:ext cx="9144001" cy="40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5"/>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pic>
        <p:nvPicPr>
          <p:cNvPr id="118" name="Google Shape;118;p25"/>
          <p:cNvPicPr preferRelativeResize="0"/>
          <p:nvPr/>
        </p:nvPicPr>
        <p:blipFill>
          <a:blip r:embed="rId3">
            <a:alphaModFix/>
          </a:blip>
          <a:stretch>
            <a:fillRect/>
          </a:stretch>
        </p:blipFill>
        <p:spPr>
          <a:xfrm>
            <a:off x="0" y="539525"/>
            <a:ext cx="9144001" cy="4602726"/>
          </a:xfrm>
          <a:prstGeom prst="rect">
            <a:avLst/>
          </a:prstGeom>
          <a:noFill/>
          <a:ln>
            <a:noFill/>
          </a:ln>
        </p:spPr>
      </p:pic>
      <p:sp>
        <p:nvSpPr>
          <p:cNvPr id="119" name="Google Shape;119;p25"/>
          <p:cNvSpPr/>
          <p:nvPr/>
        </p:nvSpPr>
        <p:spPr>
          <a:xfrm>
            <a:off x="743350" y="1810425"/>
            <a:ext cx="156000" cy="17745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txBox="1"/>
          <p:nvPr/>
        </p:nvSpPr>
        <p:spPr>
          <a:xfrm>
            <a:off x="191825" y="3476950"/>
            <a:ext cx="1966500" cy="129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rPr>
              <a:t>Open the sheet with the schematic diagram</a:t>
            </a:r>
            <a:endParaRPr b="1"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pic>
        <p:nvPicPr>
          <p:cNvPr id="126" name="Google Shape;126;p26"/>
          <p:cNvPicPr preferRelativeResize="0"/>
          <p:nvPr/>
        </p:nvPicPr>
        <p:blipFill>
          <a:blip r:embed="rId3">
            <a:alphaModFix/>
          </a:blip>
          <a:stretch>
            <a:fillRect/>
          </a:stretch>
        </p:blipFill>
        <p:spPr>
          <a:xfrm>
            <a:off x="0" y="599450"/>
            <a:ext cx="9144001" cy="4638701"/>
          </a:xfrm>
          <a:prstGeom prst="rect">
            <a:avLst/>
          </a:prstGeom>
          <a:noFill/>
          <a:ln>
            <a:noFill/>
          </a:ln>
        </p:spPr>
      </p:pic>
      <p:sp>
        <p:nvSpPr>
          <p:cNvPr id="127" name="Google Shape;127;p26"/>
          <p:cNvSpPr/>
          <p:nvPr/>
        </p:nvSpPr>
        <p:spPr>
          <a:xfrm>
            <a:off x="2949425" y="995125"/>
            <a:ext cx="311700" cy="16785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txBox="1"/>
          <p:nvPr/>
        </p:nvSpPr>
        <p:spPr>
          <a:xfrm>
            <a:off x="1174975" y="3105275"/>
            <a:ext cx="3297300" cy="1108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rPr>
              <a:t>Then Go to design and select convert </a:t>
            </a:r>
            <a:r>
              <a:rPr b="1" lang="en" sz="2000">
                <a:solidFill>
                  <a:schemeClr val="lt1"/>
                </a:solidFill>
              </a:rPr>
              <a:t>schematic</a:t>
            </a:r>
            <a:r>
              <a:rPr b="1" lang="en" sz="2000">
                <a:solidFill>
                  <a:schemeClr val="lt1"/>
                </a:solidFill>
              </a:rPr>
              <a:t> to PCB</a:t>
            </a:r>
            <a:endParaRPr b="1" sz="2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pic>
        <p:nvPicPr>
          <p:cNvPr id="134" name="Google Shape;134;p27"/>
          <p:cNvPicPr preferRelativeResize="0"/>
          <p:nvPr/>
        </p:nvPicPr>
        <p:blipFill>
          <a:blip r:embed="rId3">
            <a:alphaModFix/>
          </a:blip>
          <a:stretch>
            <a:fillRect/>
          </a:stretch>
        </p:blipFill>
        <p:spPr>
          <a:xfrm>
            <a:off x="0" y="575500"/>
            <a:ext cx="9144001" cy="4566751"/>
          </a:xfrm>
          <a:prstGeom prst="rect">
            <a:avLst/>
          </a:prstGeom>
          <a:noFill/>
          <a:ln>
            <a:noFill/>
          </a:ln>
        </p:spPr>
      </p:pic>
      <p:sp>
        <p:nvSpPr>
          <p:cNvPr id="135" name="Google Shape;135;p27"/>
          <p:cNvSpPr txBox="1"/>
          <p:nvPr/>
        </p:nvSpPr>
        <p:spPr>
          <a:xfrm>
            <a:off x="1726500" y="2577750"/>
            <a:ext cx="1486800" cy="14775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Then we put all the components </a:t>
            </a:r>
            <a:r>
              <a:rPr b="1" lang="en">
                <a:solidFill>
                  <a:srgbClr val="0000FF"/>
                </a:solidFill>
              </a:rPr>
              <a:t>inside</a:t>
            </a:r>
            <a:r>
              <a:rPr b="1" lang="en">
                <a:solidFill>
                  <a:srgbClr val="0000FF"/>
                </a:solidFill>
              </a:rPr>
              <a:t> the size of PCB Board we selected.</a:t>
            </a:r>
            <a:endParaRPr b="1">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8"/>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41" name="Google Shape;141;p28"/>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pic>
        <p:nvPicPr>
          <p:cNvPr id="142" name="Google Shape;142;p28"/>
          <p:cNvPicPr preferRelativeResize="0"/>
          <p:nvPr/>
        </p:nvPicPr>
        <p:blipFill>
          <a:blip r:embed="rId3">
            <a:alphaModFix/>
          </a:blip>
          <a:stretch>
            <a:fillRect/>
          </a:stretch>
        </p:blipFill>
        <p:spPr>
          <a:xfrm>
            <a:off x="0" y="563500"/>
            <a:ext cx="9144001" cy="4578751"/>
          </a:xfrm>
          <a:prstGeom prst="rect">
            <a:avLst/>
          </a:prstGeom>
          <a:noFill/>
          <a:ln>
            <a:noFill/>
          </a:ln>
        </p:spPr>
      </p:pic>
      <p:sp>
        <p:nvSpPr>
          <p:cNvPr id="143" name="Google Shape;143;p28"/>
          <p:cNvSpPr/>
          <p:nvPr/>
        </p:nvSpPr>
        <p:spPr>
          <a:xfrm>
            <a:off x="3177225" y="1103025"/>
            <a:ext cx="287700" cy="19422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txBox="1"/>
          <p:nvPr/>
        </p:nvSpPr>
        <p:spPr>
          <a:xfrm>
            <a:off x="2301975" y="3165225"/>
            <a:ext cx="10191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Choose Auto router</a:t>
            </a:r>
            <a:endParaRPr b="1">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9"/>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50" name="Google Shape;150;p29"/>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151" name="Google Shape;151;p29"/>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152" name="Google Shape;152;p29"/>
          <p:cNvPicPr preferRelativeResize="0"/>
          <p:nvPr/>
        </p:nvPicPr>
        <p:blipFill>
          <a:blip r:embed="rId3">
            <a:alphaModFix/>
          </a:blip>
          <a:stretch>
            <a:fillRect/>
          </a:stretch>
        </p:blipFill>
        <p:spPr>
          <a:xfrm>
            <a:off x="0" y="576700"/>
            <a:ext cx="9144001" cy="4566751"/>
          </a:xfrm>
          <a:prstGeom prst="rect">
            <a:avLst/>
          </a:prstGeom>
          <a:noFill/>
          <a:ln>
            <a:noFill/>
          </a:ln>
        </p:spPr>
      </p:pic>
      <p:sp>
        <p:nvSpPr>
          <p:cNvPr id="153" name="Google Shape;153;p29"/>
          <p:cNvSpPr/>
          <p:nvPr/>
        </p:nvSpPr>
        <p:spPr>
          <a:xfrm>
            <a:off x="2002250" y="3369050"/>
            <a:ext cx="1666500" cy="120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txBox="1"/>
          <p:nvPr/>
        </p:nvSpPr>
        <p:spPr>
          <a:xfrm>
            <a:off x="1726500" y="3788675"/>
            <a:ext cx="3093300" cy="11082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Then choose Local ; we have install local auto router first</a:t>
            </a:r>
            <a:endParaRPr b="1" sz="20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30"/>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60" name="Google Shape;160;p30"/>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161" name="Google Shape;161;p30"/>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162" name="Google Shape;162;p30"/>
          <p:cNvPicPr preferRelativeResize="0"/>
          <p:nvPr/>
        </p:nvPicPr>
        <p:blipFill>
          <a:blip r:embed="rId3">
            <a:alphaModFix/>
          </a:blip>
          <a:stretch>
            <a:fillRect/>
          </a:stretch>
        </p:blipFill>
        <p:spPr>
          <a:xfrm>
            <a:off x="0" y="527550"/>
            <a:ext cx="9144001" cy="4614701"/>
          </a:xfrm>
          <a:prstGeom prst="rect">
            <a:avLst/>
          </a:prstGeom>
          <a:noFill/>
          <a:ln>
            <a:noFill/>
          </a:ln>
        </p:spPr>
      </p:pic>
      <p:sp>
        <p:nvSpPr>
          <p:cNvPr id="163" name="Google Shape;163;p30"/>
          <p:cNvSpPr/>
          <p:nvPr/>
        </p:nvSpPr>
        <p:spPr>
          <a:xfrm>
            <a:off x="5515175" y="2206075"/>
            <a:ext cx="263700" cy="15585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txBox="1"/>
          <p:nvPr/>
        </p:nvSpPr>
        <p:spPr>
          <a:xfrm>
            <a:off x="2301975" y="2769575"/>
            <a:ext cx="1870500" cy="12621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Click on this link and download zip file; follow the steps mentioned following.</a:t>
            </a:r>
            <a:endParaRPr b="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31"/>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70" name="Google Shape;170;p31"/>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171" name="Google Shape;171;p31"/>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172" name="Google Shape;172;p31"/>
          <p:cNvPicPr preferRelativeResize="0"/>
          <p:nvPr/>
        </p:nvPicPr>
        <p:blipFill>
          <a:blip r:embed="rId3">
            <a:alphaModFix/>
          </a:blip>
          <a:stretch>
            <a:fillRect/>
          </a:stretch>
        </p:blipFill>
        <p:spPr>
          <a:xfrm>
            <a:off x="0" y="575500"/>
            <a:ext cx="9144001" cy="4566751"/>
          </a:xfrm>
          <a:prstGeom prst="rect">
            <a:avLst/>
          </a:prstGeom>
          <a:noFill/>
          <a:ln>
            <a:noFill/>
          </a:ln>
        </p:spPr>
      </p:pic>
      <p:sp>
        <p:nvSpPr>
          <p:cNvPr id="173" name="Google Shape;173;p31"/>
          <p:cNvSpPr txBox="1"/>
          <p:nvPr/>
        </p:nvSpPr>
        <p:spPr>
          <a:xfrm>
            <a:off x="1198950" y="2194075"/>
            <a:ext cx="2182200" cy="14160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Extract the zip file in the folder on your machine.</a:t>
            </a:r>
            <a:endParaRPr b="1" sz="2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idx="1" type="body"/>
          </p:nvPr>
        </p:nvSpPr>
        <p:spPr>
          <a:xfrm>
            <a:off x="299750" y="1342825"/>
            <a:ext cx="8680200" cy="3135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5200" u="sng"/>
              <a:t>Designing PCB and Creating Gerber Files</a:t>
            </a:r>
            <a:endParaRPr b="1" sz="5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32"/>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79" name="Google Shape;179;p32"/>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180" name="Google Shape;180;p32"/>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181" name="Google Shape;181;p32"/>
          <p:cNvPicPr preferRelativeResize="0"/>
          <p:nvPr/>
        </p:nvPicPr>
        <p:blipFill>
          <a:blip r:embed="rId3">
            <a:alphaModFix/>
          </a:blip>
          <a:stretch>
            <a:fillRect/>
          </a:stretch>
        </p:blipFill>
        <p:spPr>
          <a:xfrm>
            <a:off x="0" y="551525"/>
            <a:ext cx="9144001" cy="4590726"/>
          </a:xfrm>
          <a:prstGeom prst="rect">
            <a:avLst/>
          </a:prstGeom>
          <a:noFill/>
          <a:ln>
            <a:noFill/>
          </a:ln>
        </p:spPr>
      </p:pic>
      <p:sp>
        <p:nvSpPr>
          <p:cNvPr id="182" name="Google Shape;182;p32"/>
          <p:cNvSpPr/>
          <p:nvPr/>
        </p:nvSpPr>
        <p:spPr>
          <a:xfrm>
            <a:off x="2529775" y="2445850"/>
            <a:ext cx="227700" cy="10191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2"/>
          <p:cNvSpPr txBox="1"/>
          <p:nvPr/>
        </p:nvSpPr>
        <p:spPr>
          <a:xfrm>
            <a:off x="1019100" y="3441000"/>
            <a:ext cx="1930200" cy="8313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By Selecting Win64; this window will open</a:t>
            </a:r>
            <a:endParaRPr b="1">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3"/>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89" name="Google Shape;189;p33"/>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190" name="Google Shape;190;p33"/>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191" name="Google Shape;191;p33"/>
          <p:cNvPicPr preferRelativeResize="0"/>
          <p:nvPr/>
        </p:nvPicPr>
        <p:blipFill>
          <a:blip r:embed="rId3">
            <a:alphaModFix/>
          </a:blip>
          <a:stretch>
            <a:fillRect/>
          </a:stretch>
        </p:blipFill>
        <p:spPr>
          <a:xfrm>
            <a:off x="0" y="587475"/>
            <a:ext cx="9144001" cy="4554776"/>
          </a:xfrm>
          <a:prstGeom prst="rect">
            <a:avLst/>
          </a:prstGeom>
          <a:noFill/>
          <a:ln>
            <a:noFill/>
          </a:ln>
        </p:spPr>
      </p:pic>
      <p:sp>
        <p:nvSpPr>
          <p:cNvPr id="192" name="Google Shape;192;p33"/>
          <p:cNvSpPr/>
          <p:nvPr/>
        </p:nvSpPr>
        <p:spPr>
          <a:xfrm>
            <a:off x="2565750" y="3333075"/>
            <a:ext cx="1019100" cy="160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txBox="1"/>
          <p:nvPr/>
        </p:nvSpPr>
        <p:spPr>
          <a:xfrm>
            <a:off x="2625700" y="3668800"/>
            <a:ext cx="2409900" cy="8004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Local Router is now available</a:t>
            </a:r>
            <a:endParaRPr b="1" sz="20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4"/>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199" name="Google Shape;199;p34"/>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200" name="Google Shape;200;p34"/>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201" name="Google Shape;201;p34"/>
          <p:cNvPicPr preferRelativeResize="0"/>
          <p:nvPr/>
        </p:nvPicPr>
        <p:blipFill>
          <a:blip r:embed="rId3">
            <a:alphaModFix/>
          </a:blip>
          <a:stretch>
            <a:fillRect/>
          </a:stretch>
        </p:blipFill>
        <p:spPr>
          <a:xfrm>
            <a:off x="0" y="551525"/>
            <a:ext cx="9144001" cy="4590726"/>
          </a:xfrm>
          <a:prstGeom prst="rect">
            <a:avLst/>
          </a:prstGeom>
          <a:noFill/>
          <a:ln>
            <a:noFill/>
          </a:ln>
        </p:spPr>
      </p:pic>
      <p:sp>
        <p:nvSpPr>
          <p:cNvPr id="202" name="Google Shape;202;p34"/>
          <p:cNvSpPr/>
          <p:nvPr/>
        </p:nvSpPr>
        <p:spPr>
          <a:xfrm>
            <a:off x="3800675" y="1244125"/>
            <a:ext cx="347700" cy="14775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nvSpPr>
        <p:spPr>
          <a:xfrm>
            <a:off x="1594600" y="3093300"/>
            <a:ext cx="2385900" cy="11082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Select PCB Fabrication (Gerber Files)</a:t>
            </a:r>
            <a:endParaRPr b="1" sz="20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5"/>
          <p:cNvSpPr txBox="1"/>
          <p:nvPr>
            <p:ph idx="1" type="body"/>
          </p:nvPr>
        </p:nvSpPr>
        <p:spPr>
          <a:xfrm>
            <a:off x="40425" y="40425"/>
            <a:ext cx="9044100" cy="507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rPr b="1" lang="en" sz="2400">
                <a:solidFill>
                  <a:srgbClr val="202124"/>
                </a:solidFill>
                <a:highlight>
                  <a:srgbClr val="FFFFFF"/>
                </a:highlight>
              </a:rPr>
              <a:t>EasyEDA</a:t>
            </a:r>
            <a:r>
              <a:rPr lang="en" sz="2400">
                <a:solidFill>
                  <a:srgbClr val="202124"/>
                </a:solidFill>
                <a:highlight>
                  <a:srgbClr val="FFFFFF"/>
                </a:highlight>
              </a:rPr>
              <a:t> provides a real time </a:t>
            </a:r>
            <a:endParaRPr sz="2400">
              <a:solidFill>
                <a:srgbClr val="202124"/>
              </a:solidFill>
              <a:highlight>
                <a:srgbClr val="FFFFFF"/>
              </a:highlight>
            </a:endParaRPr>
          </a:p>
          <a:p>
            <a:pPr indent="0" lvl="0" marL="0" rtl="0" algn="l">
              <a:spcBef>
                <a:spcPts val="0"/>
              </a:spcBef>
              <a:spcAft>
                <a:spcPts val="0"/>
              </a:spcAft>
              <a:buNone/>
            </a:pPr>
            <a:r>
              <a:rPr b="1" lang="en" sz="2400">
                <a:solidFill>
                  <a:srgbClr val="202124"/>
                </a:solidFill>
                <a:highlight>
                  <a:srgbClr val="FFFFFF"/>
                </a:highlight>
              </a:rPr>
              <a:t>DRC</a:t>
            </a:r>
            <a:r>
              <a:rPr lang="en" sz="2400">
                <a:solidFill>
                  <a:srgbClr val="202124"/>
                </a:solidFill>
                <a:highlight>
                  <a:srgbClr val="FFFFFF"/>
                </a:highlight>
              </a:rPr>
              <a:t>(Design Rule Check) function. </a:t>
            </a:r>
            <a:endParaRPr sz="2400">
              <a:solidFill>
                <a:srgbClr val="202124"/>
              </a:solidFill>
              <a:highlight>
                <a:srgbClr val="FFFFFF"/>
              </a:highlight>
            </a:endParaRPr>
          </a:p>
          <a:p>
            <a:pPr indent="0" lvl="0" marL="0" rtl="0" algn="l">
              <a:spcBef>
                <a:spcPts val="0"/>
              </a:spcBef>
              <a:spcAft>
                <a:spcPts val="0"/>
              </a:spcAft>
              <a:buNone/>
            </a:pPr>
            <a:r>
              <a:rPr lang="en" sz="2400">
                <a:solidFill>
                  <a:srgbClr val="202124"/>
                </a:solidFill>
                <a:highlight>
                  <a:srgbClr val="FFFFFF"/>
                </a:highlight>
              </a:rPr>
              <a:t>This is a big feature of </a:t>
            </a:r>
            <a:r>
              <a:rPr b="1" lang="en" sz="2400">
                <a:solidFill>
                  <a:srgbClr val="202124"/>
                </a:solidFill>
                <a:highlight>
                  <a:srgbClr val="FFFFFF"/>
                </a:highlight>
              </a:rPr>
              <a:t>EasyEDA</a:t>
            </a:r>
            <a:r>
              <a:rPr lang="en" sz="2400">
                <a:solidFill>
                  <a:srgbClr val="202124"/>
                </a:solidFill>
                <a:highlight>
                  <a:srgbClr val="FFFFFF"/>
                </a:highlight>
              </a:rPr>
              <a:t>.</a:t>
            </a:r>
            <a:endParaRPr sz="2400">
              <a:solidFill>
                <a:srgbClr val="202124"/>
              </a:solidFill>
              <a:highlight>
                <a:srgbClr val="FFFFFF"/>
              </a:highlight>
            </a:endParaRPr>
          </a:p>
          <a:p>
            <a:pPr indent="0" lvl="0" marL="0" rtl="0" algn="l">
              <a:spcBef>
                <a:spcPts val="0"/>
              </a:spcBef>
              <a:spcAft>
                <a:spcPts val="0"/>
              </a:spcAft>
              <a:buNone/>
            </a:pPr>
            <a:r>
              <a:rPr lang="en" sz="2400">
                <a:solidFill>
                  <a:srgbClr val="202124"/>
                </a:solidFill>
                <a:highlight>
                  <a:srgbClr val="FFFFFF"/>
                </a:highlight>
              </a:rPr>
              <a:t>Now </a:t>
            </a:r>
            <a:r>
              <a:rPr b="1" lang="en" sz="2400">
                <a:solidFill>
                  <a:srgbClr val="202124"/>
                </a:solidFill>
                <a:highlight>
                  <a:srgbClr val="FFFFFF"/>
                </a:highlight>
              </a:rPr>
              <a:t>EasyEDA</a:t>
            </a:r>
            <a:r>
              <a:rPr lang="en" sz="2400">
                <a:solidFill>
                  <a:srgbClr val="202124"/>
                </a:solidFill>
                <a:highlight>
                  <a:srgbClr val="FFFFFF"/>
                </a:highlight>
              </a:rPr>
              <a:t> will let you know</a:t>
            </a:r>
            <a:endParaRPr sz="2400">
              <a:solidFill>
                <a:srgbClr val="202124"/>
              </a:solidFill>
              <a:highlight>
                <a:srgbClr val="FFFFFF"/>
              </a:highlight>
            </a:endParaRPr>
          </a:p>
          <a:p>
            <a:pPr indent="0" lvl="0" marL="0" rtl="0" algn="l">
              <a:spcBef>
                <a:spcPts val="0"/>
              </a:spcBef>
              <a:spcAft>
                <a:spcPts val="0"/>
              </a:spcAft>
              <a:buNone/>
            </a:pPr>
            <a:r>
              <a:rPr lang="en" sz="2400">
                <a:solidFill>
                  <a:srgbClr val="202124"/>
                </a:solidFill>
                <a:highlight>
                  <a:srgbClr val="FFFFFF"/>
                </a:highlight>
              </a:rPr>
              <a:t> the error in routing. This feature </a:t>
            </a:r>
            <a:endParaRPr sz="2400">
              <a:solidFill>
                <a:srgbClr val="202124"/>
              </a:solidFill>
              <a:highlight>
                <a:srgbClr val="FFFFFF"/>
              </a:highlight>
            </a:endParaRPr>
          </a:p>
          <a:p>
            <a:pPr indent="0" lvl="0" marL="0" rtl="0" algn="l">
              <a:spcBef>
                <a:spcPts val="0"/>
              </a:spcBef>
              <a:spcAft>
                <a:spcPts val="0"/>
              </a:spcAft>
              <a:buNone/>
            </a:pPr>
            <a:r>
              <a:rPr lang="en" sz="2400">
                <a:solidFill>
                  <a:srgbClr val="202124"/>
                </a:solidFill>
                <a:highlight>
                  <a:srgbClr val="FFFFFF"/>
                </a:highlight>
              </a:rPr>
              <a:t>helps in the better routing  of</a:t>
            </a:r>
            <a:endParaRPr sz="2400">
              <a:solidFill>
                <a:srgbClr val="202124"/>
              </a:solidFill>
              <a:highlight>
                <a:srgbClr val="FFFFFF"/>
              </a:highlight>
            </a:endParaRPr>
          </a:p>
          <a:p>
            <a:pPr indent="0" lvl="0" marL="0" rtl="0" algn="l">
              <a:spcBef>
                <a:spcPts val="0"/>
              </a:spcBef>
              <a:spcAft>
                <a:spcPts val="0"/>
              </a:spcAft>
              <a:buNone/>
            </a:pPr>
            <a:r>
              <a:rPr lang="en" sz="2400">
                <a:solidFill>
                  <a:srgbClr val="202124"/>
                </a:solidFill>
                <a:highlight>
                  <a:srgbClr val="FFFFFF"/>
                </a:highlight>
              </a:rPr>
              <a:t>the circuit.</a:t>
            </a:r>
            <a:endParaRPr sz="2400">
              <a:solidFill>
                <a:srgbClr val="202124"/>
              </a:solidFill>
              <a:highlight>
                <a:srgbClr val="FFFFFF"/>
              </a:highlight>
            </a:endParaRPr>
          </a:p>
          <a:p>
            <a:pPr indent="0" lvl="0" marL="0" rtl="0" algn="l">
              <a:spcBef>
                <a:spcPts val="0"/>
              </a:spcBef>
              <a:spcAft>
                <a:spcPts val="0"/>
              </a:spcAft>
              <a:buNone/>
            </a:pPr>
            <a:r>
              <a:t/>
            </a:r>
            <a:endParaRPr sz="2500">
              <a:solidFill>
                <a:srgbClr val="202124"/>
              </a:solidFill>
              <a:highlight>
                <a:srgbClr val="FFFFFF"/>
              </a:highlight>
            </a:endParaRPr>
          </a:p>
          <a:p>
            <a:pPr indent="0" lvl="0" marL="0" rtl="0" algn="l">
              <a:spcBef>
                <a:spcPts val="0"/>
              </a:spcBef>
              <a:spcAft>
                <a:spcPts val="0"/>
              </a:spcAft>
              <a:buNone/>
            </a:pPr>
            <a:r>
              <a:t/>
            </a:r>
            <a:endParaRPr sz="2500"/>
          </a:p>
        </p:txBody>
      </p:sp>
      <p:pic>
        <p:nvPicPr>
          <p:cNvPr id="209" name="Google Shape;209;p35"/>
          <p:cNvPicPr preferRelativeResize="0"/>
          <p:nvPr/>
        </p:nvPicPr>
        <p:blipFill>
          <a:blip r:embed="rId3">
            <a:alphaModFix/>
          </a:blip>
          <a:stretch>
            <a:fillRect/>
          </a:stretch>
        </p:blipFill>
        <p:spPr>
          <a:xfrm>
            <a:off x="5127775" y="543825"/>
            <a:ext cx="3882925" cy="2891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6"/>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215" name="Google Shape;215;p36"/>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216" name="Google Shape;216;p36"/>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217" name="Google Shape;217;p36"/>
          <p:cNvPicPr preferRelativeResize="0"/>
          <p:nvPr/>
        </p:nvPicPr>
        <p:blipFill>
          <a:blip r:embed="rId3">
            <a:alphaModFix/>
          </a:blip>
          <a:stretch>
            <a:fillRect/>
          </a:stretch>
        </p:blipFill>
        <p:spPr>
          <a:xfrm>
            <a:off x="0" y="563499"/>
            <a:ext cx="9144001" cy="4578751"/>
          </a:xfrm>
          <a:prstGeom prst="rect">
            <a:avLst/>
          </a:prstGeom>
          <a:noFill/>
          <a:ln>
            <a:noFill/>
          </a:ln>
        </p:spPr>
      </p:pic>
      <p:sp>
        <p:nvSpPr>
          <p:cNvPr id="218" name="Google Shape;218;p36"/>
          <p:cNvSpPr txBox="1"/>
          <p:nvPr/>
        </p:nvSpPr>
        <p:spPr>
          <a:xfrm>
            <a:off x="167850" y="3249150"/>
            <a:ext cx="2445900" cy="17238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Extract Gerber Files; </a:t>
            </a:r>
            <a:r>
              <a:rPr b="1" lang="en" sz="2000">
                <a:solidFill>
                  <a:srgbClr val="FF0000"/>
                </a:solidFill>
              </a:rPr>
              <a:t>Multiple</a:t>
            </a:r>
            <a:r>
              <a:rPr b="1" lang="en" sz="2000">
                <a:solidFill>
                  <a:srgbClr val="FF0000"/>
                </a:solidFill>
              </a:rPr>
              <a:t> Gerber files will appear on the screen</a:t>
            </a:r>
            <a:endParaRPr b="1" sz="20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37"/>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224" name="Google Shape;224;p37"/>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225" name="Google Shape;225;p37"/>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226" name="Google Shape;226;p37"/>
          <p:cNvPicPr preferRelativeResize="0"/>
          <p:nvPr/>
        </p:nvPicPr>
        <p:blipFill>
          <a:blip r:embed="rId3">
            <a:alphaModFix/>
          </a:blip>
          <a:stretch>
            <a:fillRect/>
          </a:stretch>
        </p:blipFill>
        <p:spPr>
          <a:xfrm>
            <a:off x="0" y="480825"/>
            <a:ext cx="9144001" cy="4662676"/>
          </a:xfrm>
          <a:prstGeom prst="rect">
            <a:avLst/>
          </a:prstGeom>
          <a:noFill/>
          <a:ln>
            <a:noFill/>
          </a:ln>
        </p:spPr>
      </p:pic>
      <p:sp>
        <p:nvSpPr>
          <p:cNvPr id="227" name="Google Shape;227;p37"/>
          <p:cNvSpPr/>
          <p:nvPr/>
        </p:nvSpPr>
        <p:spPr>
          <a:xfrm>
            <a:off x="1450725" y="1378800"/>
            <a:ext cx="275700" cy="16425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txBox="1"/>
          <p:nvPr/>
        </p:nvSpPr>
        <p:spPr>
          <a:xfrm>
            <a:off x="395650" y="3309100"/>
            <a:ext cx="2925300" cy="156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00"/>
                </a:solidFill>
              </a:rPr>
              <a:t>To see Gerber files we need this software; this will allow gerber files to open and check before fabrication on board.</a:t>
            </a:r>
            <a:endParaRPr b="1" sz="17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38"/>
          <p:cNvSpPr txBox="1"/>
          <p:nvPr>
            <p:ph idx="1" type="body"/>
          </p:nvPr>
        </p:nvSpPr>
        <p:spPr>
          <a:xfrm>
            <a:off x="0" y="59950"/>
            <a:ext cx="90009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EasyEDA: Usage</a:t>
            </a:r>
            <a:endParaRPr b="1" sz="3000" u="sng"/>
          </a:p>
          <a:p>
            <a:pPr indent="0" lvl="0" marL="0" rtl="0" algn="l">
              <a:spcBef>
                <a:spcPts val="1200"/>
              </a:spcBef>
              <a:spcAft>
                <a:spcPts val="0"/>
              </a:spcAft>
              <a:buNone/>
            </a:pPr>
            <a:r>
              <a:t/>
            </a:r>
            <a:endParaRPr sz="2000"/>
          </a:p>
        </p:txBody>
      </p:sp>
      <p:sp>
        <p:nvSpPr>
          <p:cNvPr id="234" name="Google Shape;234;p38"/>
          <p:cNvSpPr txBox="1"/>
          <p:nvPr/>
        </p:nvSpPr>
        <p:spPr>
          <a:xfrm>
            <a:off x="1726500" y="2577750"/>
            <a:ext cx="148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Then we put all the components inside the size of PCB Board we selected.</a:t>
            </a:r>
            <a:endParaRPr b="1">
              <a:solidFill>
                <a:schemeClr val="lt1"/>
              </a:solidFill>
            </a:endParaRPr>
          </a:p>
        </p:txBody>
      </p:sp>
      <p:sp>
        <p:nvSpPr>
          <p:cNvPr id="235" name="Google Shape;235;p38"/>
          <p:cNvSpPr txBox="1"/>
          <p:nvPr/>
        </p:nvSpPr>
        <p:spPr>
          <a:xfrm>
            <a:off x="2301975" y="3165225"/>
            <a:ext cx="10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endParaRPr>
          </a:p>
        </p:txBody>
      </p:sp>
      <p:pic>
        <p:nvPicPr>
          <p:cNvPr id="236" name="Google Shape;236;p38"/>
          <p:cNvPicPr preferRelativeResize="0"/>
          <p:nvPr/>
        </p:nvPicPr>
        <p:blipFill>
          <a:blip r:embed="rId3">
            <a:alphaModFix/>
          </a:blip>
          <a:stretch>
            <a:fillRect/>
          </a:stretch>
        </p:blipFill>
        <p:spPr>
          <a:xfrm>
            <a:off x="0" y="535575"/>
            <a:ext cx="9144001" cy="4606675"/>
          </a:xfrm>
          <a:prstGeom prst="rect">
            <a:avLst/>
          </a:prstGeom>
          <a:noFill/>
          <a:ln>
            <a:noFill/>
          </a:ln>
        </p:spPr>
      </p:pic>
      <p:sp>
        <p:nvSpPr>
          <p:cNvPr id="237" name="Google Shape;237;p38"/>
          <p:cNvSpPr txBox="1"/>
          <p:nvPr/>
        </p:nvSpPr>
        <p:spPr>
          <a:xfrm>
            <a:off x="313250" y="2960800"/>
            <a:ext cx="2263500" cy="14775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rPr>
              <a:t>Window will look like this after we open the gerber files </a:t>
            </a:r>
            <a:endParaRPr b="1" sz="20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9"/>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Troubleshooting</a:t>
            </a:r>
            <a:endParaRPr b="1" sz="3000" u="sng"/>
          </a:p>
          <a:p>
            <a:pPr indent="0" lvl="0" marL="457200" rtl="0" algn="l">
              <a:spcBef>
                <a:spcPts val="1200"/>
              </a:spcBef>
              <a:spcAft>
                <a:spcPts val="0"/>
              </a:spcAft>
              <a:buNone/>
            </a:pPr>
            <a:r>
              <a:rPr lang="en" sz="2000">
                <a:solidFill>
                  <a:srgbClr val="3B3B3B"/>
                </a:solidFill>
                <a:highlight>
                  <a:srgbClr val="FFFFFF"/>
                </a:highlight>
              </a:rPr>
              <a:t>While making the PCB fabrication, there was some DRC errors because I did not placed all the components in the selected pcb space. Once I did put all the components in that space there were no errors and my pcb layout was fine.</a:t>
            </a:r>
            <a:endParaRPr sz="2000">
              <a:solidFill>
                <a:srgbClr val="3B3B3B"/>
              </a:solidFill>
              <a:highlight>
                <a:srgbClr val="FFFFFF"/>
              </a:highlight>
            </a:endParaRPr>
          </a:p>
          <a:p>
            <a:pPr indent="0" lvl="0" marL="457200" rtl="0" algn="l">
              <a:spcBef>
                <a:spcPts val="1200"/>
              </a:spcBef>
              <a:spcAft>
                <a:spcPts val="1200"/>
              </a:spcAft>
              <a:buNone/>
            </a:pPr>
            <a:r>
              <a:rPr lang="en" sz="2000">
                <a:solidFill>
                  <a:srgbClr val="3B3B3B"/>
                </a:solidFill>
                <a:highlight>
                  <a:srgbClr val="FFFFFF"/>
                </a:highlight>
              </a:rPr>
              <a:t>I had to download the gerber view software as well to see the gerber view. Firstly I installed it incorrectly and it was not working. Then I reinstalled and it was working fine.</a:t>
            </a:r>
            <a:endParaRPr sz="2000">
              <a:solidFill>
                <a:srgbClr val="3B3B3B"/>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40"/>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Conclusion</a:t>
            </a:r>
            <a:endParaRPr b="1" sz="3000" u="sng"/>
          </a:p>
          <a:p>
            <a:pPr indent="0" lvl="0" marL="457200" rtl="0" algn="l">
              <a:spcBef>
                <a:spcPts val="1200"/>
              </a:spcBef>
              <a:spcAft>
                <a:spcPts val="1200"/>
              </a:spcAft>
              <a:buNone/>
            </a:pPr>
            <a:r>
              <a:rPr lang="en" sz="2000">
                <a:solidFill>
                  <a:srgbClr val="3B3B3B"/>
                </a:solidFill>
                <a:highlight>
                  <a:srgbClr val="FFFFFF"/>
                </a:highlight>
              </a:rPr>
              <a:t>The goal to achieve pcb layout and gerber files was achieve by following the steps mentioned in the Earlier slides and this way I was able to do my task for our project.</a:t>
            </a:r>
            <a:endParaRPr sz="2000">
              <a:solidFill>
                <a:srgbClr val="333333"/>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idx="1" type="body"/>
          </p:nvPr>
        </p:nvSpPr>
        <p:spPr>
          <a:xfrm>
            <a:off x="311700" y="262700"/>
            <a:ext cx="8520600" cy="43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References</a:t>
            </a:r>
            <a:r>
              <a:rPr b="1" lang="en" u="sng"/>
              <a:t>:</a:t>
            </a:r>
            <a:endParaRPr b="1" u="sng"/>
          </a:p>
          <a:p>
            <a:pPr indent="0" lvl="0" marL="0" rtl="0" algn="l">
              <a:spcBef>
                <a:spcPts val="0"/>
              </a:spcBef>
              <a:spcAft>
                <a:spcPts val="0"/>
              </a:spcAft>
              <a:buNone/>
            </a:pPr>
            <a:r>
              <a:t/>
            </a:r>
            <a:endParaRPr/>
          </a:p>
          <a:p>
            <a:pPr indent="0" lvl="0" marL="0" rtl="0" algn="l">
              <a:spcBef>
                <a:spcPts val="0"/>
              </a:spcBef>
              <a:spcAft>
                <a:spcPts val="0"/>
              </a:spcAft>
              <a:buNone/>
            </a:pPr>
            <a:r>
              <a:rPr b="1" lang="en"/>
              <a:t>Retrieved From: twistedtraces.com </a:t>
            </a:r>
            <a:r>
              <a:rPr lang="en"/>
              <a:t>URL:</a:t>
            </a:r>
            <a:r>
              <a:rPr lang="en" u="sng">
                <a:solidFill>
                  <a:schemeClr val="hlink"/>
                </a:solidFill>
                <a:hlinkClick r:id="rId3"/>
              </a:rPr>
              <a:t>https://www.twistedtraces.com/blog/learn-about-different-types-of-pcbs-and-their-advantages</a:t>
            </a:r>
            <a:endParaRPr/>
          </a:p>
          <a:p>
            <a:pPr indent="0" lvl="0" marL="0" rtl="0" algn="l">
              <a:spcBef>
                <a:spcPts val="0"/>
              </a:spcBef>
              <a:spcAft>
                <a:spcPts val="0"/>
              </a:spcAft>
              <a:buNone/>
            </a:pPr>
            <a:r>
              <a:rPr b="1" lang="en"/>
              <a:t>Retrieved From: vse.com</a:t>
            </a:r>
            <a:endParaRPr b="1"/>
          </a:p>
          <a:p>
            <a:pPr indent="0" lvl="0" marL="0" rtl="0" algn="l">
              <a:spcBef>
                <a:spcPts val="0"/>
              </a:spcBef>
              <a:spcAft>
                <a:spcPts val="0"/>
              </a:spcAft>
              <a:buNone/>
            </a:pPr>
            <a:r>
              <a:rPr lang="en"/>
              <a:t>URL:</a:t>
            </a:r>
            <a:r>
              <a:rPr lang="en" u="sng">
                <a:solidFill>
                  <a:schemeClr val="hlink"/>
                </a:solidFill>
                <a:hlinkClick r:id="rId4"/>
              </a:rPr>
              <a:t>https://www.vse.com/blog/2019/10/29/gerber-files-explained-understanding-their-role-in-pcb-manufacturing/</a:t>
            </a:r>
            <a:endParaRPr/>
          </a:p>
          <a:p>
            <a:pPr indent="0" lvl="0" marL="0" rtl="0" algn="l">
              <a:spcBef>
                <a:spcPts val="0"/>
              </a:spcBef>
              <a:spcAft>
                <a:spcPts val="0"/>
              </a:spcAft>
              <a:buNone/>
            </a:pPr>
            <a:r>
              <a:rPr lang="en"/>
              <a:t>Easy eda full tutorial</a:t>
            </a:r>
            <a:endParaRPr/>
          </a:p>
          <a:p>
            <a:pPr indent="0" lvl="0" marL="0" rtl="0" algn="l">
              <a:spcBef>
                <a:spcPts val="0"/>
              </a:spcBef>
              <a:spcAft>
                <a:spcPts val="0"/>
              </a:spcAft>
              <a:buNone/>
            </a:pPr>
            <a:r>
              <a:rPr b="1" lang="en"/>
              <a:t>Retrieved from: Youtube</a:t>
            </a:r>
            <a:endParaRPr b="1"/>
          </a:p>
          <a:p>
            <a:pPr indent="0" lvl="0" marL="0" rtl="0" algn="l">
              <a:spcBef>
                <a:spcPts val="0"/>
              </a:spcBef>
              <a:spcAft>
                <a:spcPts val="0"/>
              </a:spcAft>
              <a:buNone/>
            </a:pPr>
            <a:r>
              <a:rPr lang="en"/>
              <a:t>URL:</a:t>
            </a:r>
            <a:r>
              <a:rPr lang="en" u="sng">
                <a:solidFill>
                  <a:schemeClr val="hlink"/>
                </a:solidFill>
                <a:hlinkClick r:id="rId5"/>
              </a:rPr>
              <a:t>https://www.youtube.com/watch?v=q9fgMhfEzko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idx="1" type="body"/>
          </p:nvPr>
        </p:nvSpPr>
        <p:spPr>
          <a:xfrm>
            <a:off x="1162975" y="165925"/>
            <a:ext cx="7817100" cy="48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Content:</a:t>
            </a:r>
            <a:endParaRPr b="1" sz="2500" u="sng"/>
          </a:p>
          <a:p>
            <a:pPr indent="-387350" lvl="0" marL="457200" rtl="0" algn="l">
              <a:lnSpc>
                <a:spcPct val="100000"/>
              </a:lnSpc>
              <a:spcBef>
                <a:spcPts val="1200"/>
              </a:spcBef>
              <a:spcAft>
                <a:spcPts val="0"/>
              </a:spcAft>
              <a:buSzPts val="2500"/>
              <a:buChar char="●"/>
            </a:pPr>
            <a:r>
              <a:rPr lang="en" sz="2500"/>
              <a:t>Importance of PCB Designing in this project</a:t>
            </a:r>
            <a:endParaRPr sz="2500"/>
          </a:p>
          <a:p>
            <a:pPr indent="-387350" lvl="0" marL="457200" rtl="0" algn="l">
              <a:lnSpc>
                <a:spcPct val="100000"/>
              </a:lnSpc>
              <a:spcBef>
                <a:spcPts val="0"/>
              </a:spcBef>
              <a:spcAft>
                <a:spcPts val="0"/>
              </a:spcAft>
              <a:buSzPts val="2500"/>
              <a:buChar char="●"/>
            </a:pPr>
            <a:r>
              <a:rPr lang="en" sz="2500"/>
              <a:t>Introduction to PCB Designing</a:t>
            </a:r>
            <a:endParaRPr sz="2500"/>
          </a:p>
          <a:p>
            <a:pPr indent="-387350" lvl="0" marL="457200" rtl="0" algn="l">
              <a:lnSpc>
                <a:spcPct val="100000"/>
              </a:lnSpc>
              <a:spcBef>
                <a:spcPts val="0"/>
              </a:spcBef>
              <a:spcAft>
                <a:spcPts val="0"/>
              </a:spcAft>
              <a:buSzPts val="2500"/>
              <a:buChar char="●"/>
            </a:pPr>
            <a:r>
              <a:rPr lang="en" sz="2500"/>
              <a:t>Types of PCB</a:t>
            </a:r>
            <a:endParaRPr sz="2500"/>
          </a:p>
          <a:p>
            <a:pPr indent="-387350" lvl="0" marL="457200" rtl="0" algn="l">
              <a:lnSpc>
                <a:spcPct val="100000"/>
              </a:lnSpc>
              <a:spcBef>
                <a:spcPts val="0"/>
              </a:spcBef>
              <a:spcAft>
                <a:spcPts val="0"/>
              </a:spcAft>
              <a:buSzPts val="2500"/>
              <a:buChar char="●"/>
            </a:pPr>
            <a:r>
              <a:rPr lang="en" sz="2500"/>
              <a:t>EasyEDA Software : Features, Usage</a:t>
            </a:r>
            <a:endParaRPr sz="2500"/>
          </a:p>
          <a:p>
            <a:pPr indent="-387350" lvl="0" marL="457200" rtl="0" algn="l">
              <a:lnSpc>
                <a:spcPct val="100000"/>
              </a:lnSpc>
              <a:spcBef>
                <a:spcPts val="0"/>
              </a:spcBef>
              <a:spcAft>
                <a:spcPts val="0"/>
              </a:spcAft>
              <a:buSzPts val="2500"/>
              <a:buChar char="●"/>
            </a:pPr>
            <a:r>
              <a:rPr lang="en" sz="2500"/>
              <a:t>Troubleshooting</a:t>
            </a:r>
            <a:endParaRPr sz="2500"/>
          </a:p>
          <a:p>
            <a:pPr indent="-387350" lvl="0" marL="457200" rtl="0" algn="l">
              <a:lnSpc>
                <a:spcPct val="100000"/>
              </a:lnSpc>
              <a:spcBef>
                <a:spcPts val="0"/>
              </a:spcBef>
              <a:spcAft>
                <a:spcPts val="0"/>
              </a:spcAft>
              <a:buSzPts val="2500"/>
              <a:buChar char="●"/>
            </a:pPr>
            <a:r>
              <a:rPr lang="en" sz="2500"/>
              <a:t>Conclusion</a:t>
            </a:r>
            <a:endParaRPr sz="2500"/>
          </a:p>
          <a:p>
            <a:pPr indent="-387350" lvl="0" marL="457200" rtl="0" algn="l">
              <a:lnSpc>
                <a:spcPct val="100000"/>
              </a:lnSpc>
              <a:spcBef>
                <a:spcPts val="0"/>
              </a:spcBef>
              <a:spcAft>
                <a:spcPts val="0"/>
              </a:spcAft>
              <a:buSzPts val="2500"/>
              <a:buChar char="●"/>
            </a:pPr>
            <a:r>
              <a:rPr lang="en" sz="2500"/>
              <a:t>References</a:t>
            </a:r>
            <a:endParaRPr sz="2500"/>
          </a:p>
        </p:txBody>
      </p:sp>
    </p:spTree>
  </p:cSld>
  <p:clrMapOvr>
    <a:masterClrMapping/>
  </p:clrMapOvr>
  <mc:AlternateContent>
    <mc:Choice Requires="p14">
      <p:transition spd="slow" p14:dur="22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Importance of PCB designing in our project   </a:t>
            </a:r>
            <a:endParaRPr b="1" sz="3000" u="sng"/>
          </a:p>
          <a:p>
            <a:pPr indent="0" lvl="0" marL="0" rtl="0" algn="l">
              <a:spcBef>
                <a:spcPts val="1200"/>
              </a:spcBef>
              <a:spcAft>
                <a:spcPts val="1200"/>
              </a:spcAft>
              <a:buNone/>
            </a:pPr>
            <a:r>
              <a:rPr lang="en" sz="2000"/>
              <a:t>The Printed Circuit board is very important in all electronic gadgets</a:t>
            </a:r>
            <a:r>
              <a:rPr lang="en" sz="2000"/>
              <a:t>.which are used either for domestic use, or for industrial purpose. PCB design services are used to design the </a:t>
            </a:r>
            <a:r>
              <a:rPr lang="en" sz="2000"/>
              <a:t>electronic circuits. Apart from electrically connecting, it also gives mechanical support to the electrical components. We are also using various components in our project for which we need PCB board and therefore PCB designing is important. In this presentation, I will discuss how achieved this goal of my project.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7"/>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PCB designing: </a:t>
            </a:r>
            <a:r>
              <a:rPr b="1" lang="en" sz="3000" u="sng"/>
              <a:t>Introduction</a:t>
            </a:r>
            <a:endParaRPr b="1" sz="3000" u="sng"/>
          </a:p>
          <a:p>
            <a:pPr indent="0" lvl="0" marL="0" rtl="0" algn="l">
              <a:spcBef>
                <a:spcPts val="1200"/>
              </a:spcBef>
              <a:spcAft>
                <a:spcPts val="1200"/>
              </a:spcAft>
              <a:buNone/>
            </a:pPr>
            <a:r>
              <a:rPr lang="en" sz="2000">
                <a:solidFill>
                  <a:srgbClr val="3B3B3B"/>
                </a:solidFill>
                <a:highlight>
                  <a:srgbClr val="FFFFFF"/>
                </a:highlight>
              </a:rPr>
              <a:t>A printed circuit board is a rigid structure that contains electrical circuitry made up of embedded metal wires called traces, and larger areas of metal called planes. Electronic components are soldered to the top, bottom, or both layers of the board onto metal pads. These pads are connected to the board circuitry allowing the components to be interconnected together. The board may be composed of either a single layer of circuitry, circuitry on the top and bottom, or of multiple layers of circuitry stacked together.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8"/>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PCB designing : Types</a:t>
            </a:r>
            <a:endParaRPr b="1" sz="3000" u="sng"/>
          </a:p>
          <a:p>
            <a:pPr indent="-355600" lvl="0" marL="457200" rtl="0" algn="l">
              <a:spcBef>
                <a:spcPts val="1200"/>
              </a:spcBef>
              <a:spcAft>
                <a:spcPts val="0"/>
              </a:spcAft>
              <a:buSzPts val="2000"/>
              <a:buChar char="●"/>
            </a:pPr>
            <a:r>
              <a:rPr b="1" lang="en" sz="2000" u="sng">
                <a:solidFill>
                  <a:srgbClr val="3B3B3B"/>
                </a:solidFill>
                <a:highlight>
                  <a:srgbClr val="FFFFFF"/>
                </a:highlight>
              </a:rPr>
              <a:t>Single side PCBs:</a:t>
            </a:r>
            <a:r>
              <a:rPr lang="en" sz="2000">
                <a:solidFill>
                  <a:srgbClr val="3B3B3B"/>
                </a:solidFill>
                <a:highlight>
                  <a:srgbClr val="FFFFFF"/>
                </a:highlight>
              </a:rPr>
              <a:t> </a:t>
            </a:r>
            <a:r>
              <a:rPr lang="en" sz="2000">
                <a:solidFill>
                  <a:srgbClr val="333333"/>
                </a:solidFill>
                <a:highlight>
                  <a:srgbClr val="FFFFFF"/>
                </a:highlight>
              </a:rPr>
              <a:t>Single sided PCBs are the basic type of circuit boards, which contain only one layer of substrate or base material. The layer is covered with a thin layer of metal, i.e. copper- which is a good conductor of electricity.</a:t>
            </a:r>
            <a:endParaRPr sz="2000">
              <a:solidFill>
                <a:srgbClr val="333333"/>
              </a:solidFill>
              <a:highlight>
                <a:srgbClr val="FFFFFF"/>
              </a:highlight>
            </a:endParaRPr>
          </a:p>
          <a:p>
            <a:pPr indent="-355600" lvl="0" marL="457200" rtl="0" algn="l">
              <a:spcBef>
                <a:spcPts val="0"/>
              </a:spcBef>
              <a:spcAft>
                <a:spcPts val="0"/>
              </a:spcAft>
              <a:buSzPts val="2000"/>
              <a:buChar char="●"/>
            </a:pPr>
            <a:r>
              <a:rPr b="1" lang="en" sz="2000" u="sng">
                <a:solidFill>
                  <a:srgbClr val="333333"/>
                </a:solidFill>
                <a:highlight>
                  <a:srgbClr val="FFFFFF"/>
                </a:highlight>
              </a:rPr>
              <a:t>Double Sided PCBs:</a:t>
            </a:r>
            <a:r>
              <a:rPr lang="en" sz="2000">
                <a:solidFill>
                  <a:srgbClr val="333333"/>
                </a:solidFill>
                <a:highlight>
                  <a:srgbClr val="FFFFFF"/>
                </a:highlight>
              </a:rPr>
              <a:t> Double sided PCBs have both the sides of the substrate featuring metal conductive layer. Holes in the circuit board allow the metal parts to be attached from one side to the other. These PCBs connect the circuits on the either side by either of the two mounting schemes, namely through-hole technology and surface mount technology.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9"/>
          <p:cNvSpPr txBox="1"/>
          <p:nvPr>
            <p:ph idx="1" type="body"/>
          </p:nvPr>
        </p:nvSpPr>
        <p:spPr>
          <a:xfrm>
            <a:off x="1126775" y="292125"/>
            <a:ext cx="7874100" cy="461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000" u="sng"/>
              <a:t>PCB designing : Types</a:t>
            </a:r>
            <a:endParaRPr b="1" sz="3000" u="sng"/>
          </a:p>
          <a:p>
            <a:pPr indent="-355600" lvl="0" marL="457200" rtl="0" algn="l">
              <a:spcBef>
                <a:spcPts val="1200"/>
              </a:spcBef>
              <a:spcAft>
                <a:spcPts val="0"/>
              </a:spcAft>
              <a:buSzPts val="2000"/>
              <a:buChar char="●"/>
            </a:pPr>
            <a:r>
              <a:rPr b="1" lang="en" sz="2000" u="sng">
                <a:solidFill>
                  <a:srgbClr val="3B3B3B"/>
                </a:solidFill>
                <a:highlight>
                  <a:srgbClr val="FFFFFF"/>
                </a:highlight>
              </a:rPr>
              <a:t>Multilayer</a:t>
            </a:r>
            <a:r>
              <a:rPr b="1" lang="en" sz="2000" u="sng">
                <a:solidFill>
                  <a:srgbClr val="3B3B3B"/>
                </a:solidFill>
                <a:highlight>
                  <a:srgbClr val="FFFFFF"/>
                </a:highlight>
              </a:rPr>
              <a:t> PCBs:</a:t>
            </a:r>
            <a:r>
              <a:rPr lang="en" sz="2000">
                <a:solidFill>
                  <a:srgbClr val="3B3B3B"/>
                </a:solidFill>
                <a:highlight>
                  <a:srgbClr val="FFFFFF"/>
                </a:highlight>
              </a:rPr>
              <a:t> </a:t>
            </a:r>
            <a:r>
              <a:rPr lang="en" sz="2000">
                <a:solidFill>
                  <a:srgbClr val="333333"/>
                </a:solidFill>
                <a:highlight>
                  <a:srgbClr val="FFFFFF"/>
                </a:highlight>
              </a:rPr>
              <a:t>Multi-layer PCBs are printed circuit boards, which comprise more than two copper layers like 4L, 6L, 8L, etc. These PCBs expand the technology used in double sided PCBs.</a:t>
            </a:r>
            <a:endParaRPr sz="2000">
              <a:solidFill>
                <a:srgbClr val="333333"/>
              </a:solidFill>
              <a:highlight>
                <a:srgbClr val="FFFFFF"/>
              </a:highlight>
            </a:endParaRPr>
          </a:p>
          <a:p>
            <a:pPr indent="-355600" lvl="0" marL="457200" rtl="0" algn="l">
              <a:spcBef>
                <a:spcPts val="0"/>
              </a:spcBef>
              <a:spcAft>
                <a:spcPts val="0"/>
              </a:spcAft>
              <a:buSzPts val="2000"/>
              <a:buChar char="●"/>
            </a:pPr>
            <a:r>
              <a:rPr b="1" lang="en" sz="2000" u="sng">
                <a:solidFill>
                  <a:srgbClr val="333333"/>
                </a:solidFill>
                <a:highlight>
                  <a:srgbClr val="FFFFFF"/>
                </a:highlight>
              </a:rPr>
              <a:t>Rigid</a:t>
            </a:r>
            <a:r>
              <a:rPr b="1" lang="en" sz="2000" u="sng">
                <a:solidFill>
                  <a:srgbClr val="333333"/>
                </a:solidFill>
                <a:highlight>
                  <a:srgbClr val="FFFFFF"/>
                </a:highlight>
              </a:rPr>
              <a:t> PCBs:</a:t>
            </a:r>
            <a:r>
              <a:rPr lang="en" sz="2000">
                <a:solidFill>
                  <a:srgbClr val="333333"/>
                </a:solidFill>
                <a:highlight>
                  <a:srgbClr val="FFFFFF"/>
                </a:highlight>
              </a:rPr>
              <a:t> </a:t>
            </a:r>
            <a:r>
              <a:rPr lang="en" sz="2000">
                <a:solidFill>
                  <a:srgbClr val="333333"/>
                </a:solidFill>
                <a:highlight>
                  <a:srgbClr val="FFFFFF"/>
                </a:highlight>
              </a:rPr>
              <a:t>Rigid PCBs refer to those types of PCBs whose base material is fabricated from a solid material and which cannot be bent.</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b="1" lang="en" sz="2000" u="sng">
                <a:solidFill>
                  <a:srgbClr val="333333"/>
                </a:solidFill>
                <a:highlight>
                  <a:srgbClr val="FFFFFF"/>
                </a:highlight>
              </a:rPr>
              <a:t>Flexible PCBs:</a:t>
            </a:r>
            <a:r>
              <a:rPr lang="en" sz="2000">
                <a:solidFill>
                  <a:srgbClr val="333333"/>
                </a:solidFill>
                <a:highlight>
                  <a:srgbClr val="FFFFFF"/>
                </a:highlight>
              </a:rPr>
              <a:t> Flexible PCBs are constructed on a flexible base material. These PCBs come in single sided, double-sided and multilayer formats. This helps in reducing the complexity within the device assembly.</a:t>
            </a:r>
            <a:endParaRPr sz="200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0"/>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PCB designing : Types</a:t>
            </a:r>
            <a:endParaRPr b="1" sz="3000" u="sng"/>
          </a:p>
          <a:p>
            <a:pPr indent="-355600" lvl="0" marL="457200" rtl="0" algn="l">
              <a:spcBef>
                <a:spcPts val="1200"/>
              </a:spcBef>
              <a:spcAft>
                <a:spcPts val="0"/>
              </a:spcAft>
              <a:buSzPts val="2000"/>
              <a:buChar char="●"/>
            </a:pPr>
            <a:r>
              <a:rPr b="1" lang="en" sz="2000" u="sng">
                <a:solidFill>
                  <a:srgbClr val="3B3B3B"/>
                </a:solidFill>
                <a:highlight>
                  <a:srgbClr val="FFFFFF"/>
                </a:highlight>
              </a:rPr>
              <a:t>High Frequency </a:t>
            </a:r>
            <a:r>
              <a:rPr b="1" lang="en" sz="2000" u="sng">
                <a:solidFill>
                  <a:srgbClr val="3B3B3B"/>
                </a:solidFill>
                <a:highlight>
                  <a:srgbClr val="FFFFFF"/>
                </a:highlight>
              </a:rPr>
              <a:t>PCBs:</a:t>
            </a:r>
            <a:r>
              <a:rPr lang="en" sz="2000">
                <a:solidFill>
                  <a:srgbClr val="3B3B3B"/>
                </a:solidFill>
                <a:highlight>
                  <a:srgbClr val="FFFFFF"/>
                </a:highlight>
              </a:rPr>
              <a:t> </a:t>
            </a:r>
            <a:r>
              <a:rPr lang="en" sz="2000">
                <a:solidFill>
                  <a:srgbClr val="333333"/>
                </a:solidFill>
                <a:highlight>
                  <a:srgbClr val="FFFFFF"/>
                </a:highlight>
              </a:rPr>
              <a:t>High-frequency PCBs are used in the frequency range of 500 MHz – 2 GHz. These PCBs are used in various frequency critical applications like communication systems, microwave PCBs, microstrip PCBs, etc.</a:t>
            </a:r>
            <a:endParaRPr sz="2000">
              <a:solidFill>
                <a:srgbClr val="333333"/>
              </a:solidFill>
              <a:highlight>
                <a:srgbClr val="FFFFFF"/>
              </a:highlight>
            </a:endParaRPr>
          </a:p>
          <a:p>
            <a:pPr indent="-355600" lvl="0" marL="457200" rtl="0" algn="l">
              <a:spcBef>
                <a:spcPts val="0"/>
              </a:spcBef>
              <a:spcAft>
                <a:spcPts val="0"/>
              </a:spcAft>
              <a:buSzPts val="2000"/>
              <a:buChar char="●"/>
            </a:pPr>
            <a:r>
              <a:rPr b="1" lang="en" sz="2000" u="sng">
                <a:solidFill>
                  <a:srgbClr val="333333"/>
                </a:solidFill>
                <a:highlight>
                  <a:srgbClr val="FFFFFF"/>
                </a:highlight>
              </a:rPr>
              <a:t>Aluminium Backed </a:t>
            </a:r>
            <a:r>
              <a:rPr b="1" lang="en" sz="2000" u="sng">
                <a:solidFill>
                  <a:srgbClr val="333333"/>
                </a:solidFill>
                <a:highlight>
                  <a:srgbClr val="FFFFFF"/>
                </a:highlight>
              </a:rPr>
              <a:t>PCBs:</a:t>
            </a:r>
            <a:r>
              <a:rPr lang="en" sz="2000">
                <a:solidFill>
                  <a:srgbClr val="333333"/>
                </a:solidFill>
                <a:highlight>
                  <a:srgbClr val="FFFFFF"/>
                </a:highlight>
              </a:rPr>
              <a:t> </a:t>
            </a:r>
            <a:r>
              <a:rPr lang="en" sz="2000">
                <a:solidFill>
                  <a:srgbClr val="333333"/>
                </a:solidFill>
                <a:highlight>
                  <a:srgbClr val="FFFFFF"/>
                </a:highlight>
              </a:rPr>
              <a:t>These PCBs are used in high power applications, as the aluminum construction helps in heat dissipation.</a:t>
            </a:r>
            <a:endParaRPr sz="2000">
              <a:solidFill>
                <a:srgbClr val="333333"/>
              </a:solidFill>
              <a:highlight>
                <a:srgbClr val="FFFFFF"/>
              </a:highlight>
            </a:endParaRPr>
          </a:p>
          <a:p>
            <a:pPr indent="0" lvl="0" marL="457200" rtl="0" algn="l">
              <a:spcBef>
                <a:spcPts val="1200"/>
              </a:spcBef>
              <a:spcAft>
                <a:spcPts val="1200"/>
              </a:spcAft>
              <a:buNone/>
            </a:pPr>
            <a:r>
              <a:t/>
            </a:r>
            <a:endParaRPr sz="20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1"/>
          <p:cNvSpPr txBox="1"/>
          <p:nvPr>
            <p:ph idx="1" type="body"/>
          </p:nvPr>
        </p:nvSpPr>
        <p:spPr>
          <a:xfrm>
            <a:off x="0" y="124450"/>
            <a:ext cx="9000900" cy="50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EasyEDA</a:t>
            </a:r>
            <a:r>
              <a:rPr b="1" lang="en" sz="3000" u="sng"/>
              <a:t>: Introduction</a:t>
            </a:r>
            <a:endParaRPr b="1" sz="3000" u="sng"/>
          </a:p>
          <a:p>
            <a:pPr indent="0" lvl="0" marL="0" rtl="0" algn="l">
              <a:spcBef>
                <a:spcPts val="1200"/>
              </a:spcBef>
              <a:spcAft>
                <a:spcPts val="0"/>
              </a:spcAft>
              <a:buNone/>
            </a:pPr>
            <a:r>
              <a:rPr b="1" lang="en" sz="2000">
                <a:solidFill>
                  <a:srgbClr val="202124"/>
                </a:solidFill>
                <a:highlight>
                  <a:srgbClr val="FFFFFF"/>
                </a:highlight>
              </a:rPr>
              <a:t>EasyEDA</a:t>
            </a:r>
            <a:r>
              <a:rPr lang="en" sz="2000">
                <a:solidFill>
                  <a:srgbClr val="202124"/>
                </a:solidFill>
                <a:highlight>
                  <a:srgbClr val="FFFFFF"/>
                </a:highlight>
              </a:rPr>
              <a:t> is a web-based EDA </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tool suite that enables hardware engineers </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to design, simulate, share - publicly</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 and privately - and discuss schematics, </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simulations and printed circuit boards.</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 Registered users can download</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 Gerber files from the tool free of </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charge; but for a fee, </a:t>
            </a:r>
            <a:r>
              <a:rPr b="1" lang="en" sz="2000">
                <a:solidFill>
                  <a:srgbClr val="202124"/>
                </a:solidFill>
                <a:highlight>
                  <a:srgbClr val="FFFFFF"/>
                </a:highlight>
              </a:rPr>
              <a:t>EasyEDA</a:t>
            </a:r>
            <a:r>
              <a:rPr lang="en" sz="2000">
                <a:solidFill>
                  <a:srgbClr val="202124"/>
                </a:solidFill>
                <a:highlight>
                  <a:srgbClr val="FFFFFF"/>
                </a:highlight>
              </a:rPr>
              <a:t> offers</a:t>
            </a:r>
            <a:endParaRPr sz="2000">
              <a:solidFill>
                <a:srgbClr val="202124"/>
              </a:solidFill>
              <a:highlight>
                <a:srgbClr val="FFFFFF"/>
              </a:highlight>
            </a:endParaRPr>
          </a:p>
          <a:p>
            <a:pPr indent="0" lvl="0" marL="0" rtl="0" algn="l">
              <a:spcBef>
                <a:spcPts val="0"/>
              </a:spcBef>
              <a:spcAft>
                <a:spcPts val="0"/>
              </a:spcAft>
              <a:buNone/>
            </a:pPr>
            <a:r>
              <a:rPr lang="en" sz="2000">
                <a:solidFill>
                  <a:srgbClr val="202124"/>
                </a:solidFill>
                <a:highlight>
                  <a:srgbClr val="FFFFFF"/>
                </a:highlight>
              </a:rPr>
              <a:t> a PCB fabrication service.</a:t>
            </a:r>
            <a:endParaRPr sz="2000"/>
          </a:p>
        </p:txBody>
      </p:sp>
      <p:pic>
        <p:nvPicPr>
          <p:cNvPr id="95" name="Google Shape;95;p21"/>
          <p:cNvPicPr preferRelativeResize="0"/>
          <p:nvPr/>
        </p:nvPicPr>
        <p:blipFill>
          <a:blip r:embed="rId3">
            <a:alphaModFix/>
          </a:blip>
          <a:stretch>
            <a:fillRect/>
          </a:stretch>
        </p:blipFill>
        <p:spPr>
          <a:xfrm>
            <a:off x="5005225" y="470825"/>
            <a:ext cx="3931374" cy="4326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