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3" r:id="rId5"/>
    <p:sldId id="262" r:id="rId6"/>
    <p:sldId id="271" r:id="rId7"/>
    <p:sldId id="261" r:id="rId8"/>
    <p:sldId id="264" r:id="rId9"/>
    <p:sldId id="270" r:id="rId10"/>
  </p:sldIdLst>
  <p:sldSz cx="12192000" cy="6858000"/>
  <p:notesSz cx="6858000" cy="9144000"/>
  <p:embeddedFontLst>
    <p:embeddedFont>
      <p:font typeface="Bahnschrift SemiBold" panose="020B0502040204020203" pitchFamily="34" charset="0"/>
      <p:bold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8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06:21:49.819"/>
    </inkml:context>
    <inkml:brush xml:id="br0">
      <inkml:brushProperty name="width" value="0.1" units="cm"/>
      <inkml:brushProperty name="height" value="0.1" units="cm"/>
      <inkml:brushProperty name="color" value="#AE198D"/>
      <inkml:brushProperty name="inkEffects" value="galaxy"/>
      <inkml:brushProperty name="anchorX" value="-94687.25781"/>
      <inkml:brushProperty name="anchorY" value="-49968.74219"/>
      <inkml:brushProperty name="scaleFactor" value="0.5"/>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06:21:52.271"/>
    </inkml:context>
    <inkml:brush xml:id="br0">
      <inkml:brushProperty name="width" value="0.1" units="cm"/>
      <inkml:brushProperty name="height" value="0.1" units="cm"/>
      <inkml:brushProperty name="color" value="#AE198D"/>
      <inkml:brushProperty name="inkEffects" value="galaxy"/>
      <inkml:brushProperty name="anchorX" value="-95703.25781"/>
      <inkml:brushProperty name="anchorY" value="-50984.74219"/>
      <inkml:brushProperty name="scaleFactor" value="0.5"/>
    </inkml:brush>
  </inkml:definitions>
  <inkml:trace contextRef="#ctx0" brushRef="#br0">0 0 24575,'0'0'0,"0"9"0,5 3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2T06:20:48.802"/>
    </inkml:context>
    <inkml:brush xml:id="br0">
      <inkml:brushProperty name="width" value="0.1" units="cm"/>
      <inkml:brushProperty name="height" value="0.1" units="cm"/>
      <inkml:brushProperty name="color" value="#AE198D"/>
      <inkml:brushProperty name="inkEffects" value="galaxy"/>
      <inkml:brushProperty name="anchorX" value="-26304.67773"/>
      <inkml:brushProperty name="anchorY" value="-14840.4834"/>
      <inkml:brushProperty name="scaleFactor" value="0.5"/>
    </inkml:brush>
  </inkml:definitions>
  <inkml:trace contextRef="#ctx0" brushRef="#br0">0 0 24575,'0'0'0,"0"4"0,0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6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7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02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39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5D21EED2-005D-9A15-E903-E3E01CD6FD91}"/>
            </a:ext>
          </a:extLst>
        </p:cNvPr>
        <p:cNvGrpSpPr/>
        <p:nvPr/>
      </p:nvGrpSpPr>
      <p:grpSpPr>
        <a:xfrm>
          <a:off x="0" y="0"/>
          <a:ext cx="0" cy="0"/>
          <a:chOff x="0" y="0"/>
          <a:chExt cx="0" cy="0"/>
        </a:xfrm>
      </p:grpSpPr>
      <p:sp>
        <p:nvSpPr>
          <p:cNvPr id="224" name="Google Shape;224;p3:notes">
            <a:extLst>
              <a:ext uri="{FF2B5EF4-FFF2-40B4-BE49-F238E27FC236}">
                <a16:creationId xmlns:a16="http://schemas.microsoft.com/office/drawing/2014/main" id="{C31863BF-EA97-C3CD-6668-7647D079904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a:extLst>
              <a:ext uri="{FF2B5EF4-FFF2-40B4-BE49-F238E27FC236}">
                <a16:creationId xmlns:a16="http://schemas.microsoft.com/office/drawing/2014/main" id="{CE9D7931-DC81-8A49-9C7A-78520C058AD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039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281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102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11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2.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6215316" y="412452"/>
            <a:ext cx="4371956" cy="656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dirty="0">
                <a:solidFill>
                  <a:schemeClr val="tx1"/>
                </a:solidFill>
              </a:rPr>
              <a:t>E-Learning Platform</a:t>
            </a:r>
            <a:endParaRPr dirty="0">
              <a:solidFill>
                <a:schemeClr val="tx1"/>
              </a:solidFill>
            </a:endParaRPr>
          </a:p>
        </p:txBody>
      </p:sp>
      <p:sp>
        <p:nvSpPr>
          <p:cNvPr id="211" name="Google Shape;211;p1"/>
          <p:cNvSpPr txBox="1">
            <a:spLocks noGrp="1"/>
          </p:cNvSpPr>
          <p:nvPr>
            <p:ph type="body" idx="1"/>
          </p:nvPr>
        </p:nvSpPr>
        <p:spPr>
          <a:xfrm>
            <a:off x="6215316" y="1586342"/>
            <a:ext cx="5098788" cy="38906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a:t>
            </a:r>
            <a:r>
              <a:rPr lang="en-US" b="1" dirty="0">
                <a:solidFill>
                  <a:schemeClr val="tx1">
                    <a:lumMod val="95000"/>
                    <a:lumOff val="5000"/>
                  </a:schemeClr>
                </a:solidFill>
                <a:latin typeface="Franklin Gothic"/>
                <a:ea typeface="Franklin Gothic"/>
                <a:cs typeface="Franklin Gothic"/>
                <a:sym typeface="Franklin Gothic"/>
              </a:rPr>
              <a:t>Design and Development of</a:t>
            </a:r>
            <a:r>
              <a:rPr lang="en-US" dirty="0">
                <a:latin typeface="Franklin Gothic"/>
                <a:ea typeface="Franklin Gothic"/>
                <a:cs typeface="Franklin Gothic"/>
                <a:sym typeface="Franklin Gothic"/>
              </a:rPr>
              <a:t> 		    </a:t>
            </a:r>
            <a:r>
              <a:rPr lang="en-US" sz="1800" dirty="0">
                <a:solidFill>
                  <a:srgbClr val="000000"/>
                </a:solidFill>
                <a:effectLst/>
                <a:latin typeface="Franklin Gothic" panose="020B0604020202020204" charset="0"/>
                <a:ea typeface="Franklin Gothic" panose="020B0604020202020204" charset="0"/>
                <a:cs typeface="Franklin Gothic" panose="020B0604020202020204" charset="0"/>
              </a:rPr>
              <a:t>E-Learning Platform</a:t>
            </a:r>
            <a:endParaRPr dirty="0"/>
          </a:p>
          <a:p>
            <a:pPr marL="0" lvl="0" indent="0" algn="l" rtl="0">
              <a:lnSpc>
                <a:spcPct val="90000"/>
              </a:lnSpc>
              <a:spcBef>
                <a:spcPts val="1000"/>
              </a:spcBef>
              <a:spcAft>
                <a:spcPts val="0"/>
              </a:spcAft>
              <a:buClr>
                <a:schemeClr val="lt2"/>
              </a:buClr>
              <a:buSzPts val="1800"/>
              <a:buNone/>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Project Group Number: </a:t>
            </a:r>
            <a:r>
              <a:rPr lang="en-US" dirty="0">
                <a:solidFill>
                  <a:schemeClr val="tx1"/>
                </a:solidFill>
                <a:latin typeface="Franklin Gothic"/>
                <a:ea typeface="Franklin Gothic"/>
                <a:cs typeface="Franklin Gothic"/>
                <a:sym typeface="Franklin Gothic"/>
              </a:rPr>
              <a:t>16</a:t>
            </a:r>
          </a:p>
          <a:p>
            <a:pPr marL="0" lvl="0" indent="0" algn="l" rtl="0">
              <a:lnSpc>
                <a:spcPct val="90000"/>
              </a:lnSpc>
              <a:spcBef>
                <a:spcPts val="1000"/>
              </a:spcBef>
              <a:spcAft>
                <a:spcPts val="0"/>
              </a:spcAft>
              <a:buClr>
                <a:schemeClr val="lt2"/>
              </a:buClr>
              <a:buSzPts val="1800"/>
              <a:buNone/>
            </a:pPr>
            <a:br>
              <a:rPr lang="en-US" dirty="0">
                <a:latin typeface="Franklin Gothic"/>
                <a:ea typeface="Franklin Gothic"/>
                <a:cs typeface="Franklin Gothic"/>
                <a:sym typeface="Franklin Gothic"/>
              </a:rPr>
            </a:br>
            <a:r>
              <a:rPr lang="en-US" dirty="0">
                <a:latin typeface="Franklin Gothic"/>
                <a:ea typeface="Franklin Gothic"/>
                <a:cs typeface="Franklin Gothic"/>
                <a:sym typeface="Franklin Gothic"/>
              </a:rPr>
              <a:t>Group Member Details:  </a:t>
            </a:r>
            <a:r>
              <a:rPr lang="en-US" dirty="0">
                <a:solidFill>
                  <a:schemeClr val="tx1"/>
                </a:solidFill>
                <a:latin typeface="Franklin Gothic"/>
                <a:ea typeface="Franklin Gothic"/>
                <a:cs typeface="Franklin Gothic"/>
                <a:sym typeface="Franklin Gothic"/>
              </a:rPr>
              <a:t>Abhishek Shukla</a:t>
            </a:r>
          </a:p>
          <a:p>
            <a:pPr marL="0" lvl="0" indent="0" algn="l" rtl="0">
              <a:lnSpc>
                <a:spcPct val="90000"/>
              </a:lnSpc>
              <a:spcBef>
                <a:spcPts val="1000"/>
              </a:spcBef>
              <a:spcAft>
                <a:spcPts val="0"/>
              </a:spcAft>
              <a:buClr>
                <a:schemeClr val="lt2"/>
              </a:buClr>
              <a:buSzPts val="1800"/>
              <a:buNone/>
            </a:pPr>
            <a:r>
              <a:rPr lang="en-US" dirty="0">
                <a:solidFill>
                  <a:schemeClr val="tx1"/>
                </a:solidFill>
              </a:rPr>
              <a:t>		</a:t>
            </a:r>
            <a:r>
              <a:rPr lang="en-US" dirty="0">
                <a:solidFill>
                  <a:schemeClr val="tx1"/>
                </a:solidFill>
                <a:latin typeface="Franklin Gothic"/>
                <a:ea typeface="Franklin Gothic"/>
                <a:cs typeface="Franklin Gothic"/>
                <a:sym typeface="Franklin Gothic"/>
              </a:rPr>
              <a:t>          Saurabh Agrawal</a:t>
            </a:r>
            <a:endParaRPr lang="en-US" dirty="0">
              <a:solidFill>
                <a:schemeClr val="tx1"/>
              </a:solidFill>
            </a:endParaRPr>
          </a:p>
          <a:p>
            <a:pPr marL="0" indent="0"/>
            <a:r>
              <a:rPr lang="en-US" dirty="0">
                <a:solidFill>
                  <a:schemeClr val="tx1"/>
                </a:solidFill>
                <a:latin typeface="Franklin Gothic"/>
                <a:ea typeface="Franklin Gothic"/>
                <a:cs typeface="Franklin Gothic"/>
                <a:sym typeface="Franklin Gothic"/>
              </a:rPr>
              <a:t>		          Shiv Kumar Sharma</a:t>
            </a:r>
          </a:p>
          <a:p>
            <a:pPr marL="0" indent="0"/>
            <a:r>
              <a:rPr lang="en-US" dirty="0">
                <a:solidFill>
                  <a:schemeClr val="tx1"/>
                </a:solidFill>
                <a:latin typeface="Franklin Gothic"/>
                <a:ea typeface="Franklin Gothic"/>
                <a:cs typeface="Franklin Gothic"/>
                <a:sym typeface="Franklin Gothic"/>
              </a:rPr>
              <a:t>		          Sourabh Gour</a:t>
            </a:r>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indent="0"/>
            <a:r>
              <a:rPr lang="en-US" dirty="0">
                <a:latin typeface="Franklin Gothic"/>
                <a:ea typeface="Franklin Gothic"/>
                <a:cs typeface="Franklin Gothic"/>
                <a:sym typeface="Franklin Gothic"/>
              </a:rPr>
              <a:t>Guide Details:  </a:t>
            </a:r>
            <a:r>
              <a:rPr lang="en-US" dirty="0">
                <a:solidFill>
                  <a:schemeClr val="tx1"/>
                </a:solidFill>
                <a:latin typeface="Franklin Gothic"/>
                <a:ea typeface="Franklin Gothic"/>
                <a:cs typeface="Franklin Gothic"/>
                <a:sym typeface="Franklin Gothic"/>
              </a:rPr>
              <a:t>Prof. Bhavana Soni</a:t>
            </a:r>
            <a:endParaRPr lang="en-US" dirty="0">
              <a:solidFill>
                <a:schemeClr val="tx1"/>
              </a:solidFill>
            </a:endParaRPr>
          </a:p>
          <a:p>
            <a:pPr marL="0" indent="0"/>
            <a:endParaRPr lang="en-US" dirty="0">
              <a:latin typeface="Franklin Gothic"/>
              <a:ea typeface="Franklin Gothic"/>
              <a:cs typeface="Franklin Gothic"/>
              <a:sym typeface="Franklin Gothic"/>
            </a:endParaRPr>
          </a:p>
          <a:p>
            <a:pPr marL="0" indent="0"/>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endParaRPr dirty="0"/>
          </a:p>
        </p:txBody>
      </p:sp>
      <p:sp>
        <p:nvSpPr>
          <p:cNvPr id="6" name="Title 2"/>
          <p:cNvSpPr txBox="1">
            <a:spLocks/>
          </p:cNvSpPr>
          <p:nvPr/>
        </p:nvSpPr>
        <p:spPr>
          <a:xfrm>
            <a:off x="1530355" y="412452"/>
            <a:ext cx="3628787" cy="97386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r>
              <a:rPr lang="en-US" sz="3600" dirty="0"/>
              <a:t>Major Project – II</a:t>
            </a:r>
          </a:p>
          <a:p>
            <a:pPr algn="ctr"/>
            <a:r>
              <a:rPr lang="en-US" sz="3600" dirty="0"/>
              <a:t>CS-805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525" y="253331"/>
            <a:ext cx="893352" cy="113298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D81886E2-02C7-EC2F-985D-5D3D8AAC20D4}"/>
                  </a:ext>
                </a:extLst>
              </p14:cNvPr>
              <p14:cNvContentPartPr/>
              <p14:nvPr/>
            </p14:nvContentPartPr>
            <p14:xfrm>
              <a:off x="-128304" y="3090456"/>
              <a:ext cx="360" cy="360"/>
            </p14:xfrm>
          </p:contentPart>
        </mc:Choice>
        <mc:Fallback xmlns="">
          <p:pic>
            <p:nvPicPr>
              <p:cNvPr id="3" name="Ink 2">
                <a:extLst>
                  <a:ext uri="{FF2B5EF4-FFF2-40B4-BE49-F238E27FC236}">
                    <a16:creationId xmlns:a16="http://schemas.microsoft.com/office/drawing/2014/main" id="{D81886E2-02C7-EC2F-985D-5D3D8AAC20D4}"/>
                  </a:ext>
                </a:extLst>
              </p:cNvPr>
              <p:cNvPicPr/>
              <p:nvPr/>
            </p:nvPicPr>
            <p:blipFill>
              <a:blip r:embed="rId5"/>
              <a:stretch>
                <a:fillRect/>
              </a:stretch>
            </p:blipFill>
            <p:spPr>
              <a:xfrm>
                <a:off x="-146304" y="3072816"/>
                <a:ext cx="3600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Ink 3">
                <a:extLst>
                  <a:ext uri="{FF2B5EF4-FFF2-40B4-BE49-F238E27FC236}">
                    <a16:creationId xmlns:a16="http://schemas.microsoft.com/office/drawing/2014/main" id="{11245AB9-B809-C487-AF85-F3841CC6DA4C}"/>
                  </a:ext>
                </a:extLst>
              </p14:cNvPr>
              <p14:cNvContentPartPr/>
              <p14:nvPr/>
            </p14:nvContentPartPr>
            <p14:xfrm>
              <a:off x="877896" y="4444056"/>
              <a:ext cx="3960" cy="11520"/>
            </p14:xfrm>
          </p:contentPart>
        </mc:Choice>
        <mc:Fallback xmlns="">
          <p:pic>
            <p:nvPicPr>
              <p:cNvPr id="4" name="Ink 3">
                <a:extLst>
                  <a:ext uri="{FF2B5EF4-FFF2-40B4-BE49-F238E27FC236}">
                    <a16:creationId xmlns:a16="http://schemas.microsoft.com/office/drawing/2014/main" id="{11245AB9-B809-C487-AF85-F3841CC6DA4C}"/>
                  </a:ext>
                </a:extLst>
              </p:cNvPr>
              <p:cNvPicPr/>
              <p:nvPr/>
            </p:nvPicPr>
            <p:blipFill>
              <a:blip r:embed="rId7"/>
              <a:stretch>
                <a:fillRect/>
              </a:stretch>
            </p:blipFill>
            <p:spPr>
              <a:xfrm>
                <a:off x="859896" y="4426056"/>
                <a:ext cx="39600" cy="4716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844007" y="1010015"/>
            <a:ext cx="5160553"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Bahnschrift SemiBold" panose="020B0502040204020203" pitchFamily="34" charset="0"/>
              </a:rPr>
              <a:t>Idea/Approach Details</a:t>
            </a:r>
            <a:endParaRPr dirty="0">
              <a:latin typeface="Bahnschrift SemiBold" panose="020B0502040204020203" pitchFamily="34" charset="0"/>
            </a:endParaRPr>
          </a:p>
        </p:txBody>
      </p:sp>
      <p:sp>
        <p:nvSpPr>
          <p:cNvPr id="218" name="Google Shape;218;p2"/>
          <p:cNvSpPr txBox="1">
            <a:spLocks noGrp="1"/>
          </p:cNvSpPr>
          <p:nvPr>
            <p:ph type="body" idx="1"/>
          </p:nvPr>
        </p:nvSpPr>
        <p:spPr>
          <a:xfrm>
            <a:off x="631575" y="2071991"/>
            <a:ext cx="5711244" cy="4652795"/>
          </a:xfrm>
          <a:prstGeom prst="rect">
            <a:avLst/>
          </a:prstGeom>
          <a:noFill/>
          <a:ln w="9525" cap="flat" cmpd="sng">
            <a:solidFill>
              <a:schemeClr val="dk1"/>
            </a:solidFill>
            <a:prstDash val="solid"/>
            <a:round/>
            <a:headEnd type="none" w="sm" len="sm"/>
            <a:tailEnd type="none" w="sm" len="sm"/>
          </a:ln>
        </p:spPr>
        <p:txBody>
          <a:bodyPr spcFirstLastPara="1" wrap="square" lIns="0" tIns="0" rIns="360000" bIns="0" anchor="t" anchorCtr="0">
            <a:noAutofit/>
          </a:bodyPr>
          <a:lstStyle/>
          <a:p>
            <a:pPr marL="0" lvl="0" indent="0" algn="just" rtl="0">
              <a:lnSpc>
                <a:spcPct val="100000"/>
              </a:lnSpc>
              <a:spcBef>
                <a:spcPts val="0"/>
              </a:spcBef>
              <a:spcAft>
                <a:spcPts val="0"/>
              </a:spcAft>
              <a:buClr>
                <a:schemeClr val="lt2"/>
              </a:buClr>
              <a:buSzPts val="1800"/>
              <a:buNone/>
            </a:pPr>
            <a:r>
              <a:rPr lang="en-US" dirty="0">
                <a:solidFill>
                  <a:schemeClr val="lt2"/>
                </a:solidFill>
                <a:latin typeface="Franklin Gothic"/>
                <a:ea typeface="Franklin Gothic"/>
                <a:cs typeface="Franklin Gothic"/>
                <a:sym typeface="Franklin Gothic"/>
              </a:rPr>
              <a:t> Idea Solution/Prototype here :</a:t>
            </a:r>
          </a:p>
          <a:p>
            <a:pPr marL="0" lvl="0" indent="0" algn="just" rtl="0">
              <a:lnSpc>
                <a:spcPct val="100000"/>
              </a:lnSpc>
              <a:spcBef>
                <a:spcPts val="0"/>
              </a:spcBef>
              <a:spcAft>
                <a:spcPts val="0"/>
              </a:spcAft>
              <a:buClr>
                <a:schemeClr val="lt2"/>
              </a:buClr>
              <a:buSzPts val="1800"/>
              <a:buNone/>
            </a:pPr>
            <a:endParaRPr lang="en-US" dirty="0">
              <a:solidFill>
                <a:schemeClr val="lt2"/>
              </a:solidFill>
              <a:latin typeface="Franklin Gothic"/>
              <a:sym typeface="Franklin Gothic"/>
            </a:endParaRPr>
          </a:p>
          <a:p>
            <a:pPr marL="457200" lvl="1" indent="0" algn="just">
              <a:buNone/>
            </a:pPr>
            <a:r>
              <a:rPr lang="en-US" sz="1600" dirty="0">
                <a:solidFill>
                  <a:schemeClr val="tx1"/>
                </a:solidFill>
                <a:latin typeface="Söhne"/>
                <a:cs typeface="Arial"/>
                <a:sym typeface="Arial"/>
              </a:rPr>
              <a:t>In the realm of online learning, the shortcomings of generic materials and the absence of a centralized platform have led to a crucial deficit in specificity and collaboration. Recognizing this challenge, </a:t>
            </a:r>
            <a:r>
              <a:rPr lang="en-US" sz="1600" dirty="0">
                <a:solidFill>
                  <a:schemeClr val="tx1"/>
                </a:solidFill>
                <a:latin typeface="Söhne"/>
                <a:cs typeface="Arial"/>
              </a:rPr>
              <a:t>Our team has developed an advanced E-Learning Platform that facilitates seamless online education with three levels of authorization: Students, Teachers, and Admins. Teachers can create and upload courses, providing high-quality educational content across various subjects. Students can browse, purchase, and access courses to enhance their knowledge at their own pace. Admins oversee platform operations, managing users and content to ensure a smooth learning experience. The platform offers a user-friendly interface, secure payment integration, and an interactive learning environment, making education more accessible and efficient for both learners and educators.</a:t>
            </a:r>
            <a:endParaRPr sz="1600" dirty="0">
              <a:solidFill>
                <a:schemeClr val="tx1"/>
              </a:solidFill>
              <a:latin typeface="Söhne"/>
              <a:cs typeface="Arial"/>
              <a:sym typeface="Arial"/>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dirty="0"/>
          </a:p>
        </p:txBody>
      </p:sp>
      <p:sp>
        <p:nvSpPr>
          <p:cNvPr id="222" name="Google Shape;222;p2"/>
          <p:cNvSpPr txBox="1"/>
          <p:nvPr/>
        </p:nvSpPr>
        <p:spPr>
          <a:xfrm>
            <a:off x="6681078" y="3566113"/>
            <a:ext cx="5160552" cy="3240835"/>
          </a:xfrm>
          <a:prstGeom prst="rect">
            <a:avLst/>
          </a:prstGeom>
          <a:noFill/>
          <a:ln w="9525" cap="flat" cmpd="sng">
            <a:solidFill>
              <a:schemeClr val="dk1"/>
            </a:solidFill>
            <a:prstDash val="solid"/>
            <a:round/>
            <a:headEnd type="none" w="sm" len="sm"/>
            <a:tailEnd type="none" w="sm" len="sm"/>
          </a:ln>
        </p:spPr>
        <p:txBody>
          <a:bodyPr spcFirstLastPara="1" wrap="square" lIns="18000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600" b="0" i="0" dirty="0">
                <a:solidFill>
                  <a:schemeClr val="lt2"/>
                </a:solidFill>
                <a:latin typeface="Franklin Gothic"/>
                <a:ea typeface="Franklin Gothic"/>
                <a:cs typeface="Franklin Gothic"/>
                <a:sym typeface="Franklin Gothic"/>
              </a:rPr>
              <a:t> Technology stack </a:t>
            </a:r>
            <a:r>
              <a:rPr lang="en-US" sz="1600" b="0" i="0" dirty="0">
                <a:solidFill>
                  <a:schemeClr val="dk1"/>
                </a:solidFill>
                <a:latin typeface="Libre Franklin"/>
                <a:ea typeface="Libre Franklin"/>
                <a:cs typeface="Libre Franklin"/>
                <a:sym typeface="Libre Franklin"/>
              </a:rPr>
              <a:t>:</a:t>
            </a:r>
            <a:endParaRPr sz="1600" dirty="0"/>
          </a:p>
          <a:p>
            <a:pPr marL="285750" lvl="8" indent="-285750" algn="just">
              <a:buFont typeface="Wingdings" panose="05000000000000000000" pitchFamily="2" charset="2"/>
              <a:buChar char="Ø"/>
            </a:pPr>
            <a:r>
              <a:rPr lang="en-US" sz="1600" b="1" dirty="0">
                <a:solidFill>
                  <a:schemeClr val="tx1"/>
                </a:solidFill>
                <a:latin typeface="Söhne"/>
              </a:rPr>
              <a:t>Frontend:</a:t>
            </a:r>
          </a:p>
          <a:p>
            <a:pPr lvl="8" algn="just"/>
            <a:r>
              <a:rPr lang="en-US" b="1" dirty="0">
                <a:solidFill>
                  <a:schemeClr val="tx1"/>
                </a:solidFill>
                <a:latin typeface="Söhne"/>
              </a:rPr>
              <a:t>HTML/CSS/JavaScript/React.js: </a:t>
            </a:r>
            <a:r>
              <a:rPr lang="en-US" dirty="0">
                <a:solidFill>
                  <a:schemeClr val="tx1"/>
                </a:solidFill>
                <a:latin typeface="Söhne"/>
              </a:rPr>
              <a:t>Standard web technologies for structuring content and enhancing interactivity.</a:t>
            </a:r>
          </a:p>
          <a:p>
            <a:pPr lvl="8" algn="just"/>
            <a:endParaRPr lang="en-US" dirty="0">
              <a:solidFill>
                <a:schemeClr val="tx1"/>
              </a:solidFill>
              <a:latin typeface="Söhne"/>
            </a:endParaRPr>
          </a:p>
          <a:p>
            <a:pPr marL="285750" lvl="8" indent="-285750" algn="just">
              <a:buFont typeface="Wingdings" panose="05000000000000000000" pitchFamily="2" charset="2"/>
              <a:buChar char="Ø"/>
            </a:pPr>
            <a:r>
              <a:rPr lang="en-US" sz="1600" b="1" dirty="0">
                <a:solidFill>
                  <a:schemeClr val="tx1"/>
                </a:solidFill>
                <a:latin typeface="Söhne"/>
              </a:rPr>
              <a:t>Backend:</a:t>
            </a:r>
          </a:p>
          <a:p>
            <a:pPr lvl="8" algn="just"/>
            <a:r>
              <a:rPr lang="en-US" b="1" dirty="0">
                <a:solidFill>
                  <a:schemeClr val="tx1"/>
                </a:solidFill>
                <a:latin typeface="Söhne"/>
              </a:rPr>
              <a:t>Node.js: </a:t>
            </a:r>
            <a:r>
              <a:rPr lang="en-US" dirty="0">
                <a:solidFill>
                  <a:schemeClr val="tx1"/>
                </a:solidFill>
                <a:latin typeface="Söhne"/>
              </a:rPr>
              <a:t>To run the server-side logic and handle requests from the frontend.</a:t>
            </a:r>
          </a:p>
          <a:p>
            <a:pPr lvl="8" algn="just"/>
            <a:r>
              <a:rPr lang="en-US" b="1" dirty="0">
                <a:solidFill>
                  <a:schemeClr val="tx1"/>
                </a:solidFill>
                <a:latin typeface="Söhne"/>
              </a:rPr>
              <a:t>Express.js</a:t>
            </a:r>
            <a:r>
              <a:rPr lang="en-US" dirty="0">
                <a:solidFill>
                  <a:schemeClr val="tx1"/>
                </a:solidFill>
                <a:latin typeface="Söhne"/>
              </a:rPr>
              <a:t>: A web application framework for Node.js, simplifying the process of building robust APIs.</a:t>
            </a:r>
          </a:p>
          <a:p>
            <a:pPr lvl="8" algn="just"/>
            <a:r>
              <a:rPr lang="en-US" b="1" dirty="0">
                <a:solidFill>
                  <a:schemeClr val="tx1"/>
                </a:solidFill>
                <a:latin typeface="Söhne"/>
              </a:rPr>
              <a:t>MongoDB: </a:t>
            </a:r>
            <a:r>
              <a:rPr lang="en-US" dirty="0">
                <a:solidFill>
                  <a:schemeClr val="tx1"/>
                </a:solidFill>
                <a:latin typeface="Söhne"/>
              </a:rPr>
              <a:t>A NoSQL database for storing user data, study materials, quiz results, and other relevant information. </a:t>
            </a:r>
          </a:p>
          <a:p>
            <a:pPr lvl="8" algn="just"/>
            <a:r>
              <a:rPr lang="en-US" b="1" dirty="0">
                <a:solidFill>
                  <a:schemeClr val="tx1"/>
                </a:solidFill>
                <a:latin typeface="Söhne"/>
              </a:rPr>
              <a:t>Mongoose: </a:t>
            </a:r>
            <a:r>
              <a:rPr lang="en-US" dirty="0">
                <a:solidFill>
                  <a:schemeClr val="tx1"/>
                </a:solidFill>
                <a:latin typeface="Söhne"/>
              </a:rPr>
              <a:t>An ODM (Object Data Modeling) library for MongoDB and Node.js, facilitating interaction with the database.</a:t>
            </a:r>
          </a:p>
          <a:p>
            <a:pPr marR="0" lvl="0" algn="l" rtl="0">
              <a:lnSpc>
                <a:spcPct val="100000"/>
              </a:lnSpc>
              <a:spcBef>
                <a:spcPts val="1000"/>
              </a:spcBef>
              <a:spcAft>
                <a:spcPts val="0"/>
              </a:spcAft>
              <a:buClr>
                <a:schemeClr val="dk1"/>
              </a:buClr>
              <a:buSzPts val="1600"/>
            </a:pPr>
            <a:endParaRPr sz="1300" dirty="0"/>
          </a:p>
          <a:p>
            <a:pPr marL="0" marR="0" lvl="0" indent="0" algn="l" rtl="0">
              <a:lnSpc>
                <a:spcPct val="100000"/>
              </a:lnSpc>
              <a:spcBef>
                <a:spcPts val="1000"/>
              </a:spcBef>
              <a:spcAft>
                <a:spcPts val="0"/>
              </a:spcAft>
              <a:buClr>
                <a:schemeClr val="dk1"/>
              </a:buClr>
              <a:buSzPts val="1600"/>
              <a:buFont typeface="Arial"/>
              <a:buNone/>
            </a:pPr>
            <a:endParaRPr sz="1300" b="0" i="0" dirty="0">
              <a:solidFill>
                <a:schemeClr val="dk1"/>
              </a:solidFill>
              <a:latin typeface="Libre Franklin"/>
              <a:ea typeface="Libre Franklin"/>
              <a:cs typeface="Libre Franklin"/>
              <a:sym typeface="Libre Franklin"/>
            </a:endParaRPr>
          </a:p>
        </p:txBody>
      </p:sp>
      <p:sp>
        <p:nvSpPr>
          <p:cNvPr id="2" name="Google Shape;222;p2">
            <a:extLst>
              <a:ext uri="{FF2B5EF4-FFF2-40B4-BE49-F238E27FC236}">
                <a16:creationId xmlns:a16="http://schemas.microsoft.com/office/drawing/2014/main" id="{D17D62E3-421C-8B4F-24FC-7C53CF7AA148}"/>
              </a:ext>
            </a:extLst>
          </p:cNvPr>
          <p:cNvSpPr txBox="1"/>
          <p:nvPr/>
        </p:nvSpPr>
        <p:spPr>
          <a:xfrm>
            <a:off x="6681078" y="200305"/>
            <a:ext cx="5160552" cy="3240835"/>
          </a:xfrm>
          <a:prstGeom prst="rect">
            <a:avLst/>
          </a:prstGeom>
          <a:noFill/>
          <a:ln w="9525" cap="flat" cmpd="sng">
            <a:solidFill>
              <a:schemeClr val="dk1"/>
            </a:solidFill>
            <a:prstDash val="solid"/>
            <a:round/>
            <a:headEnd type="none" w="sm" len="sm"/>
            <a:tailEnd type="none" w="sm" len="sm"/>
          </a:ln>
        </p:spPr>
        <p:txBody>
          <a:bodyPr spcFirstLastPara="1" wrap="square" lIns="18000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250" b="0" i="0" dirty="0">
                <a:solidFill>
                  <a:schemeClr val="lt2"/>
                </a:solidFill>
                <a:latin typeface="Franklin Gothic"/>
                <a:ea typeface="Franklin Gothic"/>
                <a:cs typeface="Franklin Gothic"/>
                <a:sym typeface="Franklin Gothic"/>
              </a:rPr>
              <a:t> </a:t>
            </a:r>
            <a:r>
              <a:rPr lang="en-US" sz="1600" b="0" i="0" dirty="0">
                <a:solidFill>
                  <a:schemeClr val="lt2"/>
                </a:solidFill>
                <a:latin typeface="Franklin Gothic"/>
                <a:ea typeface="Franklin Gothic"/>
                <a:cs typeface="Franklin Gothic"/>
                <a:sym typeface="Franklin Gothic"/>
              </a:rPr>
              <a:t>Abstract </a:t>
            </a:r>
            <a:r>
              <a:rPr lang="en-US" sz="1600" b="0" i="0" dirty="0">
                <a:solidFill>
                  <a:schemeClr val="dk1"/>
                </a:solidFill>
                <a:latin typeface="Libre Franklin"/>
                <a:ea typeface="Libre Franklin"/>
                <a:cs typeface="Libre Franklin"/>
                <a:sym typeface="Libre Franklin"/>
              </a:rPr>
              <a:t>:</a:t>
            </a:r>
            <a:endParaRPr sz="1600" dirty="0"/>
          </a:p>
          <a:p>
            <a:pPr marL="90488" lvl="7" indent="-90488" algn="just">
              <a:buFont typeface="Arial" panose="020B0604020202020204" pitchFamily="34" charset="0"/>
              <a:buChar char="•"/>
            </a:pPr>
            <a:r>
              <a:rPr lang="en-US" dirty="0">
                <a:solidFill>
                  <a:schemeClr val="tx1"/>
                </a:solidFill>
                <a:latin typeface="Söhne"/>
                <a:sym typeface="Libre Franklin"/>
              </a:rPr>
              <a:t>The project is a comprehensive e-learning platform designed for   targeted study material.</a:t>
            </a:r>
          </a:p>
          <a:p>
            <a:pPr marL="90488" lvl="7" indent="-90488" algn="just">
              <a:buFont typeface="Arial" panose="020B0604020202020204" pitchFamily="34" charset="0"/>
              <a:buChar char="•"/>
            </a:pPr>
            <a:r>
              <a:rPr lang="en-US" dirty="0">
                <a:solidFill>
                  <a:schemeClr val="tx1"/>
                </a:solidFill>
                <a:latin typeface="Söhne"/>
                <a:sym typeface="Libre Franklin"/>
              </a:rPr>
              <a:t>It provides domain-specific study materials.</a:t>
            </a:r>
          </a:p>
          <a:p>
            <a:pPr marL="90488" lvl="7" indent="-90488" algn="just">
              <a:buFont typeface="Arial" panose="020B0604020202020204" pitchFamily="34" charset="0"/>
              <a:buChar char="•"/>
            </a:pPr>
            <a:r>
              <a:rPr lang="en-US" dirty="0">
                <a:solidFill>
                  <a:schemeClr val="tx1"/>
                </a:solidFill>
                <a:latin typeface="Söhne"/>
                <a:sym typeface="Libre Franklin"/>
              </a:rPr>
              <a:t>Users can access curated materials.</a:t>
            </a:r>
          </a:p>
          <a:p>
            <a:pPr marL="90488" lvl="7" indent="-90488" algn="just">
              <a:buFont typeface="Arial" panose="020B0604020202020204" pitchFamily="34" charset="0"/>
              <a:buChar char="•"/>
            </a:pPr>
            <a:r>
              <a:rPr lang="en-US" dirty="0">
                <a:solidFill>
                  <a:schemeClr val="tx1"/>
                </a:solidFill>
                <a:latin typeface="Söhne"/>
                <a:sym typeface="Libre Franklin"/>
              </a:rPr>
              <a:t>The platform allows course uploads by teachers, enhancing it with updated study material.</a:t>
            </a:r>
          </a:p>
          <a:p>
            <a:pPr marL="90488" lvl="7" indent="-90488" algn="just">
              <a:buFont typeface="Arial" panose="020B0604020202020204" pitchFamily="34" charset="0"/>
              <a:buChar char="•"/>
            </a:pPr>
            <a:r>
              <a:rPr lang="en-US" dirty="0">
                <a:solidFill>
                  <a:schemeClr val="tx1"/>
                </a:solidFill>
                <a:latin typeface="Söhne"/>
                <a:sym typeface="Libre Franklin"/>
              </a:rPr>
              <a:t>The overall aim is to create an interactive, insightful, and secure platform for effective learning and knowledge sharing.</a:t>
            </a:r>
          </a:p>
          <a:p>
            <a:pPr marL="90488" lvl="7" indent="-90488" algn="just">
              <a:buFont typeface="Arial" panose="020B0604020202020204" pitchFamily="34" charset="0"/>
              <a:buChar char="•"/>
            </a:pPr>
            <a:r>
              <a:rPr lang="en-US" dirty="0">
                <a:solidFill>
                  <a:schemeClr val="tx1"/>
                </a:solidFill>
                <a:latin typeface="Söhne"/>
              </a:rPr>
              <a:t>Bridges the gap between traditional and digital education, making learning cost-effective and efficient for students and educators.</a:t>
            </a:r>
            <a:endParaRPr lang="en-US" dirty="0">
              <a:solidFill>
                <a:schemeClr val="tx1"/>
              </a:solidFill>
              <a:latin typeface="Söhne"/>
              <a:sym typeface="Libre Frankli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8" name="Ink 17">
                <a:extLst>
                  <a:ext uri="{FF2B5EF4-FFF2-40B4-BE49-F238E27FC236}">
                    <a16:creationId xmlns:a16="http://schemas.microsoft.com/office/drawing/2014/main" id="{43926D0A-1300-373D-1FC9-14A5446DE818}"/>
                  </a:ext>
                </a:extLst>
              </p14:cNvPr>
              <p14:cNvContentPartPr/>
              <p14:nvPr/>
            </p14:nvContentPartPr>
            <p14:xfrm>
              <a:off x="3739896" y="3849696"/>
              <a:ext cx="360" cy="3960"/>
            </p14:xfrm>
          </p:contentPart>
        </mc:Choice>
        <mc:Fallback xmlns="">
          <p:pic>
            <p:nvPicPr>
              <p:cNvPr id="18" name="Ink 17">
                <a:extLst>
                  <a:ext uri="{FF2B5EF4-FFF2-40B4-BE49-F238E27FC236}">
                    <a16:creationId xmlns:a16="http://schemas.microsoft.com/office/drawing/2014/main" id="{43926D0A-1300-373D-1FC9-14A5446DE818}"/>
                  </a:ext>
                </a:extLst>
              </p:cNvPr>
              <p:cNvPicPr/>
              <p:nvPr/>
            </p:nvPicPr>
            <p:blipFill>
              <a:blip r:embed="rId5"/>
              <a:stretch>
                <a:fillRect/>
              </a:stretch>
            </p:blipFill>
            <p:spPr>
              <a:xfrm>
                <a:off x="3721896" y="3831696"/>
                <a:ext cx="36000" cy="39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35447" y="1144672"/>
            <a:ext cx="4838700" cy="588581"/>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228" name="Google Shape;228;p3"/>
          <p:cNvSpPr txBox="1">
            <a:spLocks noGrp="1"/>
          </p:cNvSpPr>
          <p:nvPr>
            <p:ph type="body" idx="2"/>
          </p:nvPr>
        </p:nvSpPr>
        <p:spPr>
          <a:xfrm>
            <a:off x="774521" y="2027044"/>
            <a:ext cx="4838700" cy="42805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2000" dirty="0"/>
              <a:t>Functional Requirements</a:t>
            </a:r>
            <a:endParaRPr sz="2000" dirty="0"/>
          </a:p>
        </p:txBody>
      </p:sp>
      <p:sp>
        <p:nvSpPr>
          <p:cNvPr id="229" name="Google Shape;229;p3"/>
          <p:cNvSpPr txBox="1">
            <a:spLocks noGrp="1"/>
          </p:cNvSpPr>
          <p:nvPr>
            <p:ph type="body" idx="1"/>
          </p:nvPr>
        </p:nvSpPr>
        <p:spPr>
          <a:xfrm>
            <a:off x="652272" y="2455099"/>
            <a:ext cx="5016679" cy="423975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just">
              <a:buFont typeface="Wingdings" panose="05000000000000000000" pitchFamily="2" charset="2"/>
              <a:buChar char="Ø"/>
            </a:pPr>
            <a:r>
              <a:rPr lang="en-US" sz="1400" b="1" i="0" dirty="0">
                <a:solidFill>
                  <a:srgbClr val="111111"/>
                </a:solidFill>
                <a:effectLst/>
                <a:latin typeface="-apple-system"/>
              </a:rPr>
              <a:t>User Registration and Login:</a:t>
            </a:r>
            <a:r>
              <a:rPr lang="en-US" sz="1400" b="0" i="0" dirty="0">
                <a:solidFill>
                  <a:srgbClr val="111111"/>
                </a:solidFill>
                <a:effectLst/>
                <a:latin typeface="-apple-system"/>
              </a:rPr>
              <a:t> Users should be able to register and login to the platform using their credentials.</a:t>
            </a:r>
          </a:p>
          <a:p>
            <a:pPr marL="514350" indent="-285750" algn="just">
              <a:buFont typeface="Wingdings" panose="05000000000000000000" pitchFamily="2" charset="2"/>
              <a:buChar char="Ø"/>
            </a:pPr>
            <a:r>
              <a:rPr lang="en-US" sz="1400" b="1" i="0" dirty="0">
                <a:solidFill>
                  <a:srgbClr val="111111"/>
                </a:solidFill>
                <a:effectLst/>
                <a:latin typeface="-apple-system"/>
              </a:rPr>
              <a:t>Access Study Materials:</a:t>
            </a:r>
            <a:r>
              <a:rPr lang="en-US" sz="1400" b="0" i="0" dirty="0">
                <a:solidFill>
                  <a:srgbClr val="111111"/>
                </a:solidFill>
                <a:effectLst/>
                <a:latin typeface="-apple-system"/>
              </a:rPr>
              <a:t> Students should be able to access </a:t>
            </a:r>
            <a:r>
              <a:rPr lang="en-US" sz="1400" dirty="0">
                <a:solidFill>
                  <a:srgbClr val="111111"/>
                </a:solidFill>
                <a:latin typeface="-apple-system"/>
              </a:rPr>
              <a:t>courses uploaded by educators</a:t>
            </a:r>
            <a:r>
              <a:rPr lang="en-US" sz="1400" b="0" i="0" dirty="0">
                <a:solidFill>
                  <a:srgbClr val="111111"/>
                </a:solidFill>
                <a:effectLst/>
                <a:latin typeface="-apple-system"/>
              </a:rPr>
              <a:t>.</a:t>
            </a:r>
          </a:p>
          <a:p>
            <a:pPr marL="514350" indent="-285750" algn="just">
              <a:buFont typeface="Wingdings" panose="05000000000000000000" pitchFamily="2" charset="2"/>
              <a:buChar char="Ø"/>
            </a:pPr>
            <a:r>
              <a:rPr lang="en-US" sz="1400" b="1" i="0" dirty="0">
                <a:solidFill>
                  <a:srgbClr val="111111"/>
                </a:solidFill>
                <a:effectLst/>
                <a:latin typeface="-apple-system"/>
              </a:rPr>
              <a:t>Purchase Study Material:</a:t>
            </a:r>
            <a:r>
              <a:rPr lang="en-US" sz="1400" b="0" i="0" dirty="0">
                <a:solidFill>
                  <a:srgbClr val="111111"/>
                </a:solidFill>
                <a:effectLst/>
                <a:latin typeface="-apple-system"/>
              </a:rPr>
              <a:t> Students should be able to securely purchase course through Razorpay.</a:t>
            </a:r>
          </a:p>
          <a:p>
            <a:pPr marL="514350" indent="-285750" algn="just">
              <a:buFont typeface="Wingdings" panose="05000000000000000000" pitchFamily="2" charset="2"/>
              <a:buChar char="Ø"/>
            </a:pPr>
            <a:r>
              <a:rPr lang="en-US" sz="1400" b="1" dirty="0">
                <a:solidFill>
                  <a:srgbClr val="111111"/>
                </a:solidFill>
                <a:latin typeface="-apple-system"/>
              </a:rPr>
              <a:t>Upload Courses:</a:t>
            </a:r>
            <a:r>
              <a:rPr lang="en-US" sz="1400" dirty="0">
                <a:solidFill>
                  <a:srgbClr val="111111"/>
                </a:solidFill>
                <a:latin typeface="-apple-system"/>
              </a:rPr>
              <a:t> Teachers should be able to Create, edit, and delete courses.</a:t>
            </a:r>
          </a:p>
          <a:p>
            <a:pPr marL="514350" indent="-285750" algn="just">
              <a:buFont typeface="Wingdings" panose="05000000000000000000" pitchFamily="2" charset="2"/>
              <a:buChar char="Ø"/>
            </a:pPr>
            <a:r>
              <a:rPr lang="en-US" sz="1400" b="1" dirty="0">
                <a:solidFill>
                  <a:srgbClr val="111111"/>
                </a:solidFill>
                <a:latin typeface="-apple-system"/>
              </a:rPr>
              <a:t>Programming IDE: </a:t>
            </a:r>
            <a:r>
              <a:rPr lang="en-US" sz="1400" dirty="0">
                <a:solidFill>
                  <a:srgbClr val="111111"/>
                </a:solidFill>
                <a:latin typeface="-apple-system"/>
              </a:rPr>
              <a:t>The platform provides students with IDE to run SQL queries and test their practical knowledge.</a:t>
            </a:r>
          </a:p>
          <a:p>
            <a:pPr marL="514350" indent="-285750" algn="just">
              <a:buFont typeface="Wingdings" panose="05000000000000000000" pitchFamily="2" charset="2"/>
              <a:buChar char="Ø"/>
            </a:pPr>
            <a:r>
              <a:rPr lang="en-US" sz="1400" b="1" i="0" dirty="0">
                <a:solidFill>
                  <a:srgbClr val="111111"/>
                </a:solidFill>
                <a:effectLst/>
                <a:latin typeface="-apple-system"/>
              </a:rPr>
              <a:t>Admin Panel:</a:t>
            </a:r>
            <a:r>
              <a:rPr lang="en-US" sz="1400" b="0" i="0" dirty="0">
                <a:solidFill>
                  <a:srgbClr val="111111"/>
                </a:solidFill>
                <a:effectLst/>
                <a:latin typeface="-apple-system"/>
              </a:rPr>
              <a:t> Administrators should be able to manage users and categories through dedicated admin panel.</a:t>
            </a:r>
            <a:endParaRPr lang="en-US" sz="1350" dirty="0"/>
          </a:p>
        </p:txBody>
      </p:sp>
      <p:sp>
        <p:nvSpPr>
          <p:cNvPr id="230" name="Google Shape;230;p3"/>
          <p:cNvSpPr txBox="1">
            <a:spLocks noGrp="1"/>
          </p:cNvSpPr>
          <p:nvPr>
            <p:ph type="sldNum" idx="12"/>
          </p:nvPr>
        </p:nvSpPr>
        <p:spPr>
          <a:xfrm>
            <a:off x="251281" y="6504751"/>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a:t>
            </a:fld>
            <a:endParaRPr/>
          </a:p>
        </p:txBody>
      </p:sp>
      <p:sp>
        <p:nvSpPr>
          <p:cNvPr id="231" name="Google Shape;231;p3"/>
          <p:cNvSpPr txBox="1"/>
          <p:nvPr/>
        </p:nvSpPr>
        <p:spPr>
          <a:xfrm>
            <a:off x="6170286" y="2027044"/>
            <a:ext cx="3483102" cy="332836"/>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2000" dirty="0">
                <a:solidFill>
                  <a:schemeClr val="lt2"/>
                </a:solidFill>
                <a:latin typeface="Franklin Gothic"/>
                <a:ea typeface="Franklin Gothic"/>
                <a:cs typeface="Franklin Gothic"/>
                <a:sym typeface="Franklin Gothic"/>
              </a:rPr>
              <a:t>Non-Functional Requirements</a:t>
            </a:r>
            <a:endParaRPr sz="1600" dirty="0"/>
          </a:p>
        </p:txBody>
      </p:sp>
      <p:sp>
        <p:nvSpPr>
          <p:cNvPr id="232" name="Google Shape;232;p3"/>
          <p:cNvSpPr txBox="1"/>
          <p:nvPr/>
        </p:nvSpPr>
        <p:spPr>
          <a:xfrm>
            <a:off x="6095999" y="2455099"/>
            <a:ext cx="5844720" cy="421880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lgn="just">
              <a:buFont typeface="Wingdings" panose="05000000000000000000" pitchFamily="2" charset="2"/>
              <a:buChar char="Ø"/>
            </a:pPr>
            <a:r>
              <a:rPr lang="en-US" b="1" i="0" dirty="0">
                <a:solidFill>
                  <a:srgbClr val="111111"/>
                </a:solidFill>
                <a:effectLst/>
                <a:latin typeface="-apple-system"/>
              </a:rPr>
              <a:t>Security:</a:t>
            </a:r>
            <a:r>
              <a:rPr lang="en-US" b="0" i="0" dirty="0">
                <a:solidFill>
                  <a:srgbClr val="111111"/>
                </a:solidFill>
                <a:effectLst/>
                <a:latin typeface="-apple-system"/>
              </a:rPr>
              <a:t> The platform should prioritize security best practices to protect user data and prevent unauthorized access.</a:t>
            </a:r>
          </a:p>
          <a:p>
            <a:pPr algn="just"/>
            <a:endParaRPr lang="en-US" b="0" i="0" dirty="0">
              <a:solidFill>
                <a:srgbClr val="111111"/>
              </a:solidFill>
              <a:effectLst/>
              <a:latin typeface="-apple-system"/>
            </a:endParaRPr>
          </a:p>
          <a:p>
            <a:pPr marL="285750" indent="-285750" algn="just">
              <a:buFont typeface="Wingdings" panose="05000000000000000000" pitchFamily="2" charset="2"/>
              <a:buChar char="Ø"/>
            </a:pPr>
            <a:r>
              <a:rPr lang="en-US" b="1" i="0" dirty="0">
                <a:solidFill>
                  <a:srgbClr val="111111"/>
                </a:solidFill>
                <a:effectLst/>
                <a:latin typeface="-apple-system"/>
              </a:rPr>
              <a:t>Scalability:</a:t>
            </a:r>
            <a:r>
              <a:rPr lang="en-US" b="0" i="0" dirty="0">
                <a:solidFill>
                  <a:srgbClr val="111111"/>
                </a:solidFill>
                <a:effectLst/>
                <a:latin typeface="-apple-system"/>
              </a:rPr>
              <a:t> The platform should be scalable to accommodate a growing number of users and data.</a:t>
            </a:r>
          </a:p>
          <a:p>
            <a:pPr algn="just"/>
            <a:endParaRPr lang="en-US" b="0" i="0" dirty="0">
              <a:solidFill>
                <a:srgbClr val="111111"/>
              </a:solidFill>
              <a:effectLst/>
              <a:latin typeface="-apple-system"/>
            </a:endParaRPr>
          </a:p>
          <a:p>
            <a:pPr marL="285750" indent="-285750" algn="just">
              <a:buFont typeface="Wingdings" panose="05000000000000000000" pitchFamily="2" charset="2"/>
              <a:buChar char="Ø"/>
            </a:pPr>
            <a:r>
              <a:rPr lang="en-US" b="1" i="0" dirty="0">
                <a:solidFill>
                  <a:srgbClr val="111111"/>
                </a:solidFill>
                <a:effectLst/>
                <a:latin typeface="-apple-system"/>
              </a:rPr>
              <a:t>Performance:</a:t>
            </a:r>
            <a:r>
              <a:rPr lang="en-US" b="0" i="0" dirty="0">
                <a:solidFill>
                  <a:srgbClr val="111111"/>
                </a:solidFill>
                <a:effectLst/>
                <a:latin typeface="-apple-system"/>
              </a:rPr>
              <a:t> The platform should provide fast response times and efficient data processing.</a:t>
            </a:r>
          </a:p>
          <a:p>
            <a:pPr algn="just"/>
            <a:endParaRPr lang="en-US" b="0" i="0" dirty="0">
              <a:solidFill>
                <a:srgbClr val="111111"/>
              </a:solidFill>
              <a:effectLst/>
              <a:latin typeface="-apple-system"/>
            </a:endParaRPr>
          </a:p>
          <a:p>
            <a:pPr marL="285750" indent="-285750" algn="just">
              <a:buFont typeface="Wingdings" panose="05000000000000000000" pitchFamily="2" charset="2"/>
              <a:buChar char="Ø"/>
            </a:pPr>
            <a:r>
              <a:rPr lang="en-US" b="1" i="0" dirty="0">
                <a:solidFill>
                  <a:srgbClr val="111111"/>
                </a:solidFill>
                <a:effectLst/>
                <a:latin typeface="-apple-system"/>
              </a:rPr>
              <a:t>Usability:</a:t>
            </a:r>
            <a:r>
              <a:rPr lang="en-US" b="0" i="0" dirty="0">
                <a:solidFill>
                  <a:srgbClr val="111111"/>
                </a:solidFill>
                <a:effectLst/>
                <a:latin typeface="-apple-system"/>
              </a:rPr>
              <a:t> The platform should be user-friendly with an intuitive interface.</a:t>
            </a:r>
          </a:p>
          <a:p>
            <a:pPr algn="just"/>
            <a:endParaRPr lang="en-US" b="0" i="0" dirty="0">
              <a:solidFill>
                <a:srgbClr val="111111"/>
              </a:solidFill>
              <a:effectLst/>
              <a:latin typeface="-apple-system"/>
            </a:endParaRPr>
          </a:p>
          <a:p>
            <a:pPr marL="285750" indent="-285750" algn="just">
              <a:buFont typeface="Wingdings" panose="05000000000000000000" pitchFamily="2" charset="2"/>
              <a:buChar char="Ø"/>
            </a:pPr>
            <a:r>
              <a:rPr lang="en-US" b="1" i="0" dirty="0">
                <a:solidFill>
                  <a:srgbClr val="111111"/>
                </a:solidFill>
                <a:effectLst/>
                <a:latin typeface="-apple-system"/>
              </a:rPr>
              <a:t>Reliability:</a:t>
            </a:r>
            <a:r>
              <a:rPr lang="en-US" b="0" i="0" dirty="0">
                <a:solidFill>
                  <a:srgbClr val="111111"/>
                </a:solidFill>
                <a:effectLst/>
                <a:latin typeface="-apple-system"/>
              </a:rPr>
              <a:t> The platform should be reliable, providing consistent service without unexpected downtime.</a:t>
            </a:r>
          </a:p>
          <a:p>
            <a:pPr algn="just"/>
            <a:endParaRPr lang="en-US" b="0" i="0" dirty="0">
              <a:solidFill>
                <a:srgbClr val="111111"/>
              </a:solidFill>
              <a:effectLst/>
              <a:latin typeface="-apple-system"/>
            </a:endParaRPr>
          </a:p>
          <a:p>
            <a:pPr marL="285750" indent="-285750" algn="just">
              <a:buFont typeface="Wingdings" panose="05000000000000000000" pitchFamily="2" charset="2"/>
              <a:buChar char="Ø"/>
            </a:pPr>
            <a:r>
              <a:rPr lang="en-IN" b="1" dirty="0">
                <a:solidFill>
                  <a:srgbClr val="111111"/>
                </a:solidFill>
                <a:latin typeface="-apple-system"/>
              </a:rPr>
              <a:t>Maintainability: </a:t>
            </a:r>
            <a:r>
              <a:rPr lang="en-US" dirty="0">
                <a:solidFill>
                  <a:srgbClr val="111111"/>
                </a:solidFill>
                <a:latin typeface="-apple-system"/>
              </a:rPr>
              <a:t>The system should be easy to update and maintain</a:t>
            </a:r>
            <a:r>
              <a:rPr lang="en-US" dirty="0"/>
              <a:t>.</a:t>
            </a:r>
            <a:endParaRPr lang="en-US" b="0" i="0" dirty="0">
              <a:solidFill>
                <a:srgbClr val="111111"/>
              </a:solidFill>
              <a:effectLst/>
              <a:latin typeface="-apple-system"/>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727231" y="1158567"/>
            <a:ext cx="4838701" cy="531285"/>
          </a:xfrm>
          <a:prstGeom prst="rect">
            <a:avLst/>
          </a:prstGeom>
          <a:noFill/>
          <a:ln>
            <a:noFill/>
          </a:ln>
        </p:spPr>
        <p:txBody>
          <a:bodyPr spcFirstLastPara="1" wrap="square" lIns="0" tIns="0" rIns="0" bIns="0" anchor="b" anchorCtr="0">
            <a:normAutofit fontScale="90000"/>
          </a:bodyPr>
          <a:lstStyle/>
          <a:p>
            <a:pPr lvl="0">
              <a:buSzPct val="100000"/>
            </a:pPr>
            <a:r>
              <a:rPr lang="en-US" dirty="0"/>
              <a:t>Project Requirements </a:t>
            </a:r>
            <a:endParaRPr dirty="0"/>
          </a:p>
        </p:txBody>
      </p:sp>
      <p:sp>
        <p:nvSpPr>
          <p:cNvPr id="228" name="Google Shape;228;p3"/>
          <p:cNvSpPr txBox="1">
            <a:spLocks noGrp="1"/>
          </p:cNvSpPr>
          <p:nvPr>
            <p:ph type="body" idx="2"/>
          </p:nvPr>
        </p:nvSpPr>
        <p:spPr>
          <a:xfrm>
            <a:off x="623886" y="2400122"/>
            <a:ext cx="4670491" cy="328549"/>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 (Client)	</a:t>
            </a:r>
            <a:endParaRPr dirty="0"/>
          </a:p>
        </p:txBody>
      </p:sp>
      <p:sp>
        <p:nvSpPr>
          <p:cNvPr id="229" name="Google Shape;229;p3"/>
          <p:cNvSpPr txBox="1">
            <a:spLocks noGrp="1"/>
          </p:cNvSpPr>
          <p:nvPr>
            <p:ph type="body" idx="1"/>
          </p:nvPr>
        </p:nvSpPr>
        <p:spPr>
          <a:xfrm>
            <a:off x="623886" y="3040959"/>
            <a:ext cx="4838701" cy="204951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Ø"/>
            </a:pPr>
            <a:r>
              <a:rPr lang="en-IN" b="1" i="0" dirty="0">
                <a:solidFill>
                  <a:srgbClr val="111111"/>
                </a:solidFill>
                <a:effectLst/>
                <a:latin typeface="-apple-system"/>
              </a:rPr>
              <a:t>Hardware Requirements:</a:t>
            </a:r>
            <a:endParaRPr lang="en-IN" b="0" i="0" dirty="0">
              <a:solidFill>
                <a:srgbClr val="111111"/>
              </a:solidFill>
              <a:effectLst/>
              <a:latin typeface="-apple-system"/>
            </a:endParaRPr>
          </a:p>
          <a:p>
            <a:pPr marL="514350" indent="-285750" algn="l">
              <a:buFont typeface="Arial" panose="020B0604020202020204" pitchFamily="34" charset="0"/>
              <a:buChar char="•"/>
            </a:pPr>
            <a:r>
              <a:rPr lang="en-IN" b="1" i="0" dirty="0">
                <a:solidFill>
                  <a:srgbClr val="111111"/>
                </a:solidFill>
                <a:effectLst/>
                <a:latin typeface="-apple-system"/>
              </a:rPr>
              <a:t>Device:</a:t>
            </a:r>
            <a:r>
              <a:rPr lang="en-IN" b="0" i="0" dirty="0">
                <a:solidFill>
                  <a:srgbClr val="111111"/>
                </a:solidFill>
                <a:effectLst/>
                <a:latin typeface="-apple-system"/>
              </a:rPr>
              <a:t> A device with internet access, such as a computer, laptop with minimum 2 GB RAM.</a:t>
            </a:r>
          </a:p>
          <a:p>
            <a:pPr marL="514350" indent="-285750" algn="l">
              <a:buFont typeface="Wingdings" panose="05000000000000000000" pitchFamily="2" charset="2"/>
              <a:buChar char="Ø"/>
            </a:pPr>
            <a:r>
              <a:rPr lang="en-IN" b="1" i="0" dirty="0">
                <a:solidFill>
                  <a:srgbClr val="111111"/>
                </a:solidFill>
                <a:effectLst/>
                <a:latin typeface="-apple-system"/>
              </a:rPr>
              <a:t>Software Requirements:</a:t>
            </a:r>
            <a:endParaRPr lang="en-IN" b="0" i="0" dirty="0">
              <a:solidFill>
                <a:srgbClr val="111111"/>
              </a:solidFill>
              <a:effectLst/>
              <a:latin typeface="-apple-system"/>
            </a:endParaRPr>
          </a:p>
          <a:p>
            <a:pPr marL="514350" indent="-285750" algn="l">
              <a:buFont typeface="Arial" panose="020B0604020202020204" pitchFamily="34" charset="0"/>
              <a:buChar char="•"/>
            </a:pPr>
            <a:r>
              <a:rPr lang="en-IN" b="1" i="0" dirty="0">
                <a:solidFill>
                  <a:srgbClr val="111111"/>
                </a:solidFill>
                <a:effectLst/>
                <a:latin typeface="-apple-system"/>
              </a:rPr>
              <a:t>Web Browser:</a:t>
            </a:r>
            <a:r>
              <a:rPr lang="en-IN" b="0" i="0" dirty="0">
                <a:solidFill>
                  <a:srgbClr val="111111"/>
                </a:solidFill>
                <a:effectLst/>
                <a:latin typeface="-apple-system"/>
              </a:rPr>
              <a:t> A  web browser like Chrome, Firefox, Safari, or Edge.</a:t>
            </a:r>
          </a:p>
        </p:txBody>
      </p:sp>
      <p:sp>
        <p:nvSpPr>
          <p:cNvPr id="230" name="Google Shape;230;p3"/>
          <p:cNvSpPr txBox="1">
            <a:spLocks noGrp="1"/>
          </p:cNvSpPr>
          <p:nvPr>
            <p:ph type="sldNum" idx="12"/>
          </p:nvPr>
        </p:nvSpPr>
        <p:spPr>
          <a:xfrm>
            <a:off x="259550" y="6512817"/>
            <a:ext cx="297278" cy="294132"/>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4</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7" name="Google Shape;228;p3"/>
          <p:cNvSpPr txBox="1">
            <a:spLocks noGrp="1"/>
          </p:cNvSpPr>
          <p:nvPr>
            <p:ph type="body" idx="2"/>
          </p:nvPr>
        </p:nvSpPr>
        <p:spPr>
          <a:xfrm>
            <a:off x="5759069" y="1361303"/>
            <a:ext cx="5045392" cy="328549"/>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 (Developer)</a:t>
            </a:r>
            <a:endParaRPr dirty="0"/>
          </a:p>
        </p:txBody>
      </p:sp>
      <p:sp>
        <p:nvSpPr>
          <p:cNvPr id="8" name="Google Shape;229;p3"/>
          <p:cNvSpPr txBox="1">
            <a:spLocks noGrp="1"/>
          </p:cNvSpPr>
          <p:nvPr>
            <p:ph type="body" idx="1"/>
          </p:nvPr>
        </p:nvSpPr>
        <p:spPr>
          <a:xfrm>
            <a:off x="5759069" y="1818714"/>
            <a:ext cx="5952132" cy="461126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Ø"/>
            </a:pPr>
            <a:r>
              <a:rPr lang="en-US" b="1" i="0" dirty="0">
                <a:solidFill>
                  <a:srgbClr val="111111"/>
                </a:solidFill>
                <a:effectLst/>
                <a:latin typeface="-apple-system"/>
              </a:rPr>
              <a:t>Hardware Requirements:</a:t>
            </a:r>
            <a:endParaRPr lang="en-US" b="0" i="0" dirty="0">
              <a:solidFill>
                <a:srgbClr val="111111"/>
              </a:solidFill>
              <a:effectLst/>
              <a:latin typeface="-apple-system"/>
            </a:endParaRPr>
          </a:p>
          <a:p>
            <a:pPr marL="400050" indent="-171450" algn="l">
              <a:buFont typeface="Arial" panose="020B0604020202020204" pitchFamily="34" charset="0"/>
              <a:buChar char="•"/>
            </a:pPr>
            <a:r>
              <a:rPr lang="en-US" sz="1300" b="1" i="0" dirty="0">
                <a:solidFill>
                  <a:srgbClr val="111111"/>
                </a:solidFill>
                <a:effectLst/>
                <a:latin typeface="-apple-system"/>
              </a:rPr>
              <a:t>Personal Computer:</a:t>
            </a:r>
            <a:r>
              <a:rPr lang="en-US" sz="1300" b="0" i="0" dirty="0">
                <a:solidFill>
                  <a:srgbClr val="111111"/>
                </a:solidFill>
                <a:effectLst/>
                <a:latin typeface="-apple-system"/>
              </a:rPr>
              <a:t> A standard personal computer or laptop having 4GB RAM with minimum storage 50GB available.</a:t>
            </a:r>
          </a:p>
          <a:p>
            <a:pPr marL="400050" indent="-171450" algn="l">
              <a:buFont typeface="Arial" panose="020B0604020202020204" pitchFamily="34" charset="0"/>
              <a:buChar char="•"/>
            </a:pPr>
            <a:r>
              <a:rPr lang="en-US" sz="1300" b="1" i="0" dirty="0">
                <a:solidFill>
                  <a:srgbClr val="111111"/>
                </a:solidFill>
                <a:effectLst/>
                <a:latin typeface="-apple-system"/>
              </a:rPr>
              <a:t>Storage:</a:t>
            </a:r>
            <a:r>
              <a:rPr lang="en-US" sz="1300" b="0" i="0" dirty="0">
                <a:solidFill>
                  <a:srgbClr val="111111"/>
                </a:solidFill>
                <a:effectLst/>
                <a:latin typeface="-apple-system"/>
              </a:rPr>
              <a:t> Adequate storage space  personal computer for the project files and database.</a:t>
            </a:r>
          </a:p>
          <a:p>
            <a:pPr marL="514350" indent="-285750" algn="l">
              <a:buFont typeface="Wingdings" panose="05000000000000000000" pitchFamily="2" charset="2"/>
              <a:buChar char="Ø"/>
            </a:pPr>
            <a:r>
              <a:rPr lang="en-US" b="1" i="0" dirty="0">
                <a:solidFill>
                  <a:srgbClr val="111111"/>
                </a:solidFill>
                <a:effectLst/>
                <a:latin typeface="-apple-system"/>
              </a:rPr>
              <a:t>Software Requirements:</a:t>
            </a:r>
            <a:endParaRPr lang="en-US" b="0" i="0" dirty="0">
              <a:solidFill>
                <a:srgbClr val="111111"/>
              </a:solidFill>
              <a:effectLst/>
              <a:latin typeface="-apple-system"/>
            </a:endParaRPr>
          </a:p>
          <a:p>
            <a:pPr marL="400050" indent="-171450" algn="l">
              <a:buFont typeface="Arial" panose="020B0604020202020204" pitchFamily="34" charset="0"/>
              <a:buChar char="•"/>
            </a:pPr>
            <a:r>
              <a:rPr lang="en-US" sz="1300" b="1" i="0" dirty="0">
                <a:solidFill>
                  <a:srgbClr val="111111"/>
                </a:solidFill>
                <a:effectLst/>
                <a:latin typeface="-apple-system"/>
              </a:rPr>
              <a:t>Operating System:</a:t>
            </a:r>
            <a:r>
              <a:rPr lang="en-US" sz="1300" b="0" i="0" dirty="0">
                <a:solidFill>
                  <a:srgbClr val="111111"/>
                </a:solidFill>
                <a:effectLst/>
                <a:latin typeface="-apple-system"/>
              </a:rPr>
              <a:t> Any modern operating system like Windows, macOS, or Linux that supports the necessary development tools.</a:t>
            </a:r>
          </a:p>
          <a:p>
            <a:pPr marL="400050" indent="-171450" algn="l">
              <a:buFont typeface="Arial" panose="020B0604020202020204" pitchFamily="34" charset="0"/>
              <a:buChar char="•"/>
            </a:pPr>
            <a:r>
              <a:rPr lang="en-US" sz="1300" b="1" i="0" dirty="0">
                <a:solidFill>
                  <a:srgbClr val="111111"/>
                </a:solidFill>
                <a:effectLst/>
                <a:latin typeface="-apple-system"/>
              </a:rPr>
              <a:t>Database Management System:</a:t>
            </a:r>
            <a:r>
              <a:rPr lang="en-US" sz="1300" b="0" i="0" dirty="0">
                <a:solidFill>
                  <a:srgbClr val="111111"/>
                </a:solidFill>
                <a:effectLst/>
                <a:latin typeface="-apple-system"/>
              </a:rPr>
              <a:t> MongoDB, MySQL.</a:t>
            </a:r>
          </a:p>
          <a:p>
            <a:pPr marL="400050" indent="-171450" algn="l">
              <a:buFont typeface="Arial" panose="020B0604020202020204" pitchFamily="34" charset="0"/>
              <a:buChar char="•"/>
            </a:pPr>
            <a:r>
              <a:rPr lang="en-US" sz="1300" b="1" i="0" dirty="0">
                <a:solidFill>
                  <a:srgbClr val="111111"/>
                </a:solidFill>
                <a:effectLst/>
                <a:latin typeface="-apple-system"/>
              </a:rPr>
              <a:t>Server-side Language:</a:t>
            </a:r>
            <a:r>
              <a:rPr lang="en-US" sz="1300" b="0" i="0" dirty="0">
                <a:solidFill>
                  <a:srgbClr val="111111"/>
                </a:solidFill>
                <a:effectLst/>
                <a:latin typeface="-apple-system"/>
              </a:rPr>
              <a:t> A server-side language like Node.js for backend development.</a:t>
            </a:r>
          </a:p>
          <a:p>
            <a:pPr marL="400050" indent="-171450">
              <a:buFont typeface="Arial" panose="020B0604020202020204" pitchFamily="34" charset="0"/>
              <a:buChar char="•"/>
            </a:pPr>
            <a:r>
              <a:rPr lang="en-US" sz="1300" b="1" i="0" dirty="0">
                <a:solidFill>
                  <a:srgbClr val="111111"/>
                </a:solidFill>
                <a:effectLst/>
                <a:latin typeface="-apple-system"/>
              </a:rPr>
              <a:t>Client-side Language:</a:t>
            </a:r>
            <a:r>
              <a:rPr lang="en-US" sz="1300" b="0" i="0" dirty="0">
                <a:solidFill>
                  <a:srgbClr val="111111"/>
                </a:solidFill>
                <a:effectLst/>
                <a:latin typeface="-apple-system"/>
              </a:rPr>
              <a:t> A client-side language like </a:t>
            </a:r>
            <a:r>
              <a:rPr lang="en-US" sz="1300" dirty="0">
                <a:solidFill>
                  <a:srgbClr val="111111"/>
                </a:solidFill>
                <a:latin typeface="-apple-system"/>
              </a:rPr>
              <a:t>JavaScript,</a:t>
            </a:r>
            <a:r>
              <a:rPr lang="en-US" sz="1300" b="0" i="0" dirty="0">
                <a:solidFill>
                  <a:srgbClr val="111111"/>
                </a:solidFill>
                <a:effectLst/>
                <a:latin typeface="-apple-system"/>
              </a:rPr>
              <a:t> HTML, CSS for frontend development.</a:t>
            </a:r>
          </a:p>
          <a:p>
            <a:pPr marL="400050" indent="-171450" algn="l">
              <a:buFont typeface="Arial" panose="020B0604020202020204" pitchFamily="34" charset="0"/>
              <a:buChar char="•"/>
            </a:pPr>
            <a:r>
              <a:rPr lang="en-US" sz="1300" b="1" i="0" dirty="0">
                <a:solidFill>
                  <a:srgbClr val="111111"/>
                </a:solidFill>
                <a:effectLst/>
                <a:latin typeface="-apple-system"/>
              </a:rPr>
              <a:t>Integrated Development Environment (IDE):</a:t>
            </a:r>
            <a:r>
              <a:rPr lang="en-US" sz="1300" b="0" i="0" dirty="0">
                <a:solidFill>
                  <a:srgbClr val="111111"/>
                </a:solidFill>
                <a:effectLst/>
                <a:latin typeface="-apple-system"/>
              </a:rPr>
              <a:t> An IDE like Visual Studio Code for writing and managing </a:t>
            </a:r>
            <a:r>
              <a:rPr lang="en-US" sz="1300" dirty="0">
                <a:solidFill>
                  <a:srgbClr val="111111"/>
                </a:solidFill>
                <a:latin typeface="-apple-system"/>
              </a:rPr>
              <a:t>the</a:t>
            </a:r>
            <a:r>
              <a:rPr lang="en-US" sz="1300" b="0" i="0" dirty="0">
                <a:solidFill>
                  <a:srgbClr val="111111"/>
                </a:solidFill>
                <a:effectLst/>
                <a:latin typeface="-apple-system"/>
              </a:rPr>
              <a:t> code.</a:t>
            </a:r>
          </a:p>
          <a:p>
            <a:pPr marL="400050" indent="-171450" algn="l">
              <a:buFont typeface="Arial" panose="020B0604020202020204" pitchFamily="34" charset="0"/>
              <a:buChar char="•"/>
            </a:pPr>
            <a:r>
              <a:rPr lang="en-US" sz="1300" b="1" i="0" dirty="0">
                <a:solidFill>
                  <a:srgbClr val="111111"/>
                </a:solidFill>
                <a:effectLst/>
                <a:latin typeface="-apple-system"/>
              </a:rPr>
              <a:t>Version Control System:</a:t>
            </a:r>
            <a:r>
              <a:rPr lang="en-US" sz="1300" b="0" i="0" dirty="0">
                <a:solidFill>
                  <a:srgbClr val="111111"/>
                </a:solidFill>
                <a:effectLst/>
                <a:latin typeface="-apple-system"/>
              </a:rPr>
              <a:t> A version control system like Git for tracking changes and collaborating with team members</a:t>
            </a:r>
            <a:r>
              <a:rPr lang="en-US" sz="1250" b="0" i="0" dirty="0">
                <a:solidFill>
                  <a:srgbClr val="111111"/>
                </a:solidFill>
                <a:effectLst/>
                <a:latin typeface="-apple-system"/>
              </a:rPr>
              <a:t>.</a:t>
            </a:r>
          </a:p>
          <a:p>
            <a:pPr marL="0" lvl="0" indent="0" algn="l" rtl="0">
              <a:lnSpc>
                <a:spcPct val="90000"/>
              </a:lnSpc>
              <a:spcBef>
                <a:spcPts val="0"/>
              </a:spcBef>
              <a:spcAft>
                <a:spcPts val="0"/>
              </a:spcAft>
              <a:buClr>
                <a:schemeClr val="dk1"/>
              </a:buClr>
              <a:buSzPts val="1600"/>
            </a:pPr>
            <a:endParaRPr sz="1200" dirty="0"/>
          </a:p>
        </p:txBody>
      </p:sp>
    </p:spTree>
    <p:extLst>
      <p:ext uri="{BB962C8B-B14F-4D97-AF65-F5344CB8AC3E}">
        <p14:creationId xmlns:p14="http://schemas.microsoft.com/office/powerpoint/2010/main" val="11554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053128" y="255299"/>
            <a:ext cx="1644397" cy="551861"/>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p:cNvSpPr txBox="1">
            <a:spLocks noGrp="1"/>
          </p:cNvSpPr>
          <p:nvPr>
            <p:ph type="body" idx="2"/>
          </p:nvPr>
        </p:nvSpPr>
        <p:spPr>
          <a:xfrm>
            <a:off x="952498" y="1377218"/>
            <a:ext cx="2147316"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Data Flow Diagram:</a:t>
            </a:r>
            <a:endParaRPr dirty="0"/>
          </a:p>
        </p:txBody>
      </p:sp>
      <p:sp>
        <p:nvSpPr>
          <p:cNvPr id="230" name="Google Shape;230;p3"/>
          <p:cNvSpPr txBox="1">
            <a:spLocks noGrp="1"/>
          </p:cNvSpPr>
          <p:nvPr>
            <p:ph type="sldNum" idx="12"/>
          </p:nvPr>
        </p:nvSpPr>
        <p:spPr>
          <a:xfrm>
            <a:off x="229348" y="6536438"/>
            <a:ext cx="327480" cy="27051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5</a:t>
            </a:fld>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3" name="Picture 2">
            <a:extLst>
              <a:ext uri="{FF2B5EF4-FFF2-40B4-BE49-F238E27FC236}">
                <a16:creationId xmlns:a16="http://schemas.microsoft.com/office/drawing/2014/main" id="{C12B6A82-9AD0-BE24-7CDB-229A1437278C}"/>
              </a:ext>
            </a:extLst>
          </p:cNvPr>
          <p:cNvPicPr>
            <a:picLocks noChangeAspect="1"/>
          </p:cNvPicPr>
          <p:nvPr/>
        </p:nvPicPr>
        <p:blipFill>
          <a:blip r:embed="rId4"/>
          <a:stretch>
            <a:fillRect/>
          </a:stretch>
        </p:blipFill>
        <p:spPr>
          <a:xfrm>
            <a:off x="1053128" y="2038663"/>
            <a:ext cx="9664839" cy="4633030"/>
          </a:xfrm>
          <a:prstGeom prst="rect">
            <a:avLst/>
          </a:prstGeom>
        </p:spPr>
      </p:pic>
    </p:spTree>
    <p:extLst>
      <p:ext uri="{BB962C8B-B14F-4D97-AF65-F5344CB8AC3E}">
        <p14:creationId xmlns:p14="http://schemas.microsoft.com/office/powerpoint/2010/main" val="20201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25CF768B-B989-B873-2730-E9A0B0B1902A}"/>
            </a:ext>
          </a:extLst>
        </p:cNvPr>
        <p:cNvGrpSpPr/>
        <p:nvPr/>
      </p:nvGrpSpPr>
      <p:grpSpPr>
        <a:xfrm>
          <a:off x="0" y="0"/>
          <a:ext cx="0" cy="0"/>
          <a:chOff x="0" y="0"/>
          <a:chExt cx="0" cy="0"/>
        </a:xfrm>
      </p:grpSpPr>
      <p:sp>
        <p:nvSpPr>
          <p:cNvPr id="227" name="Google Shape;227;p3">
            <a:extLst>
              <a:ext uri="{FF2B5EF4-FFF2-40B4-BE49-F238E27FC236}">
                <a16:creationId xmlns:a16="http://schemas.microsoft.com/office/drawing/2014/main" id="{2F39A79F-571A-D485-C47E-548D3CB45EEE}"/>
              </a:ext>
            </a:extLst>
          </p:cNvPr>
          <p:cNvSpPr txBox="1">
            <a:spLocks noGrp="1"/>
          </p:cNvSpPr>
          <p:nvPr>
            <p:ph type="title"/>
          </p:nvPr>
        </p:nvSpPr>
        <p:spPr>
          <a:xfrm>
            <a:off x="1053128" y="255299"/>
            <a:ext cx="1644397" cy="551861"/>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a:extLst>
              <a:ext uri="{FF2B5EF4-FFF2-40B4-BE49-F238E27FC236}">
                <a16:creationId xmlns:a16="http://schemas.microsoft.com/office/drawing/2014/main" id="{1D41FD2D-599A-F4AC-15CC-823AE7B58BF3}"/>
              </a:ext>
            </a:extLst>
          </p:cNvPr>
          <p:cNvSpPr txBox="1">
            <a:spLocks noGrp="1"/>
          </p:cNvSpPr>
          <p:nvPr>
            <p:ph type="body" idx="2"/>
          </p:nvPr>
        </p:nvSpPr>
        <p:spPr>
          <a:xfrm>
            <a:off x="952498" y="1377218"/>
            <a:ext cx="2147316"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Use Case </a:t>
            </a:r>
            <a:r>
              <a:rPr lang="en-US" sz="1800" dirty="0"/>
              <a:t>Diagram:</a:t>
            </a:r>
            <a:endParaRPr dirty="0"/>
          </a:p>
        </p:txBody>
      </p:sp>
      <p:sp>
        <p:nvSpPr>
          <p:cNvPr id="230" name="Google Shape;230;p3">
            <a:extLst>
              <a:ext uri="{FF2B5EF4-FFF2-40B4-BE49-F238E27FC236}">
                <a16:creationId xmlns:a16="http://schemas.microsoft.com/office/drawing/2014/main" id="{843C5162-3BF8-0A23-76B8-41D1F9A25094}"/>
              </a:ext>
            </a:extLst>
          </p:cNvPr>
          <p:cNvSpPr txBox="1">
            <a:spLocks noGrp="1"/>
          </p:cNvSpPr>
          <p:nvPr>
            <p:ph type="sldNum" idx="12"/>
          </p:nvPr>
        </p:nvSpPr>
        <p:spPr>
          <a:xfrm>
            <a:off x="229348" y="6536438"/>
            <a:ext cx="327480" cy="27051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6</a:t>
            </a:fld>
            <a:endParaRPr dirty="0"/>
          </a:p>
        </p:txBody>
      </p:sp>
      <p:pic>
        <p:nvPicPr>
          <p:cNvPr id="10" name="Picture 9">
            <a:extLst>
              <a:ext uri="{FF2B5EF4-FFF2-40B4-BE49-F238E27FC236}">
                <a16:creationId xmlns:a16="http://schemas.microsoft.com/office/drawing/2014/main" id="{B8D684B4-B853-8937-CE27-076CF83B7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4" name="Picture 3">
            <a:extLst>
              <a:ext uri="{FF2B5EF4-FFF2-40B4-BE49-F238E27FC236}">
                <a16:creationId xmlns:a16="http://schemas.microsoft.com/office/drawing/2014/main" id="{7E77CCF0-300A-1DC4-43DF-F0E2F0D030A1}"/>
              </a:ext>
            </a:extLst>
          </p:cNvPr>
          <p:cNvPicPr>
            <a:picLocks noChangeAspect="1"/>
          </p:cNvPicPr>
          <p:nvPr/>
        </p:nvPicPr>
        <p:blipFill>
          <a:blip r:embed="rId4"/>
          <a:stretch>
            <a:fillRect/>
          </a:stretch>
        </p:blipFill>
        <p:spPr>
          <a:xfrm>
            <a:off x="3402767" y="1528997"/>
            <a:ext cx="4631961" cy="5277952"/>
          </a:xfrm>
          <a:prstGeom prst="rect">
            <a:avLst/>
          </a:prstGeom>
        </p:spPr>
      </p:pic>
    </p:spTree>
    <p:extLst>
      <p:ext uri="{BB962C8B-B14F-4D97-AF65-F5344CB8AC3E}">
        <p14:creationId xmlns:p14="http://schemas.microsoft.com/office/powerpoint/2010/main" val="201933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061050" y="225798"/>
            <a:ext cx="1667189" cy="610863"/>
          </a:xfrm>
          <a:prstGeom prst="rect">
            <a:avLst/>
          </a:prstGeom>
          <a:noFill/>
          <a:ln>
            <a:noFill/>
          </a:ln>
        </p:spPr>
        <p:txBody>
          <a:bodyPr spcFirstLastPara="1" wrap="square" lIns="0" tIns="0" rIns="0" bIns="0" anchor="b" anchorCtr="0">
            <a:normAutofit/>
          </a:bodyPr>
          <a:lstStyle/>
          <a:p>
            <a:pPr lvl="0">
              <a:buSzPct val="100000"/>
            </a:pPr>
            <a:r>
              <a:rPr lang="en-US" sz="4000" dirty="0"/>
              <a:t>Design </a:t>
            </a:r>
            <a:endParaRPr dirty="0"/>
          </a:p>
        </p:txBody>
      </p:sp>
      <p:sp>
        <p:nvSpPr>
          <p:cNvPr id="230" name="Google Shape;230;p3"/>
          <p:cNvSpPr txBox="1">
            <a:spLocks noGrp="1"/>
          </p:cNvSpPr>
          <p:nvPr>
            <p:ph type="sldNum" idx="12"/>
          </p:nvPr>
        </p:nvSpPr>
        <p:spPr>
          <a:xfrm>
            <a:off x="228406" y="6485763"/>
            <a:ext cx="363474" cy="18821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7</a:t>
            </a:fld>
            <a:endParaRPr dirty="0"/>
          </a:p>
        </p:txBody>
      </p:sp>
      <p:sp>
        <p:nvSpPr>
          <p:cNvPr id="231" name="Google Shape;231;p3"/>
          <p:cNvSpPr txBox="1"/>
          <p:nvPr/>
        </p:nvSpPr>
        <p:spPr>
          <a:xfrm>
            <a:off x="834806" y="1291512"/>
            <a:ext cx="3358896"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Dependencies / Show stopper :</a:t>
            </a: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2" name="Google Shape;232;p3">
            <a:extLst>
              <a:ext uri="{FF2B5EF4-FFF2-40B4-BE49-F238E27FC236}">
                <a16:creationId xmlns:a16="http://schemas.microsoft.com/office/drawing/2014/main" id="{71D5D104-6C47-06C9-2BE4-D3B9D0A3FADA}"/>
              </a:ext>
            </a:extLst>
          </p:cNvPr>
          <p:cNvSpPr txBox="1"/>
          <p:nvPr/>
        </p:nvSpPr>
        <p:spPr>
          <a:xfrm>
            <a:off x="1061050" y="2147426"/>
            <a:ext cx="4255668" cy="433833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IN" sz="1550" b="1" i="0" dirty="0">
                <a:effectLst/>
                <a:latin typeface="Söhne"/>
              </a:rPr>
              <a:t>Dependencies</a:t>
            </a:r>
            <a:r>
              <a:rPr lang="en-IN" sz="1550" b="0" i="0" dirty="0">
                <a:solidFill>
                  <a:srgbClr val="D1D5DB"/>
                </a:solidFill>
                <a:effectLst/>
                <a:latin typeface="Söhne"/>
              </a:rPr>
              <a:t>:</a:t>
            </a:r>
            <a:endParaRPr lang="en-IN" sz="1550" dirty="0"/>
          </a:p>
          <a:p>
            <a:pPr algn="l"/>
            <a:endParaRPr lang="en-US" sz="1550" b="0" i="0" dirty="0">
              <a:solidFill>
                <a:schemeClr val="tx1"/>
              </a:solidFill>
              <a:effectLst/>
              <a:latin typeface="Söhne"/>
            </a:endParaRPr>
          </a:p>
          <a:p>
            <a:pPr algn="l">
              <a:buFont typeface="Arial" panose="020B0604020202020204" pitchFamily="34" charset="0"/>
              <a:buChar char="•"/>
            </a:pPr>
            <a:r>
              <a:rPr lang="en-US" b="1" i="0" dirty="0">
                <a:solidFill>
                  <a:schemeClr val="tx1">
                    <a:lumMod val="95000"/>
                    <a:lumOff val="5000"/>
                  </a:schemeClr>
                </a:solidFill>
                <a:effectLst/>
                <a:latin typeface="Söhne"/>
              </a:rPr>
              <a:t>Internet Connectivity:</a:t>
            </a:r>
            <a:endParaRPr lang="en-US" b="0" i="0" dirty="0">
              <a:solidFill>
                <a:schemeClr val="tx1">
                  <a:lumMod val="95000"/>
                  <a:lumOff val="5000"/>
                </a:schemeClr>
              </a:solidFill>
              <a:effectLst/>
              <a:latin typeface="Söhne"/>
            </a:endParaRPr>
          </a:p>
          <a:p>
            <a:pPr marL="457200" lvl="1" algn="l"/>
            <a:r>
              <a:rPr lang="en-US" b="0" i="0" dirty="0">
                <a:solidFill>
                  <a:schemeClr val="tx1">
                    <a:lumMod val="95000"/>
                    <a:lumOff val="5000"/>
                  </a:schemeClr>
                </a:solidFill>
                <a:effectLst/>
                <a:latin typeface="Söhne"/>
              </a:rPr>
              <a:t>Stable internet connection required for user access.</a:t>
            </a:r>
          </a:p>
          <a:p>
            <a:pPr algn="l">
              <a:buFont typeface="Arial" panose="020B0604020202020204" pitchFamily="34" charset="0"/>
              <a:buChar char="•"/>
            </a:pPr>
            <a:r>
              <a:rPr lang="en-US" b="1" i="0" dirty="0">
                <a:solidFill>
                  <a:schemeClr val="tx1">
                    <a:lumMod val="95000"/>
                    <a:lumOff val="5000"/>
                  </a:schemeClr>
                </a:solidFill>
                <a:effectLst/>
                <a:latin typeface="Söhne"/>
              </a:rPr>
              <a:t>Browser Compatibility:</a:t>
            </a:r>
            <a:endParaRPr lang="en-US" b="0" i="0" dirty="0">
              <a:solidFill>
                <a:schemeClr val="tx1">
                  <a:lumMod val="95000"/>
                  <a:lumOff val="5000"/>
                </a:schemeClr>
              </a:solidFill>
              <a:effectLst/>
              <a:latin typeface="Söhne"/>
            </a:endParaRPr>
          </a:p>
          <a:p>
            <a:pPr marL="457200" lvl="1" algn="l"/>
            <a:r>
              <a:rPr lang="en-US" b="0" i="0" dirty="0">
                <a:solidFill>
                  <a:schemeClr val="tx1">
                    <a:lumMod val="95000"/>
                    <a:lumOff val="5000"/>
                  </a:schemeClr>
                </a:solidFill>
                <a:effectLst/>
                <a:latin typeface="Söhne"/>
              </a:rPr>
              <a:t>Platform must be compatible with major web browsers.</a:t>
            </a:r>
          </a:p>
          <a:p>
            <a:pPr algn="l">
              <a:buFont typeface="Arial" panose="020B0604020202020204" pitchFamily="34" charset="0"/>
              <a:buChar char="•"/>
            </a:pPr>
            <a:r>
              <a:rPr lang="en-IN" b="1" i="0" dirty="0">
                <a:solidFill>
                  <a:schemeClr val="tx1">
                    <a:lumMod val="95000"/>
                    <a:lumOff val="5000"/>
                  </a:schemeClr>
                </a:solidFill>
                <a:effectLst/>
                <a:latin typeface="Söhne"/>
              </a:rPr>
              <a:t>Development Tools:</a:t>
            </a:r>
            <a:endParaRPr lang="en-IN" b="0" i="0" dirty="0">
              <a:solidFill>
                <a:schemeClr val="tx1">
                  <a:lumMod val="95000"/>
                  <a:lumOff val="5000"/>
                </a:schemeClr>
              </a:solidFill>
              <a:effectLst/>
              <a:latin typeface="Söhne"/>
            </a:endParaRPr>
          </a:p>
          <a:p>
            <a:pPr marL="457200" lvl="1" algn="l"/>
            <a:r>
              <a:rPr lang="en-IN" b="0" i="0" dirty="0">
                <a:solidFill>
                  <a:schemeClr val="tx1">
                    <a:lumMod val="95000"/>
                    <a:lumOff val="5000"/>
                  </a:schemeClr>
                </a:solidFill>
                <a:effectLst/>
                <a:latin typeface="Söhne"/>
              </a:rPr>
              <a:t>Specific tools required, including Git, Visual Studio Code.</a:t>
            </a:r>
          </a:p>
          <a:p>
            <a:pPr algn="l">
              <a:buFont typeface="Arial" panose="020B0604020202020204" pitchFamily="34" charset="0"/>
              <a:buChar char="•"/>
            </a:pPr>
            <a:r>
              <a:rPr lang="en-IN" b="1" i="0" dirty="0">
                <a:solidFill>
                  <a:schemeClr val="tx1">
                    <a:lumMod val="95000"/>
                    <a:lumOff val="5000"/>
                  </a:schemeClr>
                </a:solidFill>
                <a:effectLst/>
                <a:latin typeface="Söhne"/>
              </a:rPr>
              <a:t>Database Systems:</a:t>
            </a:r>
            <a:endParaRPr lang="en-IN" b="0" i="0" dirty="0">
              <a:solidFill>
                <a:schemeClr val="tx1">
                  <a:lumMod val="95000"/>
                  <a:lumOff val="5000"/>
                </a:schemeClr>
              </a:solidFill>
              <a:effectLst/>
              <a:latin typeface="Söhne"/>
            </a:endParaRPr>
          </a:p>
          <a:p>
            <a:pPr marL="457200" lvl="1" algn="l"/>
            <a:r>
              <a:rPr lang="en-IN" b="0" i="0" dirty="0">
                <a:solidFill>
                  <a:schemeClr val="tx1">
                    <a:lumMod val="95000"/>
                    <a:lumOff val="5000"/>
                  </a:schemeClr>
                </a:solidFill>
                <a:effectLst/>
                <a:latin typeface="Söhne"/>
              </a:rPr>
              <a:t>Dependency on MongoDB and SQL for data storage.</a:t>
            </a:r>
          </a:p>
          <a:p>
            <a:pPr algn="l">
              <a:buFont typeface="Arial" panose="020B0604020202020204" pitchFamily="34" charset="0"/>
              <a:buChar char="•"/>
            </a:pPr>
            <a:r>
              <a:rPr lang="en-IN" b="1" i="0" dirty="0">
                <a:solidFill>
                  <a:schemeClr val="tx1">
                    <a:lumMod val="95000"/>
                    <a:lumOff val="5000"/>
                  </a:schemeClr>
                </a:solidFill>
                <a:effectLst/>
                <a:latin typeface="Söhne"/>
              </a:rPr>
              <a:t>Node.js and Express.js:</a:t>
            </a:r>
            <a:endParaRPr lang="en-IN" b="0" i="0" dirty="0">
              <a:solidFill>
                <a:schemeClr val="tx1">
                  <a:lumMod val="95000"/>
                  <a:lumOff val="5000"/>
                </a:schemeClr>
              </a:solidFill>
              <a:effectLst/>
              <a:latin typeface="Söhne"/>
            </a:endParaRPr>
          </a:p>
          <a:p>
            <a:pPr marL="457200" lvl="1" algn="l"/>
            <a:r>
              <a:rPr lang="en-IN" b="0" i="0" dirty="0">
                <a:solidFill>
                  <a:schemeClr val="tx1">
                    <a:lumMod val="95000"/>
                    <a:lumOff val="5000"/>
                  </a:schemeClr>
                </a:solidFill>
                <a:effectLst/>
                <a:latin typeface="Söhne"/>
              </a:rPr>
              <a:t>Reliance on Node.js and Express.js for backend development.</a:t>
            </a:r>
          </a:p>
          <a:p>
            <a:pPr algn="l">
              <a:buFont typeface="Arial" panose="020B0604020202020204" pitchFamily="34" charset="0"/>
              <a:buChar char="•"/>
            </a:pPr>
            <a:r>
              <a:rPr lang="en-IN" b="1" i="0" dirty="0">
                <a:solidFill>
                  <a:schemeClr val="tx1">
                    <a:lumMod val="95000"/>
                    <a:lumOff val="5000"/>
                  </a:schemeClr>
                </a:solidFill>
                <a:effectLst/>
                <a:latin typeface="Söhne"/>
              </a:rPr>
              <a:t>React.js:</a:t>
            </a:r>
            <a:endParaRPr lang="en-IN" b="0" i="0" dirty="0">
              <a:solidFill>
                <a:schemeClr val="tx1">
                  <a:lumMod val="95000"/>
                  <a:lumOff val="5000"/>
                </a:schemeClr>
              </a:solidFill>
              <a:effectLst/>
              <a:latin typeface="Söhne"/>
            </a:endParaRPr>
          </a:p>
          <a:p>
            <a:pPr marL="457200" lvl="1" algn="l"/>
            <a:r>
              <a:rPr lang="en-IN" b="0" i="0" dirty="0">
                <a:solidFill>
                  <a:schemeClr val="tx1">
                    <a:lumMod val="95000"/>
                    <a:lumOff val="5000"/>
                  </a:schemeClr>
                </a:solidFill>
                <a:effectLst/>
                <a:latin typeface="Söhne"/>
              </a:rPr>
              <a:t>Dependency on React.js for frontend development.</a:t>
            </a:r>
          </a:p>
          <a:p>
            <a:pPr marR="0" lvl="0" algn="l" rtl="0">
              <a:lnSpc>
                <a:spcPct val="90000"/>
              </a:lnSpc>
              <a:spcBef>
                <a:spcPts val="0"/>
              </a:spcBef>
              <a:spcAft>
                <a:spcPts val="0"/>
              </a:spcAft>
              <a:buClr>
                <a:schemeClr val="dk1"/>
              </a:buClr>
              <a:buSzPts val="1600"/>
            </a:pPr>
            <a:endParaRPr lang="en-US" sz="1550" dirty="0"/>
          </a:p>
        </p:txBody>
      </p:sp>
      <p:sp>
        <p:nvSpPr>
          <p:cNvPr id="13" name="Google Shape;232;p3">
            <a:extLst>
              <a:ext uri="{FF2B5EF4-FFF2-40B4-BE49-F238E27FC236}">
                <a16:creationId xmlns:a16="http://schemas.microsoft.com/office/drawing/2014/main" id="{05B6695A-A410-4A3B-88CF-94CDA96A4F9F}"/>
              </a:ext>
            </a:extLst>
          </p:cNvPr>
          <p:cNvSpPr txBox="1"/>
          <p:nvPr/>
        </p:nvSpPr>
        <p:spPr>
          <a:xfrm>
            <a:off x="5949972" y="2147426"/>
            <a:ext cx="5013401" cy="40648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IN" sz="1600" b="1" i="0" dirty="0">
                <a:effectLst/>
                <a:latin typeface="Söhne"/>
              </a:rPr>
              <a:t>Show Stoppers</a:t>
            </a:r>
            <a:r>
              <a:rPr lang="en-IN" b="0" i="0" dirty="0">
                <a:solidFill>
                  <a:srgbClr val="D1D5DB"/>
                </a:solidFill>
                <a:effectLst/>
                <a:latin typeface="Söhne"/>
              </a:rPr>
              <a:t>:</a:t>
            </a:r>
          </a:p>
          <a:p>
            <a:pPr marR="0" lvl="0" algn="l" rtl="0">
              <a:lnSpc>
                <a:spcPct val="90000"/>
              </a:lnSpc>
              <a:spcBef>
                <a:spcPts val="0"/>
              </a:spcBef>
              <a:spcAft>
                <a:spcPts val="0"/>
              </a:spcAft>
              <a:buClr>
                <a:schemeClr val="dk1"/>
              </a:buClr>
              <a:buSzPts val="1600"/>
            </a:pPr>
            <a:endParaRPr lang="en-IN" dirty="0">
              <a:solidFill>
                <a:srgbClr val="D1D5DB"/>
              </a:solidFill>
              <a:latin typeface="Söhne"/>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b="1" dirty="0">
                <a:latin typeface="Sohne"/>
              </a:rPr>
              <a:t>Poor User Experience (UX):</a:t>
            </a:r>
          </a:p>
          <a:p>
            <a:pPr marR="0" lvl="0" algn="l" rtl="0">
              <a:lnSpc>
                <a:spcPct val="90000"/>
              </a:lnSpc>
              <a:spcBef>
                <a:spcPts val="0"/>
              </a:spcBef>
              <a:spcAft>
                <a:spcPts val="0"/>
              </a:spcAft>
              <a:buClr>
                <a:schemeClr val="dk1"/>
              </a:buClr>
              <a:buSzPts val="1600"/>
            </a:pPr>
            <a:endParaRPr lang="en-US" dirty="0">
              <a:latin typeface="Sohne"/>
            </a:endParaRPr>
          </a:p>
          <a:p>
            <a:pPr marR="0" lvl="0" algn="l" rtl="0">
              <a:lnSpc>
                <a:spcPct val="90000"/>
              </a:lnSpc>
              <a:spcBef>
                <a:spcPts val="0"/>
              </a:spcBef>
              <a:spcAft>
                <a:spcPts val="0"/>
              </a:spcAft>
              <a:buClr>
                <a:schemeClr val="dk1"/>
              </a:buClr>
              <a:buSzPts val="1600"/>
            </a:pPr>
            <a:r>
              <a:rPr lang="en-US" dirty="0">
                <a:latin typeface="Sohne"/>
              </a:rPr>
              <a:t>Consistent negative feedback on UI, navigation, or overall user experience.</a:t>
            </a:r>
          </a:p>
          <a:p>
            <a:pPr marR="0" lvl="0" algn="l" rtl="0">
              <a:lnSpc>
                <a:spcPct val="90000"/>
              </a:lnSpc>
              <a:spcBef>
                <a:spcPts val="0"/>
              </a:spcBef>
              <a:spcAft>
                <a:spcPts val="0"/>
              </a:spcAft>
              <a:buClr>
                <a:schemeClr val="dk1"/>
              </a:buClr>
              <a:buSzPts val="1600"/>
            </a:pPr>
            <a:endParaRPr lang="en-US" dirty="0">
              <a:latin typeface="Sohne"/>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b="1" dirty="0">
                <a:latin typeface="Sohne"/>
              </a:rPr>
              <a:t>Ineffective Content Management:</a:t>
            </a:r>
          </a:p>
          <a:p>
            <a:pPr marR="0" lvl="0" algn="l" rtl="0">
              <a:lnSpc>
                <a:spcPct val="90000"/>
              </a:lnSpc>
              <a:spcBef>
                <a:spcPts val="0"/>
              </a:spcBef>
              <a:spcAft>
                <a:spcPts val="0"/>
              </a:spcAft>
              <a:buClr>
                <a:schemeClr val="dk1"/>
              </a:buClr>
              <a:buSzPts val="1600"/>
            </a:pPr>
            <a:endParaRPr lang="en-US" dirty="0">
              <a:latin typeface="Sohne"/>
            </a:endParaRPr>
          </a:p>
          <a:p>
            <a:pPr marR="0" lvl="0" algn="l" rtl="0">
              <a:lnSpc>
                <a:spcPct val="90000"/>
              </a:lnSpc>
              <a:spcBef>
                <a:spcPts val="0"/>
              </a:spcBef>
              <a:spcAft>
                <a:spcPts val="0"/>
              </a:spcAft>
              <a:buClr>
                <a:schemeClr val="dk1"/>
              </a:buClr>
              <a:buSzPts val="1600"/>
            </a:pPr>
            <a:r>
              <a:rPr lang="en-US" dirty="0">
                <a:latin typeface="Sohne"/>
              </a:rPr>
              <a:t>Difficulties in managing and curating study materials, quizzes, and blog content, impacting user experience.</a:t>
            </a:r>
          </a:p>
          <a:p>
            <a:pPr marR="0" lvl="0" algn="l" rtl="0">
              <a:lnSpc>
                <a:spcPct val="90000"/>
              </a:lnSpc>
              <a:spcBef>
                <a:spcPts val="0"/>
              </a:spcBef>
              <a:spcAft>
                <a:spcPts val="0"/>
              </a:spcAft>
              <a:buClr>
                <a:schemeClr val="dk1"/>
              </a:buClr>
              <a:buSzPts val="1600"/>
            </a:pPr>
            <a:endParaRPr lang="en-US" dirty="0">
              <a:latin typeface="Sohne"/>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b="1" dirty="0">
                <a:latin typeface="Sohne"/>
              </a:rPr>
              <a:t>Security Vulnerabilities:</a:t>
            </a:r>
          </a:p>
          <a:p>
            <a:pPr marR="0" lvl="0" algn="l" rtl="0">
              <a:lnSpc>
                <a:spcPct val="90000"/>
              </a:lnSpc>
              <a:spcBef>
                <a:spcPts val="0"/>
              </a:spcBef>
              <a:spcAft>
                <a:spcPts val="0"/>
              </a:spcAft>
              <a:buClr>
                <a:schemeClr val="dk1"/>
              </a:buClr>
              <a:buSzPts val="1600"/>
            </a:pPr>
            <a:endParaRPr lang="en-US" dirty="0">
              <a:latin typeface="Sohne"/>
            </a:endParaRPr>
          </a:p>
          <a:p>
            <a:pPr marR="0" lvl="0" algn="l" rtl="0">
              <a:lnSpc>
                <a:spcPct val="90000"/>
              </a:lnSpc>
              <a:spcBef>
                <a:spcPts val="0"/>
              </a:spcBef>
              <a:spcAft>
                <a:spcPts val="0"/>
              </a:spcAft>
              <a:buClr>
                <a:schemeClr val="dk1"/>
              </a:buClr>
              <a:buSzPts val="1600"/>
            </a:pPr>
            <a:r>
              <a:rPr lang="en-US" dirty="0">
                <a:latin typeface="Sohne"/>
              </a:rPr>
              <a:t>Critical flaws compromising user data or system integrity.	</a:t>
            </a:r>
          </a:p>
          <a:p>
            <a:pPr marR="0" lvl="0" algn="l" rtl="0">
              <a:lnSpc>
                <a:spcPct val="90000"/>
              </a:lnSpc>
              <a:spcBef>
                <a:spcPts val="0"/>
              </a:spcBef>
              <a:spcAft>
                <a:spcPts val="0"/>
              </a:spcAft>
              <a:buClr>
                <a:schemeClr val="dk1"/>
              </a:buClr>
              <a:buSzPts val="1600"/>
            </a:pPr>
            <a:endParaRPr lang="en-US" dirty="0">
              <a:latin typeface="Sohne"/>
            </a:endParaRPr>
          </a:p>
          <a:p>
            <a:pPr marL="285750" marR="0" lvl="0" indent="-285750" algn="l" rtl="0">
              <a:lnSpc>
                <a:spcPct val="90000"/>
              </a:lnSpc>
              <a:spcBef>
                <a:spcPts val="0"/>
              </a:spcBef>
              <a:spcAft>
                <a:spcPts val="0"/>
              </a:spcAft>
              <a:buClr>
                <a:schemeClr val="dk1"/>
              </a:buClr>
              <a:buSzPts val="1600"/>
              <a:buFont typeface="Arial" panose="020B0604020202020204" pitchFamily="34" charset="0"/>
              <a:buChar char="•"/>
            </a:pPr>
            <a:r>
              <a:rPr lang="en-US" b="1" dirty="0">
                <a:latin typeface="Sohne"/>
              </a:rPr>
              <a:t>Scalability Issues: </a:t>
            </a:r>
          </a:p>
          <a:p>
            <a:pPr marR="0" lvl="0" algn="l" rtl="0">
              <a:lnSpc>
                <a:spcPct val="90000"/>
              </a:lnSpc>
              <a:spcBef>
                <a:spcPts val="0"/>
              </a:spcBef>
              <a:spcAft>
                <a:spcPts val="0"/>
              </a:spcAft>
              <a:buClr>
                <a:schemeClr val="dk1"/>
              </a:buClr>
              <a:buSzPts val="1600"/>
            </a:pPr>
            <a:endParaRPr lang="en-US" dirty="0">
              <a:latin typeface="Sohne"/>
            </a:endParaRPr>
          </a:p>
          <a:p>
            <a:pPr marR="0" lvl="0" algn="l" rtl="0">
              <a:lnSpc>
                <a:spcPct val="90000"/>
              </a:lnSpc>
              <a:spcBef>
                <a:spcPts val="0"/>
              </a:spcBef>
              <a:spcAft>
                <a:spcPts val="0"/>
              </a:spcAft>
              <a:buClr>
                <a:schemeClr val="dk1"/>
              </a:buClr>
              <a:buSzPts val="1600"/>
            </a:pPr>
            <a:r>
              <a:rPr lang="en-US" dirty="0">
                <a:latin typeface="Sohne"/>
              </a:rPr>
              <a:t>If the platform cannot handle a growing number of users or data, it could hinder the project.</a:t>
            </a:r>
          </a:p>
          <a:p>
            <a:pPr marR="0" lvl="0" algn="l" rtl="0">
              <a:lnSpc>
                <a:spcPct val="90000"/>
              </a:lnSpc>
              <a:spcBef>
                <a:spcPts val="0"/>
              </a:spcBef>
              <a:spcAft>
                <a:spcPts val="0"/>
              </a:spcAft>
              <a:buClr>
                <a:schemeClr val="dk1"/>
              </a:buClr>
              <a:buSzPts val="1600"/>
            </a:pPr>
            <a:endParaRPr dirty="0"/>
          </a:p>
        </p:txBody>
      </p:sp>
    </p:spTree>
    <p:extLst>
      <p:ext uri="{BB962C8B-B14F-4D97-AF65-F5344CB8AC3E}">
        <p14:creationId xmlns:p14="http://schemas.microsoft.com/office/powerpoint/2010/main" val="133576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857626" y="1294556"/>
            <a:ext cx="3893821" cy="439049"/>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sz="4000" dirty="0"/>
              <a:t>Deployment Details</a:t>
            </a:r>
            <a:endParaRPr sz="4000" dirty="0"/>
          </a:p>
        </p:txBody>
      </p:sp>
      <p:sp>
        <p:nvSpPr>
          <p:cNvPr id="229" name="Google Shape;229;p3"/>
          <p:cNvSpPr txBox="1">
            <a:spLocks noGrp="1"/>
          </p:cNvSpPr>
          <p:nvPr>
            <p:ph type="body" idx="1"/>
          </p:nvPr>
        </p:nvSpPr>
        <p:spPr>
          <a:xfrm>
            <a:off x="1412150" y="2338976"/>
            <a:ext cx="4950943" cy="388271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600"/>
              <a:buFont typeface="Noto Sans Symbols"/>
              <a:buChar char="⮚"/>
            </a:pPr>
            <a:r>
              <a:rPr lang="en-US" sz="1400" b="1" dirty="0"/>
              <a:t>Testing: </a:t>
            </a:r>
          </a:p>
          <a:p>
            <a:pPr marL="457200" lvl="1" indent="0" algn="just">
              <a:spcBef>
                <a:spcPts val="0"/>
              </a:spcBef>
              <a:buSzPts val="1600"/>
              <a:buNone/>
            </a:pPr>
            <a:br>
              <a:rPr lang="en-US" sz="1400" dirty="0"/>
            </a:br>
            <a:r>
              <a:rPr lang="en-US" sz="1400" dirty="0"/>
              <a:t>In the testing phase, we systematically evaluate our project for functionality, performance, and security. After testing the app thoroughly. We can deploy the application.</a:t>
            </a:r>
          </a:p>
          <a:p>
            <a:pPr marL="0" lvl="0" indent="0" algn="just" rtl="0">
              <a:lnSpc>
                <a:spcPct val="90000"/>
              </a:lnSpc>
              <a:spcBef>
                <a:spcPts val="0"/>
              </a:spcBef>
              <a:spcAft>
                <a:spcPts val="0"/>
              </a:spcAft>
              <a:buClr>
                <a:schemeClr val="dk1"/>
              </a:buClr>
              <a:buSzPts val="1600"/>
            </a:pPr>
            <a:endParaRPr lang="en-US" sz="1400" b="1" dirty="0"/>
          </a:p>
          <a:p>
            <a:pPr marL="28575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sz="1400" b="1" dirty="0"/>
              <a:t>Distribution Platform:  </a:t>
            </a:r>
          </a:p>
          <a:p>
            <a:pPr marL="0" lvl="0" indent="0" algn="just" rtl="0">
              <a:lnSpc>
                <a:spcPct val="90000"/>
              </a:lnSpc>
              <a:spcBef>
                <a:spcPts val="0"/>
              </a:spcBef>
              <a:spcAft>
                <a:spcPts val="0"/>
              </a:spcAft>
              <a:buClr>
                <a:schemeClr val="dk1"/>
              </a:buClr>
              <a:buSzPts val="1600"/>
            </a:pPr>
            <a:endParaRPr lang="en-US" sz="1400" b="1" dirty="0"/>
          </a:p>
          <a:p>
            <a:pPr marL="457200" lvl="1" indent="0" algn="just">
              <a:spcBef>
                <a:spcPts val="0"/>
              </a:spcBef>
              <a:buSzPts val="1600"/>
              <a:buNone/>
            </a:pPr>
            <a:r>
              <a:rPr lang="en-US" sz="1400" dirty="0"/>
              <a:t>Choosing any one hosting platform like AWS, Vercel, Render followed by server configuration and managing both frontend and backend.</a:t>
            </a:r>
            <a:endParaRPr lang="en-US" sz="1400" b="1" dirty="0"/>
          </a:p>
          <a:p>
            <a:pPr marL="0" lvl="0" indent="0" algn="just" rtl="0">
              <a:lnSpc>
                <a:spcPct val="90000"/>
              </a:lnSpc>
              <a:spcBef>
                <a:spcPts val="0"/>
              </a:spcBef>
              <a:spcAft>
                <a:spcPts val="0"/>
              </a:spcAft>
              <a:buClr>
                <a:schemeClr val="dk1"/>
              </a:buClr>
              <a:buSzPts val="1600"/>
            </a:pPr>
            <a:endParaRPr lang="en-US" sz="1400" b="1" dirty="0"/>
          </a:p>
          <a:p>
            <a:pPr marL="0" lvl="0" indent="0" algn="just" rtl="0">
              <a:lnSpc>
                <a:spcPct val="90000"/>
              </a:lnSpc>
              <a:spcBef>
                <a:spcPts val="0"/>
              </a:spcBef>
              <a:spcAft>
                <a:spcPts val="0"/>
              </a:spcAft>
              <a:buClr>
                <a:schemeClr val="dk1"/>
              </a:buClr>
              <a:buSzPts val="1600"/>
            </a:pPr>
            <a:endParaRPr lang="en-US" sz="1400" b="1" dirty="0"/>
          </a:p>
          <a:p>
            <a:pPr marL="285750" lvl="0" indent="-285750" algn="just" rtl="0">
              <a:lnSpc>
                <a:spcPct val="90000"/>
              </a:lnSpc>
              <a:spcBef>
                <a:spcPts val="0"/>
              </a:spcBef>
              <a:spcAft>
                <a:spcPts val="0"/>
              </a:spcAft>
              <a:buClr>
                <a:schemeClr val="dk1"/>
              </a:buClr>
              <a:buSzPts val="1600"/>
              <a:buFont typeface="Wingdings" panose="05000000000000000000" pitchFamily="2" charset="2"/>
              <a:buChar char="Ø"/>
            </a:pPr>
            <a:r>
              <a:rPr lang="en-US" sz="1400" b="1" dirty="0"/>
              <a:t>Maintenance:</a:t>
            </a:r>
          </a:p>
          <a:p>
            <a:pPr marL="0" lvl="0" indent="0" algn="just" rtl="0">
              <a:lnSpc>
                <a:spcPct val="90000"/>
              </a:lnSpc>
              <a:spcBef>
                <a:spcPts val="0"/>
              </a:spcBef>
              <a:spcAft>
                <a:spcPts val="0"/>
              </a:spcAft>
              <a:buClr>
                <a:schemeClr val="dk1"/>
              </a:buClr>
              <a:buSzPts val="1600"/>
            </a:pPr>
            <a:endParaRPr lang="en-US" sz="1400" b="1" dirty="0"/>
          </a:p>
          <a:p>
            <a:pPr marL="457200" lvl="1" indent="0" algn="just">
              <a:spcBef>
                <a:spcPts val="0"/>
              </a:spcBef>
              <a:buSzPts val="1600"/>
              <a:buNone/>
            </a:pPr>
            <a:r>
              <a:rPr lang="en-US" sz="1400" dirty="0"/>
              <a:t>Plan for ongoing maintenance, including server    updates, database maintenance, and keeping dependencies up to date.</a:t>
            </a:r>
          </a:p>
        </p:txBody>
      </p:sp>
      <p:sp>
        <p:nvSpPr>
          <p:cNvPr id="230" name="Google Shape;230;p3"/>
          <p:cNvSpPr txBox="1">
            <a:spLocks noGrp="1"/>
          </p:cNvSpPr>
          <p:nvPr>
            <p:ph type="sldNum" idx="12"/>
          </p:nvPr>
        </p:nvSpPr>
        <p:spPr>
          <a:xfrm>
            <a:off x="178210" y="6483096"/>
            <a:ext cx="379574" cy="323853"/>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8</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138276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447" y="1130281"/>
            <a:ext cx="9656063" cy="4822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313" y="96771"/>
            <a:ext cx="757237" cy="960358"/>
          </a:xfrm>
          <a:prstGeom prst="rect">
            <a:avLst/>
          </a:prstGeom>
        </p:spPr>
      </p:pic>
    </p:spTree>
    <p:extLst>
      <p:ext uri="{BB962C8B-B14F-4D97-AF65-F5344CB8AC3E}">
        <p14:creationId xmlns:p14="http://schemas.microsoft.com/office/powerpoint/2010/main" val="46688247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1279</TotalTime>
  <Words>1056</Words>
  <Application>Microsoft Office PowerPoint</Application>
  <PresentationFormat>Widescreen</PresentationFormat>
  <Paragraphs>126</Paragraphs>
  <Slides>9</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Sohne</vt:lpstr>
      <vt:lpstr>Noto Sans Symbols</vt:lpstr>
      <vt:lpstr>Franklin Gothic</vt:lpstr>
      <vt:lpstr>Wingdings</vt:lpstr>
      <vt:lpstr>Arial</vt:lpstr>
      <vt:lpstr>-apple-system</vt:lpstr>
      <vt:lpstr>Bahnschrift SemiBold</vt:lpstr>
      <vt:lpstr>Calibri</vt:lpstr>
      <vt:lpstr>Libre Franklin</vt:lpstr>
      <vt:lpstr>Söhne</vt:lpstr>
      <vt:lpstr>Theme1</vt:lpstr>
      <vt:lpstr>E-Learning Platform</vt:lpstr>
      <vt:lpstr>Idea/Approach Details</vt:lpstr>
      <vt:lpstr>Project Requirements </vt:lpstr>
      <vt:lpstr>Project Requirements </vt:lpstr>
      <vt:lpstr>Design </vt:lpstr>
      <vt:lpstr>Design </vt:lpstr>
      <vt:lpstr>Design </vt:lpstr>
      <vt:lpstr>Deployment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shiv kumar sharma</cp:lastModifiedBy>
  <cp:revision>160</cp:revision>
  <cp:lastPrinted>2024-02-22T16:09:02Z</cp:lastPrinted>
  <dcterms:created xsi:type="dcterms:W3CDTF">2022-02-11T07:14:46Z</dcterms:created>
  <dcterms:modified xsi:type="dcterms:W3CDTF">2025-04-10T11:31:11Z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