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8" r:id="rId11"/>
    <p:sldId id="269" r:id="rId12"/>
    <p:sldId id="270" r:id="rId13"/>
    <p:sldId id="265" r:id="rId14"/>
    <p:sldId id="266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73146" autoAdjust="0"/>
  </p:normalViewPr>
  <p:slideViewPr>
    <p:cSldViewPr>
      <p:cViewPr>
        <p:scale>
          <a:sx n="50" d="100"/>
          <a:sy n="50" d="100"/>
        </p:scale>
        <p:origin x="274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D5E7D-8678-37AD-AF7A-7A9263D1D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F9B66C-EE98-B3C0-0589-0FEE574294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818E9-1CBF-9F48-2104-E86FE9E217B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0763E35-64F7-0FD2-42E2-9262AFEB74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AD94317-C393-F4FC-299B-60511A7F5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8E66-3360-49F2-D50D-6628CD75BE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43BB4-99F0-2256-0C9A-DF626AB97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432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68511-935E-E821-7AFF-53F25B0D8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012674-C541-D2EB-FB6B-9F7D03591D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D209B-3028-1D83-0307-E5B1D69E0B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A2BF18-17DE-3A76-853F-25F962B357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F0C026-9002-F8AE-58F7-8C1D87F9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98D8F-B1D8-73A8-ABAA-D06EF2651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55C5-B7F1-FF09-9B5D-0F5F0F55B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749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5C6AD-6243-A7CB-A9E9-002F3D9FB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78F16C-1807-CF55-C2ED-E6AB77BC21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3984E-6F1B-DC4B-5CA6-AD10687F08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F781FBF-C6EE-0330-A431-7C4D814402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C5737F-7188-B465-0EDD-9FED1C1DC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AA32A-5261-7B98-DEFE-BAA77503C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CFD52-1F37-D09E-20CE-20F08ED72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122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5917225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b="1" spc="-105" dirty="0">
                <a:latin typeface="Arial" panose="020B0604020202020204" pitchFamily="34" charset="0"/>
                <a:cs typeface="Arial" panose="020B0604020202020204" pitchFamily="34" charset="0"/>
              </a:rPr>
              <a:t>Amazon Sales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9CF2B-787D-BFEE-DF19-02EA997BD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A12E84-DB82-57E4-BAF4-21071F8E129D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8C747580-0E83-EBA8-F5DB-7D6AF2A4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BB139BC-7FE7-E0A8-10D9-CDCF40D3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17547BF-13B9-BEF8-B46D-CE80C334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53E4B731-1CAF-B271-C03D-68493B381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25E3A07A-F088-1D53-D71E-ECF05CFBE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883FB88D-2EAA-5205-83B5-37F1BD3A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52BB21FA-9846-9FAB-71AE-89096AB47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03DD771-B24C-0379-93B4-1E2B24F94E2F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87B78156-9DA9-CA8A-5126-0A8D2ADFB3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804E97ED-CB73-3DE1-CC96-7020B14BBE3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834045B7-876A-F405-B10A-FDF44D911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EB275C6-9714-C3A3-35BF-B452F366C02F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10710CB2-6B25-937B-4B61-8E7AB859A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2333B8DC-5FBE-7CF4-7854-D13F95BBD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52424FC4-A341-6BFA-23C9-B29CE6DA6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46964CD4-5256-5499-69D2-322EA3619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75D53A34-958C-FB21-3001-CEF7282D3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0B545F56-3C92-4381-3EBC-050EA187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067BE62D-314D-BB20-1D52-566D1EF0E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A0F49DD0-C545-88D5-22CD-876F1879BD31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87D00F05-7C25-50A4-DC70-71BF5F41F46E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85EBBE56-4ED5-9D45-B348-A8E07FE9D1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952331F5-4EE9-9E7E-3C95-458C4CA8B1A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F0C57921-0877-F3A1-354B-4B5ECFE5D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EA6185A-C44E-14E2-D7C5-6A89D252EE0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02" t="2037" r="830" b="6910"/>
          <a:stretch/>
        </p:blipFill>
        <p:spPr>
          <a:xfrm>
            <a:off x="2824655" y="1383832"/>
            <a:ext cx="14091745" cy="421686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536AF5C-505A-8DE1-96E7-ED2F3C47D39A}"/>
              </a:ext>
            </a:extLst>
          </p:cNvPr>
          <p:cNvSpPr txBox="1"/>
          <p:nvPr/>
        </p:nvSpPr>
        <p:spPr>
          <a:xfrm>
            <a:off x="3582442" y="5602514"/>
            <a:ext cx="1356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decomposition tree visual breaks down the total number of products which is 1,464 into sub-categories, product names, and then into product-level details.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Top sub-category: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Accessories &amp; Peripherals has the highest count with 233 products, followed by Wearable Technology (76) and Mobiles &amp; Accessories (68).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Product name: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Accessories &amp; Peripherals, we can drill down to individual products like: Amazon Basics USB Type-C  Cable,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AmazonBasics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Nylon Braided Cable, and many more.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also explore product specifications like “Connect USB Type-C enabled devices…” at the most granular level.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9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78B5E-189A-DBEE-05EA-EF1B7137D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321463E-00EC-655E-9390-633866E79712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E3A4FC7F-5BE6-6D1C-FF94-D9D7989B5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FB32ADF-9BC9-BCA5-DD19-0226DACD5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DB9BAA80-99B0-EC0D-C0D0-CA068AA85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859F3691-8094-0625-CCF4-944420752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2B3E7B16-E10A-13C9-141F-8BDF9831A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53B3E35-43EA-5C91-33F1-9AEA193F8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18C6350A-1390-6148-990C-ADBB3ECFD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20666A3-11EC-2F72-FC19-6631C9139E7E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CEE01080-CA0E-F7F1-98B2-D532B6DF0D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8F839AD8-E067-CF1C-9531-6736AAF46DD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8AAFE3F5-7DF5-8FA1-677F-1AE9878FE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ADBBE04A-9469-5A80-C96F-54C82B0CE890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051A1382-43A7-57A9-D5B3-57444E72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976EF758-9F90-1EE5-6509-7E75052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011B1B7E-EE08-C4DB-1BA5-B5E34EA69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B01BB26C-A5A6-8DE4-5084-BD27EC59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EDBBC88C-2D24-43E8-AD31-6D3136A9C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6A348E7E-7027-7629-1ECF-56DDCC83D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54CDA0B9-1429-0AF6-BB5F-F6B98ED82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C542B016-547B-BF8E-72B1-7FA4CA5058BE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EE887113-574F-E09F-B34F-A5337A139A22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DC7B6CFC-1C28-6499-5CA7-66B917648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A54430B3-9FC2-676A-6E88-D8AE7F70D8B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D7FFDFC4-42D7-F278-9D5C-A3D48BD4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4E97EC2-0AF8-3997-E26C-5CD071F195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532" t="1012" r="2164" b="2040"/>
          <a:stretch/>
        </p:blipFill>
        <p:spPr>
          <a:xfrm>
            <a:off x="3276600" y="1866901"/>
            <a:ext cx="6705600" cy="6324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666B5B3-119B-A205-FB6B-B81712026231}"/>
              </a:ext>
            </a:extLst>
          </p:cNvPr>
          <p:cNvSpPr txBox="1"/>
          <p:nvPr/>
        </p:nvSpPr>
        <p:spPr>
          <a:xfrm>
            <a:off x="10367092" y="3404562"/>
            <a:ext cx="7441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Electronics category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has the highest average price which is ₹10.1K and also the largest discount, bringing it down to ₹6K - shows strong discounting to drive demand.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Home &amp; Kitchen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Health &amp; Personal Care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follow with moderate pricing and noticeable discounts.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Office Products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Toys &amp; Games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the lowest-priced categories, with smaller or negligible discounts.</a:t>
            </a:r>
          </a:p>
        </p:txBody>
      </p:sp>
    </p:spTree>
    <p:extLst>
      <p:ext uri="{BB962C8B-B14F-4D97-AF65-F5344CB8AC3E}">
        <p14:creationId xmlns:p14="http://schemas.microsoft.com/office/powerpoint/2010/main" val="194802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C17FB-4AD6-ADB0-965A-693B11FD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4130911-6A9C-9A96-2C24-7C63C449FDA4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8236DBBF-4C19-8E83-13C0-2E1654F3C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975DD4A-89AD-12A7-65A2-1B376DA13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C8B16798-C62A-D568-ABDC-4349E6398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58D4F5EC-99FD-9D3A-3226-EE90FA392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98628DF5-7731-5478-9047-363298BD4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85FC3FCD-A69C-44E1-6F8E-742922F6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7374A0D2-307F-C373-76D0-B83F7FA4E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B50473D-BA60-3616-7036-B23A1DDFB35D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A67054B2-1775-66C5-BD80-FD89F978F5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409F7ED2-946D-D5A9-E023-2C109B9023F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76CBF5C4-F239-153C-CCE2-292FB279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D11095CA-FF50-4C86-3A83-50BD7BE53951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55B771CE-EC54-8C7D-F6D8-CA564A524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3AC51E8E-83D2-8CD5-C51D-CA5DBC286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AD797D73-599F-02F4-4C0A-C97809DAD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4F28607C-1DF2-1C93-3EEB-8E29E023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A442C668-1D39-EF20-C53A-C04A45665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0B103B33-14BA-382F-7955-D077F5D21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D510BD94-C4A9-3538-E541-6FC1AA2E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80EFE778-BC96-FC3E-9778-A9C14394AF57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7924016E-5804-BBF8-7A35-ECA727C02025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746DF0A-C13A-1B46-8EC0-B7CB170E17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303766B2-8130-AD57-C535-2CA450E6811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B6EFF68F-0C22-8BF2-749E-6263E483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F9AEF02-08B4-8CAC-4C8F-0FFADC64C3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484" t="658" r="1946" b="5527"/>
          <a:stretch/>
        </p:blipFill>
        <p:spPr>
          <a:xfrm>
            <a:off x="2653694" y="2833610"/>
            <a:ext cx="8229600" cy="460546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D5400CC-5AE0-F817-0F63-E3F2A6A0B5E7}"/>
              </a:ext>
            </a:extLst>
          </p:cNvPr>
          <p:cNvSpPr txBox="1"/>
          <p:nvPr/>
        </p:nvSpPr>
        <p:spPr>
          <a:xfrm>
            <a:off x="11150506" y="3712339"/>
            <a:ext cx="6759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Home Improvement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offers the highest average discount 16.16%, suggesting aggressive pricing or high competition.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Computers &amp; Accessories, Health &amp; Personal Care, and Electronics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15.8%, 14.89%, and 14.25%, respectively, also see significant discounting.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Office Products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receive the lowest average discount (3.47%)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Toys &amp; Games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not even have average discount (0.00%), possibly due to steady demand or lower margin flexibility.</a:t>
            </a:r>
          </a:p>
        </p:txBody>
      </p:sp>
    </p:spTree>
    <p:extLst>
      <p:ext uri="{BB962C8B-B14F-4D97-AF65-F5344CB8AC3E}">
        <p14:creationId xmlns:p14="http://schemas.microsoft.com/office/powerpoint/2010/main" val="360366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347171-878F-91ED-9FF9-A7733407509D}"/>
              </a:ext>
            </a:extLst>
          </p:cNvPr>
          <p:cNvSpPr txBox="1"/>
          <p:nvPr/>
        </p:nvSpPr>
        <p:spPr>
          <a:xfrm>
            <a:off x="11071779" y="3318185"/>
            <a:ext cx="67590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 Rating across all products is 4.1, with over 1.1K reviews recorded.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Electronics leads in average discount difference and actual price, indicating deep price reduction.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 Improvement offers the highest average discount percentage (16.16%).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Toys &amp; Games consistently have low discounts and lower max ratings, suggesting pricing stability or niche demand.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70019"/>
            <a:chOff x="0" y="0"/>
            <a:chExt cx="11564591" cy="502669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28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objective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overview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latin typeface="Arial" panose="020B0604020202020204" pitchFamily="34" charset="0"/>
                <a:cs typeface="Arial" panose="020B06040202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9FCA95-3A25-CAE6-A671-7F6CA1376195}"/>
              </a:ext>
            </a:extLst>
          </p:cNvPr>
          <p:cNvSpPr txBox="1"/>
          <p:nvPr/>
        </p:nvSpPr>
        <p:spPr>
          <a:xfrm>
            <a:off x="8719949" y="2350650"/>
            <a:ext cx="6934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Amazon is an American Tech Multi-National Company whose business interests include E-commerce, where they buy and store the inventory, and take care of everything from shipping and pricing to customer service and returns. This dataset is having the data of 1K+ Amazon Product's Ratings and Reviews as per their details listed on the official website of Amazon.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2"/>
            <a:ext cx="6074262" cy="578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endParaRPr lang="en-US" sz="4800" spc="-8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spc="-80" dirty="0">
                <a:latin typeface="Arial" panose="020B0604020202020204" pitchFamily="34" charset="0"/>
                <a:cs typeface="Arial" panose="020B0604020202020204" pitchFamily="34" charset="0"/>
              </a:rPr>
              <a:t>To analyze Amazon product performance across categories using sales, discounts, reviews, and ratings to uncover actionable insights.</a:t>
            </a:r>
          </a:p>
          <a:p>
            <a:pPr algn="just"/>
            <a:endParaRPr lang="en-US" sz="2800" spc="-8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spc="-80" dirty="0">
                <a:latin typeface="Arial" panose="020B0604020202020204" pitchFamily="34" charset="0"/>
                <a:cs typeface="Arial" panose="020B0604020202020204" pitchFamily="34" charset="0"/>
              </a:rPr>
              <a:t>Tools: Power BI, Data Cleaning, DAX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C9BC1A-D716-D510-E966-0183916BB963}"/>
              </a:ext>
            </a:extLst>
          </p:cNvPr>
          <p:cNvSpPr txBox="1"/>
          <p:nvPr/>
        </p:nvSpPr>
        <p:spPr>
          <a:xfrm>
            <a:off x="4381391" y="1501056"/>
            <a:ext cx="25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FBE61B-4FBE-5518-7F2F-263E69B7F9F1}"/>
              </a:ext>
            </a:extLst>
          </p:cNvPr>
          <p:cNvSpPr txBox="1"/>
          <p:nvPr/>
        </p:nvSpPr>
        <p:spPr>
          <a:xfrm>
            <a:off x="6183016" y="3058973"/>
            <a:ext cx="25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9C40A6-426B-9DCD-AE44-1B7AD726FF0B}"/>
              </a:ext>
            </a:extLst>
          </p:cNvPr>
          <p:cNvSpPr txBox="1"/>
          <p:nvPr/>
        </p:nvSpPr>
        <p:spPr>
          <a:xfrm>
            <a:off x="7922847" y="4737104"/>
            <a:ext cx="25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4D45DB-68AB-1054-0B2B-F0D91C500D92}"/>
              </a:ext>
            </a:extLst>
          </p:cNvPr>
          <p:cNvSpPr txBox="1"/>
          <p:nvPr/>
        </p:nvSpPr>
        <p:spPr>
          <a:xfrm>
            <a:off x="9835116" y="6287050"/>
            <a:ext cx="25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A26D16-819C-0B03-BDC3-A0BB96D177C6}"/>
              </a:ext>
            </a:extLst>
          </p:cNvPr>
          <p:cNvSpPr txBox="1"/>
          <p:nvPr/>
        </p:nvSpPr>
        <p:spPr>
          <a:xfrm>
            <a:off x="11756593" y="7870333"/>
            <a:ext cx="25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Uncover Insights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1"/>
          <p:cNvSpPr txBox="1"/>
          <p:nvPr/>
        </p:nvSpPr>
        <p:spPr>
          <a:xfrm>
            <a:off x="-302261" y="424950"/>
            <a:ext cx="883594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B9592AD4-07C3-76E2-C29F-4B379B23FAE1}"/>
              </a:ext>
            </a:extLst>
          </p:cNvPr>
          <p:cNvGrpSpPr/>
          <p:nvPr/>
        </p:nvGrpSpPr>
        <p:grpSpPr>
          <a:xfrm>
            <a:off x="517112" y="8267700"/>
            <a:ext cx="17253775" cy="1559879"/>
            <a:chOff x="0" y="0"/>
            <a:chExt cx="23005033" cy="2689439"/>
          </a:xfrm>
        </p:grpSpPr>
        <p:pic>
          <p:nvPicPr>
            <p:cNvPr id="19" name="Picture 5">
              <a:extLst>
                <a:ext uri="{FF2B5EF4-FFF2-40B4-BE49-F238E27FC236}">
                  <a16:creationId xmlns:a16="http://schemas.microsoft.com/office/drawing/2014/main" id="{EFC30998-32D6-7876-5C1E-07EC18A4E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4578EDF3-509F-8BD9-F0AC-5263FD890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35" name="Picture 7">
              <a:extLst>
                <a:ext uri="{FF2B5EF4-FFF2-40B4-BE49-F238E27FC236}">
                  <a16:creationId xmlns:a16="http://schemas.microsoft.com/office/drawing/2014/main" id="{DBBC0A01-7B4E-AF46-E1CF-D14C3CF60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37" name="Picture 8">
              <a:extLst>
                <a:ext uri="{FF2B5EF4-FFF2-40B4-BE49-F238E27FC236}">
                  <a16:creationId xmlns:a16="http://schemas.microsoft.com/office/drawing/2014/main" id="{B8E7FF84-EF17-0E8B-E59B-A9C5D62D9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38" name="Picture 9">
              <a:extLst>
                <a:ext uri="{FF2B5EF4-FFF2-40B4-BE49-F238E27FC236}">
                  <a16:creationId xmlns:a16="http://schemas.microsoft.com/office/drawing/2014/main" id="{88F43CF0-BAA8-8175-3E95-70BE8E794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39" name="Picture 10">
              <a:extLst>
                <a:ext uri="{FF2B5EF4-FFF2-40B4-BE49-F238E27FC236}">
                  <a16:creationId xmlns:a16="http://schemas.microsoft.com/office/drawing/2014/main" id="{39527D0B-D1CD-5E12-455D-AB7A8594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id="{6EBA0568-AC54-97FC-FA48-06FED3DE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656E6D6-9D24-1E91-9C5F-A39FCD84E346}"/>
              </a:ext>
            </a:extLst>
          </p:cNvPr>
          <p:cNvSpPr txBox="1"/>
          <p:nvPr/>
        </p:nvSpPr>
        <p:spPr>
          <a:xfrm>
            <a:off x="890587" y="1790700"/>
            <a:ext cx="16856487" cy="64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Source: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Amazon sales dataset (scrapped from the Kaggle)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Records: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1,464 Rows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Columns Used: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Product Name: Name of the listed products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Category: Product category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Actual Price: Actual price of product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Discounted Price: Price of the product after discount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Discount Amount Difference: Difference between actual price and discounted price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Discount Percentage: Percentage discount offered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Rating: Average rating out of 5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Rating Count: Total number of user rating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Review Count: Number of written reviews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9E4C91-DD61-BD4C-9292-7D4460C6E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255" y="7681236"/>
            <a:ext cx="14285490" cy="21463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7FE9F9-9A34-3888-D73F-207BE7DC7BF8}"/>
              </a:ext>
            </a:extLst>
          </p:cNvPr>
          <p:cNvSpPr txBox="1"/>
          <p:nvPr/>
        </p:nvSpPr>
        <p:spPr>
          <a:xfrm>
            <a:off x="1963059" y="4135652"/>
            <a:ext cx="430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Reviews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indicates a healthy volume of customer feedback. It is useful for measuring engagement.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A9C7E-D838-12D9-A6F2-3DE2EFB325D5}"/>
              </a:ext>
            </a:extLst>
          </p:cNvPr>
          <p:cNvSpPr txBox="1"/>
          <p:nvPr/>
        </p:nvSpPr>
        <p:spPr>
          <a:xfrm>
            <a:off x="6705600" y="4226303"/>
            <a:ext cx="4305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Average Rating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reflects a generally positive customer sentiment. It shows product quality and satisfaction.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B1ABD-BFE7-C085-1AF4-931947EA2B59}"/>
              </a:ext>
            </a:extLst>
          </p:cNvPr>
          <p:cNvSpPr txBox="1"/>
          <p:nvPr/>
        </p:nvSpPr>
        <p:spPr>
          <a:xfrm>
            <a:off x="12019641" y="4240234"/>
            <a:ext cx="4305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Maximum Discount (%)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highlights the most heavily discounted product. It is useful to spot aggressive pricing strategies.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4A4F9BE-2FC0-00B8-58AA-37E9F1AF8ED9}"/>
              </a:ext>
            </a:extLst>
          </p:cNvPr>
          <p:cNvSpPr txBox="1"/>
          <p:nvPr/>
        </p:nvSpPr>
        <p:spPr>
          <a:xfrm>
            <a:off x="12192000" y="1866900"/>
            <a:ext cx="56169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Top-rated Category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Computers &amp; Accessories received a perfect 5.0 rating which shows high satisfaction and product quality in this segment.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Other top-rated Category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 &amp; Kitchen and Electronics segment also score high 4.8 and 4.7, respectively, indicating strong customer trust and satisfaction.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Mid-rated Category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Categories like Toys &amp; Games and Health &amp; Personal Care show good ratings 4.3 and 4.0, respectively but they need strategies for improvement.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Lowest-rated Category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 &amp; Motorbike has the lowest rating 3.8, suggesting potential quality or satisfaction concerns.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93D72E4-4B0A-447B-9A7B-1FAD9FDCEA9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94" t="1076" r="633" b="3160"/>
          <a:stretch/>
        </p:blipFill>
        <p:spPr>
          <a:xfrm>
            <a:off x="2724116" y="1756595"/>
            <a:ext cx="9315484" cy="63581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0B910BFC-7D88-9926-2152-3024A44567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57" t="2072" r="1344" b="264"/>
          <a:stretch/>
        </p:blipFill>
        <p:spPr>
          <a:xfrm>
            <a:off x="2869536" y="1383832"/>
            <a:ext cx="7842798" cy="72648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783990D-694B-F8DD-BC53-16BE944C611E}"/>
              </a:ext>
            </a:extLst>
          </p:cNvPr>
          <p:cNvSpPr txBox="1"/>
          <p:nvPr/>
        </p:nvSpPr>
        <p:spPr>
          <a:xfrm>
            <a:off x="10972800" y="3404562"/>
            <a:ext cx="68361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category has the highest average discount difference which is 4.2K. It indicates significant markdowns which likely used to boost sales or clear stock.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Home &amp; Kitchen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Car &amp; Motorbike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show relatively high discount differences 1.8K and 1.7K, respectively -possibly used to stay competitive.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Toys &amp; Games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has zero discount difference, meaning it either has fixed pricing or minimal promotional pricing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769</Words>
  <Application>Microsoft Office PowerPoint</Application>
  <PresentationFormat>Custom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Shivli Saxena</cp:lastModifiedBy>
  <cp:revision>17</cp:revision>
  <dcterms:created xsi:type="dcterms:W3CDTF">2006-08-16T00:00:00Z</dcterms:created>
  <dcterms:modified xsi:type="dcterms:W3CDTF">2025-04-13T16:09:49Z</dcterms:modified>
  <dc:identifier>DAEhDyfaYKE</dc:identifier>
</cp:coreProperties>
</file>