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61" r:id="rId3"/>
    <p:sldId id="260" r:id="rId4"/>
    <p:sldId id="262" r:id="rId5"/>
    <p:sldId id="268" r:id="rId6"/>
    <p:sldId id="263" r:id="rId7"/>
    <p:sldId id="267" r:id="rId8"/>
    <p:sldId id="265" r:id="rId9"/>
    <p:sldId id="266" r:id="rId1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73146" autoAdjust="0"/>
  </p:normalViewPr>
  <p:slideViewPr>
    <p:cSldViewPr>
      <p:cViewPr>
        <p:scale>
          <a:sx n="50" d="100"/>
          <a:sy n="50" d="100"/>
        </p:scale>
        <p:origin x="274"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5E7D-8678-37AD-AF7A-7A9263D1D5DE}"/>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F9B66C-EE98-B3C0-0589-0FEE57429431}"/>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AA4818E9-1CBF-9F48-2104-E86FE9E217B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a:extLst>
              <a:ext uri="{FF2B5EF4-FFF2-40B4-BE49-F238E27FC236}">
                <a16:creationId xmlns:a16="http://schemas.microsoft.com/office/drawing/2014/main" id="{F0763E35-64F7-0FD2-42E2-9262AFEB74A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5AD94317-C393-F4FC-299B-60511A7F541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5D678E66-3360-49F2-D50D-6628CD75BE50}"/>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85543BB4-99F0-2256-0C9A-DF626AB972B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extLst>
      <p:ext uri="{BB962C8B-B14F-4D97-AF65-F5344CB8AC3E}">
        <p14:creationId xmlns:p14="http://schemas.microsoft.com/office/powerpoint/2010/main" val="294943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7.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9.jpe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1.png"/><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a:solidFill>
            <a:schemeClr val="bg1"/>
          </a:solidFill>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a:solidFill>
            <a:schemeClr val="accent2">
              <a:lumMod val="40000"/>
              <a:lumOff val="60000"/>
            </a:schemeClr>
          </a:solidFill>
        </p:grpSpPr>
        <p:grpSp>
          <p:nvGrpSpPr>
            <p:cNvPr id="21" name="Group 21"/>
            <p:cNvGrpSpPr>
              <a:grpSpLocks noChangeAspect="1"/>
            </p:cNvGrpSpPr>
            <p:nvPr/>
          </p:nvGrpSpPr>
          <p:grpSpPr>
            <a:xfrm>
              <a:off x="1931835" y="1354967"/>
              <a:ext cx="9735956" cy="9735956"/>
              <a:chOff x="0" y="0"/>
              <a:chExt cx="6350000" cy="6350000"/>
            </a:xfrm>
            <a:grpFill/>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4" y="3305349"/>
            <a:ext cx="5917225" cy="4270400"/>
          </a:xfrm>
          <a:prstGeom prst="rect">
            <a:avLst/>
          </a:prstGeom>
        </p:spPr>
        <p:txBody>
          <a:bodyPr wrap="square" lIns="0" tIns="0" rIns="0" bIns="0" rtlCol="0" anchor="t">
            <a:spAutoFit/>
          </a:bodyPr>
          <a:lstStyle/>
          <a:p>
            <a:pPr algn="ctr">
              <a:lnSpc>
                <a:spcPts val="11059"/>
              </a:lnSpc>
            </a:pPr>
            <a:r>
              <a:rPr lang="en-US" sz="8800" b="1" spc="-105" dirty="0">
                <a:latin typeface="Arial" panose="020B0604020202020204" pitchFamily="34" charset="0"/>
                <a:cs typeface="Arial" panose="020B0604020202020204" pitchFamily="34" charset="0"/>
              </a:rPr>
              <a:t>Global Superstore Sales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a:solidFill>
            <a:schemeClr val="accent2">
              <a:lumMod val="60000"/>
              <a:lumOff val="40000"/>
            </a:schemeClr>
          </a:solidFill>
        </p:grpSpPr>
        <p:grpSp>
          <p:nvGrpSpPr>
            <p:cNvPr id="14" name="Group 14"/>
            <p:cNvGrpSpPr>
              <a:grpSpLocks noChangeAspect="1"/>
            </p:cNvGrpSpPr>
            <p:nvPr/>
          </p:nvGrpSpPr>
          <p:grpSpPr>
            <a:xfrm>
              <a:off x="0" y="342565"/>
              <a:ext cx="2032432" cy="2032432"/>
              <a:chOff x="0" y="0"/>
              <a:chExt cx="6350000" cy="6350000"/>
            </a:xfrm>
            <a:grpFill/>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a:solidFill>
            <a:schemeClr val="accent2">
              <a:lumMod val="60000"/>
              <a:lumOff val="40000"/>
            </a:schemeClr>
          </a:solidFill>
        </p:grpSpPr>
        <p:grpSp>
          <p:nvGrpSpPr>
            <p:cNvPr id="18" name="Group 18"/>
            <p:cNvGrpSpPr>
              <a:grpSpLocks noChangeAspect="1"/>
            </p:cNvGrpSpPr>
            <p:nvPr/>
          </p:nvGrpSpPr>
          <p:grpSpPr>
            <a:xfrm>
              <a:off x="0" y="342565"/>
              <a:ext cx="2032432" cy="2032432"/>
              <a:chOff x="0" y="0"/>
              <a:chExt cx="6350000" cy="6350000"/>
            </a:xfrm>
            <a:grpFill/>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a:solidFill>
            <a:schemeClr val="accent2">
              <a:lumMod val="60000"/>
              <a:lumOff val="40000"/>
            </a:schemeClr>
          </a:solidFill>
        </p:grpSpPr>
        <p:grpSp>
          <p:nvGrpSpPr>
            <p:cNvPr id="22" name="Group 22"/>
            <p:cNvGrpSpPr>
              <a:grpSpLocks noChangeAspect="1"/>
            </p:cNvGrpSpPr>
            <p:nvPr/>
          </p:nvGrpSpPr>
          <p:grpSpPr>
            <a:xfrm>
              <a:off x="0" y="342565"/>
              <a:ext cx="2032432" cy="2032432"/>
              <a:chOff x="0" y="0"/>
              <a:chExt cx="6350000" cy="6350000"/>
            </a:xfrm>
            <a:grpFill/>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a:solidFill>
            <a:schemeClr val="accent2">
              <a:lumMod val="60000"/>
              <a:lumOff val="40000"/>
            </a:schemeClr>
          </a:solidFill>
        </p:grpSpPr>
        <p:grpSp>
          <p:nvGrpSpPr>
            <p:cNvPr id="26" name="Group 26"/>
            <p:cNvGrpSpPr>
              <a:grpSpLocks noChangeAspect="1"/>
            </p:cNvGrpSpPr>
            <p:nvPr/>
          </p:nvGrpSpPr>
          <p:grpSpPr>
            <a:xfrm>
              <a:off x="0" y="342565"/>
              <a:ext cx="2032432" cy="2032432"/>
              <a:chOff x="0" y="0"/>
              <a:chExt cx="6350000" cy="6350000"/>
            </a:xfrm>
            <a:grpFill/>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a:solidFill>
            <a:schemeClr val="accent2">
              <a:lumMod val="60000"/>
              <a:lumOff val="40000"/>
            </a:schemeClr>
          </a:solidFill>
        </p:grpSpPr>
        <p:grpSp>
          <p:nvGrpSpPr>
            <p:cNvPr id="30" name="Group 30"/>
            <p:cNvGrpSpPr>
              <a:grpSpLocks noChangeAspect="1"/>
            </p:cNvGrpSpPr>
            <p:nvPr/>
          </p:nvGrpSpPr>
          <p:grpSpPr>
            <a:xfrm>
              <a:off x="0" y="342565"/>
              <a:ext cx="2032432" cy="2032432"/>
              <a:chOff x="0" y="0"/>
              <a:chExt cx="6350000" cy="6350000"/>
            </a:xfrm>
            <a:grpFill/>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latin typeface="Arial" panose="020B0604020202020204" pitchFamily="34" charset="0"/>
                <a:cs typeface="Arial" panose="020B0604020202020204"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latin typeface="Arial" panose="020B0604020202020204" pitchFamily="34" charset="0"/>
                <a:cs typeface="Arial" panose="020B0604020202020204" pitchFamily="34" charset="0"/>
              </a:rPr>
              <a:t>3</a:t>
            </a:r>
          </a:p>
        </p:txBody>
      </p:sp>
      <p:sp>
        <p:nvSpPr>
          <p:cNvPr id="39" name="TextBox 38">
            <a:extLst>
              <a:ext uri="{FF2B5EF4-FFF2-40B4-BE49-F238E27FC236}">
                <a16:creationId xmlns:a16="http://schemas.microsoft.com/office/drawing/2014/main" id="{23C9BC1A-D716-D510-E966-0183916BB963}"/>
              </a:ext>
            </a:extLst>
          </p:cNvPr>
          <p:cNvSpPr txBox="1"/>
          <p:nvPr/>
        </p:nvSpPr>
        <p:spPr>
          <a:xfrm>
            <a:off x="4381391" y="1501056"/>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Collection</a:t>
            </a:r>
            <a:endParaRPr lang="en-IN" sz="2000"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CAFBE61B-4FBE-5518-7F2F-263E69B7F9F1}"/>
              </a:ext>
            </a:extLst>
          </p:cNvPr>
          <p:cNvSpPr txBox="1"/>
          <p:nvPr/>
        </p:nvSpPr>
        <p:spPr>
          <a:xfrm>
            <a:off x="6183016" y="3058973"/>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Understanding</a:t>
            </a:r>
            <a:endParaRPr lang="en-IN" sz="2000" dirty="0">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C39C40A6-426B-9DCD-AE44-1B7AD726FF0B}"/>
              </a:ext>
            </a:extLst>
          </p:cNvPr>
          <p:cNvSpPr txBox="1"/>
          <p:nvPr/>
        </p:nvSpPr>
        <p:spPr>
          <a:xfrm>
            <a:off x="7922847" y="4737104"/>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Cleaning</a:t>
            </a:r>
            <a:endParaRPr lang="en-IN" sz="20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004D45DB-68AB-1054-0B2B-F0D91C500D92}"/>
              </a:ext>
            </a:extLst>
          </p:cNvPr>
          <p:cNvSpPr txBox="1"/>
          <p:nvPr/>
        </p:nvSpPr>
        <p:spPr>
          <a:xfrm>
            <a:off x="9835116" y="6287050"/>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Data Visualization</a:t>
            </a:r>
            <a:endParaRPr lang="en-IN" sz="2000"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43A26D16-819C-0B03-BDC3-A0BB96D177C6}"/>
              </a:ext>
            </a:extLst>
          </p:cNvPr>
          <p:cNvSpPr txBox="1"/>
          <p:nvPr/>
        </p:nvSpPr>
        <p:spPr>
          <a:xfrm>
            <a:off x="11756593" y="7870333"/>
            <a:ext cx="2564983" cy="400110"/>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Uncover Insights</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1" name="TextBox 31"/>
          <p:cNvSpPr txBox="1"/>
          <p:nvPr/>
        </p:nvSpPr>
        <p:spPr>
          <a:xfrm>
            <a:off x="-302261" y="424950"/>
            <a:ext cx="8835940" cy="1231106"/>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Arial" panose="020B0604020202020204" pitchFamily="34" charset="0"/>
                <a:cs typeface="Arial" panose="020B0604020202020204" pitchFamily="34" charset="0"/>
              </a:rPr>
              <a:t>Data Overview</a:t>
            </a:r>
          </a:p>
        </p:txBody>
      </p:sp>
      <p:grpSp>
        <p:nvGrpSpPr>
          <p:cNvPr id="18" name="Group 4">
            <a:extLst>
              <a:ext uri="{FF2B5EF4-FFF2-40B4-BE49-F238E27FC236}">
                <a16:creationId xmlns:a16="http://schemas.microsoft.com/office/drawing/2014/main" id="{B9592AD4-07C3-76E2-C29F-4B379B23FAE1}"/>
              </a:ext>
            </a:extLst>
          </p:cNvPr>
          <p:cNvGrpSpPr/>
          <p:nvPr/>
        </p:nvGrpSpPr>
        <p:grpSpPr>
          <a:xfrm>
            <a:off x="517112" y="8267700"/>
            <a:ext cx="17253775" cy="1559879"/>
            <a:chOff x="0" y="0"/>
            <a:chExt cx="23005033" cy="2689439"/>
          </a:xfrm>
        </p:grpSpPr>
        <p:pic>
          <p:nvPicPr>
            <p:cNvPr id="19" name="Picture 5">
              <a:extLst>
                <a:ext uri="{FF2B5EF4-FFF2-40B4-BE49-F238E27FC236}">
                  <a16:creationId xmlns:a16="http://schemas.microsoft.com/office/drawing/2014/main" id="{EFC30998-32D6-7876-5C1E-07EC18A4E5E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20" name="Picture 6">
              <a:extLst>
                <a:ext uri="{FF2B5EF4-FFF2-40B4-BE49-F238E27FC236}">
                  <a16:creationId xmlns:a16="http://schemas.microsoft.com/office/drawing/2014/main" id="{4578EDF3-509F-8BD9-F0AC-5263FD890D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35" name="Picture 7">
              <a:extLst>
                <a:ext uri="{FF2B5EF4-FFF2-40B4-BE49-F238E27FC236}">
                  <a16:creationId xmlns:a16="http://schemas.microsoft.com/office/drawing/2014/main" id="{DBBC0A01-7B4E-AF46-E1CF-D14C3CF60A4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37" name="Picture 8">
              <a:extLst>
                <a:ext uri="{FF2B5EF4-FFF2-40B4-BE49-F238E27FC236}">
                  <a16:creationId xmlns:a16="http://schemas.microsoft.com/office/drawing/2014/main" id="{B8E7FF84-EF17-0E8B-E59B-A9C5D62D9DC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38" name="Picture 9">
              <a:extLst>
                <a:ext uri="{FF2B5EF4-FFF2-40B4-BE49-F238E27FC236}">
                  <a16:creationId xmlns:a16="http://schemas.microsoft.com/office/drawing/2014/main" id="{88F43CF0-BAA8-8175-3E95-70BE8E79446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39" name="Picture 10">
              <a:extLst>
                <a:ext uri="{FF2B5EF4-FFF2-40B4-BE49-F238E27FC236}">
                  <a16:creationId xmlns:a16="http://schemas.microsoft.com/office/drawing/2014/main" id="{39527D0B-D1CD-5E12-455D-AB7A8594A79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40" name="Picture 11">
              <a:extLst>
                <a:ext uri="{FF2B5EF4-FFF2-40B4-BE49-F238E27FC236}">
                  <a16:creationId xmlns:a16="http://schemas.microsoft.com/office/drawing/2014/main" id="{6EBA0568-AC54-97FC-FA48-06FED3DED7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41" name="TextBox 40">
            <a:extLst>
              <a:ext uri="{FF2B5EF4-FFF2-40B4-BE49-F238E27FC236}">
                <a16:creationId xmlns:a16="http://schemas.microsoft.com/office/drawing/2014/main" id="{1656E6D6-9D24-1E91-9C5F-A39FCD84E346}"/>
              </a:ext>
            </a:extLst>
          </p:cNvPr>
          <p:cNvSpPr txBox="1"/>
          <p:nvPr/>
        </p:nvSpPr>
        <p:spPr>
          <a:xfrm>
            <a:off x="890587" y="1790700"/>
            <a:ext cx="16856487" cy="4651979"/>
          </a:xfrm>
          <a:prstGeom prst="rect">
            <a:avLst/>
          </a:prstGeom>
          <a:noFill/>
        </p:spPr>
        <p:txBody>
          <a:bodyPr wrap="square" rtlCol="0">
            <a:spAutoFit/>
          </a:bodyPr>
          <a:lstStyle/>
          <a:p>
            <a:pPr algn="just">
              <a:lnSpc>
                <a:spcPct val="150000"/>
              </a:lnSpc>
            </a:pPr>
            <a:r>
              <a:rPr lang="en-US" sz="2000" b="1" dirty="0">
                <a:latin typeface="Arial" panose="020B0604020202020204" pitchFamily="34" charset="0"/>
                <a:cs typeface="Arial" panose="020B0604020202020204" pitchFamily="34" charset="0"/>
              </a:rPr>
              <a:t>Data Source: </a:t>
            </a:r>
          </a:p>
          <a:p>
            <a:pPr algn="just">
              <a:lnSpc>
                <a:spcPct val="150000"/>
              </a:lnSpc>
            </a:pPr>
            <a:r>
              <a:rPr lang="en-US" sz="2000" dirty="0">
                <a:latin typeface="Arial" panose="020B0604020202020204" pitchFamily="34" charset="0"/>
                <a:cs typeface="Arial" panose="020B0604020202020204" pitchFamily="34" charset="0"/>
              </a:rPr>
              <a:t>Global superstore sales dataset (scrapped from the Kaggle)</a:t>
            </a:r>
          </a:p>
          <a:p>
            <a:pPr algn="just">
              <a:lnSpc>
                <a:spcPct val="150000"/>
              </a:lnSpc>
            </a:pPr>
            <a:r>
              <a:rPr lang="en-US" sz="2000" b="1" dirty="0">
                <a:latin typeface="Arial" panose="020B0604020202020204" pitchFamily="34" charset="0"/>
                <a:cs typeface="Arial" panose="020B0604020202020204" pitchFamily="34" charset="0"/>
              </a:rPr>
              <a:t>Total Records: </a:t>
            </a:r>
          </a:p>
          <a:p>
            <a:pPr algn="just">
              <a:lnSpc>
                <a:spcPct val="150000"/>
              </a:lnSpc>
            </a:pPr>
            <a:r>
              <a:rPr lang="en-US" sz="2000" dirty="0">
                <a:latin typeface="Arial" panose="020B0604020202020204" pitchFamily="34" charset="0"/>
                <a:cs typeface="Arial" panose="020B0604020202020204" pitchFamily="34" charset="0"/>
              </a:rPr>
              <a:t>51,290 Rows</a:t>
            </a:r>
          </a:p>
          <a:p>
            <a:pPr algn="just">
              <a:lnSpc>
                <a:spcPct val="150000"/>
              </a:lnSpc>
            </a:pPr>
            <a:r>
              <a:rPr lang="en-US" sz="2000" b="1" dirty="0">
                <a:latin typeface="Arial" panose="020B0604020202020204" pitchFamily="34" charset="0"/>
                <a:cs typeface="Arial" panose="020B0604020202020204" pitchFamily="34" charset="0"/>
              </a:rPr>
              <a:t>Key Columns Used:</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Category: The category of products sold in the superstore.</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Order date: The date when the order was placed.</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Profit: The profit generated from the order.</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Region: The region where the order was placed.</a:t>
            </a:r>
          </a:p>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Sales: The total sales amount for the order.</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67950" y="-156132"/>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5" name="Picture 14">
            <a:extLst>
              <a:ext uri="{FF2B5EF4-FFF2-40B4-BE49-F238E27FC236}">
                <a16:creationId xmlns:a16="http://schemas.microsoft.com/office/drawing/2014/main" id="{DE6256A7-E0D6-76A6-63F8-608B2C36EFE1}"/>
              </a:ext>
            </a:extLst>
          </p:cNvPr>
          <p:cNvPicPr>
            <a:picLocks noChangeAspect="1"/>
          </p:cNvPicPr>
          <p:nvPr/>
        </p:nvPicPr>
        <p:blipFill>
          <a:blip r:embed="rId5"/>
          <a:stretch>
            <a:fillRect/>
          </a:stretch>
        </p:blipFill>
        <p:spPr>
          <a:xfrm>
            <a:off x="1284518" y="1079736"/>
            <a:ext cx="15718963" cy="8818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9CF2B-787D-BFEE-DF19-02EA997BD22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8A12E84-DB82-57E4-BAF4-21071F8E129D}"/>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8C747580-0E83-EBA8-F5DB-7D6AF2A44CC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EBB139BC-7FE7-E0A8-10D9-CDCF40D37E0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717547BF-13B9-BEF8-B46D-CE80C3340E6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53E4B731-1CAF-B271-C03D-68493B381ED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25E3A07A-F088-1D53-D71E-ECF05CFBEAE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883FB88D-2EAA-5205-83B5-37F1BD3A96F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52BB21FA-9846-9FAB-71AE-89096AB47C9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503DD771-B24C-0379-93B4-1E2B24F94E2F}"/>
              </a:ext>
            </a:extLst>
          </p:cNvPr>
          <p:cNvGrpSpPr/>
          <p:nvPr/>
        </p:nvGrpSpPr>
        <p:grpSpPr>
          <a:xfrm rot="1153642">
            <a:off x="979454" y="8814374"/>
            <a:ext cx="3545509" cy="3370301"/>
            <a:chOff x="-1" y="1"/>
            <a:chExt cx="4727345" cy="4493735"/>
          </a:xfrm>
        </p:grpSpPr>
        <p:grpSp>
          <p:nvGrpSpPr>
            <p:cNvPr id="11" name="Group 11">
              <a:extLst>
                <a:ext uri="{FF2B5EF4-FFF2-40B4-BE49-F238E27FC236}">
                  <a16:creationId xmlns:a16="http://schemas.microsoft.com/office/drawing/2014/main" id="{87B78156-9DA9-CA8A-5126-0A8D2ADFB3C2}"/>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804E97ED-CB73-3DE1-CC96-7020B14BBE30}"/>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sp>
        </p:grpSp>
        <p:pic>
          <p:nvPicPr>
            <p:cNvPr id="13" name="Picture 13">
              <a:extLst>
                <a:ext uri="{FF2B5EF4-FFF2-40B4-BE49-F238E27FC236}">
                  <a16:creationId xmlns:a16="http://schemas.microsoft.com/office/drawing/2014/main" id="{834045B7-876A-F405-B10A-FDF44D9119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1" y="1"/>
              <a:ext cx="4083272" cy="4091978"/>
            </a:xfrm>
            <a:prstGeom prst="rect">
              <a:avLst/>
            </a:prstGeom>
          </p:spPr>
        </p:pic>
      </p:grpSp>
      <p:grpSp>
        <p:nvGrpSpPr>
          <p:cNvPr id="14" name="Group 14">
            <a:extLst>
              <a:ext uri="{FF2B5EF4-FFF2-40B4-BE49-F238E27FC236}">
                <a16:creationId xmlns:a16="http://schemas.microsoft.com/office/drawing/2014/main" id="{CEB275C6-9714-C3A3-35BF-B452F366C02F}"/>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10710CB2-6B25-937B-4B61-8E7AB859A53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2333B8DC-5FBE-7CF4-7854-D13F95BBDBA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52424FC4-A341-6BFA-23C9-B29CE6DA6E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46964CD4-5256-5499-69D2-322EA361961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75D53A34-958C-FB21-3001-CEF7282D33A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0B545F56-3C92-4381-3EBC-050EA18747F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067BE62D-314D-BB20-1D52-566D1EF0EDB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A0F49DD0-C545-88D5-22CD-876F1879BD31}"/>
              </a:ext>
            </a:extLst>
          </p:cNvPr>
          <p:cNvSpPr/>
          <p:nvPr/>
        </p:nvSpPr>
        <p:spPr>
          <a:xfrm>
            <a:off x="0" y="0"/>
            <a:ext cx="2386482" cy="10287000"/>
          </a:xfrm>
          <a:prstGeom prst="rect">
            <a:avLst/>
          </a:prstGeom>
          <a:solidFill>
            <a:schemeClr val="accent2"/>
          </a:solidFill>
        </p:spPr>
      </p:sp>
      <p:grpSp>
        <p:nvGrpSpPr>
          <p:cNvPr id="23" name="Group 23">
            <a:extLst>
              <a:ext uri="{FF2B5EF4-FFF2-40B4-BE49-F238E27FC236}">
                <a16:creationId xmlns:a16="http://schemas.microsoft.com/office/drawing/2014/main" id="{87D00F05-7C25-50A4-DC70-71BF5F41F46E}"/>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85EBBE56-4ED5-9D45-B348-A8E07FE9D148}"/>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952331F5-4EE9-9E7E-3C95-458C4CA8B1A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sp>
        </p:grpSp>
        <p:pic>
          <p:nvPicPr>
            <p:cNvPr id="26" name="Picture 26">
              <a:extLst>
                <a:ext uri="{FF2B5EF4-FFF2-40B4-BE49-F238E27FC236}">
                  <a16:creationId xmlns:a16="http://schemas.microsoft.com/office/drawing/2014/main" id="{F0C57921-0877-F3A1-354B-4B5ECFE5DB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536AF5C-505A-8DE1-96E7-ED2F3C47D39A}"/>
              </a:ext>
            </a:extLst>
          </p:cNvPr>
          <p:cNvSpPr txBox="1"/>
          <p:nvPr/>
        </p:nvSpPr>
        <p:spPr>
          <a:xfrm>
            <a:off x="3009101" y="5286817"/>
            <a:ext cx="13910798" cy="4093428"/>
          </a:xfrm>
          <a:prstGeom prst="rect">
            <a:avLst/>
          </a:prstGeom>
          <a:noFill/>
        </p:spPr>
        <p:txBody>
          <a:bodyPr wrap="square" rtlCol="0">
            <a:spAutoFit/>
          </a:bodyPr>
          <a:lstStyle/>
          <a:p>
            <a:pPr algn="ctr"/>
            <a:r>
              <a:rPr lang="en-US" sz="2000" b="1" u="sng" dirty="0">
                <a:latin typeface="Arial" panose="020B0604020202020204" pitchFamily="34" charset="0"/>
                <a:cs typeface="Arial" panose="020B0604020202020204" pitchFamily="34" charset="0"/>
              </a:rPr>
              <a:t>Monthly Sales Trend Analysis</a:t>
            </a:r>
          </a:p>
          <a:p>
            <a:pPr algn="just"/>
            <a:r>
              <a:rPr lang="en-US" sz="2000" b="1" dirty="0">
                <a:latin typeface="Arial" panose="020B0604020202020204" pitchFamily="34" charset="0"/>
                <a:cs typeface="Arial" panose="020B0604020202020204" pitchFamily="34" charset="0"/>
              </a:rPr>
              <a:t>Seasonal Trends:</a:t>
            </a:r>
          </a:p>
          <a:p>
            <a:pPr algn="just"/>
            <a:r>
              <a:rPr lang="en-US" sz="2000" dirty="0">
                <a:latin typeface="Arial" panose="020B0604020202020204" pitchFamily="34" charset="0"/>
                <a:cs typeface="Arial" panose="020B0604020202020204" pitchFamily="34" charset="0"/>
              </a:rPr>
              <a:t>The sales data reveals a clear pattern where dips are consistent in April and October. This suggests a seasonal effect, possibly influenced by market demand, holidays, or industry cycles.</a:t>
            </a:r>
          </a:p>
          <a:p>
            <a:pPr algn="just"/>
            <a:r>
              <a:rPr lang="en-US" sz="2000" b="1" dirty="0">
                <a:latin typeface="Arial" panose="020B0604020202020204" pitchFamily="34" charset="0"/>
                <a:cs typeface="Arial" panose="020B0604020202020204" pitchFamily="34" charset="0"/>
              </a:rPr>
              <a:t>Cyclical Behavior:</a:t>
            </a:r>
          </a:p>
          <a:p>
            <a:pPr algn="just"/>
            <a:r>
              <a:rPr lang="en-US" sz="2000" dirty="0">
                <a:latin typeface="Arial" panose="020B0604020202020204" pitchFamily="34" charset="0"/>
                <a:cs typeface="Arial" panose="020B0604020202020204" pitchFamily="34" charset="0"/>
              </a:rPr>
              <a:t>The fluctuations in sales follow a predictable cycle, indicating that businesses can anticipate high and low sales periods and plan accordingly.</a:t>
            </a:r>
          </a:p>
          <a:p>
            <a:pPr algn="just"/>
            <a:r>
              <a:rPr lang="en-US" sz="2000" b="1" dirty="0">
                <a:latin typeface="Arial" panose="020B0604020202020204" pitchFamily="34" charset="0"/>
                <a:cs typeface="Arial" panose="020B0604020202020204" pitchFamily="34" charset="0"/>
              </a:rPr>
              <a:t>Strategic Opportunities: </a:t>
            </a:r>
          </a:p>
          <a:p>
            <a:pPr algn="just"/>
            <a:r>
              <a:rPr lang="en-US" sz="2000" dirty="0">
                <a:latin typeface="Arial" panose="020B0604020202020204" pitchFamily="34" charset="0"/>
                <a:cs typeface="Arial" panose="020B0604020202020204" pitchFamily="34" charset="0"/>
              </a:rPr>
              <a:t>Leveraging high-sales months for marketing campaigns and product launches could maximize revenue. Similarly, businesses can introduce promotions or alternative strategies to mitigate losses during low-sales months.</a:t>
            </a:r>
          </a:p>
          <a:p>
            <a:pPr algn="just"/>
            <a:r>
              <a:rPr lang="en-US" sz="2000" b="1" dirty="0">
                <a:latin typeface="Arial" panose="020B0604020202020204" pitchFamily="34" charset="0"/>
                <a:cs typeface="Arial" panose="020B0604020202020204" pitchFamily="34" charset="0"/>
              </a:rPr>
              <a:t>Forecasting Potential: </a:t>
            </a:r>
          </a:p>
          <a:p>
            <a:pPr algn="just"/>
            <a:r>
              <a:rPr lang="en-US" sz="2000" dirty="0">
                <a:latin typeface="Arial" panose="020B0604020202020204" pitchFamily="34" charset="0"/>
                <a:cs typeface="Arial" panose="020B0604020202020204" pitchFamily="34" charset="0"/>
              </a:rPr>
              <a:t>By recognizing these patterns, businesses can develop more precise sales forecasts, ensuring better resource allocation and inventory management.</a:t>
            </a:r>
          </a:p>
        </p:txBody>
      </p:sp>
      <p:pic>
        <p:nvPicPr>
          <p:cNvPr id="30" name="Picture 29">
            <a:extLst>
              <a:ext uri="{FF2B5EF4-FFF2-40B4-BE49-F238E27FC236}">
                <a16:creationId xmlns:a16="http://schemas.microsoft.com/office/drawing/2014/main" id="{F5A18B43-D72F-91F9-8F59-2040268E1E48}"/>
              </a:ext>
            </a:extLst>
          </p:cNvPr>
          <p:cNvPicPr>
            <a:picLocks noChangeAspect="1"/>
          </p:cNvPicPr>
          <p:nvPr/>
        </p:nvPicPr>
        <p:blipFill>
          <a:blip r:embed="rId8"/>
          <a:stretch>
            <a:fillRect/>
          </a:stretch>
        </p:blipFill>
        <p:spPr>
          <a:xfrm>
            <a:off x="3014892" y="996211"/>
            <a:ext cx="13965265" cy="4304984"/>
          </a:xfrm>
          <a:prstGeom prst="rect">
            <a:avLst/>
          </a:prstGeom>
        </p:spPr>
      </p:pic>
    </p:spTree>
    <p:extLst>
      <p:ext uri="{BB962C8B-B14F-4D97-AF65-F5344CB8AC3E}">
        <p14:creationId xmlns:p14="http://schemas.microsoft.com/office/powerpoint/2010/main" val="325399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accent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4A4F9BE-2FC0-00B8-58AA-37E9F1AF8ED9}"/>
              </a:ext>
            </a:extLst>
          </p:cNvPr>
          <p:cNvSpPr txBox="1"/>
          <p:nvPr/>
        </p:nvSpPr>
        <p:spPr>
          <a:xfrm>
            <a:off x="12192000" y="1866900"/>
            <a:ext cx="5616988" cy="7171194"/>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Regional Sales</a:t>
            </a:r>
          </a:p>
          <a:p>
            <a:pPr algn="ctr"/>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Top Performing Regions: </a:t>
            </a:r>
            <a:r>
              <a:rPr lang="en-US" sz="2000" dirty="0">
                <a:latin typeface="Arial" panose="020B0604020202020204" pitchFamily="34" charset="0"/>
                <a:cs typeface="Arial" panose="020B0604020202020204" pitchFamily="34" charset="0"/>
              </a:rPr>
              <a:t>Central Asia and North Asia lead the pack with the highest average sales, at 367.60 and 362.85, respectively. These regions could be driving strong market demand or benefiting from favorable business conditions.</a:t>
            </a:r>
          </a:p>
          <a:p>
            <a:pPr algn="just"/>
            <a:r>
              <a:rPr lang="en-US" sz="2000" b="1" dirty="0">
                <a:latin typeface="Arial" panose="020B0604020202020204" pitchFamily="34" charset="0"/>
                <a:cs typeface="Arial" panose="020B0604020202020204" pitchFamily="34" charset="0"/>
              </a:rPr>
              <a:t>Strong Mid-tier Markets: </a:t>
            </a:r>
            <a:r>
              <a:rPr lang="en-US" sz="2000" dirty="0">
                <a:latin typeface="Arial" panose="020B0604020202020204" pitchFamily="34" charset="0"/>
                <a:cs typeface="Arial" panose="020B0604020202020204" pitchFamily="34" charset="0"/>
              </a:rPr>
              <a:t>Oceania, Southeast Asia, and the North region show solid sales performance, ranging from 315.52 to 260.86. This suggests a steady market presence that may be ripe for expansion strategies.</a:t>
            </a:r>
          </a:p>
          <a:p>
            <a:pPr algn="just"/>
            <a:r>
              <a:rPr lang="en-US" sz="2000" b="1" dirty="0">
                <a:latin typeface="Arial" panose="020B0604020202020204" pitchFamily="34" charset="0"/>
                <a:cs typeface="Arial" panose="020B0604020202020204" pitchFamily="34" charset="0"/>
              </a:rPr>
              <a:t>Lower Sales Regions: </a:t>
            </a:r>
            <a:r>
              <a:rPr lang="en-US" sz="2000" dirty="0">
                <a:latin typeface="Arial" panose="020B0604020202020204" pitchFamily="34" charset="0"/>
                <a:cs typeface="Arial" panose="020B0604020202020204" pitchFamily="34" charset="0"/>
              </a:rPr>
              <a:t>Africa and EMEA report the lowest average sales, at 170.87 and 160.31. This indicates potential challenges in market penetration, economic conditions, or competitive dynamics in these areas.</a:t>
            </a:r>
          </a:p>
          <a:p>
            <a:pPr algn="just"/>
            <a:r>
              <a:rPr lang="en-US" sz="2000" b="1" dirty="0">
                <a:latin typeface="Arial" panose="020B0604020202020204" pitchFamily="34" charset="0"/>
                <a:cs typeface="Arial" panose="020B0604020202020204" pitchFamily="34" charset="0"/>
              </a:rPr>
              <a:t>Strategic Takeaway: </a:t>
            </a:r>
            <a:r>
              <a:rPr lang="en-US" sz="2000" dirty="0">
                <a:latin typeface="Arial" panose="020B0604020202020204" pitchFamily="34" charset="0"/>
                <a:cs typeface="Arial" panose="020B0604020202020204" pitchFamily="34" charset="0"/>
              </a:rPr>
              <a:t>Companies can focus on reinforcing success in high-performing regions, while exploring ways to boost sales in underperforming markets through better marketing, partnerships, or localized strategies.</a:t>
            </a:r>
          </a:p>
        </p:txBody>
      </p:sp>
      <p:pic>
        <p:nvPicPr>
          <p:cNvPr id="28" name="Picture 27">
            <a:extLst>
              <a:ext uri="{FF2B5EF4-FFF2-40B4-BE49-F238E27FC236}">
                <a16:creationId xmlns:a16="http://schemas.microsoft.com/office/drawing/2014/main" id="{96FB1F2C-4479-FF61-A4AC-DAE7F493032B}"/>
              </a:ext>
            </a:extLst>
          </p:cNvPr>
          <p:cNvPicPr>
            <a:picLocks noChangeAspect="1"/>
          </p:cNvPicPr>
          <p:nvPr/>
        </p:nvPicPr>
        <p:blipFill>
          <a:blip r:embed="rId7"/>
          <a:stretch>
            <a:fillRect/>
          </a:stretch>
        </p:blipFill>
        <p:spPr>
          <a:xfrm>
            <a:off x="2671636" y="2564677"/>
            <a:ext cx="9220695" cy="5851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chemeClr val="accent2"/>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60000"/>
                  <a:lumOff val="40000"/>
                </a:schemeClr>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1" name="TextBox 30">
            <a:extLst>
              <a:ext uri="{FF2B5EF4-FFF2-40B4-BE49-F238E27FC236}">
                <a16:creationId xmlns:a16="http://schemas.microsoft.com/office/drawing/2014/main" id="{F783990D-694B-F8DD-BC53-16BE944C611E}"/>
              </a:ext>
            </a:extLst>
          </p:cNvPr>
          <p:cNvSpPr txBox="1"/>
          <p:nvPr/>
        </p:nvSpPr>
        <p:spPr>
          <a:xfrm>
            <a:off x="11073339" y="2309085"/>
            <a:ext cx="6836188" cy="5940088"/>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Categorical Sales</a:t>
            </a:r>
          </a:p>
          <a:p>
            <a:pPr algn="ctr"/>
            <a:endParaRPr lang="en-US" sz="2000" b="1"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Top-Performing Category: </a:t>
            </a:r>
            <a:r>
              <a:rPr lang="en-US" sz="2000" dirty="0">
                <a:latin typeface="Arial" panose="020B0604020202020204" pitchFamily="34" charset="0"/>
                <a:cs typeface="Arial" panose="020B0604020202020204" pitchFamily="34" charset="0"/>
              </a:rPr>
              <a:t>Technology leads with 46.54% of total sales, making it the most significant contributor. This suggests a strong demand for tech-related products, driving revenue.</a:t>
            </a:r>
          </a:p>
          <a:p>
            <a:pPr algn="just"/>
            <a:r>
              <a:rPr lang="en-US" sz="2000" b="1" dirty="0">
                <a:latin typeface="Arial" panose="020B0604020202020204" pitchFamily="34" charset="0"/>
                <a:cs typeface="Arial" panose="020B0604020202020204" pitchFamily="34" charset="0"/>
              </a:rPr>
              <a:t>Furniture as a Close Second: </a:t>
            </a:r>
            <a:r>
              <a:rPr lang="en-US" sz="2000" dirty="0">
                <a:latin typeface="Arial" panose="020B0604020202020204" pitchFamily="34" charset="0"/>
                <a:cs typeface="Arial" panose="020B0604020202020204" pitchFamily="34" charset="0"/>
              </a:rPr>
              <a:t>The Furniture category accounts for 41.41%, meaning it's nearly as influential as Technology. Businesses may find opportunities for growth by enhancing offerings or optimizing pricing strategies.</a:t>
            </a:r>
          </a:p>
          <a:p>
            <a:pPr algn="just"/>
            <a:r>
              <a:rPr lang="en-US" sz="2000" b="1" dirty="0">
                <a:latin typeface="Arial" panose="020B0604020202020204" pitchFamily="34" charset="0"/>
                <a:cs typeface="Arial" panose="020B0604020202020204" pitchFamily="34" charset="0"/>
              </a:rPr>
              <a:t>Office Supplies Lag Behind: </a:t>
            </a:r>
            <a:r>
              <a:rPr lang="en-US" sz="2000" dirty="0">
                <a:latin typeface="Arial" panose="020B0604020202020204" pitchFamily="34" charset="0"/>
                <a:cs typeface="Arial" panose="020B0604020202020204" pitchFamily="34" charset="0"/>
              </a:rPr>
              <a:t>With only 12.05% of sales, Office Supplies contribute the least. This could indicate a lower demand or a need for better marketing and distribution strategies to boost sales.</a:t>
            </a:r>
          </a:p>
          <a:p>
            <a:pPr algn="just"/>
            <a:r>
              <a:rPr lang="en-US" sz="2000" b="1" dirty="0">
                <a:latin typeface="Arial" panose="020B0604020202020204" pitchFamily="34" charset="0"/>
                <a:cs typeface="Arial" panose="020B0604020202020204" pitchFamily="34" charset="0"/>
              </a:rPr>
              <a:t>Strategic Implications: </a:t>
            </a:r>
            <a:r>
              <a:rPr lang="en-US" sz="2000" dirty="0">
                <a:latin typeface="Arial" panose="020B0604020202020204" pitchFamily="34" charset="0"/>
                <a:cs typeface="Arial" panose="020B0604020202020204" pitchFamily="34" charset="0"/>
              </a:rPr>
              <a:t>Prioritizing investment and marketing efforts in Technology and Furniture can maximize revenue. Meanwhile, strategies to revive Office Supplies could include bundling, promotions, or expanding product lines.</a:t>
            </a:r>
          </a:p>
        </p:txBody>
      </p:sp>
      <p:pic>
        <p:nvPicPr>
          <p:cNvPr id="28" name="Picture 27">
            <a:extLst>
              <a:ext uri="{FF2B5EF4-FFF2-40B4-BE49-F238E27FC236}">
                <a16:creationId xmlns:a16="http://schemas.microsoft.com/office/drawing/2014/main" id="{E2ED2CEA-84BE-4F77-A014-0737B112A476}"/>
              </a:ext>
            </a:extLst>
          </p:cNvPr>
          <p:cNvPicPr>
            <a:picLocks noChangeAspect="1"/>
          </p:cNvPicPr>
          <p:nvPr/>
        </p:nvPicPr>
        <p:blipFill>
          <a:blip r:embed="rId7"/>
          <a:stretch>
            <a:fillRect/>
          </a:stretch>
        </p:blipFill>
        <p:spPr>
          <a:xfrm>
            <a:off x="2731373" y="2525248"/>
            <a:ext cx="8126189" cy="5815351"/>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46347171-878F-91ED-9FF9-A7733407509D}"/>
              </a:ext>
            </a:extLst>
          </p:cNvPr>
          <p:cNvSpPr txBox="1"/>
          <p:nvPr/>
        </p:nvSpPr>
        <p:spPr>
          <a:xfrm>
            <a:off x="11041055" y="1580430"/>
            <a:ext cx="6759021" cy="7171194"/>
          </a:xfrm>
          <a:prstGeom prst="rect">
            <a:avLst/>
          </a:prstGeom>
          <a:noFill/>
        </p:spPr>
        <p:txBody>
          <a:bodyPr wrap="square" rtlCol="0">
            <a:spAutoFit/>
          </a:bodyPr>
          <a:lstStyle/>
          <a:p>
            <a:pPr algn="just"/>
            <a:r>
              <a:rPr lang="en-US" sz="2000" b="1" dirty="0">
                <a:latin typeface="Arial" panose="020B0604020202020204" pitchFamily="34" charset="0"/>
                <a:cs typeface="Arial" panose="020B0604020202020204" pitchFamily="34" charset="0"/>
              </a:rPr>
              <a:t>Sales Over Time (Sales and Month-Year): </a:t>
            </a:r>
            <a:r>
              <a:rPr lang="en-US" sz="2000" dirty="0">
                <a:latin typeface="Arial" panose="020B0604020202020204" pitchFamily="34" charset="0"/>
                <a:cs typeface="Arial" panose="020B0604020202020204" pitchFamily="34" charset="0"/>
              </a:rPr>
              <a:t>Sales exhibit clear seasonal trends with regular peaks and dips, highlighting predictable cycles. This pattern can guide sales forecasting, marketing timing, and resource allocation.</a:t>
            </a:r>
          </a:p>
          <a:p>
            <a:pPr algn="just"/>
            <a:r>
              <a:rPr lang="en-US" sz="2000" b="1" dirty="0">
                <a:latin typeface="Arial" panose="020B0604020202020204" pitchFamily="34" charset="0"/>
                <a:cs typeface="Arial" panose="020B0604020202020204" pitchFamily="34" charset="0"/>
              </a:rPr>
              <a:t>Sales by Region (Region and Sales): </a:t>
            </a:r>
            <a:r>
              <a:rPr lang="en-US" sz="2000" dirty="0">
                <a:latin typeface="Arial" panose="020B0604020202020204" pitchFamily="34" charset="0"/>
                <a:cs typeface="Arial" panose="020B0604020202020204" pitchFamily="34" charset="0"/>
              </a:rPr>
              <a:t>Central Asia and North Asia dominate with the highest sales, while Africa and EMEA lag behind. Businesses can focus on reinforcing success in high-performing regions while exploring strategies to improve sales in underperforming areas.</a:t>
            </a:r>
          </a:p>
          <a:p>
            <a:pPr algn="just"/>
            <a:r>
              <a:rPr lang="en-US" sz="2000" b="1" dirty="0">
                <a:latin typeface="Arial" panose="020B0604020202020204" pitchFamily="34" charset="0"/>
                <a:cs typeface="Arial" panose="020B0604020202020204" pitchFamily="34" charset="0"/>
              </a:rPr>
              <a:t>Sales by Category (Category and Sales): </a:t>
            </a:r>
            <a:r>
              <a:rPr lang="en-US" sz="2000" dirty="0">
                <a:latin typeface="Arial" panose="020B0604020202020204" pitchFamily="34" charset="0"/>
                <a:cs typeface="Arial" panose="020B0604020202020204" pitchFamily="34" charset="0"/>
              </a:rPr>
              <a:t>Technology and Furniture contribute the most to sales, collectively making up over 87% of the total. Office Supplies lag significantly, suggesting a need for targeted strategies to boost this category’s performance.</a:t>
            </a:r>
          </a:p>
          <a:p>
            <a:pPr algn="just"/>
            <a:endParaRPr lang="en-US" sz="2000" dirty="0">
              <a:latin typeface="Arial" panose="020B0604020202020204" pitchFamily="34" charset="0"/>
              <a:cs typeface="Arial" panose="020B0604020202020204" pitchFamily="34" charset="0"/>
            </a:endParaRPr>
          </a:p>
          <a:p>
            <a:pPr algn="just"/>
            <a:r>
              <a:rPr lang="en-US" sz="2000" dirty="0">
                <a:latin typeface="Arial" panose="020B0604020202020204" pitchFamily="34" charset="0"/>
                <a:cs typeface="Arial" panose="020B0604020202020204" pitchFamily="34" charset="0"/>
              </a:rPr>
              <a:t>In summary, these insights collectively emphasize the importance of leveraging historical data to drive strategic decisions like optimizing operations during peak times, tailoring marketing strategies to specific regions, and prioritizing high-performing categories for maximum impact.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2167"/>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2">
                  <a:lumMod val="40000"/>
                  <a:lumOff val="60000"/>
                </a:schemeClr>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Arial" panose="020B0604020202020204" pitchFamily="34" charset="0"/>
                <a:cs typeface="Arial" panose="020B0604020202020204"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TotalTime>
  <Words>695</Words>
  <Application>Microsoft Office PowerPoint</Application>
  <PresentationFormat>Custom</PresentationFormat>
  <Paragraphs>71</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Graphik Regular</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Shivli Saxena</cp:lastModifiedBy>
  <cp:revision>18</cp:revision>
  <dcterms:created xsi:type="dcterms:W3CDTF">2006-08-16T00:00:00Z</dcterms:created>
  <dcterms:modified xsi:type="dcterms:W3CDTF">2025-04-20T07:40:32Z</dcterms:modified>
  <dc:identifier>DAEhDyfaYKE</dc:identifier>
</cp:coreProperties>
</file>