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8" r:id="rId5"/>
    <p:sldId id="261" r:id="rId6"/>
    <p:sldId id="260" r:id="rId7"/>
    <p:sldId id="262" r:id="rId8"/>
    <p:sldId id="272" r:id="rId9"/>
    <p:sldId id="263" r:id="rId10"/>
    <p:sldId id="267" r:id="rId11"/>
    <p:sldId id="269" r:id="rId12"/>
    <p:sldId id="271" r:id="rId13"/>
    <p:sldId id="270" r:id="rId14"/>
    <p:sldId id="273" r:id="rId15"/>
    <p:sldId id="274" r:id="rId16"/>
    <p:sldId id="275" r:id="rId17"/>
    <p:sldId id="276" r:id="rId18"/>
    <p:sldId id="266" r:id="rId19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AFF"/>
    <a:srgbClr val="963488"/>
    <a:srgbClr val="A100FF"/>
    <a:srgbClr val="883C84"/>
    <a:srgbClr val="461B49"/>
    <a:srgbClr val="2831A2"/>
    <a:srgbClr val="2086AA"/>
    <a:srgbClr val="1994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279" autoAdjust="0"/>
    <p:restoredTop sz="89641" autoAdjust="0"/>
  </p:normalViewPr>
  <p:slideViewPr>
    <p:cSldViewPr>
      <p:cViewPr varScale="1">
        <p:scale>
          <a:sx n="54" d="100"/>
          <a:sy n="54" d="100"/>
        </p:scale>
        <p:origin x="82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4730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BE568-48DD-2010-C3A4-D7B92FA06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2636FEC-1A8F-BA66-938F-BBE0C719A9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6CAD54-5C47-EEB6-C37F-36584CE16A5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07.05.2025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12B1CE2-CE3B-8FD1-845F-3854B5E592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D66A3CA-CA66-4D7C-CB4F-26F6C5B4A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B5084-15FD-55F0-54F9-B98B21694B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43984-DB02-E94C-6AFD-5A59AE0801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9667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940962-483F-95DC-78C1-F26B4FCAA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13C7402-00EF-533F-F79D-1849DDAF65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8E871A-6ADD-51AE-01C5-2303D4F5C75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07.05.2025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EF2B2E0-5119-F51E-F8D5-C20C697642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1B10675-DE71-782A-6209-FEF07C081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7F4EE-54D4-F099-ABC8-A8177B9754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C4C9E-619F-4D43-FFB9-07FD746CD4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4823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08FBE-8E1A-4035-4AC8-96AE770AE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F8FB8C-0BA7-8B5F-06CE-CBD49C9F2A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77465F-6939-8C63-40F9-5FD673F9F09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07.05.2025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B576288-FFB3-8974-495A-C97F7978D1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690F162C-D646-8A71-34B1-14F1C1B46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C93764-5E23-E40F-FD96-0C434DA6CC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02024-59B8-A916-7EE8-755A547719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8054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732C8-1D8F-6DAC-0434-C827D09AE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B5C458-1DE1-C536-3086-BAEFFE0768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95EADB-12CB-09FC-A35E-7EB4B629017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07.05.2025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1AF2EC5-0DED-FB6C-3C38-484EDC7595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7F57DBB-5563-DCB9-79B2-15B73126D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DA434-518E-2208-4261-FB232DE698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A0A7F-87FC-C552-939B-CC39F3F4A9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46753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DF13D-9A41-0A53-F6AC-3E79077F0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B4E92A-720C-FC2E-0114-20010645C5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31260-4732-8E17-2ABB-848BA1564D0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07.05.2025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BB418D4-4841-BF06-85D4-7B8D2F8E38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D14CCB2-B325-4EA2-F87F-BB52148464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A7774-CBF9-0B12-2A31-9EC4EF5961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4C18C-B2E4-13B0-0409-BBB616BF6E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9184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696EE-8DDB-E7B2-F0D5-C88DFB1DC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51C6FA5-66C9-0B76-5277-DB69B50464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6DCE98-6030-867C-982B-F43A951DCCC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07.05.2025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C5A5AA3-C248-93A5-D82F-5CA0DA66A0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9651638-0F2D-3FC3-C500-7503FAEEB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CB9AE-72B1-976B-7B65-B4BDC4F921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F7D7E-5C98-838A-1A92-90A3A01866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1845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8537A-85A0-1F56-0369-90B24BDAA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8B9B8B2-216E-246F-5177-FDE8E2A9080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CAFD6-548A-857B-6D8E-DFF09F33676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07.05.2025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CDECD00-44B1-1A3C-FC54-253D9E53FD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D0554A0-9A12-6D81-4E95-B25C55515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B63B9-DA54-B915-A410-F745394BED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54704-D026-381B-B493-678FCB5F9B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69375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18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70F29-2301-D29C-BE00-D649FF495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23CD201-DCC1-76A6-1BC3-A5580D961B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40967-6044-B582-4A26-666E6CBF115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07.05.2025</a:t>
            </a:fld>
            <a:endParaRPr lang="cs-CZ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1032BD1-C77F-1E0B-CC35-F70789B011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891B4B2-A91A-21DE-E321-A39E7CE0B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CD194-DB34-854B-0A11-555962084C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7739F-3F60-A337-57FF-CF331E8F9C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4392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6394731" y="0"/>
            <a:ext cx="1893269" cy="10287000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104900" y="824285"/>
            <a:ext cx="8750843" cy="8318192"/>
            <a:chOff x="0" y="0"/>
            <a:chExt cx="11667791" cy="11090922"/>
          </a:xfrm>
          <a:solidFill>
            <a:schemeClr val="accent2">
              <a:lumMod val="40000"/>
              <a:lumOff val="60000"/>
            </a:schemeClr>
          </a:solidFill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  <a:grpFill/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00BAFF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067008" y="3163423"/>
            <a:ext cx="5993425" cy="42704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59"/>
              </a:lnSpc>
            </a:pPr>
            <a:r>
              <a:rPr lang="en-US" sz="10533" spc="-105" dirty="0" err="1">
                <a:latin typeface="Arial" panose="020B0604020202020204" pitchFamily="34" charset="0"/>
                <a:cs typeface="Arial" panose="020B0604020202020204" pitchFamily="34" charset="0"/>
              </a:rPr>
              <a:t>PhonePe</a:t>
            </a:r>
            <a:r>
              <a:rPr lang="en-US" sz="10533" spc="-105" dirty="0">
                <a:latin typeface="Arial" panose="020B0604020202020204" pitchFamily="34" charset="0"/>
                <a:cs typeface="Arial" panose="020B0604020202020204" pitchFamily="34" charset="0"/>
              </a:rPr>
              <a:t> Case Study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1A70F2E3-0EA7-662C-37DF-776D3667DB6C}"/>
              </a:ext>
            </a:extLst>
          </p:cNvPr>
          <p:cNvSpPr txBox="1"/>
          <p:nvPr/>
        </p:nvSpPr>
        <p:spPr>
          <a:xfrm>
            <a:off x="800100" y="7200900"/>
            <a:ext cx="167259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Transaction Type Distribution – Q4</a:t>
            </a:r>
          </a:p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bar chart shows how different transaction types are distributed across each Indian state/UT in the most recent quarter (Q4)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states are contributing to all 5 transaction categories, indicating a pan-India digital adoption across services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single transaction type is limited to a specific state or region. This suggests that digital payment behaviors are becoming standardized across India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B3A9B4-C297-BEE2-D89A-BE6DD791C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839331"/>
            <a:ext cx="15773400" cy="620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5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47E92-2598-BF1D-BE98-BC85393F4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244633EA-03A1-19BE-820F-8A91053B5567}"/>
              </a:ext>
            </a:extLst>
          </p:cNvPr>
          <p:cNvSpPr txBox="1"/>
          <p:nvPr/>
        </p:nvSpPr>
        <p:spPr>
          <a:xfrm>
            <a:off x="762000" y="6305480"/>
            <a:ext cx="16078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User Penetration Across States – Registered Users vs Population Ratio</a:t>
            </a:r>
          </a:p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Delhi has the highest user-to-population ratio, indicating strong digital adoption and likely better infrastructure, awareness, and urban population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Smaller UTs like Dadra &amp; Nagar Haveli and Daman &amp; Diu also show high ratios, possibly due to concentrated population and effective digital outreach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Northeast and rural states like Meghalaya, Mizoram, Nagaland, and Assam show relatively lower ratios, suggesting scope for digital expansion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6BADC7-59E1-A4CA-AA2C-E49883B21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123880"/>
            <a:ext cx="160782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557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677CE-819D-A7DA-CD36-F737BBE12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3DF7FB21-39B0-3827-2C9B-8AB1064E86B5}"/>
              </a:ext>
            </a:extLst>
          </p:cNvPr>
          <p:cNvSpPr txBox="1"/>
          <p:nvPr/>
        </p:nvSpPr>
        <p:spPr>
          <a:xfrm>
            <a:off x="1314450" y="5981700"/>
            <a:ext cx="120205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Impact of Population Density on Transaction Volume</a:t>
            </a:r>
          </a:p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Arial" panose="020B0604020202020204" pitchFamily="34" charset="0"/>
              </a:rPr>
              <a:t>This scatter plot shows the relationship between Population Density (X-axis) and Number of Transactions (Y-axis) across Indian districts.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Arial" panose="020B0604020202020204" pitchFamily="34" charset="0"/>
              </a:rPr>
              <a:t>Each dot represents a district and is color-coded by state.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Arial" panose="020B0604020202020204" pitchFamily="34" charset="0"/>
              </a:rPr>
              <a:t>A weak positive correlation is observed (correlation = 0.31), suggesting that more populated areas generally do more transactions - but not always.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altLang="en-US" sz="2000" dirty="0">
                <a:latin typeface="Arial" panose="020B0604020202020204" pitchFamily="34" charset="0"/>
              </a:rPr>
              <a:t>Some districts with low population density still show high transaction volume, indicating other factors like urbanization, smartphone and internet penetration, state-level digital adoption policies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D488E4-F510-0A80-D59A-D624027E14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7" r="28974" b="50990"/>
          <a:stretch/>
        </p:blipFill>
        <p:spPr>
          <a:xfrm>
            <a:off x="1447800" y="723901"/>
            <a:ext cx="11887200" cy="4953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5DA3BC-8D54-6525-83C3-0EEEC175F4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3504" t="4555"/>
          <a:stretch/>
        </p:blipFill>
        <p:spPr>
          <a:xfrm>
            <a:off x="13716000" y="723900"/>
            <a:ext cx="3645545" cy="838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84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ABFEB-93A2-431F-8363-C8491A68D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041695AE-2888-D44A-604E-C4924AB0E8E7}"/>
              </a:ext>
            </a:extLst>
          </p:cNvPr>
          <p:cNvSpPr txBox="1"/>
          <p:nvPr/>
        </p:nvSpPr>
        <p:spPr>
          <a:xfrm>
            <a:off x="781050" y="6591300"/>
            <a:ext cx="167259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Device Brand Usage Ratio by State</a:t>
            </a:r>
          </a:p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Xiaomi leads in most states, indicating its popularity due to affordable pricing and strong mid-range offerings.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Samsung also shows a strong presence across nearly all states, reflecting its broad product portfolio catering to both budget and premium segments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Vivo and Oppo maintain a consistent user base in many states, likely due to aggressive marketing and offline availability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Premium brands like Apple and OnePlus have a relatively smaller footprint, concentrated more in urban or economically stronger states like Delhi, Maharashtra, and Karnataka.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9626F1-86D3-D51C-E493-142A93EE49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982"/>
          <a:stretch/>
        </p:blipFill>
        <p:spPr>
          <a:xfrm>
            <a:off x="1295400" y="342900"/>
            <a:ext cx="12954000" cy="624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E959D0-5C61-0D7E-3723-56226DB8C5D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0898" t="4790" r="1" b="41899"/>
          <a:stretch/>
        </p:blipFill>
        <p:spPr>
          <a:xfrm>
            <a:off x="14325600" y="525601"/>
            <a:ext cx="3181350" cy="560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982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1B0E5-53D2-E1A3-D4BE-F634B1745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C4A8DEA2-FA28-591E-C04C-5625A1223383}"/>
              </a:ext>
            </a:extLst>
          </p:cNvPr>
          <p:cNvSpPr txBox="1"/>
          <p:nvPr/>
        </p:nvSpPr>
        <p:spPr>
          <a:xfrm>
            <a:off x="762000" y="6305480"/>
            <a:ext cx="1607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Quarter-wise Trend Analysis: Total Transactions vs Total Amount (Normalized)</a:t>
            </a:r>
          </a:p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Overall Growth: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Both total transactions and total amount show a consistent upward trend, indicating increasing digital payment adoption over time.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Pre-2020 Growth: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2018 to early 2020, there is steady and parallel growth in both metrics, reflecting expanding user base and transaction volume.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COVID-19 Dip (2020 Q2):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visible dip occurs in Q2 2020, likely due to the first COVID-19 lockdown, when consumer spending and digital activity reduced briefly.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Post-COVID Surge: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Following the dip, both metrics rebounded strongly, with a sharp rise starting Q3 2020, driven by increased reliance on contactless/digital payments, greater internet and smartphone penetration, government and private sector push for digital finance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Q2 2021 Peak: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Both scaled lines hit their maximum values in Q2 2021, indicating the highest recorded total transactions and total amount till that point.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91F313-7AEF-EF1E-C63F-BF9F699A7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058825"/>
            <a:ext cx="15849600" cy="5151475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8568C3F0-F109-A45E-BE7D-FE0A4D3AB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310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CE6EF-36A5-C1CB-EA57-BBA0585A6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C1B444FA-BB55-D76E-2EB7-E3E3469F88EC}"/>
              </a:ext>
            </a:extLst>
          </p:cNvPr>
          <p:cNvSpPr txBox="1"/>
          <p:nvPr/>
        </p:nvSpPr>
        <p:spPr>
          <a:xfrm>
            <a:off x="909637" y="7544931"/>
            <a:ext cx="16535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latin typeface="Arial" panose="020B0604020202020204" pitchFamily="34" charset="0"/>
                <a:cs typeface="Arial" panose="020B0604020202020204" pitchFamily="34" charset="0"/>
              </a:rPr>
              <a:t>Transaction Type Distribution – Q1 2018</a:t>
            </a:r>
          </a:p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Recharge &amp; Bill Payments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accounted for the largest share at 54%, making it the most commonly used feature. This indicates that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PhonePe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initially gained popularity as a utility payment platform.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Peer-to-Peer (P2P) Payments contributed 35%, suggesting growing trust in using UPI for personal transfers.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Merchant Payments and Financial Services were still in the early stages, together making up just around 7%.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Others accounted for a minimal 4.3%, likely representing miscellaneous or less frequent use cases.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389BCF9-1158-4739-6FC5-32F29291F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93862B-6629-82C1-9876-205B739CAF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354" b="2811"/>
          <a:stretch/>
        </p:blipFill>
        <p:spPr>
          <a:xfrm>
            <a:off x="604838" y="495300"/>
            <a:ext cx="16840199" cy="672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00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21AAF-033D-BC01-12AA-1004FE392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B9468492-D422-5D3A-37C7-0E1E0A9B9237}"/>
              </a:ext>
            </a:extLst>
          </p:cNvPr>
          <p:cNvSpPr txBox="1"/>
          <p:nvPr/>
        </p:nvSpPr>
        <p:spPr>
          <a:xfrm>
            <a:off x="838200" y="7124700"/>
            <a:ext cx="16078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Quarter-wise Trend Analysis: Total Transactions vs Total Amount (Normalized)</a:t>
            </a:r>
          </a:p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Kolkata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stands out with a staggering population density of ~24,000 people/km², far higher than any other district - a clear urban center.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 high-density districts include Howrah, North 24 Parganas, and Paschim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Bardhaman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indicating concentrated urban settlements.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Rural districts like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Kalimpong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Jhargram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Purulia show much lower density, reflecting less crowded, possibly less digitally active regions.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High-density districts often have more smartphone and UPI adoption.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Lower-density regions may face challenges like poor internet infrastructure, affecting digital payment penetration.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050D123-078A-3B80-A76A-3DD3420E3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272FEE-0BF9-81A9-4356-71895F282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461080"/>
            <a:ext cx="15011400" cy="658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75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84392-3792-8C40-B0D9-3C5CBBF7E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EC1AB0F9-68B6-ABB6-8DEC-7B8F73BD88F1}"/>
              </a:ext>
            </a:extLst>
          </p:cNvPr>
          <p:cNvSpPr txBox="1"/>
          <p:nvPr/>
        </p:nvSpPr>
        <p:spPr>
          <a:xfrm>
            <a:off x="838200" y="7124700"/>
            <a:ext cx="1607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Digital Transaction Growth Over Time (2018–2021)</a:t>
            </a:r>
          </a:p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a consistent upward trend in both transaction volume and amount over time.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small dip in 2020 Q2 likely due to COVID-19 lockdown impact.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Sharp rise from 2020 Q3 onwards, indicating strong post-pandemic recovery and accelerated digital adoption.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2021 Q2, both metrics peaked - showing maximum digital payment activity in the period.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273BAB7-74E4-095D-835F-D3F8CA59A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8F01BA-0A22-C34C-B2A8-011C4C2DA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952500"/>
            <a:ext cx="15849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52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21913" y="5552246"/>
            <a:ext cx="5385738" cy="4221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2600" spc="-26" dirty="0">
                <a:latin typeface="Arial" panose="020B0604020202020204" pitchFamily="34" charset="0"/>
                <a:cs typeface="Arial" panose="020B0604020202020204" pitchFamily="34" charset="0"/>
              </a:rPr>
              <a:t>ANY QUESTIONS?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00BAFF"/>
              </a:solidFill>
            </p:spPr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21591" y="3285301"/>
            <a:ext cx="8673443" cy="4116268"/>
            <a:chOff x="0" y="0"/>
            <a:chExt cx="11564591" cy="5488356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6414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8000" spc="-8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Today's agenda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298166"/>
              <a:ext cx="11564591" cy="31901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Recap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Objective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Process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Overview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Cleaning &amp; Preprocessing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High Level Statistics</a:t>
              </a:r>
            </a:p>
            <a:p>
              <a:pPr>
                <a:lnSpc>
                  <a:spcPts val="2660"/>
                </a:lnSpc>
              </a:pPr>
              <a:r>
                <a:rPr lang="en-US" sz="1900" spc="-19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Insights</a:t>
              </a:r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5865878" y="-1377303"/>
            <a:ext cx="3062454" cy="3062454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00BAFF"/>
            </a:solidFill>
            <a:ln>
              <a:solidFill>
                <a:schemeClr val="accent2">
                  <a:lumMod val="50000"/>
                </a:schemeClr>
              </a:solidFill>
            </a:ln>
          </p:spPr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4093124" y="3766197"/>
            <a:ext cx="3062454" cy="3062454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00BAFF"/>
            </a:solidFill>
          </p:spPr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12395952" y="8909697"/>
            <a:ext cx="3062454" cy="3062454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solidFill>
              <a:srgbClr val="00BAFF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-927557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7113" y="584601"/>
            <a:ext cx="17253775" cy="9117799"/>
            <a:chOff x="0" y="0"/>
            <a:chExt cx="23005033" cy="12157065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3155875"/>
              <a:ext cx="2891870" cy="2689439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6311751"/>
              <a:ext cx="2891870" cy="2689439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9467626"/>
              <a:ext cx="2891870" cy="2689439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3155875"/>
              <a:ext cx="2891870" cy="2689439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6311751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9467626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3155875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6311751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9467626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3155875"/>
              <a:ext cx="2891870" cy="2689439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6311751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9467626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3155875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6311751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9467626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4" name="Picture 2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3155875"/>
              <a:ext cx="2891870" cy="2689439"/>
            </a:xfrm>
            <a:prstGeom prst="rect">
              <a:avLst/>
            </a:prstGeom>
          </p:spPr>
        </p:pic>
        <p:pic>
          <p:nvPicPr>
            <p:cNvPr id="25" name="Picture 2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6311751"/>
              <a:ext cx="2891870" cy="2689439"/>
            </a:xfrm>
            <a:prstGeom prst="rect">
              <a:avLst/>
            </a:prstGeom>
          </p:spPr>
        </p:pic>
        <p:pic>
          <p:nvPicPr>
            <p:cNvPr id="26" name="Picture 2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9467626"/>
              <a:ext cx="2891870" cy="2689439"/>
            </a:xfrm>
            <a:prstGeom prst="rect">
              <a:avLst/>
            </a:prstGeom>
          </p:spPr>
        </p:pic>
        <p:pic>
          <p:nvPicPr>
            <p:cNvPr id="27" name="Picture 2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  <p:pic>
          <p:nvPicPr>
            <p:cNvPr id="28" name="Picture 2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155875"/>
              <a:ext cx="2891870" cy="2689439"/>
            </a:xfrm>
            <a:prstGeom prst="rect">
              <a:avLst/>
            </a:prstGeom>
          </p:spPr>
        </p:pic>
        <p:pic>
          <p:nvPicPr>
            <p:cNvPr id="29" name="Picture 2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311751"/>
              <a:ext cx="2891870" cy="2689439"/>
            </a:xfrm>
            <a:prstGeom prst="rect">
              <a:avLst/>
            </a:prstGeom>
          </p:spPr>
        </p:pic>
        <p:pic>
          <p:nvPicPr>
            <p:cNvPr id="30" name="Picture 3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467626"/>
              <a:ext cx="2891870" cy="2689439"/>
            </a:xfrm>
            <a:prstGeom prst="rect">
              <a:avLst/>
            </a:prstGeom>
          </p:spPr>
        </p:pic>
      </p:grpSp>
      <p:sp>
        <p:nvSpPr>
          <p:cNvPr id="31" name="AutoShape 31"/>
          <p:cNvSpPr/>
          <p:nvPr/>
        </p:nvSpPr>
        <p:spPr>
          <a:xfrm>
            <a:off x="4946896" y="2005584"/>
            <a:ext cx="11342283" cy="6275832"/>
          </a:xfrm>
          <a:prstGeom prst="rect">
            <a:avLst/>
          </a:prstGeom>
          <a:solidFill>
            <a:schemeClr val="bg1"/>
          </a:solidFill>
        </p:spPr>
      </p:sp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0799999">
            <a:off x="1983048" y="1909668"/>
            <a:ext cx="6453903" cy="6467663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2969013" y="3935700"/>
            <a:ext cx="4481973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8000" spc="-80" dirty="0">
                <a:latin typeface="Arial" panose="020B0604020202020204" pitchFamily="34" charset="0"/>
                <a:cs typeface="Arial" panose="020B0604020202020204" pitchFamily="34" charset="0"/>
              </a:rPr>
              <a:t>Project Recap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286053-C440-15F2-0841-35A1187574CF}"/>
              </a:ext>
            </a:extLst>
          </p:cNvPr>
          <p:cNvSpPr txBox="1"/>
          <p:nvPr/>
        </p:nvSpPr>
        <p:spPr>
          <a:xfrm>
            <a:off x="8719948" y="2857500"/>
            <a:ext cx="72058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This case study involves analyzing transaction data from the financial application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PhonePe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along with demographic data across various states and districts in India. The datasets span multiple years and quarters, providing a comprehensive view of transactions, user behavior, and demographic details. 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9601200" y="8755773"/>
            <a:ext cx="3062454" cy="3062454"/>
            <a:chOff x="0" y="0"/>
            <a:chExt cx="6350000" cy="6350000"/>
          </a:xfrm>
          <a:solidFill>
            <a:srgbClr val="00BAFF"/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6" name="AutoShape 6"/>
          <p:cNvSpPr/>
          <p:nvPr/>
        </p:nvSpPr>
        <p:spPr>
          <a:xfrm>
            <a:off x="0" y="0"/>
            <a:ext cx="9964482" cy="10287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A100FF"/>
            </a:solidFill>
          </a:ln>
        </p:spPr>
        <p:txBody>
          <a:bodyPr/>
          <a:lstStyle/>
          <a:p>
            <a:endParaRPr lang="en-AU" dirty="0"/>
          </a:p>
        </p:txBody>
      </p:sp>
      <p:grpSp>
        <p:nvGrpSpPr>
          <p:cNvPr id="7" name="Group 7"/>
          <p:cNvGrpSpPr/>
          <p:nvPr/>
        </p:nvGrpSpPr>
        <p:grpSpPr>
          <a:xfrm>
            <a:off x="-146279" y="406153"/>
            <a:ext cx="2253799" cy="9474693"/>
            <a:chOff x="0" y="0"/>
            <a:chExt cx="3005065" cy="12632924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12" name="Group 12"/>
          <p:cNvGrpSpPr/>
          <p:nvPr/>
        </p:nvGrpSpPr>
        <p:grpSpPr>
          <a:xfrm>
            <a:off x="1298688" y="1464558"/>
            <a:ext cx="3438614" cy="3297100"/>
            <a:chOff x="0" y="154662"/>
            <a:chExt cx="4584818" cy="4396135"/>
          </a:xfrm>
        </p:grpSpPr>
        <p:grpSp>
          <p:nvGrpSpPr>
            <p:cNvPr id="13" name="Group 13"/>
            <p:cNvGrpSpPr>
              <a:grpSpLocks noChangeAspect="1"/>
            </p:cNvGrpSpPr>
            <p:nvPr/>
          </p:nvGrpSpPr>
          <p:grpSpPr>
            <a:xfrm>
              <a:off x="0" y="656398"/>
              <a:ext cx="3894399" cy="3894399"/>
              <a:chOff x="0" y="0"/>
              <a:chExt cx="6350000" cy="63500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rgbClr val="00BAFF"/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686267" y="150511"/>
              <a:ext cx="3894400" cy="3902702"/>
            </a:xfrm>
            <a:prstGeom prst="rect">
              <a:avLst/>
            </a:prstGeom>
          </p:spPr>
        </p:pic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>
            <a:off x="16469321" y="-753500"/>
            <a:ext cx="3062454" cy="3062454"/>
            <a:chOff x="0" y="0"/>
            <a:chExt cx="6350000" cy="6350000"/>
          </a:xfrm>
          <a:solidFill>
            <a:srgbClr val="00BAFF"/>
          </a:solidFill>
        </p:grpSpPr>
        <p:sp>
          <p:nvSpPr>
            <p:cNvPr id="18" name="Freeform 1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4928870" y="0"/>
                    <a:pt x="6350000" y="1421130"/>
                    <a:pt x="6350000" y="3175000"/>
                  </a:cubicBezTo>
                  <a:cubicBezTo>
                    <a:pt x="6350000" y="4928870"/>
                    <a:pt x="4928870" y="6350000"/>
                    <a:pt x="3175000" y="6350000"/>
                  </a:cubicBezTo>
                  <a:cubicBezTo>
                    <a:pt x="1421130" y="6350000"/>
                    <a:pt x="0" y="4928870"/>
                    <a:pt x="0" y="3175000"/>
                  </a:cubicBezTo>
                  <a:cubicBezTo>
                    <a:pt x="0" y="1421130"/>
                    <a:pt x="1421130" y="0"/>
                    <a:pt x="3175000" y="0"/>
                  </a:cubicBezTo>
                  <a:close/>
                </a:path>
              </a:pathLst>
            </a:custGeom>
            <a:grpFill/>
          </p:spPr>
        </p:sp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7"/>
          <a:srcRect l="24693" r="24693"/>
          <a:stretch>
            <a:fillRect/>
          </a:stretch>
        </p:blipFill>
        <p:spPr>
          <a:xfrm>
            <a:off x="11007484" y="1028700"/>
            <a:ext cx="6251816" cy="82296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069738" y="2308952"/>
            <a:ext cx="6074262" cy="62786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8000" spc="-80" dirty="0">
                <a:latin typeface="Arial" panose="020B0604020202020204" pitchFamily="34" charset="0"/>
                <a:cs typeface="Arial" panose="020B0604020202020204" pitchFamily="34" charset="0"/>
              </a:rPr>
              <a:t>Project Objective</a:t>
            </a:r>
          </a:p>
          <a:p>
            <a:pPr>
              <a:lnSpc>
                <a:spcPts val="9600"/>
              </a:lnSpc>
            </a:pPr>
            <a:endParaRPr lang="en-US" sz="4800" spc="-8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400" spc="-80" dirty="0">
                <a:latin typeface="Arial" panose="020B0604020202020204" pitchFamily="34" charset="0"/>
                <a:cs typeface="Arial" panose="020B0604020202020204" pitchFamily="34" charset="0"/>
              </a:rPr>
              <a:t>The objective is to provide insights into transaction trends, device usage, and demographic correlations, while ensuring data consistency and performing advanced analyses to uncover deeper insights.</a:t>
            </a:r>
          </a:p>
          <a:p>
            <a:pPr algn="just"/>
            <a:r>
              <a:rPr lang="en-US" sz="2400" b="1" spc="-80" dirty="0">
                <a:latin typeface="Arial" panose="020B0604020202020204" pitchFamily="34" charset="0"/>
                <a:cs typeface="Arial" panose="020B0604020202020204" pitchFamily="34" charset="0"/>
              </a:rPr>
              <a:t>Tools: </a:t>
            </a:r>
            <a:r>
              <a:rPr lang="en-US" sz="2400" spc="-80" dirty="0">
                <a:latin typeface="Arial" panose="020B0604020202020204" pitchFamily="34" charset="0"/>
                <a:cs typeface="Arial" panose="020B0604020202020204" pitchFamily="34" charset="0"/>
              </a:rPr>
              <a:t>Python (Pandas, Matplotlib, Seaborn, 	Scikit-learn)</a:t>
            </a:r>
            <a:endParaRPr lang="en-US" sz="2800" spc="-8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45296" y="406153"/>
            <a:ext cx="10042534" cy="9474693"/>
            <a:chOff x="0" y="0"/>
            <a:chExt cx="13390046" cy="12632924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r="10232"/>
            <a:stretch>
              <a:fillRect/>
            </a:stretch>
          </p:blipFill>
          <p:spPr>
            <a:xfrm>
              <a:off x="6923321" y="6558809"/>
              <a:ext cx="2697587" cy="2794710"/>
            </a:xfrm>
            <a:prstGeom prst="rect">
              <a:avLst/>
            </a:prstGeom>
          </p:spPr>
        </p:pic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484543">
            <a:off x="2172007" y="1086805"/>
            <a:ext cx="1524324" cy="1527574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484543">
            <a:off x="4027370" y="2698893"/>
            <a:ext cx="1524324" cy="1527574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484543">
            <a:off x="5882733" y="4310981"/>
            <a:ext cx="1524324" cy="1527574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484543">
            <a:off x="7738096" y="5923069"/>
            <a:ext cx="1524324" cy="1527574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484543">
            <a:off x="9593459" y="7535157"/>
            <a:ext cx="1524324" cy="1527574"/>
          </a:xfrm>
          <a:prstGeom prst="rect">
            <a:avLst/>
          </a:prstGeom>
        </p:spPr>
      </p:pic>
      <p:sp>
        <p:nvSpPr>
          <p:cNvPr id="33" name="TextBox 33"/>
          <p:cNvSpPr txBox="1"/>
          <p:nvPr/>
        </p:nvSpPr>
        <p:spPr>
          <a:xfrm>
            <a:off x="10667818" y="1028700"/>
            <a:ext cx="6642545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630944" y="1372359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4534646" y="2984043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108223" y="7828620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8193880" y="6204766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6396750" y="4605252"/>
            <a:ext cx="1229487" cy="950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92"/>
              </a:lnSpc>
            </a:pPr>
            <a:r>
              <a:rPr lang="en-US" sz="7192" spc="-64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1E4935-5263-BC4D-7F6B-9D516F1DFB10}"/>
              </a:ext>
            </a:extLst>
          </p:cNvPr>
          <p:cNvSpPr txBox="1"/>
          <p:nvPr/>
        </p:nvSpPr>
        <p:spPr>
          <a:xfrm>
            <a:off x="4381391" y="1501056"/>
            <a:ext cx="2564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FB08C47-7E31-4E79-4D88-B9A3368FC4E3}"/>
              </a:ext>
            </a:extLst>
          </p:cNvPr>
          <p:cNvSpPr txBox="1"/>
          <p:nvPr/>
        </p:nvSpPr>
        <p:spPr>
          <a:xfrm>
            <a:off x="6183016" y="3058973"/>
            <a:ext cx="2564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Understanding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930EFF-08BF-627C-B75E-C6A77B8F28B3}"/>
              </a:ext>
            </a:extLst>
          </p:cNvPr>
          <p:cNvSpPr txBox="1"/>
          <p:nvPr/>
        </p:nvSpPr>
        <p:spPr>
          <a:xfrm>
            <a:off x="7922847" y="4737104"/>
            <a:ext cx="2564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089372-8F58-38D8-44D6-9FFBB8A150B1}"/>
              </a:ext>
            </a:extLst>
          </p:cNvPr>
          <p:cNvSpPr txBox="1"/>
          <p:nvPr/>
        </p:nvSpPr>
        <p:spPr>
          <a:xfrm>
            <a:off x="9835116" y="6287050"/>
            <a:ext cx="2564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Visualization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FEAF80-2F4E-06AD-49FB-92C9BFDF0970}"/>
              </a:ext>
            </a:extLst>
          </p:cNvPr>
          <p:cNvSpPr txBox="1"/>
          <p:nvPr/>
        </p:nvSpPr>
        <p:spPr>
          <a:xfrm>
            <a:off x="11756593" y="7870333"/>
            <a:ext cx="25649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Uncover Insights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1"/>
          <p:cNvSpPr txBox="1"/>
          <p:nvPr/>
        </p:nvSpPr>
        <p:spPr>
          <a:xfrm>
            <a:off x="-302261" y="424950"/>
            <a:ext cx="8835940" cy="11335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sz="7200" spc="-8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Overview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B9592AD4-07C3-76E2-C29F-4B379B23FAE1}"/>
              </a:ext>
            </a:extLst>
          </p:cNvPr>
          <p:cNvGrpSpPr/>
          <p:nvPr/>
        </p:nvGrpSpPr>
        <p:grpSpPr>
          <a:xfrm>
            <a:off x="517112" y="8267700"/>
            <a:ext cx="17253775" cy="1559879"/>
            <a:chOff x="0" y="0"/>
            <a:chExt cx="23005033" cy="2689439"/>
          </a:xfrm>
        </p:grpSpPr>
        <p:pic>
          <p:nvPicPr>
            <p:cNvPr id="19" name="Picture 5">
              <a:extLst>
                <a:ext uri="{FF2B5EF4-FFF2-40B4-BE49-F238E27FC236}">
                  <a16:creationId xmlns:a16="http://schemas.microsoft.com/office/drawing/2014/main" id="{EFC30998-32D6-7876-5C1E-07EC18A4E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6">
              <a:extLst>
                <a:ext uri="{FF2B5EF4-FFF2-40B4-BE49-F238E27FC236}">
                  <a16:creationId xmlns:a16="http://schemas.microsoft.com/office/drawing/2014/main" id="{4578EDF3-509F-8BD9-F0AC-5263FD890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35" name="Picture 7">
              <a:extLst>
                <a:ext uri="{FF2B5EF4-FFF2-40B4-BE49-F238E27FC236}">
                  <a16:creationId xmlns:a16="http://schemas.microsoft.com/office/drawing/2014/main" id="{DBBC0A01-7B4E-AF46-E1CF-D14C3CF60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37" name="Picture 8">
              <a:extLst>
                <a:ext uri="{FF2B5EF4-FFF2-40B4-BE49-F238E27FC236}">
                  <a16:creationId xmlns:a16="http://schemas.microsoft.com/office/drawing/2014/main" id="{B8E7FF84-EF17-0E8B-E59B-A9C5D62D9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38" name="Picture 9">
              <a:extLst>
                <a:ext uri="{FF2B5EF4-FFF2-40B4-BE49-F238E27FC236}">
                  <a16:creationId xmlns:a16="http://schemas.microsoft.com/office/drawing/2014/main" id="{88F43CF0-BAA8-8175-3E95-70BE8E794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39" name="Picture 10">
              <a:extLst>
                <a:ext uri="{FF2B5EF4-FFF2-40B4-BE49-F238E27FC236}">
                  <a16:creationId xmlns:a16="http://schemas.microsoft.com/office/drawing/2014/main" id="{39527D0B-D1CD-5E12-455D-AB7A8594A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40" name="Picture 11">
              <a:extLst>
                <a:ext uri="{FF2B5EF4-FFF2-40B4-BE49-F238E27FC236}">
                  <a16:creationId xmlns:a16="http://schemas.microsoft.com/office/drawing/2014/main" id="{6EBA0568-AC54-97FC-FA48-06FED3DED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656E6D6-9D24-1E91-9C5F-A39FCD84E346}"/>
              </a:ext>
            </a:extLst>
          </p:cNvPr>
          <p:cNvSpPr txBox="1"/>
          <p:nvPr/>
        </p:nvSpPr>
        <p:spPr>
          <a:xfrm>
            <a:off x="890587" y="1790700"/>
            <a:ext cx="16856487" cy="6036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Data Source: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Phone Pe Dataset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Key Dataset Used: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5 Datasets used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State_Txn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Users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State_TxnSplit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State_DeviceData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District_Txn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Users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District Demographics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Covered aspects: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Transactions, user count, device brands, district demographics.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909274" y="96442"/>
            <a:ext cx="15549926" cy="11335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7200" spc="-8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 &amp; Preprocessing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F81770-7B1F-1623-95D4-A0978C8DEC60}"/>
              </a:ext>
            </a:extLst>
          </p:cNvPr>
          <p:cNvSpPr txBox="1"/>
          <p:nvPr/>
        </p:nvSpPr>
        <p:spPr>
          <a:xfrm>
            <a:off x="495300" y="1485900"/>
            <a:ext cx="17297400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Handled Missing Values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Identified missing values across datasets using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isnull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().sum().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Filled missing numerical fields like 'Amount (INR)' and 'ATV (INR)' with 0 to avoid impact on aggregation.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Categorical missing values in columns like 'Code' were replaced with "Unknown" to maintain consistency.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Consolidation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Vertically combined all 5 datasets using: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unified all data into a single master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simplify overall analysis and visualization.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ignore_index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=True to reset indexing after merging.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Type and Format Corrections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Ensured date-related columns were properly formatted.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Verified numerical fields were correctly typed (int, float) to enable arithmetic operations. 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3FD54880-9675-CEBA-D9F8-F0F005E56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C84A4-09BD-E726-DD33-2AA340B26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324" y="3314700"/>
            <a:ext cx="15778526" cy="13943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E1F69B-308E-1201-4284-D55EEC76A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274" y="5659096"/>
            <a:ext cx="15759476" cy="7852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75662-EA44-C9F4-CC3F-90B4A35AC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5BB468D2-FDF3-A4FD-4A15-801EFFB7A3FB}"/>
              </a:ext>
            </a:extLst>
          </p:cNvPr>
          <p:cNvSpPr txBox="1"/>
          <p:nvPr/>
        </p:nvSpPr>
        <p:spPr>
          <a:xfrm>
            <a:off x="909274" y="96442"/>
            <a:ext cx="15549926" cy="11335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7200" spc="-8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Level Statistics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E14910-B5F6-5A15-4C36-3964ADC7F537}"/>
              </a:ext>
            </a:extLst>
          </p:cNvPr>
          <p:cNvSpPr txBox="1"/>
          <p:nvPr/>
        </p:nvSpPr>
        <p:spPr>
          <a:xfrm>
            <a:off x="495300" y="1485900"/>
            <a:ext cx="17297400" cy="8094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Number of States &amp; Districts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Extracted unique states from state-level datasets using: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Total States: </a:t>
            </a:r>
            <a:r>
              <a:rPr lang="en-US" altLang="en-US" sz="2000" dirty="0">
                <a:latin typeface="Arial" panose="020B0604020202020204" pitchFamily="34" charset="0"/>
              </a:rPr>
              <a:t>36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Counted distinct districts from district-level datasets using: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Total Districts: </a:t>
            </a:r>
            <a:r>
              <a:rPr lang="en-US" altLang="en-US" sz="2000" dirty="0">
                <a:latin typeface="Arial" panose="020B0604020202020204" pitchFamily="34" charset="0"/>
              </a:rPr>
              <a:t>836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 with the Most Districts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Grouped by 'State' and counted unique districts and then count maximum unique districts: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 with Highest Number of Districts: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Uttar Pradesh (83 Districts)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59755134-2884-E318-2422-700153225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FAA1ED-E30C-34EE-66F2-6B5B12638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699" y="2372957"/>
            <a:ext cx="16030939" cy="1066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1ED060-8D53-999B-1293-E007376EE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025" y="4610100"/>
            <a:ext cx="15925800" cy="1066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115E9C-663F-FF77-6864-FA7AC3AED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699" y="6847243"/>
            <a:ext cx="15925799" cy="204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1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B51DA2EB-A7F4-7664-3186-10341CF8E98A}"/>
              </a:ext>
            </a:extLst>
          </p:cNvPr>
          <p:cNvSpPr txBox="1"/>
          <p:nvPr/>
        </p:nvSpPr>
        <p:spPr>
          <a:xfrm>
            <a:off x="690731" y="7353300"/>
            <a:ext cx="169065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District with Highest Population in Each State</a:t>
            </a:r>
          </a:p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West Bengal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the district with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population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among all states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 states with highly populated districts include Karnataka, Maharashtra, and Gujrat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northeastern and union territory districts have comparatively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 populations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reflecting demographic variations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analysis tells us which areas have more people and higher digital payment use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2A38B-306E-A92B-E687-754870113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49" y="1061466"/>
            <a:ext cx="17348119" cy="6230532"/>
          </a:xfrm>
          <a:prstGeom prst="rect">
            <a:avLst/>
          </a:prstGeom>
        </p:spPr>
      </p:pic>
      <p:sp>
        <p:nvSpPr>
          <p:cNvPr id="2" name="TextBox 3">
            <a:extLst>
              <a:ext uri="{FF2B5EF4-FFF2-40B4-BE49-F238E27FC236}">
                <a16:creationId xmlns:a16="http://schemas.microsoft.com/office/drawing/2014/main" id="{6F92500B-378E-BCD6-D49E-C5317120D82C}"/>
              </a:ext>
            </a:extLst>
          </p:cNvPr>
          <p:cNvSpPr txBox="1"/>
          <p:nvPr/>
        </p:nvSpPr>
        <p:spPr>
          <a:xfrm>
            <a:off x="914400" y="-28536"/>
            <a:ext cx="4881926" cy="11335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00"/>
              </a:lnSpc>
            </a:pPr>
            <a:r>
              <a:rPr lang="en-US" sz="7200" spc="-8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1238</Words>
  <Application>Microsoft Office PowerPoint</Application>
  <PresentationFormat>Custom</PresentationFormat>
  <Paragraphs>185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Shivli Saxena</cp:lastModifiedBy>
  <cp:revision>20</cp:revision>
  <dcterms:created xsi:type="dcterms:W3CDTF">2006-08-16T00:00:00Z</dcterms:created>
  <dcterms:modified xsi:type="dcterms:W3CDTF">2025-05-07T13:21:18Z</dcterms:modified>
  <dc:identifier>DAEhDyfaYKE</dc:identifier>
</cp:coreProperties>
</file>