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68" r:id="rId5"/>
    <p:sldId id="261" r:id="rId6"/>
    <p:sldId id="260" r:id="rId7"/>
    <p:sldId id="262" r:id="rId8"/>
    <p:sldId id="263" r:id="rId9"/>
    <p:sldId id="267" r:id="rId10"/>
    <p:sldId id="269" r:id="rId11"/>
    <p:sldId id="271" r:id="rId12"/>
    <p:sldId id="270" r:id="rId13"/>
    <p:sldId id="265" r:id="rId14"/>
    <p:sldId id="266" r:id="rId15"/>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3488"/>
    <a:srgbClr val="A100FF"/>
    <a:srgbClr val="883C84"/>
    <a:srgbClr val="461B49"/>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73146" autoAdjust="0"/>
  </p:normalViewPr>
  <p:slideViewPr>
    <p:cSldViewPr>
      <p:cViewPr varScale="1">
        <p:scale>
          <a:sx n="53" d="100"/>
          <a:sy n="53" d="100"/>
        </p:scale>
        <p:origin x="7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BE568-48DD-2010-C3A4-D7B92FA06C9E}"/>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636FEC-1A8F-BA66-938F-BBE0C719A9C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DE6CAD54-5C47-EEB6-C37F-36584CE16A5F}"/>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a:extLst>
              <a:ext uri="{FF2B5EF4-FFF2-40B4-BE49-F238E27FC236}">
                <a16:creationId xmlns:a16="http://schemas.microsoft.com/office/drawing/2014/main" id="{E12B1CE2-CE3B-8FD1-845F-3854B5E592C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4D66A3CA-CA66-4D7C-CB4F-26F6C5B4A51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444B5084-15FD-55F0-54F9-B98B21694BF3}"/>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D9543984-DB02-E94C-6AFD-5A59AE08012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8696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40962-483F-95DC-78C1-F26B4FCAAF7A}"/>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3C7402-00EF-533F-F79D-1849DDAF655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9E8E871A-6ADD-51AE-01C5-2303D4F5C75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a:extLst>
              <a:ext uri="{FF2B5EF4-FFF2-40B4-BE49-F238E27FC236}">
                <a16:creationId xmlns:a16="http://schemas.microsoft.com/office/drawing/2014/main" id="{7EF2B2E0-5119-F51E-F8D5-C20C697642E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B1B10675-DE71-782A-6209-FEF07C0810B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7F47F4EE-54D4-F099-ABC8-A8177B975451}"/>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563C4C9E-619F-4D43-FFB9-07FD746CD47D}"/>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474823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08FBE-8E1A-4035-4AC8-96AE770AE6C9}"/>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F8FB8C-0BA7-8B5F-06CE-CBD49C9F2AC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D577465F-6939-8C63-40F9-5FD673F9F09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a:extLst>
              <a:ext uri="{FF2B5EF4-FFF2-40B4-BE49-F238E27FC236}">
                <a16:creationId xmlns:a16="http://schemas.microsoft.com/office/drawing/2014/main" id="{9B576288-FFB3-8974-495A-C97F7978D1E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690F162C-D646-8A71-34B1-14F1C1B46B1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C5C93764-5E23-E40F-FD96-0C434DA6CC1B}"/>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B8402024-59B8-A916-7EE8-755A547719F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2578054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a:solidFill>
            <a:schemeClr val="accent2">
              <a:lumMod val="40000"/>
              <a:lumOff val="60000"/>
            </a:schemeClr>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67008" y="3163423"/>
            <a:ext cx="5993425" cy="2846933"/>
          </a:xfrm>
          <a:prstGeom prst="rect">
            <a:avLst/>
          </a:prstGeom>
        </p:spPr>
        <p:txBody>
          <a:bodyPr wrap="square" lIns="0" tIns="0" rIns="0" bIns="0" rtlCol="0" anchor="t">
            <a:spAutoFit/>
          </a:bodyPr>
          <a:lstStyle/>
          <a:p>
            <a:pPr algn="ctr">
              <a:lnSpc>
                <a:spcPts val="11059"/>
              </a:lnSpc>
            </a:pPr>
            <a:r>
              <a:rPr lang="en-US" sz="10533" spc="-105" dirty="0">
                <a:latin typeface="Arial" panose="020B0604020202020204" pitchFamily="34" charset="0"/>
                <a:cs typeface="Arial" panose="020B0604020202020204" pitchFamily="34" charset="0"/>
              </a:rPr>
              <a:t>Shark Tank 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47E92-2598-BF1D-BE98-BC85393F4394}"/>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244633EA-03A1-19BE-820F-8A91053B5567}"/>
              </a:ext>
            </a:extLst>
          </p:cNvPr>
          <p:cNvSpPr txBox="1"/>
          <p:nvPr/>
        </p:nvSpPr>
        <p:spPr>
          <a:xfrm>
            <a:off x="762000" y="6305480"/>
            <a:ext cx="16078200" cy="286232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Investment Power Rankings: Sharks by Average vs Total</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Mark Cuban ranks </a:t>
            </a:r>
            <a:r>
              <a:rPr kumimoji="0" lang="en-US" altLang="en-US" sz="2000" b="1" i="0" u="none" strike="noStrike" cap="none" normalizeH="0" baseline="0" dirty="0">
                <a:ln>
                  <a:noFill/>
                </a:ln>
                <a:solidFill>
                  <a:schemeClr val="tx1"/>
                </a:solidFill>
                <a:effectLst/>
                <a:latin typeface="Arial" panose="020B0604020202020204" pitchFamily="34" charset="0"/>
              </a:rPr>
              <a:t>number 1</a:t>
            </a:r>
            <a:r>
              <a:rPr kumimoji="0" lang="en-US" altLang="en-US" sz="2000" i="0" u="none" strike="noStrike" cap="none" normalizeH="0" baseline="0" dirty="0">
                <a:ln>
                  <a:noFill/>
                </a:ln>
                <a:solidFill>
                  <a:schemeClr val="tx1"/>
                </a:solidFill>
                <a:effectLst/>
                <a:latin typeface="Arial" panose="020B0604020202020204" pitchFamily="34" charset="0"/>
              </a:rPr>
              <a:t> in </a:t>
            </a:r>
            <a:r>
              <a:rPr kumimoji="0" lang="en-US" altLang="en-US" sz="2000" b="1" i="0" u="none" strike="noStrike" cap="none" normalizeH="0" baseline="0" dirty="0">
                <a:ln>
                  <a:noFill/>
                </a:ln>
                <a:solidFill>
                  <a:schemeClr val="tx1"/>
                </a:solidFill>
                <a:effectLst/>
                <a:latin typeface="Arial" panose="020B0604020202020204" pitchFamily="34" charset="0"/>
              </a:rPr>
              <a:t>both</a:t>
            </a:r>
            <a:r>
              <a:rPr kumimoji="0" lang="en-US" altLang="en-US" sz="2000" i="0" u="none" strike="noStrike" cap="none" normalizeH="0" baseline="0" dirty="0">
                <a:ln>
                  <a:noFill/>
                </a:ln>
                <a:solidFill>
                  <a:schemeClr val="tx1"/>
                </a:solidFill>
                <a:effectLst/>
                <a:latin typeface="Arial" panose="020B0604020202020204" pitchFamily="34" charset="0"/>
              </a:rPr>
              <a:t> average and total investments, proving he’s the most consistent and aggressive investor</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Barbara Corcoran and Daymond John appear on the </a:t>
            </a:r>
            <a:r>
              <a:rPr kumimoji="0" lang="en-US" altLang="en-US" sz="2000" b="1" i="0" u="none" strike="noStrike" cap="none" normalizeH="0" baseline="0" dirty="0">
                <a:ln>
                  <a:noFill/>
                </a:ln>
                <a:solidFill>
                  <a:schemeClr val="tx1"/>
                </a:solidFill>
                <a:effectLst/>
                <a:latin typeface="Arial" panose="020B0604020202020204" pitchFamily="34" charset="0"/>
              </a:rPr>
              <a:t>lower end of both charts</a:t>
            </a:r>
            <a:r>
              <a:rPr kumimoji="0" lang="en-US" altLang="en-US" sz="2000" i="0" u="none" strike="noStrike" cap="none" normalizeH="0" baseline="0" dirty="0">
                <a:ln>
                  <a:noFill/>
                </a:ln>
                <a:solidFill>
                  <a:schemeClr val="tx1"/>
                </a:solidFill>
                <a:effectLst/>
                <a:latin typeface="Arial" panose="020B0604020202020204" pitchFamily="34" charset="0"/>
              </a:rPr>
              <a:t>, suggesting fewer and smaller investments - possibly more strategic or cautious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Lori Greiner’s </a:t>
            </a:r>
            <a:r>
              <a:rPr lang="en-US" altLang="en-US" sz="2000" dirty="0">
                <a:latin typeface="Arial" panose="020B0604020202020204" pitchFamily="34" charset="0"/>
              </a:rPr>
              <a:t>i</a:t>
            </a:r>
            <a:r>
              <a:rPr kumimoji="0" lang="en-US" altLang="en-US" sz="2000" i="0" u="none" strike="noStrike" cap="none" normalizeH="0" baseline="0" dirty="0">
                <a:ln>
                  <a:noFill/>
                </a:ln>
                <a:solidFill>
                  <a:schemeClr val="tx1"/>
                </a:solidFill>
                <a:effectLst/>
                <a:latin typeface="Arial" panose="020B0604020202020204" pitchFamily="34" charset="0"/>
              </a:rPr>
              <a:t>nvestment style holds </a:t>
            </a:r>
            <a:r>
              <a:rPr kumimoji="0" lang="en-US" altLang="en-US" sz="2000" b="1" i="0" u="none" strike="noStrike" cap="none" normalizeH="0" baseline="0" dirty="0">
                <a:ln>
                  <a:noFill/>
                </a:ln>
                <a:solidFill>
                  <a:schemeClr val="tx1"/>
                </a:solidFill>
                <a:effectLst/>
                <a:latin typeface="Arial" panose="020B0604020202020204" pitchFamily="34" charset="0"/>
              </a:rPr>
              <a:t>number 2</a:t>
            </a:r>
            <a:r>
              <a:rPr kumimoji="0" lang="en-US" altLang="en-US" sz="2000" i="0" u="none" strike="noStrike" cap="none" normalizeH="0" baseline="0" dirty="0">
                <a:ln>
                  <a:noFill/>
                </a:ln>
                <a:solidFill>
                  <a:schemeClr val="tx1"/>
                </a:solidFill>
                <a:effectLst/>
                <a:latin typeface="Arial" panose="020B0604020202020204" pitchFamily="34" charset="0"/>
              </a:rPr>
              <a:t> rank in both total and average investment showing a balanced approach with frequent mid-sized deals.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Guest Sharks </a:t>
            </a:r>
            <a:r>
              <a:rPr kumimoji="0" lang="en-US" altLang="en-US" sz="2000" b="1" i="0" u="none" strike="noStrike" cap="none" normalizeH="0" baseline="0" dirty="0">
                <a:ln>
                  <a:noFill/>
                </a:ln>
                <a:solidFill>
                  <a:schemeClr val="tx1"/>
                </a:solidFill>
                <a:effectLst/>
                <a:latin typeface="Arial" panose="020B0604020202020204" pitchFamily="34" charset="0"/>
              </a:rPr>
              <a:t>beat</a:t>
            </a:r>
            <a:r>
              <a:rPr kumimoji="0" lang="en-US" altLang="en-US" sz="2000" i="0" u="none" strike="noStrike" cap="none" normalizeH="0" baseline="0" dirty="0">
                <a:ln>
                  <a:noFill/>
                </a:ln>
                <a:solidFill>
                  <a:schemeClr val="tx1"/>
                </a:solidFill>
                <a:effectLst/>
                <a:latin typeface="Arial" panose="020B0604020202020204" pitchFamily="34" charset="0"/>
              </a:rPr>
              <a:t> some </a:t>
            </a:r>
            <a:r>
              <a:rPr kumimoji="0" lang="en-US" altLang="en-US" sz="2000" b="1" i="0" u="none" strike="noStrike" cap="none" normalizeH="0" baseline="0" dirty="0">
                <a:ln>
                  <a:noFill/>
                </a:ln>
                <a:solidFill>
                  <a:schemeClr val="tx1"/>
                </a:solidFill>
                <a:effectLst/>
                <a:latin typeface="Arial" panose="020B0604020202020204" pitchFamily="34" charset="0"/>
              </a:rPr>
              <a:t>regular</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sharks</a:t>
            </a:r>
            <a:r>
              <a:rPr kumimoji="0" lang="en-US" altLang="en-US" sz="2000" i="0" u="none" strike="noStrike" cap="none" normalizeH="0" baseline="0" dirty="0">
                <a:ln>
                  <a:noFill/>
                </a:ln>
                <a:solidFill>
                  <a:schemeClr val="tx1"/>
                </a:solidFill>
                <a:effectLst/>
                <a:latin typeface="Arial" panose="020B0604020202020204" pitchFamily="34" charset="0"/>
              </a:rPr>
              <a:t> in average investment and total contributions, showing high-impact participation despite limited appearances.</a:t>
            </a:r>
          </a:p>
        </p:txBody>
      </p:sp>
      <p:pic>
        <p:nvPicPr>
          <p:cNvPr id="3" name="Picture 2">
            <a:extLst>
              <a:ext uri="{FF2B5EF4-FFF2-40B4-BE49-F238E27FC236}">
                <a16:creationId xmlns:a16="http://schemas.microsoft.com/office/drawing/2014/main" id="{D352AB80-0EB1-F725-D3FD-96B37A73C09B}"/>
              </a:ext>
            </a:extLst>
          </p:cNvPr>
          <p:cNvPicPr>
            <a:picLocks noChangeAspect="1"/>
          </p:cNvPicPr>
          <p:nvPr/>
        </p:nvPicPr>
        <p:blipFill>
          <a:blip r:embed="rId3"/>
          <a:stretch>
            <a:fillRect/>
          </a:stretch>
        </p:blipFill>
        <p:spPr>
          <a:xfrm>
            <a:off x="1828800" y="647700"/>
            <a:ext cx="14325600" cy="5440681"/>
          </a:xfrm>
          <a:prstGeom prst="rect">
            <a:avLst/>
          </a:prstGeom>
        </p:spPr>
      </p:pic>
    </p:spTree>
    <p:extLst>
      <p:ext uri="{BB962C8B-B14F-4D97-AF65-F5344CB8AC3E}">
        <p14:creationId xmlns:p14="http://schemas.microsoft.com/office/powerpoint/2010/main" val="200355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677CE-819D-A7DA-CD36-F737BBE12EBC}"/>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3DF7FB21-39B0-3827-2C9B-8AB1064E86B5}"/>
              </a:ext>
            </a:extLst>
          </p:cNvPr>
          <p:cNvSpPr txBox="1"/>
          <p:nvPr/>
        </p:nvSpPr>
        <p:spPr>
          <a:xfrm>
            <a:off x="9925050" y="3961477"/>
            <a:ext cx="7829550" cy="2554545"/>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Top 5 Season with Highest Average Shark Investments</a:t>
            </a:r>
          </a:p>
          <a:p>
            <a:pPr algn="ctr"/>
            <a:endParaRPr lang="en-US" sz="2000" b="1" dirty="0">
              <a:latin typeface="Arial" panose="020B0604020202020204" pitchFamily="34" charset="0"/>
              <a:cs typeface="Arial" panose="020B0604020202020204" pitchFamily="34" charset="0"/>
            </a:endParaRPr>
          </a:p>
          <a:p>
            <a:pPr marL="342900" indent="-342900" algn="just">
              <a:buFont typeface="Courier New" panose="02070309020205020404" pitchFamily="49" charset="0"/>
              <a:buChar char="o"/>
            </a:pPr>
            <a:r>
              <a:rPr lang="en-US" altLang="en-US" sz="2000" b="1" dirty="0">
                <a:latin typeface="Arial" panose="020B0604020202020204" pitchFamily="34" charset="0"/>
              </a:rPr>
              <a:t>Season 10 </a:t>
            </a:r>
            <a:r>
              <a:rPr lang="en-US" altLang="en-US" sz="2000" dirty="0">
                <a:latin typeface="Arial" panose="020B0604020202020204" pitchFamily="34" charset="0"/>
              </a:rPr>
              <a:t>leads with the highest average investment per shark, followed closely by Seasons 6 and 13, reflecting peak confidence and high-value pitches</a:t>
            </a:r>
          </a:p>
          <a:p>
            <a:pPr marL="342900" indent="-342900" algn="just">
              <a:buFont typeface="Courier New" panose="02070309020205020404" pitchFamily="49" charset="0"/>
              <a:buChar char="o"/>
            </a:pPr>
            <a:r>
              <a:rPr kumimoji="0" lang="en-US" altLang="en-US" sz="2000" i="0" u="none" strike="noStrike" cap="none" normalizeH="0" baseline="0" dirty="0">
                <a:ln>
                  <a:noFill/>
                </a:ln>
                <a:solidFill>
                  <a:schemeClr val="tx1"/>
                </a:solidFill>
                <a:effectLst/>
                <a:latin typeface="Arial" panose="020B0604020202020204" pitchFamily="34" charset="0"/>
              </a:rPr>
              <a:t>Higher average investments often align with mature seasons where sharks were more confident or impressed by startups' quality.</a:t>
            </a:r>
          </a:p>
        </p:txBody>
      </p:sp>
      <p:pic>
        <p:nvPicPr>
          <p:cNvPr id="4" name="Picture 3">
            <a:extLst>
              <a:ext uri="{FF2B5EF4-FFF2-40B4-BE49-F238E27FC236}">
                <a16:creationId xmlns:a16="http://schemas.microsoft.com/office/drawing/2014/main" id="{96023D50-BB43-2E79-AA7A-3FEDFBC9683A}"/>
              </a:ext>
            </a:extLst>
          </p:cNvPr>
          <p:cNvPicPr>
            <a:picLocks noChangeAspect="1"/>
          </p:cNvPicPr>
          <p:nvPr/>
        </p:nvPicPr>
        <p:blipFill>
          <a:blip r:embed="rId3"/>
          <a:stretch>
            <a:fillRect/>
          </a:stretch>
        </p:blipFill>
        <p:spPr>
          <a:xfrm>
            <a:off x="533400" y="2286000"/>
            <a:ext cx="9233541" cy="5905500"/>
          </a:xfrm>
          <a:prstGeom prst="rect">
            <a:avLst/>
          </a:prstGeom>
        </p:spPr>
      </p:pic>
    </p:spTree>
    <p:extLst>
      <p:ext uri="{BB962C8B-B14F-4D97-AF65-F5344CB8AC3E}">
        <p14:creationId xmlns:p14="http://schemas.microsoft.com/office/powerpoint/2010/main" val="335438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ABFEB-93A2-431F-8363-C8491A68DAB2}"/>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041695AE-2888-D44A-604E-C4924AB0E8E7}"/>
              </a:ext>
            </a:extLst>
          </p:cNvPr>
          <p:cNvSpPr txBox="1"/>
          <p:nvPr/>
        </p:nvSpPr>
        <p:spPr>
          <a:xfrm>
            <a:off x="781050" y="6591300"/>
            <a:ext cx="16725900" cy="286232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Deal-Making Trends Across Seasons (Consistency of Sharks)</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Mark Cuban</a:t>
            </a:r>
            <a:r>
              <a:rPr kumimoji="0" lang="en-US" altLang="en-US" sz="2000" i="0" u="none" strike="noStrike" cap="none" normalizeH="0" baseline="0" dirty="0">
                <a:ln>
                  <a:noFill/>
                </a:ln>
                <a:solidFill>
                  <a:schemeClr val="tx1"/>
                </a:solidFill>
                <a:effectLst/>
                <a:latin typeface="Arial" panose="020B0604020202020204" pitchFamily="34" charset="0"/>
              </a:rPr>
              <a:t> has consistently stayed one of the top deal-makers in every season.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Lori Greiner </a:t>
            </a:r>
            <a:r>
              <a:rPr kumimoji="0" lang="en-US" altLang="en-US" sz="2000" i="0" u="none" strike="noStrike" cap="none" normalizeH="0" baseline="0" dirty="0">
                <a:ln>
                  <a:noFill/>
                </a:ln>
                <a:solidFill>
                  <a:schemeClr val="tx1"/>
                </a:solidFill>
                <a:effectLst/>
                <a:latin typeface="Arial" panose="020B0604020202020204" pitchFamily="34" charset="0"/>
              </a:rPr>
              <a:t>also shows strong consistency and high deal volume, nearly matching or beating Mark in several seasons.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Robert Herjavec</a:t>
            </a:r>
            <a:r>
              <a:rPr lang="en-US" altLang="en-US" sz="2000" b="1" dirty="0">
                <a:latin typeface="Arial" panose="020B0604020202020204" pitchFamily="34" charset="0"/>
              </a:rPr>
              <a:t> </a:t>
            </a:r>
            <a:r>
              <a:rPr lang="en-US" altLang="en-US" sz="2000" dirty="0">
                <a:latin typeface="Arial" panose="020B0604020202020204" pitchFamily="34" charset="0"/>
              </a:rPr>
              <a:t>p</a:t>
            </a:r>
            <a:r>
              <a:rPr kumimoji="0" lang="en-US" altLang="en-US" sz="2000" i="0" u="none" strike="noStrike" cap="none" normalizeH="0" baseline="0" dirty="0">
                <a:ln>
                  <a:noFill/>
                </a:ln>
                <a:solidFill>
                  <a:schemeClr val="tx1"/>
                </a:solidFill>
                <a:effectLst/>
                <a:latin typeface="Arial" panose="020B0604020202020204" pitchFamily="34" charset="0"/>
              </a:rPr>
              <a:t>articipated actively early on, </a:t>
            </a:r>
            <a:r>
              <a:rPr kumimoji="0" lang="en-US" altLang="en-US" sz="2000" b="1" i="0" u="none" strike="noStrike" cap="none" normalizeH="0" baseline="0" dirty="0">
                <a:ln>
                  <a:noFill/>
                </a:ln>
                <a:solidFill>
                  <a:schemeClr val="tx1"/>
                </a:solidFill>
                <a:effectLst/>
                <a:latin typeface="Arial" panose="020B0604020202020204" pitchFamily="34" charset="0"/>
              </a:rPr>
              <a:t>peak around Seasons 5–7</a:t>
            </a:r>
            <a:r>
              <a:rPr kumimoji="0" lang="en-US" altLang="en-US" sz="2000" i="0" u="none" strike="noStrike" cap="none" normalizeH="0" baseline="0" dirty="0">
                <a:ln>
                  <a:noFill/>
                </a:ln>
                <a:solidFill>
                  <a:schemeClr val="tx1"/>
                </a:solidFill>
                <a:effectLst/>
                <a:latin typeface="Arial" panose="020B0604020202020204" pitchFamily="34" charset="0"/>
              </a:rPr>
              <a:t>, but shows variability afterward.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Guest Sharks </a:t>
            </a:r>
            <a:r>
              <a:rPr kumimoji="0" lang="en-US" altLang="en-US" sz="2000" i="0" u="none" strike="noStrike" cap="none" normalizeH="0" baseline="0" dirty="0">
                <a:ln>
                  <a:noFill/>
                </a:ln>
                <a:solidFill>
                  <a:schemeClr val="tx1"/>
                </a:solidFill>
                <a:effectLst/>
                <a:latin typeface="Arial" panose="020B0604020202020204" pitchFamily="34" charset="0"/>
              </a:rPr>
              <a:t>showed </a:t>
            </a:r>
            <a:r>
              <a:rPr lang="en-US" altLang="en-US" sz="2000" dirty="0">
                <a:latin typeface="Arial" panose="020B0604020202020204" pitchFamily="34" charset="0"/>
              </a:rPr>
              <a:t>n</a:t>
            </a:r>
            <a:r>
              <a:rPr kumimoji="0" lang="en-US" altLang="en-US" sz="2000" i="0" u="none" strike="noStrike" cap="none" normalizeH="0" baseline="0" dirty="0">
                <a:ln>
                  <a:noFill/>
                </a:ln>
                <a:solidFill>
                  <a:schemeClr val="tx1"/>
                </a:solidFill>
                <a:effectLst/>
                <a:latin typeface="Arial" panose="020B0604020202020204" pitchFamily="34" charset="0"/>
              </a:rPr>
              <a:t>oticeable </a:t>
            </a:r>
            <a:r>
              <a:rPr kumimoji="0" lang="en-US" altLang="en-US" sz="2000" b="1" i="0" u="none" strike="noStrike" cap="none" normalizeH="0" baseline="0" dirty="0">
                <a:ln>
                  <a:noFill/>
                </a:ln>
                <a:solidFill>
                  <a:schemeClr val="tx1"/>
                </a:solidFill>
                <a:effectLst/>
                <a:latin typeface="Arial" panose="020B0604020202020204" pitchFamily="34" charset="0"/>
              </a:rPr>
              <a:t>increase in recent seasons (11–14). </a:t>
            </a:r>
            <a:r>
              <a:rPr kumimoji="0" lang="en-US" altLang="en-US" sz="2000" i="0" u="none" strike="noStrike" cap="none" normalizeH="0" baseline="0" dirty="0">
                <a:ln>
                  <a:noFill/>
                </a:ln>
                <a:solidFill>
                  <a:schemeClr val="tx1"/>
                </a:solidFill>
                <a:effectLst/>
                <a:latin typeface="Arial" panose="020B0604020202020204" pitchFamily="34" charset="0"/>
              </a:rPr>
              <a:t>Their participation and deal-making have risen significantly, suggesting increased reliance on guest investors.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Barbara Corcoran </a:t>
            </a:r>
            <a:r>
              <a:rPr kumimoji="0" lang="en-US" altLang="en-US" sz="2000" i="0" u="none" strike="noStrike" cap="none" normalizeH="0" baseline="0" dirty="0">
                <a:ln>
                  <a:noFill/>
                </a:ln>
                <a:solidFill>
                  <a:schemeClr val="tx1"/>
                </a:solidFill>
                <a:effectLst/>
                <a:latin typeface="Arial" panose="020B0604020202020204" pitchFamily="34" charset="0"/>
              </a:rPr>
              <a:t>&amp; </a:t>
            </a:r>
            <a:r>
              <a:rPr kumimoji="0" lang="en-US" altLang="en-US" sz="2000" b="1" i="0" u="none" strike="noStrike" cap="none" normalizeH="0" baseline="0" dirty="0">
                <a:ln>
                  <a:noFill/>
                </a:ln>
                <a:solidFill>
                  <a:schemeClr val="tx1"/>
                </a:solidFill>
                <a:effectLst/>
                <a:latin typeface="Arial" panose="020B0604020202020204" pitchFamily="34" charset="0"/>
              </a:rPr>
              <a:t>Daymond John </a:t>
            </a:r>
            <a:r>
              <a:rPr kumimoji="0" lang="en-US" altLang="en-US" sz="2000" i="0" u="none" strike="noStrike" cap="none" normalizeH="0" baseline="0" dirty="0">
                <a:ln>
                  <a:noFill/>
                </a:ln>
                <a:solidFill>
                  <a:schemeClr val="tx1"/>
                </a:solidFill>
                <a:effectLst/>
                <a:latin typeface="Arial" panose="020B0604020202020204" pitchFamily="34" charset="0"/>
              </a:rPr>
              <a:t>both show </a:t>
            </a:r>
            <a:r>
              <a:rPr kumimoji="0" lang="en-US" altLang="en-US" sz="2000" b="1" i="0" u="none" strike="noStrike" cap="none" normalizeH="0" baseline="0" dirty="0">
                <a:ln>
                  <a:noFill/>
                </a:ln>
                <a:solidFill>
                  <a:schemeClr val="tx1"/>
                </a:solidFill>
                <a:effectLst/>
                <a:latin typeface="Arial" panose="020B0604020202020204" pitchFamily="34" charset="0"/>
              </a:rPr>
              <a:t>lower and less consistent </a:t>
            </a:r>
            <a:r>
              <a:rPr kumimoji="0" lang="en-US" altLang="en-US" sz="2000" i="0" u="none" strike="noStrike" cap="none" normalizeH="0" baseline="0" dirty="0">
                <a:ln>
                  <a:noFill/>
                </a:ln>
                <a:solidFill>
                  <a:schemeClr val="tx1"/>
                </a:solidFill>
                <a:effectLst/>
                <a:latin typeface="Arial" panose="020B0604020202020204" pitchFamily="34" charset="0"/>
              </a:rPr>
              <a:t>deal activity, possibly indicating more selective investing styles.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Kevin O'Leary </a:t>
            </a:r>
            <a:r>
              <a:rPr kumimoji="0" lang="en-US" altLang="en-US" sz="2000" i="0" u="none" strike="noStrike" cap="none" normalizeH="0" baseline="0" dirty="0">
                <a:ln>
                  <a:noFill/>
                </a:ln>
                <a:solidFill>
                  <a:schemeClr val="tx1"/>
                </a:solidFill>
                <a:effectLst/>
                <a:latin typeface="Arial" panose="020B0604020202020204" pitchFamily="34" charset="0"/>
              </a:rPr>
              <a:t>maintains a </a:t>
            </a:r>
            <a:r>
              <a:rPr kumimoji="0" lang="en-US" altLang="en-US" sz="2000" b="1" i="0" u="none" strike="noStrike" cap="none" normalizeH="0" baseline="0" dirty="0">
                <a:ln>
                  <a:noFill/>
                </a:ln>
                <a:solidFill>
                  <a:schemeClr val="tx1"/>
                </a:solidFill>
                <a:effectLst/>
                <a:latin typeface="Arial" panose="020B0604020202020204" pitchFamily="34" charset="0"/>
              </a:rPr>
              <a:t>mid-range deal volume </a:t>
            </a:r>
            <a:r>
              <a:rPr kumimoji="0" lang="en-US" altLang="en-US" sz="2000" i="0" u="none" strike="noStrike" cap="none" normalizeH="0" baseline="0" dirty="0">
                <a:ln>
                  <a:noFill/>
                </a:ln>
                <a:solidFill>
                  <a:schemeClr val="tx1"/>
                </a:solidFill>
                <a:effectLst/>
                <a:latin typeface="Arial" panose="020B0604020202020204" pitchFamily="34" charset="0"/>
              </a:rPr>
              <a:t>but </a:t>
            </a:r>
            <a:r>
              <a:rPr kumimoji="0" lang="en-US" altLang="en-US" sz="2000" b="1" i="0" u="none" strike="noStrike" cap="none" normalizeH="0" baseline="0" dirty="0">
                <a:ln>
                  <a:noFill/>
                </a:ln>
                <a:solidFill>
                  <a:schemeClr val="tx1"/>
                </a:solidFill>
                <a:effectLst/>
                <a:latin typeface="Arial" panose="020B0604020202020204" pitchFamily="34" charset="0"/>
              </a:rPr>
              <a:t>consistent</a:t>
            </a:r>
            <a:r>
              <a:rPr kumimoji="0" lang="en-US" altLang="en-US" sz="2000" i="0" u="none" strike="noStrike" cap="none" normalizeH="0" baseline="0" dirty="0">
                <a:ln>
                  <a:noFill/>
                </a:ln>
                <a:solidFill>
                  <a:schemeClr val="tx1"/>
                </a:solidFill>
                <a:effectLst/>
                <a:latin typeface="Arial" panose="020B0604020202020204" pitchFamily="34" charset="0"/>
              </a:rPr>
              <a:t> presence.</a:t>
            </a:r>
          </a:p>
        </p:txBody>
      </p:sp>
      <p:pic>
        <p:nvPicPr>
          <p:cNvPr id="3" name="Picture 2">
            <a:extLst>
              <a:ext uri="{FF2B5EF4-FFF2-40B4-BE49-F238E27FC236}">
                <a16:creationId xmlns:a16="http://schemas.microsoft.com/office/drawing/2014/main" id="{71A9E679-D1B8-5666-1A74-F5076B6D9406}"/>
              </a:ext>
            </a:extLst>
          </p:cNvPr>
          <p:cNvPicPr>
            <a:picLocks noChangeAspect="1"/>
          </p:cNvPicPr>
          <p:nvPr/>
        </p:nvPicPr>
        <p:blipFill>
          <a:blip r:embed="rId3"/>
          <a:stretch>
            <a:fillRect/>
          </a:stretch>
        </p:blipFill>
        <p:spPr>
          <a:xfrm>
            <a:off x="990600" y="495300"/>
            <a:ext cx="16306800" cy="5974608"/>
          </a:xfrm>
          <a:prstGeom prst="rect">
            <a:avLst/>
          </a:prstGeom>
        </p:spPr>
      </p:pic>
    </p:spTree>
    <p:extLst>
      <p:ext uri="{BB962C8B-B14F-4D97-AF65-F5344CB8AC3E}">
        <p14:creationId xmlns:p14="http://schemas.microsoft.com/office/powerpoint/2010/main" val="213898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399047" y="5387550"/>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399047" y="2611181"/>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4399047" y="8163919"/>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19F3DD92-E0D3-DA98-E504-940ACAA78221}"/>
              </a:ext>
            </a:extLst>
          </p:cNvPr>
          <p:cNvSpPr txBox="1"/>
          <p:nvPr/>
        </p:nvSpPr>
        <p:spPr>
          <a:xfrm>
            <a:off x="5715000" y="1266076"/>
            <a:ext cx="11963400" cy="778674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Investors prefer sectors with broad consumer appeal and daily utility. Startups in food, lifestyle, and beauty continue to attract the most funding interest.</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Majority of the startups pitching on Shark Tank receive investments, reflecting strong investor confidence and market-ready ideas.</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Mainly start-ups are spread across the U.S., however, coastal states dominate the entrepreneurial landscape, driven by better investor access, infrastructure, and supportive ecosystems</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Sectors like food, lifestyle, and health not only secure frequent investments but also captivate the audience, highlighting a blend of market viability and viewer engagement</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There’s a gradual shift toward gender diversity among entrepreneurs on Shark Tank, reflecting a more inclusive entrepreneurial landscape over time.</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Sharks with higher average but lower total might be more selective, while those with higher totals but lower averages may be more opportunity-driven</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Mark Cuban and Lori Greiner showed the most consistent and high deal-making across seasons, especially dominating in later ones. Kevin O’Leary maintained a steady pace, while Barbara and Daymond showed more selective trends. Guest sharks gained prominence from Season 10 onward, increasing deal activity noticeably</a:t>
            </a:r>
          </a:p>
          <a:p>
            <a:pPr marL="342900"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Season 10 saw the highest average investment per shark, indicating a peak in investor confidence and deal value.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wrap="square" lIns="0" tIns="0" rIns="0" bIns="0" rtlCol="0" anchor="t">
            <a:spAutoFit/>
          </a:bodyPr>
          <a:lstStyle/>
          <a:p>
            <a:pPr>
              <a:lnSpc>
                <a:spcPts val="3640"/>
              </a:lnSpc>
            </a:pPr>
            <a:r>
              <a:rPr lang="en-US" sz="2600" spc="-26" dirty="0">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70019"/>
            <a:chOff x="0" y="0"/>
            <a:chExt cx="11564591" cy="502669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4" name="TextBox 4"/>
            <p:cNvSpPr txBox="1"/>
            <p:nvPr/>
          </p:nvSpPr>
          <p:spPr>
            <a:xfrm>
              <a:off x="0" y="2298166"/>
              <a:ext cx="11564591" cy="2728525"/>
            </a:xfrm>
            <a:prstGeom prst="rect">
              <a:avLst/>
            </a:prstGeom>
          </p:spPr>
          <p:txBody>
            <a:bodyPr lIns="0" tIns="0" rIns="0" bIns="0" rtlCol="0" anchor="t">
              <a:spAutoFit/>
            </a:bodyPr>
            <a:lstStyle/>
            <a:p>
              <a:pPr>
                <a:lnSpc>
                  <a:spcPts val="2660"/>
                </a:lnSpc>
              </a:pPr>
              <a:r>
                <a:rPr lang="en-US" sz="1900" spc="-19" dirty="0">
                  <a:solidFill>
                    <a:srgbClr val="000000"/>
                  </a:solidFill>
                  <a:latin typeface="Arial" panose="020B0604020202020204" pitchFamily="34" charset="0"/>
                  <a:cs typeface="Arial" panose="020B0604020202020204" pitchFamily="34" charset="0"/>
                </a:rPr>
                <a:t>Project recap</a:t>
              </a:r>
            </a:p>
            <a:p>
              <a:pPr>
                <a:lnSpc>
                  <a:spcPts val="2660"/>
                </a:lnSpc>
              </a:pPr>
              <a:r>
                <a:rPr lang="en-US" sz="1900" spc="-19" dirty="0">
                  <a:solidFill>
                    <a:srgbClr val="000000"/>
                  </a:solidFill>
                  <a:latin typeface="Arial" panose="020B0604020202020204" pitchFamily="34" charset="0"/>
                  <a:cs typeface="Arial" panose="020B0604020202020204" pitchFamily="34" charset="0"/>
                </a:rPr>
                <a:t>Project objective</a:t>
              </a:r>
            </a:p>
            <a:p>
              <a:pPr>
                <a:lnSpc>
                  <a:spcPts val="2660"/>
                </a:lnSpc>
              </a:pPr>
              <a:r>
                <a:rPr lang="en-US" sz="1900" spc="-19" dirty="0">
                  <a:solidFill>
                    <a:srgbClr val="000000"/>
                  </a:solidFill>
                  <a:latin typeface="Arial" panose="020B0604020202020204" pitchFamily="34" charset="0"/>
                  <a:cs typeface="Arial" panose="020B0604020202020204" pitchFamily="34" charset="0"/>
                </a:rPr>
                <a:t>Process</a:t>
              </a:r>
            </a:p>
            <a:p>
              <a:pPr>
                <a:lnSpc>
                  <a:spcPts val="2660"/>
                </a:lnSpc>
              </a:pPr>
              <a:r>
                <a:rPr lang="en-US" sz="1900" spc="-19" dirty="0">
                  <a:solidFill>
                    <a:srgbClr val="000000"/>
                  </a:solidFill>
                  <a:latin typeface="Arial" panose="020B0604020202020204" pitchFamily="34" charset="0"/>
                  <a:cs typeface="Arial" panose="020B0604020202020204" pitchFamily="34" charset="0"/>
                </a:rPr>
                <a:t>Insights</a:t>
              </a:r>
            </a:p>
            <a:p>
              <a:pPr>
                <a:lnSpc>
                  <a:spcPts val="2660"/>
                </a:lnSpc>
              </a:pPr>
              <a:r>
                <a:rPr lang="en-US" sz="1900" spc="-19" dirty="0">
                  <a:solidFill>
                    <a:srgbClr val="000000"/>
                  </a:solidFill>
                  <a:latin typeface="Arial" panose="020B0604020202020204" pitchFamily="34" charset="0"/>
                  <a:cs typeface="Arial" panose="020B0604020202020204" pitchFamily="34" charset="0"/>
                </a:rPr>
                <a:t>Data overview</a:t>
              </a:r>
            </a:p>
            <a:p>
              <a:pPr>
                <a:lnSpc>
                  <a:spcPts val="2660"/>
                </a:lnSpc>
              </a:pPr>
              <a:r>
                <a:rPr lang="en-US" sz="1900" spc="-19" dirty="0">
                  <a:solidFill>
                    <a:srgbClr val="000000"/>
                  </a:solidFill>
                  <a:latin typeface="Arial" panose="020B0604020202020204" pitchFamily="34" charset="0"/>
                  <a:cs typeface="Arial" panose="020B0604020202020204" pitchFamily="34" charset="0"/>
                </a:rPr>
                <a:t>Summary</a:t>
              </a:r>
            </a:p>
          </p:txBody>
        </p:sp>
      </p:grpSp>
      <p:grpSp>
        <p:nvGrpSpPr>
          <p:cNvPr id="6" name="Group 6"/>
          <p:cNvGrpSpPr>
            <a:grpSpLocks noChangeAspect="1"/>
          </p:cNvGrpSpPr>
          <p:nvPr/>
        </p:nvGrpSpPr>
        <p:grpSpPr>
          <a:xfrm>
            <a:off x="15865878" y="-1377303"/>
            <a:ext cx="3062454" cy="3062454"/>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solidFill>
                <a:schemeClr val="accent2">
                  <a:lumMod val="50000"/>
                </a:schemeClr>
              </a:solidFill>
            </a:ln>
          </p:spPr>
        </p:sp>
      </p:grpSp>
      <p:grpSp>
        <p:nvGrpSpPr>
          <p:cNvPr id="10" name="Group 10"/>
          <p:cNvGrpSpPr>
            <a:grpSpLocks noChangeAspect="1"/>
          </p:cNvGrpSpPr>
          <p:nvPr/>
        </p:nvGrpSpPr>
        <p:grpSpPr>
          <a:xfrm>
            <a:off x="14093124" y="3766197"/>
            <a:ext cx="3062454" cy="3062454"/>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sp>
      </p:grpSp>
      <p:grpSp>
        <p:nvGrpSpPr>
          <p:cNvPr id="14" name="Group 14"/>
          <p:cNvGrpSpPr>
            <a:grpSpLocks noChangeAspect="1"/>
          </p:cNvGrpSpPr>
          <p:nvPr/>
        </p:nvGrpSpPr>
        <p:grpSpPr>
          <a:xfrm>
            <a:off x="12395952" y="8909697"/>
            <a:ext cx="3062454" cy="3062454"/>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sp>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A2286053-C440-15F2-0841-35A1187574CF}"/>
              </a:ext>
            </a:extLst>
          </p:cNvPr>
          <p:cNvSpPr txBox="1"/>
          <p:nvPr/>
        </p:nvSpPr>
        <p:spPr>
          <a:xfrm>
            <a:off x="8719949" y="2857500"/>
            <a:ext cx="6934200" cy="4031873"/>
          </a:xfrm>
          <a:prstGeom prst="rect">
            <a:avLst/>
          </a:prstGeom>
          <a:noFill/>
        </p:spPr>
        <p:txBody>
          <a:bodyPr wrap="square" rtlCol="0">
            <a:spAutoFit/>
          </a:bodyPr>
          <a:lstStyle/>
          <a:p>
            <a:pPr algn="just"/>
            <a:r>
              <a:rPr lang="en-US" sz="3200" dirty="0">
                <a:latin typeface="Arial" panose="020B0604020202020204" pitchFamily="34" charset="0"/>
                <a:cs typeface="Arial" panose="020B0604020202020204" pitchFamily="34" charset="0"/>
              </a:rPr>
              <a:t>This dataset provides comprehensive information about the American business reality television series, Shark Tank, covering seasons 1 to 14. The dataset includes 50 columns and over 1260 records, capturing various details about each episode, pitch, and deal made on the show. </a:t>
            </a:r>
            <a:endParaRPr lang="en-IN" sz="32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noChangeAspect="1"/>
          </p:cNvGrpSpPr>
          <p:nvPr/>
        </p:nvGrpSpPr>
        <p:grpSpPr>
          <a:xfrm>
            <a:off x="9601200" y="8755773"/>
            <a:ext cx="3062454" cy="3062454"/>
            <a:chOff x="0" y="0"/>
            <a:chExt cx="6350000" cy="6350000"/>
          </a:xfrm>
          <a:solidFill>
            <a:srgbClr val="963488"/>
          </a:solidFill>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sp>
        <p:nvSpPr>
          <p:cNvPr id="6" name="AutoShape 6"/>
          <p:cNvSpPr/>
          <p:nvPr/>
        </p:nvSpPr>
        <p:spPr>
          <a:xfrm>
            <a:off x="0" y="0"/>
            <a:ext cx="9964482" cy="10287000"/>
          </a:xfrm>
          <a:prstGeom prst="rect">
            <a:avLst/>
          </a:prstGeom>
          <a:solidFill>
            <a:schemeClr val="accent2">
              <a:lumMod val="60000"/>
              <a:lumOff val="40000"/>
            </a:schemeClr>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7" name="Group 17"/>
          <p:cNvGrpSpPr>
            <a:grpSpLocks noChangeAspect="1"/>
          </p:cNvGrpSpPr>
          <p:nvPr/>
        </p:nvGrpSpPr>
        <p:grpSpPr>
          <a:xfrm>
            <a:off x="16469321" y="-753500"/>
            <a:ext cx="3062454" cy="3062454"/>
            <a:chOff x="0" y="0"/>
            <a:chExt cx="6350000" cy="6350000"/>
          </a:xfrm>
          <a:solidFill>
            <a:srgbClr val="963488"/>
          </a:solidFill>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2"/>
            <a:ext cx="6074262" cy="7386638"/>
          </a:xfrm>
          <a:prstGeom prst="rect">
            <a:avLst/>
          </a:prstGeom>
        </p:spPr>
        <p:txBody>
          <a:bodyPr wrap="square" lIns="0" tIns="0" rIns="0" bIns="0" rtlCol="0" anchor="t">
            <a:spAutoFit/>
          </a:bodyPr>
          <a:lstStyle/>
          <a:p>
            <a:pPr>
              <a:lnSpc>
                <a:spcPts val="9600"/>
              </a:lnSpc>
            </a:pPr>
            <a:r>
              <a:rPr lang="en-US" sz="8000" spc="-80" dirty="0">
                <a:latin typeface="Arial" panose="020B0604020202020204" pitchFamily="34" charset="0"/>
                <a:cs typeface="Arial" panose="020B0604020202020204" pitchFamily="34" charset="0"/>
              </a:rPr>
              <a:t>Project Objective</a:t>
            </a:r>
          </a:p>
          <a:p>
            <a:pPr>
              <a:lnSpc>
                <a:spcPts val="9600"/>
              </a:lnSpc>
            </a:pPr>
            <a:endParaRPr lang="en-US" sz="4800" spc="-80" dirty="0">
              <a:latin typeface="Arial" panose="020B0604020202020204" pitchFamily="34" charset="0"/>
              <a:cs typeface="Arial" panose="020B0604020202020204" pitchFamily="34" charset="0"/>
            </a:endParaRPr>
          </a:p>
          <a:p>
            <a:pPr algn="just"/>
            <a:r>
              <a:rPr lang="en-US" sz="2400" spc="-80" dirty="0">
                <a:latin typeface="Arial" panose="020B0604020202020204" pitchFamily="34" charset="0"/>
                <a:cs typeface="Arial" panose="020B0604020202020204" pitchFamily="34" charset="0"/>
              </a:rPr>
              <a:t>To analyze startup investment trends from Shark Tank using historical pitch data, with a focus on identifying top-performing industries, founder demographics, investment patterns, and regional startup distribution. The goal is to uncover insights into what types of startups receive funding, how gender and geography affect deal success, and how valuation relates to investment decisions.</a:t>
            </a:r>
          </a:p>
          <a:p>
            <a:pPr algn="just"/>
            <a:r>
              <a:rPr lang="en-US" sz="2400" b="1" spc="-80" dirty="0">
                <a:latin typeface="Arial" panose="020B0604020202020204" pitchFamily="34" charset="0"/>
                <a:cs typeface="Arial" panose="020B0604020202020204" pitchFamily="34" charset="0"/>
              </a:rPr>
              <a:t>Tools:</a:t>
            </a:r>
            <a:r>
              <a:rPr lang="en-US" sz="2400" spc="-80" dirty="0">
                <a:latin typeface="Arial" panose="020B0604020202020204" pitchFamily="34" charset="0"/>
                <a:cs typeface="Arial" panose="020B0604020202020204" pitchFamily="34" charset="0"/>
              </a:rPr>
              <a:t> Python, Power BI, Data Cleaning, DAX</a:t>
            </a:r>
            <a:endParaRPr lang="en-US" sz="2800" spc="-8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2172007" y="1086805"/>
            <a:ext cx="1524324" cy="1527574"/>
          </a:xfrm>
          <a:prstGeom prst="rect">
            <a:avLst/>
          </a:prstGeom>
        </p:spPr>
      </p:pic>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4027370" y="2698893"/>
            <a:ext cx="1524324" cy="1527574"/>
          </a:xfrm>
          <a:prstGeom prst="rect">
            <a:avLst/>
          </a:prstGeom>
        </p:spPr>
      </p:pic>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5882733" y="4310981"/>
            <a:ext cx="1524324" cy="1527574"/>
          </a:xfrm>
          <a:prstGeom prst="rect">
            <a:avLst/>
          </a:prstGeom>
        </p:spPr>
      </p:pic>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7738096" y="5923069"/>
            <a:ext cx="1524324" cy="1527574"/>
          </a:xfrm>
          <a:prstGeom prst="rect">
            <a:avLst/>
          </a:prstGeom>
        </p:spPr>
      </p:pic>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9593459" y="7535157"/>
            <a:ext cx="1524324" cy="1527574"/>
          </a:xfrm>
          <a:prstGeom prst="rect">
            <a:avLst/>
          </a:prstGeom>
        </p:spPr>
      </p:pic>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3</a:t>
            </a:r>
          </a:p>
        </p:txBody>
      </p:sp>
      <p:sp>
        <p:nvSpPr>
          <p:cNvPr id="39" name="TextBox 38">
            <a:extLst>
              <a:ext uri="{FF2B5EF4-FFF2-40B4-BE49-F238E27FC236}">
                <a16:creationId xmlns:a16="http://schemas.microsoft.com/office/drawing/2014/main" id="{ED1E4935-5263-BC4D-7F6B-9D516F1DFB10}"/>
              </a:ext>
            </a:extLst>
          </p:cNvPr>
          <p:cNvSpPr txBox="1"/>
          <p:nvPr/>
        </p:nvSpPr>
        <p:spPr>
          <a:xfrm>
            <a:off x="4381391" y="1501056"/>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Collection</a:t>
            </a:r>
            <a:endParaRPr lang="en-IN" sz="20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EFB08C47-7E31-4E79-4D88-B9A3368FC4E3}"/>
              </a:ext>
            </a:extLst>
          </p:cNvPr>
          <p:cNvSpPr txBox="1"/>
          <p:nvPr/>
        </p:nvSpPr>
        <p:spPr>
          <a:xfrm>
            <a:off x="6183016" y="3058973"/>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Understanding</a:t>
            </a:r>
            <a:endParaRPr lang="en-IN" sz="2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E930EFF-08BF-627C-B75E-C6A77B8F28B3}"/>
              </a:ext>
            </a:extLst>
          </p:cNvPr>
          <p:cNvSpPr txBox="1"/>
          <p:nvPr/>
        </p:nvSpPr>
        <p:spPr>
          <a:xfrm>
            <a:off x="7922847" y="4737104"/>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Cleaning</a:t>
            </a:r>
            <a:endParaRPr lang="en-IN"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A0089372-8F58-38D8-44D6-9FFBB8A150B1}"/>
              </a:ext>
            </a:extLst>
          </p:cNvPr>
          <p:cNvSpPr txBox="1"/>
          <p:nvPr/>
        </p:nvSpPr>
        <p:spPr>
          <a:xfrm>
            <a:off x="9835116" y="6287050"/>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Visualization</a:t>
            </a:r>
            <a:endParaRPr lang="en-IN" sz="2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5FEAF80-2F4E-06AD-49FB-92C9BFDF0970}"/>
              </a:ext>
            </a:extLst>
          </p:cNvPr>
          <p:cNvSpPr txBox="1"/>
          <p:nvPr/>
        </p:nvSpPr>
        <p:spPr>
          <a:xfrm>
            <a:off x="11756593" y="7870333"/>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Uncover Insights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1"/>
          <p:cNvSpPr txBox="1"/>
          <p:nvPr/>
        </p:nvSpPr>
        <p:spPr>
          <a:xfrm>
            <a:off x="-302261" y="424950"/>
            <a:ext cx="8835940" cy="1231106"/>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Data Overview</a:t>
            </a:r>
          </a:p>
        </p:txBody>
      </p:sp>
      <p:grpSp>
        <p:nvGrpSpPr>
          <p:cNvPr id="18" name="Group 4">
            <a:extLst>
              <a:ext uri="{FF2B5EF4-FFF2-40B4-BE49-F238E27FC236}">
                <a16:creationId xmlns:a16="http://schemas.microsoft.com/office/drawing/2014/main" id="{B9592AD4-07C3-76E2-C29F-4B379B23FAE1}"/>
              </a:ext>
            </a:extLst>
          </p:cNvPr>
          <p:cNvGrpSpPr/>
          <p:nvPr/>
        </p:nvGrpSpPr>
        <p:grpSpPr>
          <a:xfrm>
            <a:off x="517112" y="8267700"/>
            <a:ext cx="17253775" cy="1559879"/>
            <a:chOff x="0" y="0"/>
            <a:chExt cx="23005033" cy="2689439"/>
          </a:xfrm>
        </p:grpSpPr>
        <p:pic>
          <p:nvPicPr>
            <p:cNvPr id="19" name="Picture 5">
              <a:extLst>
                <a:ext uri="{FF2B5EF4-FFF2-40B4-BE49-F238E27FC236}">
                  <a16:creationId xmlns:a16="http://schemas.microsoft.com/office/drawing/2014/main" id="{EFC30998-32D6-7876-5C1E-07EC18A4E5E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20" name="Picture 6">
              <a:extLst>
                <a:ext uri="{FF2B5EF4-FFF2-40B4-BE49-F238E27FC236}">
                  <a16:creationId xmlns:a16="http://schemas.microsoft.com/office/drawing/2014/main" id="{4578EDF3-509F-8BD9-F0AC-5263FD890D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5" name="Picture 7">
              <a:extLst>
                <a:ext uri="{FF2B5EF4-FFF2-40B4-BE49-F238E27FC236}">
                  <a16:creationId xmlns:a16="http://schemas.microsoft.com/office/drawing/2014/main" id="{DBBC0A01-7B4E-AF46-E1CF-D14C3CF60A4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7" name="Picture 8">
              <a:extLst>
                <a:ext uri="{FF2B5EF4-FFF2-40B4-BE49-F238E27FC236}">
                  <a16:creationId xmlns:a16="http://schemas.microsoft.com/office/drawing/2014/main" id="{B8E7FF84-EF17-0E8B-E59B-A9C5D62D9DC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8" name="Picture 9">
              <a:extLst>
                <a:ext uri="{FF2B5EF4-FFF2-40B4-BE49-F238E27FC236}">
                  <a16:creationId xmlns:a16="http://schemas.microsoft.com/office/drawing/2014/main" id="{88F43CF0-BAA8-8175-3E95-70BE8E79446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9" name="Picture 10">
              <a:extLst>
                <a:ext uri="{FF2B5EF4-FFF2-40B4-BE49-F238E27FC236}">
                  <a16:creationId xmlns:a16="http://schemas.microsoft.com/office/drawing/2014/main" id="{39527D0B-D1CD-5E12-455D-AB7A8594A7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40" name="Picture 11">
              <a:extLst>
                <a:ext uri="{FF2B5EF4-FFF2-40B4-BE49-F238E27FC236}">
                  <a16:creationId xmlns:a16="http://schemas.microsoft.com/office/drawing/2014/main" id="{6EBA0568-AC54-97FC-FA48-06FED3DED7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41" name="TextBox 40">
            <a:extLst>
              <a:ext uri="{FF2B5EF4-FFF2-40B4-BE49-F238E27FC236}">
                <a16:creationId xmlns:a16="http://schemas.microsoft.com/office/drawing/2014/main" id="{1656E6D6-9D24-1E91-9C5F-A39FCD84E346}"/>
              </a:ext>
            </a:extLst>
          </p:cNvPr>
          <p:cNvSpPr txBox="1"/>
          <p:nvPr/>
        </p:nvSpPr>
        <p:spPr>
          <a:xfrm>
            <a:off x="890587" y="1790700"/>
            <a:ext cx="16856487" cy="6036974"/>
          </a:xfrm>
          <a:prstGeom prst="rect">
            <a:avLst/>
          </a:prstGeom>
          <a:noFill/>
        </p:spPr>
        <p:txBody>
          <a:bodyPr wrap="square" rtlCol="0">
            <a:spAutoFit/>
          </a:bodyPr>
          <a:lstStyle/>
          <a:p>
            <a:pPr algn="just">
              <a:lnSpc>
                <a:spcPct val="150000"/>
              </a:lnSpc>
            </a:pPr>
            <a:r>
              <a:rPr lang="en-US" sz="2000" b="1" dirty="0">
                <a:latin typeface="Arial" panose="020B0604020202020204" pitchFamily="34" charset="0"/>
                <a:cs typeface="Arial" panose="020B0604020202020204" pitchFamily="34" charset="0"/>
              </a:rPr>
              <a:t>Data Source: </a:t>
            </a:r>
          </a:p>
          <a:p>
            <a:pPr algn="just">
              <a:lnSpc>
                <a:spcPct val="150000"/>
              </a:lnSpc>
            </a:pPr>
            <a:r>
              <a:rPr lang="en-US" sz="2000" dirty="0">
                <a:latin typeface="Arial" panose="020B0604020202020204" pitchFamily="34" charset="0"/>
                <a:cs typeface="Arial" panose="020B0604020202020204" pitchFamily="34" charset="0"/>
              </a:rPr>
              <a:t>Shark tank US dataset (scrapped from the Kaggle)</a:t>
            </a:r>
          </a:p>
          <a:p>
            <a:pPr algn="just">
              <a:lnSpc>
                <a:spcPct val="150000"/>
              </a:lnSpc>
            </a:pPr>
            <a:r>
              <a:rPr lang="en-US" sz="2000" b="1" dirty="0">
                <a:latin typeface="Arial" panose="020B0604020202020204" pitchFamily="34" charset="0"/>
                <a:cs typeface="Arial" panose="020B0604020202020204" pitchFamily="34" charset="0"/>
              </a:rPr>
              <a:t>Total Records: </a:t>
            </a:r>
          </a:p>
          <a:p>
            <a:pPr algn="just">
              <a:lnSpc>
                <a:spcPct val="150000"/>
              </a:lnSpc>
            </a:pPr>
            <a:r>
              <a:rPr lang="en-US" sz="2000" dirty="0">
                <a:latin typeface="Arial" panose="020B0604020202020204" pitchFamily="34" charset="0"/>
                <a:cs typeface="Arial" panose="020B0604020202020204" pitchFamily="34" charset="0"/>
              </a:rPr>
              <a:t>1,274 Rows</a:t>
            </a:r>
          </a:p>
          <a:p>
            <a:pPr algn="just">
              <a:lnSpc>
                <a:spcPct val="150000"/>
              </a:lnSpc>
            </a:pPr>
            <a:r>
              <a:rPr lang="en-US" sz="2000" b="1" dirty="0">
                <a:latin typeface="Arial" panose="020B0604020202020204" pitchFamily="34" charset="0"/>
                <a:cs typeface="Arial" panose="020B0604020202020204" pitchFamily="34" charset="0"/>
              </a:rPr>
              <a:t>Key Columns Used:</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Season Number: The number of the season </a:t>
            </a:r>
            <a:r>
              <a:rPr lang="en-US" sz="2000" b="1" i="1" dirty="0">
                <a:latin typeface="Arial" panose="020B0604020202020204" pitchFamily="34" charset="0"/>
                <a:cs typeface="Arial" panose="020B0604020202020204" pitchFamily="34" charset="0"/>
              </a:rPr>
              <a:t>(14 Season)</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Pitch Number: The overall pitch number </a:t>
            </a:r>
            <a:r>
              <a:rPr lang="en-US" sz="2000" b="1" i="1" dirty="0">
                <a:latin typeface="Arial" panose="020B0604020202020204" pitchFamily="34" charset="0"/>
                <a:cs typeface="Arial" panose="020B0604020202020204" pitchFamily="34" charset="0"/>
              </a:rPr>
              <a:t>(1.274 K)</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Industry: The industry name or type</a:t>
            </a:r>
            <a:endParaRPr lang="en-IN" sz="2000" dirty="0">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Pitchers Gender: The gender of the pitchers</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Pitchers State: The US state or country of the pitchers, represented by a two-letter shortcut</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Total Deal Amount: The total deal amount in USD </a:t>
            </a:r>
            <a:r>
              <a:rPr lang="en-US" sz="2000" b="1" i="1" dirty="0">
                <a:latin typeface="Arial" panose="020B0604020202020204" pitchFamily="34" charset="0"/>
                <a:cs typeface="Arial" panose="020B0604020202020204" pitchFamily="34" charset="0"/>
              </a:rPr>
              <a:t>(USD 226 M)</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Number of sharks in deal: The number of sharks involved in the deal</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Investment Amount Per Shark: The investment amount per shark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09274" y="96441"/>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pic>
        <p:nvPicPr>
          <p:cNvPr id="15" name="Picture 14">
            <a:extLst>
              <a:ext uri="{FF2B5EF4-FFF2-40B4-BE49-F238E27FC236}">
                <a16:creationId xmlns:a16="http://schemas.microsoft.com/office/drawing/2014/main" id="{8CAA6EBF-C0A8-8061-9740-69D325EF999E}"/>
              </a:ext>
            </a:extLst>
          </p:cNvPr>
          <p:cNvPicPr>
            <a:picLocks noChangeAspect="1"/>
          </p:cNvPicPr>
          <p:nvPr/>
        </p:nvPicPr>
        <p:blipFill>
          <a:blip r:embed="rId3"/>
          <a:stretch>
            <a:fillRect/>
          </a:stretch>
        </p:blipFill>
        <p:spPr>
          <a:xfrm>
            <a:off x="762000" y="1638300"/>
            <a:ext cx="7557457" cy="4495800"/>
          </a:xfrm>
          <a:prstGeom prst="rect">
            <a:avLst/>
          </a:prstGeom>
        </p:spPr>
      </p:pic>
      <p:pic>
        <p:nvPicPr>
          <p:cNvPr id="17" name="Picture 16">
            <a:extLst>
              <a:ext uri="{FF2B5EF4-FFF2-40B4-BE49-F238E27FC236}">
                <a16:creationId xmlns:a16="http://schemas.microsoft.com/office/drawing/2014/main" id="{7322853C-9AB9-E19B-A7AC-68F46B379858}"/>
              </a:ext>
            </a:extLst>
          </p:cNvPr>
          <p:cNvPicPr>
            <a:picLocks noChangeAspect="1"/>
          </p:cNvPicPr>
          <p:nvPr/>
        </p:nvPicPr>
        <p:blipFill>
          <a:blip r:embed="rId4"/>
          <a:stretch>
            <a:fillRect/>
          </a:stretch>
        </p:blipFill>
        <p:spPr>
          <a:xfrm>
            <a:off x="10820400" y="1614487"/>
            <a:ext cx="6036590" cy="4495800"/>
          </a:xfrm>
          <a:prstGeom prst="rect">
            <a:avLst/>
          </a:prstGeom>
        </p:spPr>
      </p:pic>
      <p:sp>
        <p:nvSpPr>
          <p:cNvPr id="18" name="TextBox 17">
            <a:extLst>
              <a:ext uri="{FF2B5EF4-FFF2-40B4-BE49-F238E27FC236}">
                <a16:creationId xmlns:a16="http://schemas.microsoft.com/office/drawing/2014/main" id="{6AF81770-7B1F-1623-95D4-A0978C8DEC60}"/>
              </a:ext>
            </a:extLst>
          </p:cNvPr>
          <p:cNvSpPr txBox="1"/>
          <p:nvPr/>
        </p:nvSpPr>
        <p:spPr>
          <a:xfrm>
            <a:off x="761999" y="6444853"/>
            <a:ext cx="7557457" cy="286232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Top Industries Securing the Most Deals</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Food &amp; Beverage</a:t>
            </a:r>
            <a:r>
              <a:rPr kumimoji="0" lang="en-US" altLang="en-US" sz="2000" b="0" i="0" u="none" strike="noStrike" cap="none" normalizeH="0" baseline="0" dirty="0">
                <a:ln>
                  <a:noFill/>
                </a:ln>
                <a:solidFill>
                  <a:schemeClr val="tx1"/>
                </a:solidFill>
                <a:effectLst/>
                <a:latin typeface="Arial" panose="020B0604020202020204" pitchFamily="34" charset="0"/>
              </a:rPr>
              <a:t> dominates with </a:t>
            </a:r>
            <a:r>
              <a:rPr kumimoji="0" lang="en-US" altLang="en-US" sz="2000" b="1" i="0" u="none" strike="noStrike" cap="none" normalizeH="0" baseline="0" dirty="0">
                <a:ln>
                  <a:noFill/>
                </a:ln>
                <a:solidFill>
                  <a:schemeClr val="tx1"/>
                </a:solidFill>
                <a:effectLst/>
                <a:latin typeface="Arial" panose="020B0604020202020204" pitchFamily="34" charset="0"/>
              </a:rPr>
              <a:t>276 deals</a:t>
            </a:r>
            <a:r>
              <a:rPr kumimoji="0" lang="en-US" altLang="en-US" sz="2000" b="0" i="0" u="none" strike="noStrike" cap="none" normalizeH="0" baseline="0" dirty="0">
                <a:ln>
                  <a:noFill/>
                </a:ln>
                <a:solidFill>
                  <a:schemeClr val="tx1"/>
                </a:solidFill>
                <a:effectLst/>
                <a:latin typeface="Arial" panose="020B0604020202020204" pitchFamily="34" charset="0"/>
              </a:rPr>
              <a:t>, showing strong investor interest in consumable products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Lifestyle/Home</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Fashion/Beauty</a:t>
            </a:r>
            <a:r>
              <a:rPr kumimoji="0" lang="en-US" altLang="en-US" sz="2000" b="0" i="0" u="none" strike="noStrike" cap="none" normalizeH="0" baseline="0" dirty="0">
                <a:ln>
                  <a:noFill/>
                </a:ln>
                <a:solidFill>
                  <a:schemeClr val="tx1"/>
                </a:solidFill>
                <a:effectLst/>
                <a:latin typeface="Arial" panose="020B0604020202020204" pitchFamily="34" charset="0"/>
              </a:rPr>
              <a:t> sectors also received high attention, reflecting consumer-focused business appeal</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Children/Education</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Fitness/Sports/Outdoors</a:t>
            </a:r>
            <a:r>
              <a:rPr kumimoji="0" lang="en-US" altLang="en-US" sz="2000" b="0" i="0" u="none" strike="noStrike" cap="none" normalizeH="0" baseline="0" dirty="0">
                <a:ln>
                  <a:noFill/>
                </a:ln>
                <a:solidFill>
                  <a:schemeClr val="tx1"/>
                </a:solidFill>
                <a:effectLst/>
                <a:latin typeface="Arial" panose="020B0604020202020204" pitchFamily="34" charset="0"/>
              </a:rPr>
              <a:t> round out the top 5, indicating growing traction in wellness and learning spaces</a:t>
            </a:r>
          </a:p>
        </p:txBody>
      </p:sp>
      <p:sp>
        <p:nvSpPr>
          <p:cNvPr id="19" name="Rectangle 1">
            <a:extLst>
              <a:ext uri="{FF2B5EF4-FFF2-40B4-BE49-F238E27FC236}">
                <a16:creationId xmlns:a16="http://schemas.microsoft.com/office/drawing/2014/main" id="{3FD54880-9675-CEBA-D9F8-F0F005E56A4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752F2855-ED1B-D307-0A4E-5BEEC1FDECFE}"/>
              </a:ext>
            </a:extLst>
          </p:cNvPr>
          <p:cNvSpPr txBox="1"/>
          <p:nvPr/>
        </p:nvSpPr>
        <p:spPr>
          <a:xfrm>
            <a:off x="9973308" y="6459141"/>
            <a:ext cx="7557457" cy="193899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Deal Conversion Rate</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60.05%</a:t>
            </a:r>
            <a:r>
              <a:rPr kumimoji="0" lang="en-US" altLang="en-US" sz="2000" i="0" u="none" strike="noStrike" cap="none" normalizeH="0" baseline="0" dirty="0">
                <a:ln>
                  <a:noFill/>
                </a:ln>
                <a:solidFill>
                  <a:schemeClr val="tx1"/>
                </a:solidFill>
                <a:effectLst/>
                <a:latin typeface="Arial" panose="020B0604020202020204" pitchFamily="34" charset="0"/>
              </a:rPr>
              <a:t> of the pitches successfully secured a deal</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39.95%</a:t>
            </a:r>
            <a:r>
              <a:rPr kumimoji="0" lang="en-US" altLang="en-US" sz="2000" i="0" u="none" strike="noStrike" cap="none" normalizeH="0" baseline="0" dirty="0">
                <a:ln>
                  <a:noFill/>
                </a:ln>
                <a:solidFill>
                  <a:schemeClr val="tx1"/>
                </a:solidFill>
                <a:effectLst/>
                <a:latin typeface="Arial" panose="020B0604020202020204" pitchFamily="34" charset="0"/>
              </a:rPr>
              <a:t> of the pitches did not result in a deal</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000" dirty="0">
                <a:latin typeface="Arial" panose="020B0604020202020204" pitchFamily="34" charset="0"/>
              </a:rPr>
              <a:t>These i</a:t>
            </a:r>
            <a:r>
              <a:rPr kumimoji="0" lang="en-US" altLang="en-US" sz="2000" i="0" u="none" strike="noStrike" cap="none" normalizeH="0" baseline="0" dirty="0">
                <a:ln>
                  <a:noFill/>
                </a:ln>
                <a:solidFill>
                  <a:schemeClr val="tx1"/>
                </a:solidFill>
                <a:effectLst/>
                <a:latin typeface="Arial" panose="020B0604020202020204" pitchFamily="34" charset="0"/>
              </a:rPr>
              <a:t>ndicates a relatively high conversion rate, suggesting investors are actively funding promising startups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6096E41E-8148-1A09-DD74-2893E50BB7E3}"/>
              </a:ext>
            </a:extLst>
          </p:cNvPr>
          <p:cNvPicPr>
            <a:picLocks noChangeAspect="1"/>
          </p:cNvPicPr>
          <p:nvPr/>
        </p:nvPicPr>
        <p:blipFill>
          <a:blip r:embed="rId3"/>
          <a:stretch>
            <a:fillRect/>
          </a:stretch>
        </p:blipFill>
        <p:spPr>
          <a:xfrm>
            <a:off x="929960" y="1109672"/>
            <a:ext cx="6910342" cy="4891591"/>
          </a:xfrm>
          <a:prstGeom prst="rect">
            <a:avLst/>
          </a:prstGeom>
        </p:spPr>
      </p:pic>
      <p:sp>
        <p:nvSpPr>
          <p:cNvPr id="32" name="TextBox 31">
            <a:extLst>
              <a:ext uri="{FF2B5EF4-FFF2-40B4-BE49-F238E27FC236}">
                <a16:creationId xmlns:a16="http://schemas.microsoft.com/office/drawing/2014/main" id="{AA943352-6BA0-3F3A-D57D-B997D156F8BC}"/>
              </a:ext>
            </a:extLst>
          </p:cNvPr>
          <p:cNvSpPr txBox="1"/>
          <p:nvPr/>
        </p:nvSpPr>
        <p:spPr>
          <a:xfrm>
            <a:off x="795338" y="6305481"/>
            <a:ext cx="7078302" cy="3170099"/>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Geographic Distribution of Start-Ups by State</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Start-ups are densely concentrated on the </a:t>
            </a:r>
            <a:r>
              <a:rPr kumimoji="0" lang="en-US" altLang="en-US" sz="2000" b="1" i="0" u="none" strike="noStrike" cap="none" normalizeH="0" baseline="0" dirty="0">
                <a:ln>
                  <a:noFill/>
                </a:ln>
                <a:solidFill>
                  <a:schemeClr val="tx1"/>
                </a:solidFill>
                <a:effectLst/>
                <a:latin typeface="Arial" panose="020B0604020202020204" pitchFamily="34" charset="0"/>
              </a:rPr>
              <a:t>East</a:t>
            </a:r>
            <a:r>
              <a:rPr kumimoji="0" lang="en-US" altLang="en-US" sz="200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West Coasts</a:t>
            </a:r>
            <a:r>
              <a:rPr kumimoji="0" lang="en-US" altLang="en-US" sz="2000" i="0" u="none" strike="noStrike" cap="none" normalizeH="0" baseline="0" dirty="0">
                <a:ln>
                  <a:noFill/>
                </a:ln>
                <a:solidFill>
                  <a:schemeClr val="tx1"/>
                </a:solidFill>
                <a:effectLst/>
                <a:latin typeface="Arial" panose="020B0604020202020204" pitchFamily="34" charset="0"/>
              </a:rPr>
              <a:t>, especially in </a:t>
            </a:r>
            <a:r>
              <a:rPr kumimoji="0" lang="en-US" altLang="en-US" sz="2000" b="1" i="0" u="none" strike="noStrike" cap="none" normalizeH="0" baseline="0" dirty="0">
                <a:ln>
                  <a:noFill/>
                </a:ln>
                <a:solidFill>
                  <a:schemeClr val="tx1"/>
                </a:solidFill>
                <a:effectLst/>
                <a:latin typeface="Arial" panose="020B0604020202020204" pitchFamily="34" charset="0"/>
              </a:rPr>
              <a:t>California, New York</a:t>
            </a:r>
            <a:r>
              <a:rPr kumimoji="0" lang="en-US" altLang="en-US" sz="200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Florida</a:t>
            </a:r>
            <a:r>
              <a:rPr kumimoji="0" lang="en-US" altLang="en-US" sz="2000" i="0" u="none" strike="noStrike" cap="none" normalizeH="0" baseline="0" dirty="0">
                <a:ln>
                  <a:noFill/>
                </a:ln>
                <a:solidFill>
                  <a:schemeClr val="tx1"/>
                </a:solidFill>
                <a:effectLst/>
                <a:latin typeface="Arial" panose="020B0604020202020204" pitchFamily="34" charset="0"/>
              </a:rPr>
              <a:t>.</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California</a:t>
            </a:r>
            <a:r>
              <a:rPr kumimoji="0" lang="en-US" altLang="en-US" sz="2000" i="0" u="none" strike="noStrike" cap="none" normalizeH="0" baseline="0" dirty="0">
                <a:ln>
                  <a:noFill/>
                </a:ln>
                <a:solidFill>
                  <a:schemeClr val="tx1"/>
                </a:solidFill>
                <a:effectLst/>
                <a:latin typeface="Arial" panose="020B0604020202020204" pitchFamily="34" charset="0"/>
              </a:rPr>
              <a:t> leads in start-up variety and volume, showcasing a diverse entrepreneurial ecosystem.</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Eastern states </a:t>
            </a:r>
            <a:r>
              <a:rPr kumimoji="0" lang="en-US" altLang="en-US" sz="2000" i="0" u="none" strike="noStrike" cap="none" normalizeH="0" baseline="0" dirty="0">
                <a:ln>
                  <a:noFill/>
                </a:ln>
                <a:solidFill>
                  <a:schemeClr val="tx1"/>
                </a:solidFill>
                <a:effectLst/>
                <a:latin typeface="Arial" panose="020B0604020202020204" pitchFamily="34" charset="0"/>
              </a:rPr>
              <a:t>like New York, Pennsylvania, and Georgia also show high start-up activity.</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The pie chart </a:t>
            </a:r>
            <a:r>
              <a:rPr kumimoji="0" lang="en-US" altLang="en-US" sz="2000" b="1" i="0" u="none" strike="noStrike" cap="none" normalizeH="0" baseline="0" dirty="0">
                <a:ln>
                  <a:noFill/>
                </a:ln>
                <a:solidFill>
                  <a:schemeClr val="tx1"/>
                </a:solidFill>
                <a:effectLst/>
                <a:latin typeface="Arial" panose="020B0604020202020204" pitchFamily="34" charset="0"/>
              </a:rPr>
              <a:t>representation</a:t>
            </a:r>
            <a:r>
              <a:rPr kumimoji="0" lang="en-US" altLang="en-US" sz="2000" i="0" u="none" strike="noStrike" cap="none" normalizeH="0" baseline="0" dirty="0">
                <a:ln>
                  <a:noFill/>
                </a:ln>
                <a:solidFill>
                  <a:schemeClr val="tx1"/>
                </a:solidFill>
                <a:effectLst/>
                <a:latin typeface="Arial" panose="020B0604020202020204" pitchFamily="34" charset="0"/>
              </a:rPr>
              <a:t> highlights industry diversity across states.</a:t>
            </a:r>
          </a:p>
        </p:txBody>
      </p:sp>
      <p:pic>
        <p:nvPicPr>
          <p:cNvPr id="34" name="Picture 33">
            <a:extLst>
              <a:ext uri="{FF2B5EF4-FFF2-40B4-BE49-F238E27FC236}">
                <a16:creationId xmlns:a16="http://schemas.microsoft.com/office/drawing/2014/main" id="{EF9722A9-765D-BEA0-55B7-E13052D13C6C}"/>
              </a:ext>
            </a:extLst>
          </p:cNvPr>
          <p:cNvPicPr>
            <a:picLocks noChangeAspect="1"/>
          </p:cNvPicPr>
          <p:nvPr/>
        </p:nvPicPr>
        <p:blipFill>
          <a:blip r:embed="rId4"/>
          <a:stretch>
            <a:fillRect/>
          </a:stretch>
        </p:blipFill>
        <p:spPr>
          <a:xfrm>
            <a:off x="8439377" y="1076333"/>
            <a:ext cx="9457760" cy="4924929"/>
          </a:xfrm>
          <a:prstGeom prst="rect">
            <a:avLst/>
          </a:prstGeom>
        </p:spPr>
      </p:pic>
      <p:sp>
        <p:nvSpPr>
          <p:cNvPr id="35" name="TextBox 34">
            <a:extLst>
              <a:ext uri="{FF2B5EF4-FFF2-40B4-BE49-F238E27FC236}">
                <a16:creationId xmlns:a16="http://schemas.microsoft.com/office/drawing/2014/main" id="{B51DA2EB-A7F4-7664-3186-10341CF8E98A}"/>
              </a:ext>
            </a:extLst>
          </p:cNvPr>
          <p:cNvSpPr txBox="1"/>
          <p:nvPr/>
        </p:nvSpPr>
        <p:spPr>
          <a:xfrm>
            <a:off x="8439377" y="6305481"/>
            <a:ext cx="9457760" cy="3477875"/>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Entrepreneur Gender Trends Across Seasons</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Male</a:t>
            </a:r>
            <a:r>
              <a:rPr kumimoji="0" lang="en-US" altLang="en-US" sz="2000" i="0" u="none" strike="noStrike" cap="none" normalizeH="0" baseline="0" dirty="0">
                <a:ln>
                  <a:noFill/>
                </a:ln>
                <a:solidFill>
                  <a:schemeClr val="tx1"/>
                </a:solidFill>
                <a:effectLst/>
                <a:latin typeface="Arial" panose="020B0604020202020204" pitchFamily="34" charset="0"/>
              </a:rPr>
              <a:t> entrepreneurs consistently dominate across all seasons, but there is noticeable participation from female and mixed-gender teams, especially in recent seasons.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Season </a:t>
            </a:r>
            <a:r>
              <a:rPr kumimoji="0" lang="en-US" altLang="en-US" sz="2000" b="1" i="0" u="none" strike="noStrike" cap="none" normalizeH="0" baseline="0" dirty="0">
                <a:ln>
                  <a:noFill/>
                </a:ln>
                <a:solidFill>
                  <a:schemeClr val="tx1"/>
                </a:solidFill>
                <a:effectLst/>
                <a:latin typeface="Arial" panose="020B0604020202020204" pitchFamily="34" charset="0"/>
              </a:rPr>
              <a:t>12, 13</a:t>
            </a:r>
            <a:r>
              <a:rPr kumimoji="0" lang="en-US" altLang="en-US" sz="200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14</a:t>
            </a:r>
            <a:r>
              <a:rPr kumimoji="0" lang="en-US" altLang="en-US" sz="2000" i="0" u="none" strike="noStrike" cap="none" normalizeH="0" baseline="0" dirty="0">
                <a:ln>
                  <a:noFill/>
                </a:ln>
                <a:solidFill>
                  <a:schemeClr val="tx1"/>
                </a:solidFill>
                <a:effectLst/>
                <a:latin typeface="Arial" panose="020B0604020202020204" pitchFamily="34" charset="0"/>
              </a:rPr>
              <a:t> show a </a:t>
            </a:r>
            <a:r>
              <a:rPr kumimoji="0" lang="en-US" altLang="en-US" sz="2000" b="1" i="0" u="none" strike="noStrike" cap="none" normalizeH="0" baseline="0" dirty="0">
                <a:ln>
                  <a:noFill/>
                </a:ln>
                <a:solidFill>
                  <a:schemeClr val="tx1"/>
                </a:solidFill>
                <a:effectLst/>
                <a:latin typeface="Arial" panose="020B0604020202020204" pitchFamily="34" charset="0"/>
              </a:rPr>
              <a:t>balanced</a:t>
            </a:r>
            <a:r>
              <a:rPr kumimoji="0" lang="en-US" altLang="en-US" sz="2000" i="0" u="none" strike="noStrike" cap="none" normalizeH="0" baseline="0" dirty="0">
                <a:ln>
                  <a:noFill/>
                </a:ln>
                <a:solidFill>
                  <a:schemeClr val="tx1"/>
                </a:solidFill>
                <a:effectLst/>
                <a:latin typeface="Arial" panose="020B0604020202020204" pitchFamily="34" charset="0"/>
              </a:rPr>
              <a:t> trend, with a steady rise in mixed-gender teams and more female-led pitches.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Earlier seasons (1–5) </a:t>
            </a:r>
            <a:r>
              <a:rPr kumimoji="0" lang="en-US" altLang="en-US" sz="2000" i="0" u="none" strike="noStrike" cap="none" normalizeH="0" baseline="0" dirty="0">
                <a:ln>
                  <a:noFill/>
                </a:ln>
                <a:solidFill>
                  <a:schemeClr val="tx1"/>
                </a:solidFill>
                <a:effectLst/>
                <a:latin typeface="Arial" panose="020B0604020202020204" pitchFamily="34" charset="0"/>
              </a:rPr>
              <a:t>had </a:t>
            </a:r>
            <a:r>
              <a:rPr kumimoji="0" lang="en-US" altLang="en-US" sz="2000" b="1" i="0" u="none" strike="noStrike" cap="none" normalizeH="0" baseline="0" dirty="0">
                <a:ln>
                  <a:noFill/>
                </a:ln>
                <a:solidFill>
                  <a:schemeClr val="tx1"/>
                </a:solidFill>
                <a:effectLst/>
                <a:latin typeface="Arial" panose="020B0604020202020204" pitchFamily="34" charset="0"/>
              </a:rPr>
              <a:t>lower</a:t>
            </a:r>
            <a:r>
              <a:rPr kumimoji="0" lang="en-US" altLang="en-US" sz="2000" i="0" u="none" strike="noStrike" cap="none" normalizeH="0" baseline="0" dirty="0">
                <a:ln>
                  <a:noFill/>
                </a:ln>
                <a:solidFill>
                  <a:schemeClr val="tx1"/>
                </a:solidFill>
                <a:effectLst/>
                <a:latin typeface="Arial" panose="020B0604020202020204" pitchFamily="34" charset="0"/>
              </a:rPr>
              <a:t> representation of mixed or female teams, showing positive progression toward inclusivity over time.</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Seasons </a:t>
            </a:r>
            <a:r>
              <a:rPr kumimoji="0" lang="en-US" altLang="en-US" sz="2000" b="1" i="0" u="none" strike="noStrike" cap="none" normalizeH="0" baseline="0" dirty="0">
                <a:ln>
                  <a:noFill/>
                </a:ln>
                <a:solidFill>
                  <a:schemeClr val="tx1"/>
                </a:solidFill>
                <a:effectLst/>
                <a:latin typeface="Arial" panose="020B0604020202020204" pitchFamily="34" charset="0"/>
              </a:rPr>
              <a:t>6–10</a:t>
            </a:r>
            <a:r>
              <a:rPr kumimoji="0" lang="en-US" altLang="en-US" sz="2000" i="0" u="none" strike="noStrike" cap="none" normalizeH="0" baseline="0" dirty="0">
                <a:ln>
                  <a:noFill/>
                </a:ln>
                <a:solidFill>
                  <a:schemeClr val="tx1"/>
                </a:solidFill>
                <a:effectLst/>
                <a:latin typeface="Arial" panose="020B0604020202020204" pitchFamily="34" charset="0"/>
              </a:rPr>
              <a:t> have the </a:t>
            </a:r>
            <a:r>
              <a:rPr kumimoji="0" lang="en-US" altLang="en-US" sz="2000" b="1" i="0" u="none" strike="noStrike" cap="none" normalizeH="0" baseline="0" dirty="0">
                <a:ln>
                  <a:noFill/>
                </a:ln>
                <a:solidFill>
                  <a:schemeClr val="tx1"/>
                </a:solidFill>
                <a:effectLst/>
                <a:latin typeface="Arial" panose="020B0604020202020204" pitchFamily="34" charset="0"/>
              </a:rPr>
              <a:t>highest</a:t>
            </a:r>
            <a:r>
              <a:rPr kumimoji="0" lang="en-US" altLang="en-US" sz="2000" i="0" u="none" strike="noStrike" cap="none" normalizeH="0" baseline="0" dirty="0">
                <a:ln>
                  <a:noFill/>
                </a:ln>
                <a:solidFill>
                  <a:schemeClr val="tx1"/>
                </a:solidFill>
                <a:effectLst/>
                <a:latin typeface="Arial" panose="020B0604020202020204" pitchFamily="34" charset="0"/>
              </a:rPr>
              <a:t> number of </a:t>
            </a:r>
            <a:r>
              <a:rPr kumimoji="0" lang="en-US" altLang="en-US" sz="2000" b="1" i="0" u="none" strike="noStrike" cap="none" normalizeH="0" baseline="0" dirty="0">
                <a:ln>
                  <a:noFill/>
                </a:ln>
                <a:solidFill>
                  <a:schemeClr val="tx1"/>
                </a:solidFill>
                <a:effectLst/>
                <a:latin typeface="Arial" panose="020B0604020202020204" pitchFamily="34" charset="0"/>
              </a:rPr>
              <a:t>male</a:t>
            </a:r>
            <a:r>
              <a:rPr kumimoji="0" lang="en-US" altLang="en-US" sz="2000" i="0" u="none" strike="noStrike" cap="none" normalizeH="0" baseline="0" dirty="0">
                <a:ln>
                  <a:noFill/>
                </a:ln>
                <a:solidFill>
                  <a:schemeClr val="tx1"/>
                </a:solidFill>
                <a:effectLst/>
                <a:latin typeface="Arial" panose="020B0604020202020204" pitchFamily="34" charset="0"/>
              </a:rPr>
              <a:t>-only pitches, but </a:t>
            </a:r>
            <a:r>
              <a:rPr kumimoji="0" lang="en-US" altLang="en-US" sz="2000" b="1" i="0" u="none" strike="noStrike" cap="none" normalizeH="0" baseline="0" dirty="0">
                <a:ln>
                  <a:noFill/>
                </a:ln>
                <a:solidFill>
                  <a:schemeClr val="tx1"/>
                </a:solidFill>
                <a:effectLst/>
                <a:latin typeface="Arial" panose="020B0604020202020204" pitchFamily="34" charset="0"/>
              </a:rPr>
              <a:t>also</a:t>
            </a:r>
            <a:r>
              <a:rPr kumimoji="0" lang="en-US" altLang="en-US" sz="2000" i="0" u="none" strike="noStrike" cap="none" normalizeH="0" baseline="0" dirty="0">
                <a:ln>
                  <a:noFill/>
                </a:ln>
                <a:solidFill>
                  <a:schemeClr val="tx1"/>
                </a:solidFill>
                <a:effectLst/>
                <a:latin typeface="Arial" panose="020B0604020202020204" pitchFamily="34" charset="0"/>
              </a:rPr>
              <a:t> show an emerging presence of diverse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E26453F-8040-946C-E118-FEC00A6C7D8E}"/>
              </a:ext>
            </a:extLst>
          </p:cNvPr>
          <p:cNvPicPr>
            <a:picLocks noChangeAspect="1"/>
          </p:cNvPicPr>
          <p:nvPr/>
        </p:nvPicPr>
        <p:blipFill>
          <a:blip r:embed="rId3"/>
          <a:stretch>
            <a:fillRect/>
          </a:stretch>
        </p:blipFill>
        <p:spPr>
          <a:xfrm>
            <a:off x="800100" y="1104900"/>
            <a:ext cx="16687800" cy="5791200"/>
          </a:xfrm>
          <a:prstGeom prst="rect">
            <a:avLst/>
          </a:prstGeom>
        </p:spPr>
      </p:pic>
      <p:sp>
        <p:nvSpPr>
          <p:cNvPr id="29" name="TextBox 28">
            <a:extLst>
              <a:ext uri="{FF2B5EF4-FFF2-40B4-BE49-F238E27FC236}">
                <a16:creationId xmlns:a16="http://schemas.microsoft.com/office/drawing/2014/main" id="{1A70F2E3-0EA7-662C-37DF-776D3667DB6C}"/>
              </a:ext>
            </a:extLst>
          </p:cNvPr>
          <p:cNvSpPr txBox="1"/>
          <p:nvPr/>
        </p:nvSpPr>
        <p:spPr>
          <a:xfrm>
            <a:off x="800100" y="7200900"/>
            <a:ext cx="16725900" cy="2246769"/>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Valuation vs Investment by Industry (Bubble Size: Viewership)</a:t>
            </a:r>
          </a:p>
          <a:p>
            <a:pPr algn="ctr"/>
            <a:endParaRPr lang="en-US" sz="2000" b="1" dirty="0">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Food &amp; Beverage </a:t>
            </a:r>
            <a:r>
              <a:rPr kumimoji="0" lang="en-US" altLang="en-US" sz="2000" i="0" u="none" strike="noStrike" cap="none" normalizeH="0" baseline="0" dirty="0">
                <a:ln>
                  <a:noFill/>
                </a:ln>
                <a:solidFill>
                  <a:schemeClr val="tx1"/>
                </a:solidFill>
                <a:effectLst/>
                <a:latin typeface="Arial" panose="020B0604020202020204" pitchFamily="34" charset="0"/>
              </a:rPr>
              <a:t>and</a:t>
            </a:r>
            <a:r>
              <a:rPr kumimoji="0" lang="en-US" altLang="en-US" sz="2000" b="1" i="0" u="none" strike="noStrike" cap="none" normalizeH="0" baseline="0" dirty="0">
                <a:ln>
                  <a:noFill/>
                </a:ln>
                <a:solidFill>
                  <a:schemeClr val="tx1"/>
                </a:solidFill>
                <a:effectLst/>
                <a:latin typeface="Arial" panose="020B0604020202020204" pitchFamily="34" charset="0"/>
              </a:rPr>
              <a:t> Lifestyle</a:t>
            </a:r>
            <a:r>
              <a:rPr kumimoji="0" lang="en-US" altLang="en-US" sz="2000" i="0" u="none" strike="noStrike" cap="none" normalizeH="0" baseline="0" dirty="0">
                <a:ln>
                  <a:noFill/>
                </a:ln>
                <a:solidFill>
                  <a:schemeClr val="tx1"/>
                </a:solidFill>
                <a:effectLst/>
                <a:latin typeface="Arial" panose="020B0604020202020204" pitchFamily="34" charset="0"/>
              </a:rPr>
              <a:t> sectors have high average investments and also large viewership, suggesting these pitches attract significant investor and audience attention</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Fashion </a:t>
            </a:r>
            <a:r>
              <a:rPr kumimoji="0" lang="en-US" altLang="en-US" sz="2000" i="0" u="none" strike="noStrike" cap="none" normalizeH="0" baseline="0" dirty="0">
                <a:ln>
                  <a:noFill/>
                </a:ln>
                <a:solidFill>
                  <a:schemeClr val="tx1"/>
                </a:solidFill>
                <a:effectLst/>
                <a:latin typeface="Arial" panose="020B0604020202020204" pitchFamily="34" charset="0"/>
              </a:rPr>
              <a:t>and</a:t>
            </a:r>
            <a:r>
              <a:rPr kumimoji="0" lang="en-US" altLang="en-US" sz="2000" b="1" i="0" u="none" strike="noStrike" cap="none" normalizeH="0" baseline="0" dirty="0">
                <a:ln>
                  <a:noFill/>
                </a:ln>
                <a:solidFill>
                  <a:schemeClr val="tx1"/>
                </a:solidFill>
                <a:effectLst/>
                <a:latin typeface="Arial" panose="020B0604020202020204" pitchFamily="34" charset="0"/>
              </a:rPr>
              <a:t> Health </a:t>
            </a:r>
            <a:r>
              <a:rPr kumimoji="0" lang="en-US" altLang="en-US" sz="2000" i="0" u="none" strike="noStrike" cap="none" normalizeH="0" baseline="0" dirty="0">
                <a:ln>
                  <a:noFill/>
                </a:ln>
                <a:solidFill>
                  <a:schemeClr val="tx1"/>
                </a:solidFill>
                <a:effectLst/>
                <a:latin typeface="Arial" panose="020B0604020202020204" pitchFamily="34" charset="0"/>
              </a:rPr>
              <a:t>industries received a large number of deals, indicating strong investor interest, even at moderate valuation levels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Some sector like </a:t>
            </a:r>
            <a:r>
              <a:rPr kumimoji="0" lang="en-US" altLang="en-US" sz="2000" b="1" i="0" u="none" strike="noStrike" cap="none" normalizeH="0" baseline="0" dirty="0">
                <a:ln>
                  <a:noFill/>
                </a:ln>
                <a:solidFill>
                  <a:schemeClr val="tx1"/>
                </a:solidFill>
                <a:effectLst/>
                <a:latin typeface="Arial" panose="020B0604020202020204" pitchFamily="34" charset="0"/>
              </a:rPr>
              <a:t>Media/Entertainment</a:t>
            </a:r>
            <a:r>
              <a:rPr kumimoji="0" lang="en-US" altLang="en-US" sz="2000" i="0" u="none" strike="noStrike" cap="none" normalizeH="0" baseline="0" dirty="0">
                <a:ln>
                  <a:noFill/>
                </a:ln>
                <a:solidFill>
                  <a:schemeClr val="tx1"/>
                </a:solidFill>
                <a:effectLst/>
                <a:latin typeface="Arial" panose="020B0604020202020204" pitchFamily="34" charset="0"/>
              </a:rPr>
              <a:t> show high valuations but fewer deals, possibly indicating tougher negotiation or niche appeal</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Arial" panose="020B0604020202020204" pitchFamily="34" charset="0"/>
              </a:rPr>
              <a:t>Viewership (bubble size) </a:t>
            </a:r>
            <a:r>
              <a:rPr kumimoji="0" lang="en-US" altLang="en-US" sz="2000" b="1" i="0" u="none" strike="noStrike" cap="none" normalizeH="0" baseline="0" dirty="0">
                <a:ln>
                  <a:noFill/>
                </a:ln>
                <a:solidFill>
                  <a:schemeClr val="tx1"/>
                </a:solidFill>
                <a:effectLst/>
                <a:latin typeface="Arial" panose="020B0604020202020204" pitchFamily="34" charset="0"/>
              </a:rPr>
              <a:t>correlates</a:t>
            </a:r>
            <a:r>
              <a:rPr kumimoji="0" lang="en-US" altLang="en-US" sz="2000" i="0" u="none" strike="noStrike" cap="none" normalizeH="0" baseline="0" dirty="0">
                <a:ln>
                  <a:noFill/>
                </a:ln>
                <a:solidFill>
                  <a:schemeClr val="tx1"/>
                </a:solidFill>
                <a:effectLst/>
                <a:latin typeface="Arial" panose="020B0604020202020204" pitchFamily="34" charset="0"/>
              </a:rPr>
              <a:t> strongly with popular consumer sectors, showing what attracts both investors and the public</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1154</Words>
  <Application>Microsoft Office PowerPoint</Application>
  <PresentationFormat>Custom</PresentationFormat>
  <Paragraphs>132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Shivli Saxena</cp:lastModifiedBy>
  <cp:revision>12</cp:revision>
  <dcterms:created xsi:type="dcterms:W3CDTF">2006-08-16T00:00:00Z</dcterms:created>
  <dcterms:modified xsi:type="dcterms:W3CDTF">2025-05-05T11:17:34Z</dcterms:modified>
  <dc:identifier>DAEhDyfaYKE</dc:identifier>
</cp:coreProperties>
</file>