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60" r:id="rId4"/>
    <p:sldId id="258" r:id="rId5"/>
    <p:sldId id="262" r:id="rId6"/>
    <p:sldId id="268" r:id="rId7"/>
    <p:sldId id="264" r:id="rId8"/>
    <p:sldId id="269" r:id="rId9"/>
    <p:sldId id="265" r:id="rId10"/>
    <p:sldId id="263" r:id="rId11"/>
    <p:sldId id="266" r:id="rId12"/>
    <p:sldId id="267"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272F67-1263-4174-A909-FA74560FF72E}">
          <p14:sldIdLst>
            <p14:sldId id="256"/>
            <p14:sldId id="257"/>
            <p14:sldId id="260"/>
            <p14:sldId id="258"/>
            <p14:sldId id="262"/>
            <p14:sldId id="268"/>
            <p14:sldId id="264"/>
            <p14:sldId id="269"/>
            <p14:sldId id="265"/>
            <p14:sldId id="263"/>
            <p14:sldId id="266"/>
            <p14:sldId id="267"/>
            <p14:sldId id="259"/>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4" d="100"/>
          <a:sy n="74" d="100"/>
        </p:scale>
        <p:origin x="552" y="60"/>
      </p:cViewPr>
      <p:guideLst>
        <p:guide orient="horz" pos="2183"/>
        <p:guide pos="3840"/>
        <p:guide orient="horz" pos="22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2712597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F5D1B7-0398-4034-A64E-5A8C4C4E7355}" type="datetimeFigureOut">
              <a:rPr lang="en-IN" smtClean="0"/>
              <a:t>20-01-2021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279451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906130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0E91-68A6-4F84-BDC7-FB475237F48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87563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240977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F5D1B7-0398-4034-A64E-5A8C4C4E7355}" type="datetimeFigureOut">
              <a:rPr lang="en-IN" smtClean="0"/>
              <a:t>20-01-2021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828061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F5D1B7-0398-4034-A64E-5A8C4C4E7355}" type="datetimeFigureOut">
              <a:rPr lang="en-IN" smtClean="0"/>
              <a:t>20-01-2021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1670756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2398908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309581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23227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343093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5D1B7-0398-4034-A64E-5A8C4C4E7355}" type="datetimeFigureOut">
              <a:rPr lang="en-IN" smtClean="0"/>
              <a:t>20-01-2021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46260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F5D1B7-0398-4034-A64E-5A8C4C4E7355}" type="datetimeFigureOut">
              <a:rPr lang="en-IN" smtClean="0"/>
              <a:t>20-01-2021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318487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175062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10281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6F5D1B7-0398-4034-A64E-5A8C4C4E7355}" type="datetimeFigureOut">
              <a:rPr lang="en-IN" smtClean="0"/>
              <a:t>20-01-2021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69515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F5D1B7-0398-4034-A64E-5A8C4C4E7355}" type="datetimeFigureOut">
              <a:rPr lang="en-IN" smtClean="0"/>
              <a:t>20-01-2021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40E91-68A6-4F84-BDC7-FB475237F48D}" type="slidenum">
              <a:rPr lang="en-IN" smtClean="0"/>
              <a:t>‹#›</a:t>
            </a:fld>
            <a:endParaRPr lang="en-IN"/>
          </a:p>
        </p:txBody>
      </p:sp>
    </p:spTree>
    <p:extLst>
      <p:ext uri="{BB962C8B-B14F-4D97-AF65-F5344CB8AC3E}">
        <p14:creationId xmlns:p14="http://schemas.microsoft.com/office/powerpoint/2010/main" val="42226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F5D1B7-0398-4034-A64E-5A8C4C4E7355}" type="datetimeFigureOut">
              <a:rPr lang="en-IN" smtClean="0"/>
              <a:t>20-01-2021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6540E91-68A6-4F84-BDC7-FB475237F48D}" type="slidenum">
              <a:rPr lang="en-IN" smtClean="0"/>
              <a:t>‹#›</a:t>
            </a:fld>
            <a:endParaRPr lang="en-IN"/>
          </a:p>
        </p:txBody>
      </p:sp>
    </p:spTree>
    <p:extLst>
      <p:ext uri="{BB962C8B-B14F-4D97-AF65-F5344CB8AC3E}">
        <p14:creationId xmlns:p14="http://schemas.microsoft.com/office/powerpoint/2010/main" val="2736862918"/>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CEAB-231E-4748-9E6E-4BB4B102D1DF}"/>
              </a:ext>
            </a:extLst>
          </p:cNvPr>
          <p:cNvSpPr>
            <a:spLocks noGrp="1"/>
          </p:cNvSpPr>
          <p:nvPr>
            <p:ph type="ctrTitle"/>
          </p:nvPr>
        </p:nvSpPr>
        <p:spPr/>
        <p:txBody>
          <a:bodyPr/>
          <a:lstStyle/>
          <a:p>
            <a:r>
              <a:rPr lang="en-IN" b="1" dirty="0"/>
              <a:t>SMART WEARABLE FOR THE BLIND</a:t>
            </a:r>
          </a:p>
        </p:txBody>
      </p:sp>
      <p:sp>
        <p:nvSpPr>
          <p:cNvPr id="3" name="Subtitle 2">
            <a:extLst>
              <a:ext uri="{FF2B5EF4-FFF2-40B4-BE49-F238E27FC236}">
                <a16:creationId xmlns:a16="http://schemas.microsoft.com/office/drawing/2014/main" id="{6290B2D3-A845-45F1-92B8-CDBFCC08AB0A}"/>
              </a:ext>
            </a:extLst>
          </p:cNvPr>
          <p:cNvSpPr>
            <a:spLocks noGrp="1"/>
          </p:cNvSpPr>
          <p:nvPr>
            <p:ph type="subTitle" idx="1"/>
          </p:nvPr>
        </p:nvSpPr>
        <p:spPr/>
        <p:txBody>
          <a:bodyPr>
            <a:normAutofit/>
          </a:bodyPr>
          <a:lstStyle/>
          <a:p>
            <a:r>
              <a:rPr lang="en-IN" b="1" dirty="0"/>
              <a:t>SHIVOM SEHGAL</a:t>
            </a:r>
          </a:p>
        </p:txBody>
      </p:sp>
    </p:spTree>
    <p:extLst>
      <p:ext uri="{BB962C8B-B14F-4D97-AF65-F5344CB8AC3E}">
        <p14:creationId xmlns:p14="http://schemas.microsoft.com/office/powerpoint/2010/main" val="189546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164973"/>
            <a:ext cx="8825657" cy="860400"/>
          </a:xfrm>
        </p:spPr>
        <p:txBody>
          <a:bodyPr/>
          <a:lstStyle/>
          <a:p>
            <a:pPr algn="ctr"/>
            <a:r>
              <a:rPr lang="en-IN" dirty="0">
                <a:latin typeface="Arial Black" pitchFamily="34" charset="0"/>
              </a:rPr>
              <a:t>RESULTS</a:t>
            </a:r>
          </a:p>
        </p:txBody>
      </p:sp>
      <p:sp>
        <p:nvSpPr>
          <p:cNvPr id="4" name="Text Placeholder 3">
            <a:extLst>
              <a:ext uri="{FF2B5EF4-FFF2-40B4-BE49-F238E27FC236}">
                <a16:creationId xmlns:a16="http://schemas.microsoft.com/office/drawing/2014/main" id="{0F19F9F9-AF25-4CA6-A682-4513F1C380EB}"/>
              </a:ext>
            </a:extLst>
          </p:cNvPr>
          <p:cNvSpPr>
            <a:spLocks noGrp="1"/>
          </p:cNvSpPr>
          <p:nvPr>
            <p:ph type="body" idx="1"/>
          </p:nvPr>
        </p:nvSpPr>
        <p:spPr>
          <a:xfrm>
            <a:off x="1154956" y="1287887"/>
            <a:ext cx="8825658" cy="4662152"/>
          </a:xfrm>
        </p:spPr>
        <p:txBody>
          <a:bodyPr/>
          <a:lstStyle/>
          <a:p>
            <a:r>
              <a:rPr lang="en-IN" dirty="0"/>
              <a:t>We have made a smart wearable for the blind which is subdivided into two parts(master side and slave side).</a:t>
            </a:r>
          </a:p>
          <a:p>
            <a:r>
              <a:rPr lang="en-IN" dirty="0"/>
              <a:t>On the master side the ultrasonic sensor and vibrating motor is attached which detect the obstacles in the path of the individual and direct the information to the microcontroller which indeed is connected to the Bluetooth master and touch screen for reception of information.</a:t>
            </a:r>
          </a:p>
          <a:p>
            <a:r>
              <a:rPr lang="en-IN" dirty="0"/>
              <a:t>On the slave side Bluetooth slave receives the signal from the Bluetooth master and feeds it to the microcontroller which is connected to the relay for home automation.</a:t>
            </a:r>
          </a:p>
        </p:txBody>
      </p:sp>
    </p:spTree>
    <p:extLst>
      <p:ext uri="{BB962C8B-B14F-4D97-AF65-F5344CB8AC3E}">
        <p14:creationId xmlns:p14="http://schemas.microsoft.com/office/powerpoint/2010/main" val="153588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rial Black" pitchFamily="34" charset="0"/>
              </a:rPr>
              <a:t>CONCLUSION</a:t>
            </a:r>
          </a:p>
        </p:txBody>
      </p:sp>
      <p:sp>
        <p:nvSpPr>
          <p:cNvPr id="3" name="Content Placeholder 2"/>
          <p:cNvSpPr>
            <a:spLocks noGrp="1"/>
          </p:cNvSpPr>
          <p:nvPr>
            <p:ph idx="1"/>
          </p:nvPr>
        </p:nvSpPr>
        <p:spPr/>
        <p:txBody>
          <a:bodyPr/>
          <a:lstStyle/>
          <a:p>
            <a:r>
              <a:rPr lang="en-IN" dirty="0"/>
              <a:t>In this project we made a smart wearable for the blind which could provide independence in day-to-day works like walking on a street or switching on the air conditioner without the help of another individual and tried our level best to break the myth that Most of the members of the non-blind community believe that the blind people cannot do their work or live a normal life. Through this wearable the individual can have the leisure of doing normal things (like walking Etc) without diluting his confidence.</a:t>
            </a:r>
          </a:p>
          <a:p>
            <a:endParaRPr lang="en-IN" dirty="0"/>
          </a:p>
          <a:p>
            <a:endParaRPr lang="en-IN" dirty="0"/>
          </a:p>
        </p:txBody>
      </p:sp>
    </p:spTree>
    <p:extLst>
      <p:ext uri="{BB962C8B-B14F-4D97-AF65-F5344CB8AC3E}">
        <p14:creationId xmlns:p14="http://schemas.microsoft.com/office/powerpoint/2010/main" val="341383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rial Black" pitchFamily="34" charset="0"/>
              </a:rPr>
              <a:t>REFERENCES</a:t>
            </a:r>
          </a:p>
        </p:txBody>
      </p:sp>
      <p:sp>
        <p:nvSpPr>
          <p:cNvPr id="3" name="Content Placeholder 2"/>
          <p:cNvSpPr>
            <a:spLocks noGrp="1"/>
          </p:cNvSpPr>
          <p:nvPr>
            <p:ph idx="1"/>
          </p:nvPr>
        </p:nvSpPr>
        <p:spPr/>
        <p:txBody>
          <a:bodyPr/>
          <a:lstStyle/>
          <a:p>
            <a:r>
              <a:rPr lang="en-IN" dirty="0"/>
              <a:t>Daily Life Problems Faced by Blind People(</a:t>
            </a:r>
            <a:r>
              <a:rPr lang="en-IN" dirty="0">
                <a:hlinkClick r:id="rId2"/>
              </a:rPr>
              <a:t>https://wecapable.com/</a:t>
            </a:r>
            <a:r>
              <a:rPr lang="en-IN" dirty="0"/>
              <a:t>)</a:t>
            </a:r>
          </a:p>
          <a:p>
            <a:r>
              <a:rPr lang="en-IN" dirty="0">
                <a:hlinkClick r:id="rId2"/>
              </a:rPr>
              <a:t>https://www.academia.edu/40218183/Low-Cost_Open_Source_Ultrasound-Sensing_Based_Navigational_Support_for_the_Visually_Impaired</a:t>
            </a:r>
            <a:endParaRPr lang="en-IN" dirty="0"/>
          </a:p>
          <a:p>
            <a:r>
              <a:rPr lang="en-IN" dirty="0">
                <a:hlinkClick r:id="rId2"/>
              </a:rPr>
              <a:t>https://www.academia.edu/39711322/On_Blindness</a:t>
            </a:r>
            <a:endParaRPr lang="en-IN" dirty="0"/>
          </a:p>
          <a:p>
            <a:pPr marL="0" indent="0">
              <a:buNone/>
            </a:pPr>
            <a:endParaRPr lang="en-IN" dirty="0"/>
          </a:p>
        </p:txBody>
      </p:sp>
    </p:spTree>
    <p:extLst>
      <p:ext uri="{BB962C8B-B14F-4D97-AF65-F5344CB8AC3E}">
        <p14:creationId xmlns:p14="http://schemas.microsoft.com/office/powerpoint/2010/main" val="125821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E3F0-5299-4F73-B7F0-0F94F1A1CF05}"/>
              </a:ext>
            </a:extLst>
          </p:cNvPr>
          <p:cNvSpPr>
            <a:spLocks noGrp="1"/>
          </p:cNvSpPr>
          <p:nvPr>
            <p:ph type="title"/>
          </p:nvPr>
        </p:nvSpPr>
        <p:spPr>
          <a:xfrm>
            <a:off x="1302934" y="2728735"/>
            <a:ext cx="9404723" cy="1400530"/>
          </a:xfrm>
        </p:spPr>
        <p:txBody>
          <a:bodyPr/>
          <a:lstStyle/>
          <a:p>
            <a:pPr algn="ctr"/>
            <a:r>
              <a:rPr lang="en-IN" dirty="0"/>
              <a:t>THANK YOU</a:t>
            </a:r>
          </a:p>
        </p:txBody>
      </p:sp>
    </p:spTree>
    <p:extLst>
      <p:ext uri="{BB962C8B-B14F-4D97-AF65-F5344CB8AC3E}">
        <p14:creationId xmlns:p14="http://schemas.microsoft.com/office/powerpoint/2010/main" val="96765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1E8A2F-88B4-4BA9-89D1-440380042B71}"/>
              </a:ext>
            </a:extLst>
          </p:cNvPr>
          <p:cNvSpPr>
            <a:spLocks noGrp="1"/>
          </p:cNvSpPr>
          <p:nvPr>
            <p:ph type="title"/>
          </p:nvPr>
        </p:nvSpPr>
        <p:spPr>
          <a:xfrm>
            <a:off x="1154953" y="244700"/>
            <a:ext cx="9006478" cy="721215"/>
          </a:xfrm>
        </p:spPr>
        <p:txBody>
          <a:bodyPr/>
          <a:lstStyle/>
          <a:p>
            <a:pPr algn="ctr"/>
            <a:r>
              <a:rPr lang="en-IN" sz="4200" b="1" dirty="0">
                <a:latin typeface="Arial Black" pitchFamily="34" charset="0"/>
              </a:rPr>
              <a:t>ABSTRACT</a:t>
            </a:r>
          </a:p>
        </p:txBody>
      </p:sp>
      <p:pic>
        <p:nvPicPr>
          <p:cNvPr id="2051" name="Picture 3" descr="Image result for blind">
            <a:extLst>
              <a:ext uri="{FF2B5EF4-FFF2-40B4-BE49-F238E27FC236}">
                <a16:creationId xmlns:a16="http://schemas.microsoft.com/office/drawing/2014/main" id="{1B21438C-07E0-4201-99CA-DBC4E96CC8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41159" y="1730086"/>
            <a:ext cx="5195888" cy="347085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B6744350-D44C-41BF-8C47-A7D3F2E98F81}"/>
              </a:ext>
            </a:extLst>
          </p:cNvPr>
          <p:cNvSpPr>
            <a:spLocks noGrp="1"/>
          </p:cNvSpPr>
          <p:nvPr>
            <p:ph type="body" sz="half" idx="2"/>
          </p:nvPr>
        </p:nvSpPr>
        <p:spPr>
          <a:xfrm>
            <a:off x="1154953" y="1197735"/>
            <a:ext cx="4686206" cy="4827145"/>
          </a:xfrm>
        </p:spPr>
        <p:txBody>
          <a:bodyPr>
            <a:normAutofit/>
          </a:bodyPr>
          <a:lstStyle/>
          <a:p>
            <a:r>
              <a:rPr lang="en-IN" sz="1800" dirty="0"/>
              <a:t>IN THIS PROJECT, WE TEND TO MAKE A SMART WEARABLE FOR THE BLIND WHICH COULD HELP THE PERSON IN HIS DAY TO DAY ACTIVITIES. WITH THE HELP OF AN ULTRASONIC SENSOR AND BY ATTACHING A BUZZER, THIS DEVICE COULD GUIDE THE PERSON OF UPCOMING OBSTACLES IN HIS PATH AND ALSO WITH THE HELP OF THIS DEVICE HE WILL HAVE HOME AUTOMATION AT HIS FINGERTIP AND ALSO WILL HAVE GPS ATTACHED TO HIM ALL THE TIME AND THE COORDINATES OF HIS LOCATION WILL BE CURRENTLY UPDATED TO HIS CARETAKER WITH THE HELP OF SMS ON HIS PHONE.</a:t>
            </a:r>
          </a:p>
        </p:txBody>
      </p:sp>
    </p:spTree>
    <p:extLst>
      <p:ext uri="{BB962C8B-B14F-4D97-AF65-F5344CB8AC3E}">
        <p14:creationId xmlns:p14="http://schemas.microsoft.com/office/powerpoint/2010/main" val="55696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015" y="164973"/>
            <a:ext cx="8825657" cy="860400"/>
          </a:xfrm>
        </p:spPr>
        <p:txBody>
          <a:bodyPr/>
          <a:lstStyle/>
          <a:p>
            <a:pPr algn="ctr"/>
            <a:r>
              <a:rPr lang="en-IN" dirty="0">
                <a:latin typeface="Arial Black" pitchFamily="34" charset="0"/>
              </a:rPr>
              <a:t>INTRODUCTION</a:t>
            </a:r>
          </a:p>
        </p:txBody>
      </p:sp>
      <p:sp>
        <p:nvSpPr>
          <p:cNvPr id="4" name="Text Placeholder 3">
            <a:extLst>
              <a:ext uri="{FF2B5EF4-FFF2-40B4-BE49-F238E27FC236}">
                <a16:creationId xmlns:a16="http://schemas.microsoft.com/office/drawing/2014/main" id="{3F059B72-F3A6-4FC1-BC59-D1AAC1B7F6BE}"/>
              </a:ext>
            </a:extLst>
          </p:cNvPr>
          <p:cNvSpPr>
            <a:spLocks noGrp="1"/>
          </p:cNvSpPr>
          <p:nvPr>
            <p:ph type="body" idx="1"/>
          </p:nvPr>
        </p:nvSpPr>
        <p:spPr>
          <a:xfrm>
            <a:off x="1245107" y="1025373"/>
            <a:ext cx="8825658" cy="5009881"/>
          </a:xfrm>
        </p:spPr>
        <p:txBody>
          <a:bodyPr/>
          <a:lstStyle/>
          <a:p>
            <a:r>
              <a:rPr lang="en-IN" dirty="0"/>
              <a:t>Blindness is one of the most, if not the most, misunderstood type of disability. The general masses have their own pre-conceived notions about the blind people that they firmly believe to be true without even getting in touch with a blind person. Most of the members of the non-blind community believe that the blind people cannot do their work or live a normal life. By this project we tend to break this myth and prove that blind people can lead a normal life full of independence.</a:t>
            </a:r>
          </a:p>
          <a:p>
            <a:r>
              <a:rPr lang="en-IN" dirty="0"/>
              <a:t>In this project we intended to make a smart wearable for the blind which could provide independence in day-to-day works like walking on a street or switching on the air conditioner without the help of another individual.</a:t>
            </a:r>
          </a:p>
        </p:txBody>
      </p:sp>
    </p:spTree>
    <p:extLst>
      <p:ext uri="{BB962C8B-B14F-4D97-AF65-F5344CB8AC3E}">
        <p14:creationId xmlns:p14="http://schemas.microsoft.com/office/powerpoint/2010/main" val="18993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CC9155C-1EB5-47EB-A1E6-0D623F150749}"/>
              </a:ext>
            </a:extLst>
          </p:cNvPr>
          <p:cNvGraphicFramePr>
            <a:graphicFrameLocks noGrp="1"/>
          </p:cNvGraphicFramePr>
          <p:nvPr>
            <p:extLst>
              <p:ext uri="{D42A27DB-BD31-4B8C-83A1-F6EECF244321}">
                <p14:modId xmlns:p14="http://schemas.microsoft.com/office/powerpoint/2010/main" val="2173184472"/>
              </p:ext>
            </p:extLst>
          </p:nvPr>
        </p:nvGraphicFramePr>
        <p:xfrm>
          <a:off x="1975779" y="820273"/>
          <a:ext cx="8240441" cy="5674654"/>
        </p:xfrm>
        <a:graphic>
          <a:graphicData uri="http://schemas.openxmlformats.org/drawingml/2006/table">
            <a:tbl>
              <a:tblPr firstRow="1" firstCol="1" bandRow="1">
                <a:tableStyleId>{5C22544A-7EE6-4342-B048-85BDC9FD1C3A}</a:tableStyleId>
              </a:tblPr>
              <a:tblGrid>
                <a:gridCol w="2178928">
                  <a:extLst>
                    <a:ext uri="{9D8B030D-6E8A-4147-A177-3AD203B41FA5}">
                      <a16:colId xmlns:a16="http://schemas.microsoft.com/office/drawing/2014/main" val="1395112419"/>
                    </a:ext>
                  </a:extLst>
                </a:gridCol>
                <a:gridCol w="2020809">
                  <a:extLst>
                    <a:ext uri="{9D8B030D-6E8A-4147-A177-3AD203B41FA5}">
                      <a16:colId xmlns:a16="http://schemas.microsoft.com/office/drawing/2014/main" val="313821055"/>
                    </a:ext>
                  </a:extLst>
                </a:gridCol>
                <a:gridCol w="2203605">
                  <a:extLst>
                    <a:ext uri="{9D8B030D-6E8A-4147-A177-3AD203B41FA5}">
                      <a16:colId xmlns:a16="http://schemas.microsoft.com/office/drawing/2014/main" val="3580998566"/>
                    </a:ext>
                  </a:extLst>
                </a:gridCol>
                <a:gridCol w="1837099">
                  <a:extLst>
                    <a:ext uri="{9D8B030D-6E8A-4147-A177-3AD203B41FA5}">
                      <a16:colId xmlns:a16="http://schemas.microsoft.com/office/drawing/2014/main" val="2515796490"/>
                    </a:ext>
                  </a:extLst>
                </a:gridCol>
              </a:tblGrid>
              <a:tr h="541026">
                <a:tc>
                  <a:txBody>
                    <a:bodyPr/>
                    <a:lstStyle/>
                    <a:p>
                      <a:pPr>
                        <a:lnSpc>
                          <a:spcPct val="107000"/>
                        </a:lnSpc>
                        <a:spcAft>
                          <a:spcPts val="0"/>
                        </a:spcAft>
                      </a:pPr>
                      <a:r>
                        <a:rPr lang="en-IN" sz="1100">
                          <a:effectLst/>
                        </a:rPr>
                        <a:t>Component</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Rating</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specification</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Application In system</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4158283526"/>
                  </a:ext>
                </a:extLst>
              </a:tr>
              <a:tr h="541026">
                <a:tc>
                  <a:txBody>
                    <a:bodyPr/>
                    <a:lstStyle/>
                    <a:p>
                      <a:pPr>
                        <a:lnSpc>
                          <a:spcPct val="107000"/>
                        </a:lnSpc>
                        <a:spcAft>
                          <a:spcPts val="0"/>
                        </a:spcAft>
                      </a:pPr>
                      <a:r>
                        <a:rPr lang="en-IN" sz="1100">
                          <a:effectLst/>
                        </a:rPr>
                        <a:t>Arduino Uno</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3.3V / 5V</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ATmega328 microprocessor </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Micro controller</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2277234624"/>
                  </a:ext>
                </a:extLst>
              </a:tr>
              <a:tr h="1094293">
                <a:tc>
                  <a:txBody>
                    <a:bodyPr/>
                    <a:lstStyle/>
                    <a:p>
                      <a:pPr>
                        <a:lnSpc>
                          <a:spcPct val="107000"/>
                        </a:lnSpc>
                        <a:spcAft>
                          <a:spcPts val="0"/>
                        </a:spcAft>
                      </a:pPr>
                      <a:r>
                        <a:rPr lang="en-IN" sz="1100">
                          <a:effectLst/>
                        </a:rPr>
                        <a:t>Ultrasonic HCSR-xx module</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5V</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Max Range: 4m</a:t>
                      </a:r>
                    </a:p>
                    <a:p>
                      <a:pPr>
                        <a:lnSpc>
                          <a:spcPct val="107000"/>
                        </a:lnSpc>
                        <a:spcAft>
                          <a:spcPts val="0"/>
                        </a:spcAft>
                      </a:pPr>
                      <a:r>
                        <a:rPr lang="en-IN" sz="1100">
                          <a:effectLst/>
                        </a:rPr>
                        <a:t>Min Range: 2cm</a:t>
                      </a:r>
                    </a:p>
                    <a:p>
                      <a:pPr>
                        <a:lnSpc>
                          <a:spcPct val="107000"/>
                        </a:lnSpc>
                        <a:spcAft>
                          <a:spcPts val="0"/>
                        </a:spcAft>
                      </a:pPr>
                      <a:r>
                        <a:rPr lang="en-IN" sz="1100">
                          <a:effectLst/>
                        </a:rPr>
                        <a:t>Measuring Angle: 15 degree</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535504980"/>
                  </a:ext>
                </a:extLst>
              </a:tr>
              <a:tr h="264393">
                <a:tc>
                  <a:txBody>
                    <a:bodyPr/>
                    <a:lstStyle/>
                    <a:p>
                      <a:pPr>
                        <a:lnSpc>
                          <a:spcPct val="107000"/>
                        </a:lnSpc>
                        <a:spcAft>
                          <a:spcPts val="0"/>
                        </a:spcAft>
                      </a:pPr>
                      <a:r>
                        <a:rPr lang="en-IN" sz="1100">
                          <a:effectLst/>
                        </a:rPr>
                        <a:t>xCluma Active buzzer</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5V (or analog mode)</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2558891748"/>
                  </a:ext>
                </a:extLst>
              </a:tr>
              <a:tr h="264393">
                <a:tc>
                  <a:txBody>
                    <a:bodyPr/>
                    <a:lstStyle/>
                    <a:p>
                      <a:pPr>
                        <a:lnSpc>
                          <a:spcPct val="107000"/>
                        </a:lnSpc>
                        <a:spcAft>
                          <a:spcPts val="0"/>
                        </a:spcAft>
                      </a:pPr>
                      <a:r>
                        <a:rPr lang="en-IN" sz="1100">
                          <a:effectLst/>
                        </a:rPr>
                        <a:t>Vibration mini motor</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dirty="0">
                          <a:effectLst/>
                        </a:rPr>
                        <a:t>5V</a:t>
                      </a:r>
                      <a:endParaRPr lang="en-IN" sz="1100" dirty="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Used as an alarm</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633967628"/>
                  </a:ext>
                </a:extLst>
              </a:tr>
              <a:tr h="541026">
                <a:tc>
                  <a:txBody>
                    <a:bodyPr/>
                    <a:lstStyle/>
                    <a:p>
                      <a:pPr>
                        <a:lnSpc>
                          <a:spcPct val="107000"/>
                        </a:lnSpc>
                        <a:spcAft>
                          <a:spcPts val="0"/>
                        </a:spcAft>
                      </a:pPr>
                      <a:r>
                        <a:rPr lang="en-IN" sz="1100">
                          <a:effectLst/>
                        </a:rPr>
                        <a:t>TTP223 Touch sensor</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2V to 5.5V</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Fingertip controlled home automation</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1737645584"/>
                  </a:ext>
                </a:extLst>
              </a:tr>
              <a:tr h="817659">
                <a:tc>
                  <a:txBody>
                    <a:bodyPr/>
                    <a:lstStyle/>
                    <a:p>
                      <a:pPr>
                        <a:lnSpc>
                          <a:spcPct val="107000"/>
                        </a:lnSpc>
                        <a:spcAft>
                          <a:spcPts val="0"/>
                        </a:spcAft>
                      </a:pPr>
                      <a:r>
                        <a:rPr lang="en-IN" sz="1100">
                          <a:effectLst/>
                        </a:rPr>
                        <a:t>BT module HC-05</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3.3V / 5V</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2.4GHz protocol frequency</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Communication interface for home automation </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3042069035"/>
                  </a:ext>
                </a:extLst>
              </a:tr>
              <a:tr h="541026">
                <a:tc>
                  <a:txBody>
                    <a:bodyPr/>
                    <a:lstStyle/>
                    <a:p>
                      <a:pPr>
                        <a:lnSpc>
                          <a:spcPct val="107000"/>
                        </a:lnSpc>
                        <a:spcAft>
                          <a:spcPts val="0"/>
                        </a:spcAft>
                      </a:pPr>
                      <a:r>
                        <a:rPr lang="en-IN" sz="1100">
                          <a:effectLst/>
                        </a:rPr>
                        <a:t>AC DC relay</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230V – 5V</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Operating time: 10msec Release time: 5msec</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Digital Home automation</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939783131"/>
                  </a:ext>
                </a:extLst>
              </a:tr>
              <a:tr h="264393">
                <a:tc>
                  <a:txBody>
                    <a:bodyPr/>
                    <a:lstStyle/>
                    <a:p>
                      <a:pPr>
                        <a:lnSpc>
                          <a:spcPct val="107000"/>
                        </a:lnSpc>
                        <a:spcAft>
                          <a:spcPts val="0"/>
                        </a:spcAft>
                      </a:pPr>
                      <a:r>
                        <a:rPr lang="en-IN" sz="1100">
                          <a:effectLst/>
                        </a:rPr>
                        <a:t>u‑blox neo 6m GPS</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3.3 V</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Find coordinates </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1739185038"/>
                  </a:ext>
                </a:extLst>
              </a:tr>
              <a:tr h="541026">
                <a:tc>
                  <a:txBody>
                    <a:bodyPr/>
                    <a:lstStyle/>
                    <a:p>
                      <a:pPr>
                        <a:lnSpc>
                          <a:spcPct val="107000"/>
                        </a:lnSpc>
                        <a:spcAft>
                          <a:spcPts val="0"/>
                        </a:spcAft>
                      </a:pPr>
                      <a:r>
                        <a:rPr lang="en-IN" sz="1100">
                          <a:effectLst/>
                        </a:rPr>
                        <a:t>SIM 900A GSM</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3.3 V</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Dual-Band 900/ 1800 MHz.</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Sending coordinates as sms</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3665196589"/>
                  </a:ext>
                </a:extLst>
              </a:tr>
              <a:tr h="264393">
                <a:tc>
                  <a:txBody>
                    <a:bodyPr/>
                    <a:lstStyle/>
                    <a:p>
                      <a:pPr>
                        <a:lnSpc>
                          <a:spcPct val="107000"/>
                        </a:lnSpc>
                        <a:spcAft>
                          <a:spcPts val="0"/>
                        </a:spcAft>
                      </a:pPr>
                      <a:r>
                        <a:rPr lang="en-IN" sz="1100">
                          <a:effectLst/>
                        </a:rPr>
                        <a:t>USB to TTL</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5V – 3.3 V</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a:effectLst/>
                        </a:rPr>
                        <a:t>TTL Serial converter</a:t>
                      </a:r>
                      <a:endParaRPr lang="en-IN" sz="110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tc>
                  <a:txBody>
                    <a:bodyPr/>
                    <a:lstStyle/>
                    <a:p>
                      <a:pPr>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Mangal" panose="020B0502040204020203" pitchFamily="18" charset="0"/>
                      </a:endParaRPr>
                    </a:p>
                  </a:txBody>
                  <a:tcPr marL="68580" marR="68580" marT="0" marB="0"/>
                </a:tc>
                <a:extLst>
                  <a:ext uri="{0D108BD9-81ED-4DB2-BD59-A6C34878D82A}">
                    <a16:rowId xmlns:a16="http://schemas.microsoft.com/office/drawing/2014/main" val="3894591230"/>
                  </a:ext>
                </a:extLst>
              </a:tr>
            </a:tbl>
          </a:graphicData>
        </a:graphic>
      </p:graphicFrame>
      <p:sp>
        <p:nvSpPr>
          <p:cNvPr id="3" name="Rectangle 1">
            <a:extLst>
              <a:ext uri="{FF2B5EF4-FFF2-40B4-BE49-F238E27FC236}">
                <a16:creationId xmlns:a16="http://schemas.microsoft.com/office/drawing/2014/main" id="{D3BF79B5-52A3-4BD9-8E5B-3A64DBB6CA22}"/>
              </a:ext>
            </a:extLst>
          </p:cNvPr>
          <p:cNvSpPr>
            <a:spLocks noChangeArrowheads="1"/>
          </p:cNvSpPr>
          <p:nvPr/>
        </p:nvSpPr>
        <p:spPr bwMode="auto">
          <a:xfrm>
            <a:off x="-694892" y="2375740"/>
            <a:ext cx="17548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Title 3">
            <a:extLst>
              <a:ext uri="{FF2B5EF4-FFF2-40B4-BE49-F238E27FC236}">
                <a16:creationId xmlns:a16="http://schemas.microsoft.com/office/drawing/2014/main" id="{3C852453-06E0-41FF-9DB1-F62FFF797E6B}"/>
              </a:ext>
            </a:extLst>
          </p:cNvPr>
          <p:cNvSpPr>
            <a:spLocks noGrp="1"/>
          </p:cNvSpPr>
          <p:nvPr>
            <p:ph type="title"/>
          </p:nvPr>
        </p:nvSpPr>
        <p:spPr>
          <a:xfrm>
            <a:off x="838200" y="136525"/>
            <a:ext cx="10515600" cy="898899"/>
          </a:xfrm>
        </p:spPr>
        <p:txBody>
          <a:bodyPr/>
          <a:lstStyle/>
          <a:p>
            <a:pPr algn="ctr"/>
            <a:r>
              <a:rPr lang="en-IN" b="1" dirty="0"/>
              <a:t>COMPONENTS REQUIRED</a:t>
            </a:r>
          </a:p>
        </p:txBody>
      </p:sp>
    </p:spTree>
    <p:extLst>
      <p:ext uri="{BB962C8B-B14F-4D97-AF65-F5344CB8AC3E}">
        <p14:creationId xmlns:p14="http://schemas.microsoft.com/office/powerpoint/2010/main" val="144110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rial Black" pitchFamily="34" charset="0"/>
              </a:rPr>
              <a:t>BLOCK DIAGRAM</a:t>
            </a:r>
            <a:br>
              <a:rPr lang="en-IN" dirty="0">
                <a:latin typeface="Arial Black" pitchFamily="34" charset="0"/>
              </a:rPr>
            </a:br>
            <a:r>
              <a:rPr lang="en-IN" dirty="0">
                <a:latin typeface="Arial Black" pitchFamily="34" charset="0"/>
              </a:rPr>
              <a:t>(MASTER SIDE)</a:t>
            </a:r>
          </a:p>
        </p:txBody>
      </p:sp>
      <p:pic>
        <p:nvPicPr>
          <p:cNvPr id="9" name="Content Placeholder 8">
            <a:extLst>
              <a:ext uri="{FF2B5EF4-FFF2-40B4-BE49-F238E27FC236}">
                <a16:creationId xmlns:a16="http://schemas.microsoft.com/office/drawing/2014/main" id="{E081EBEF-EEAD-498B-AF98-89930435E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204" y="2052638"/>
            <a:ext cx="6047368" cy="4195762"/>
          </a:xfrm>
        </p:spPr>
      </p:pic>
    </p:spTree>
    <p:extLst>
      <p:ext uri="{BB962C8B-B14F-4D97-AF65-F5344CB8AC3E}">
        <p14:creationId xmlns:p14="http://schemas.microsoft.com/office/powerpoint/2010/main" val="397928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CD11-FEB8-4A65-9C73-22A7810513DD}"/>
              </a:ext>
            </a:extLst>
          </p:cNvPr>
          <p:cNvSpPr>
            <a:spLocks noGrp="1"/>
          </p:cNvSpPr>
          <p:nvPr>
            <p:ph type="title"/>
          </p:nvPr>
        </p:nvSpPr>
        <p:spPr/>
        <p:txBody>
          <a:bodyPr/>
          <a:lstStyle/>
          <a:p>
            <a:pPr algn="ctr"/>
            <a:r>
              <a:rPr lang="en-IN" dirty="0">
                <a:latin typeface="Arial Black" pitchFamily="34" charset="0"/>
              </a:rPr>
              <a:t>BLOCK DIAGRAM</a:t>
            </a:r>
            <a:br>
              <a:rPr lang="en-IN" dirty="0">
                <a:latin typeface="Arial Black" pitchFamily="34" charset="0"/>
              </a:rPr>
            </a:br>
            <a:r>
              <a:rPr lang="en-IN" dirty="0">
                <a:latin typeface="Arial Black" pitchFamily="34" charset="0"/>
              </a:rPr>
              <a:t>(SLAVE SIDE)</a:t>
            </a:r>
            <a:endParaRPr lang="en-IN" dirty="0"/>
          </a:p>
        </p:txBody>
      </p:sp>
      <p:pic>
        <p:nvPicPr>
          <p:cNvPr id="9" name="Content Placeholder 8">
            <a:extLst>
              <a:ext uri="{FF2B5EF4-FFF2-40B4-BE49-F238E27FC236}">
                <a16:creationId xmlns:a16="http://schemas.microsoft.com/office/drawing/2014/main" id="{43C10FFA-C34C-44FA-B724-EC6B269FE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0252" y="2052638"/>
            <a:ext cx="5793272" cy="4195762"/>
          </a:xfrm>
        </p:spPr>
      </p:pic>
    </p:spTree>
    <p:extLst>
      <p:ext uri="{BB962C8B-B14F-4D97-AF65-F5344CB8AC3E}">
        <p14:creationId xmlns:p14="http://schemas.microsoft.com/office/powerpoint/2010/main" val="120061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719" y="452718"/>
            <a:ext cx="9404723" cy="1400530"/>
          </a:xfrm>
        </p:spPr>
        <p:txBody>
          <a:bodyPr/>
          <a:lstStyle/>
          <a:p>
            <a:pPr algn="ctr"/>
            <a:r>
              <a:rPr lang="en-IN" dirty="0">
                <a:latin typeface="Arial Black" pitchFamily="34" charset="0"/>
              </a:rPr>
              <a:t>HARDWARE PHOTOGRAPHS</a:t>
            </a:r>
          </a:p>
        </p:txBody>
      </p:sp>
      <p:pic>
        <p:nvPicPr>
          <p:cNvPr id="9" name="Content Placeholder 8">
            <a:extLst>
              <a:ext uri="{FF2B5EF4-FFF2-40B4-BE49-F238E27FC236}">
                <a16:creationId xmlns:a16="http://schemas.microsoft.com/office/drawing/2014/main" id="{4A39ACC2-5916-4688-8CE1-EA310D5C29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280" y="2209520"/>
            <a:ext cx="5360327" cy="3839490"/>
          </a:xfrm>
        </p:spPr>
      </p:pic>
      <p:pic>
        <p:nvPicPr>
          <p:cNvPr id="11" name="Picture 10">
            <a:extLst>
              <a:ext uri="{FF2B5EF4-FFF2-40B4-BE49-F238E27FC236}">
                <a16:creationId xmlns:a16="http://schemas.microsoft.com/office/drawing/2014/main" id="{DFE69825-D211-4C56-A8E7-FCF407F06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081" y="2209521"/>
            <a:ext cx="6023573" cy="3862612"/>
          </a:xfrm>
          <a:prstGeom prst="rect">
            <a:avLst/>
          </a:prstGeom>
        </p:spPr>
      </p:pic>
    </p:spTree>
    <p:extLst>
      <p:ext uri="{BB962C8B-B14F-4D97-AF65-F5344CB8AC3E}">
        <p14:creationId xmlns:p14="http://schemas.microsoft.com/office/powerpoint/2010/main" val="68208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C7490A-5334-4F66-B42B-51D103B87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4452"/>
            <a:ext cx="4010585" cy="5430008"/>
          </a:xfrm>
          <a:prstGeom prst="rect">
            <a:avLst/>
          </a:prstGeom>
        </p:spPr>
      </p:pic>
      <p:pic>
        <p:nvPicPr>
          <p:cNvPr id="7" name="Picture 6">
            <a:extLst>
              <a:ext uri="{FF2B5EF4-FFF2-40B4-BE49-F238E27FC236}">
                <a16:creationId xmlns:a16="http://schemas.microsoft.com/office/drawing/2014/main" id="{AB08B156-458B-4A24-A418-EB78C2E0C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717" y="984452"/>
            <a:ext cx="4172274" cy="5430008"/>
          </a:xfrm>
          <a:prstGeom prst="rect">
            <a:avLst/>
          </a:prstGeom>
        </p:spPr>
      </p:pic>
      <p:pic>
        <p:nvPicPr>
          <p:cNvPr id="9" name="Picture 8">
            <a:extLst>
              <a:ext uri="{FF2B5EF4-FFF2-40B4-BE49-F238E27FC236}">
                <a16:creationId xmlns:a16="http://schemas.microsoft.com/office/drawing/2014/main" id="{351CEB90-53AA-44A1-9191-B21770FB2E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8991" y="984452"/>
            <a:ext cx="4526937" cy="5458587"/>
          </a:xfrm>
          <a:prstGeom prst="rect">
            <a:avLst/>
          </a:prstGeom>
        </p:spPr>
      </p:pic>
      <p:sp>
        <p:nvSpPr>
          <p:cNvPr id="10" name="Title 9">
            <a:extLst>
              <a:ext uri="{FF2B5EF4-FFF2-40B4-BE49-F238E27FC236}">
                <a16:creationId xmlns:a16="http://schemas.microsoft.com/office/drawing/2014/main" id="{048673C6-0FFF-44AC-B76C-EFCF2C070FA0}"/>
              </a:ext>
            </a:extLst>
          </p:cNvPr>
          <p:cNvSpPr>
            <a:spLocks noGrp="1"/>
          </p:cNvSpPr>
          <p:nvPr>
            <p:ph type="title"/>
          </p:nvPr>
        </p:nvSpPr>
        <p:spPr>
          <a:xfrm>
            <a:off x="817888" y="255608"/>
            <a:ext cx="9404723" cy="1400530"/>
          </a:xfrm>
        </p:spPr>
        <p:txBody>
          <a:bodyPr/>
          <a:lstStyle/>
          <a:p>
            <a:pPr algn="ctr"/>
            <a:r>
              <a:rPr lang="en-IN" b="1" dirty="0"/>
              <a:t>SOFTWARE PHOTOGRAPH</a:t>
            </a:r>
          </a:p>
        </p:txBody>
      </p:sp>
    </p:spTree>
    <p:extLst>
      <p:ext uri="{BB962C8B-B14F-4D97-AF65-F5344CB8AC3E}">
        <p14:creationId xmlns:p14="http://schemas.microsoft.com/office/powerpoint/2010/main" val="147130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rial Black" pitchFamily="34" charset="0"/>
              </a:rPr>
              <a:t>FUTURE SCOPE</a:t>
            </a:r>
          </a:p>
        </p:txBody>
      </p:sp>
      <p:sp>
        <p:nvSpPr>
          <p:cNvPr id="3" name="Content Placeholder 2"/>
          <p:cNvSpPr>
            <a:spLocks noGrp="1"/>
          </p:cNvSpPr>
          <p:nvPr>
            <p:ph idx="1"/>
          </p:nvPr>
        </p:nvSpPr>
        <p:spPr/>
        <p:txBody>
          <a:bodyPr/>
          <a:lstStyle/>
          <a:p>
            <a:r>
              <a:rPr lang="en-IN" dirty="0"/>
              <a:t>THE HARDWARE MODEL AS A WHOLE CAN BE MORE SMALLER AND MORE EASIER TO WEAR.</a:t>
            </a:r>
          </a:p>
          <a:p>
            <a:r>
              <a:rPr lang="en-IN" dirty="0"/>
              <a:t>VOICE ACTIVATION IN THE WHOLE HOUSE</a:t>
            </a:r>
          </a:p>
          <a:p>
            <a:endParaRPr lang="en-IN" dirty="0"/>
          </a:p>
          <a:p>
            <a:endParaRPr lang="en-IN" dirty="0"/>
          </a:p>
        </p:txBody>
      </p:sp>
    </p:spTree>
    <p:extLst>
      <p:ext uri="{BB962C8B-B14F-4D97-AF65-F5344CB8AC3E}">
        <p14:creationId xmlns:p14="http://schemas.microsoft.com/office/powerpoint/2010/main" val="796762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222</TotalTime>
  <Words>665</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Century Gothic</vt:lpstr>
      <vt:lpstr>Wingdings 3</vt:lpstr>
      <vt:lpstr>Ion</vt:lpstr>
      <vt:lpstr>SMART WEARABLE FOR THE BLIND</vt:lpstr>
      <vt:lpstr>ABSTRACT</vt:lpstr>
      <vt:lpstr>INTRODUCTION</vt:lpstr>
      <vt:lpstr>COMPONENTS REQUIRED</vt:lpstr>
      <vt:lpstr>BLOCK DIAGRAM (MASTER SIDE)</vt:lpstr>
      <vt:lpstr>BLOCK DIAGRAM (SLAVE SIDE)</vt:lpstr>
      <vt:lpstr>HARDWARE PHOTOGRAPHS</vt:lpstr>
      <vt:lpstr>SOFTWARE PHOTOGRAPH</vt:lpstr>
      <vt:lpstr>FUTURE SCOPE</vt:lpstr>
      <vt:lpstr>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WEARABLE FOR THE BLIND</dc:title>
  <dc:creator>Shivom Sehgal</dc:creator>
  <cp:lastModifiedBy>Shivom Sehgal</cp:lastModifiedBy>
  <cp:revision>13</cp:revision>
  <dcterms:created xsi:type="dcterms:W3CDTF">2019-07-29T04:31:45Z</dcterms:created>
  <dcterms:modified xsi:type="dcterms:W3CDTF">2021-01-20T05:15:38Z</dcterms:modified>
</cp:coreProperties>
</file>