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2552A-20B6-4E1D-A4D7-405539A9F519}" type="datetimeFigureOut">
              <a:rPr lang="en-IN" smtClean="0"/>
              <a:t>08-04-2023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E04C8-4ADC-46A0-86D0-F04E91D194A1}" type="slidenum">
              <a:rPr lang="en-IN" smtClean="0"/>
              <a:t>‹#›</a:t>
            </a:fld>
            <a:endParaRPr lang="en-IN"/>
          </a:p>
        </p:txBody>
      </p:sp>
    </p:spTree>
    <p:extLst>
      <p:ext uri="{BB962C8B-B14F-4D97-AF65-F5344CB8AC3E}">
        <p14:creationId xmlns:p14="http://schemas.microsoft.com/office/powerpoint/2010/main" val="155466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Give example of onclick event. Onclick listener is running on </a:t>
            </a:r>
            <a:r>
              <a:rPr lang="en-IN" dirty="0" err="1"/>
              <a:t>webapis</a:t>
            </a:r>
            <a:r>
              <a:rPr lang="en-IN" dirty="0"/>
              <a:t> and when click happens it pushes </a:t>
            </a:r>
            <a:r>
              <a:rPr lang="en-IN" dirty="0" err="1"/>
              <a:t>callback</a:t>
            </a:r>
            <a:r>
              <a:rPr lang="en-IN" dirty="0"/>
              <a:t> in task queue</a:t>
            </a:r>
          </a:p>
        </p:txBody>
      </p:sp>
      <p:sp>
        <p:nvSpPr>
          <p:cNvPr id="4" name="Slide Number Placeholder 3"/>
          <p:cNvSpPr>
            <a:spLocks noGrp="1"/>
          </p:cNvSpPr>
          <p:nvPr>
            <p:ph type="sldNum" sz="quarter" idx="5"/>
          </p:nvPr>
        </p:nvSpPr>
        <p:spPr/>
        <p:txBody>
          <a:bodyPr/>
          <a:lstStyle/>
          <a:p>
            <a:fld id="{D86E04C8-4ADC-46A0-86D0-F04E91D194A1}" type="slidenum">
              <a:rPr lang="en-IN" smtClean="0"/>
              <a:t>37</a:t>
            </a:fld>
            <a:endParaRPr lang="en-IN"/>
          </a:p>
        </p:txBody>
      </p:sp>
    </p:spTree>
    <p:extLst>
      <p:ext uri="{BB962C8B-B14F-4D97-AF65-F5344CB8AC3E}">
        <p14:creationId xmlns:p14="http://schemas.microsoft.com/office/powerpoint/2010/main" val="65922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Give example of onclick event. Onclick listener is running on </a:t>
            </a:r>
            <a:r>
              <a:rPr lang="en-IN" dirty="0" err="1"/>
              <a:t>webapis</a:t>
            </a:r>
            <a:r>
              <a:rPr lang="en-IN" dirty="0"/>
              <a:t> and when click happens it pushes </a:t>
            </a:r>
            <a:r>
              <a:rPr lang="en-IN" dirty="0" err="1"/>
              <a:t>callback</a:t>
            </a:r>
            <a:r>
              <a:rPr lang="en-IN" dirty="0"/>
              <a:t> in task queue</a:t>
            </a:r>
          </a:p>
        </p:txBody>
      </p:sp>
      <p:sp>
        <p:nvSpPr>
          <p:cNvPr id="4" name="Slide Number Placeholder 3"/>
          <p:cNvSpPr>
            <a:spLocks noGrp="1"/>
          </p:cNvSpPr>
          <p:nvPr>
            <p:ph type="sldNum" sz="quarter" idx="5"/>
          </p:nvPr>
        </p:nvSpPr>
        <p:spPr/>
        <p:txBody>
          <a:bodyPr/>
          <a:lstStyle/>
          <a:p>
            <a:fld id="{D86E04C8-4ADC-46A0-86D0-F04E91D194A1}" type="slidenum">
              <a:rPr lang="en-IN" smtClean="0"/>
              <a:t>39</a:t>
            </a:fld>
            <a:endParaRPr lang="en-IN"/>
          </a:p>
        </p:txBody>
      </p:sp>
    </p:spTree>
    <p:extLst>
      <p:ext uri="{BB962C8B-B14F-4D97-AF65-F5344CB8AC3E}">
        <p14:creationId xmlns:p14="http://schemas.microsoft.com/office/powerpoint/2010/main" val="110821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2432-5F1C-5840-D8BA-DDB2513C6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F20EA3-1F4C-2EE9-F0EE-69A223BC3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E3F5F3-B66E-0768-9D50-7451F1D440C5}"/>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12E37A76-0129-C6DD-B0B8-0EF7B2832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947C5-D9F7-8CE9-ADD3-F0F5113EA00E}"/>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93015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788-1B2E-DE7F-7839-0BF1D7F07B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B7802-3175-E3C0-CDB8-EFC57FB0C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09A02-3A40-5D5A-3BA7-8DC2BBE0311F}"/>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EA1EA58E-42DE-B580-DB19-8CEF709F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8DAF6-10B5-C167-59DC-E7D9B0641A4F}"/>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206016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113F5-3C68-8AE9-DD9D-547B9E6296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009BA-6A64-90F9-3C9D-B048F91C5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E6FD6-2E7B-3ED0-DC45-27DCD5F726E5}"/>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47263CFD-3AC2-01A1-4E4F-5B09FE812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430DF-7F5F-06CB-97FB-E8BAA029CB63}"/>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326828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5BFA-D4A0-8F95-4A70-C604B7567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343AA-4DA6-E762-B8B3-CF087B313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86018-3B79-4EEE-EAC1-1E283CFF3CA4}"/>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7FC8471B-F4B8-0124-AB7F-656A8E023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BEC58-ED4B-D5F5-8E99-72EF265FE57F}"/>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419009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7F81-C155-05C8-BAE6-DDDA04A44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906E73-DF3D-39A5-9E56-8A2CB069D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846CD-5207-078A-179E-A796B49D1ED3}"/>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CCC7AB45-FAB2-FD6B-66DF-BBEBA08C7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0DEA4-EF88-F767-020B-75BD6F9D5378}"/>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416641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93FE-6C34-69C9-AEAB-A799538B8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21360-7749-3AB6-73C3-0D8531C58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05C82C-F4E3-65DE-62DA-7FC7C290C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3CACC-4BD1-5373-1172-0C2A532194CD}"/>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6" name="Footer Placeholder 5">
            <a:extLst>
              <a:ext uri="{FF2B5EF4-FFF2-40B4-BE49-F238E27FC236}">
                <a16:creationId xmlns:a16="http://schemas.microsoft.com/office/drawing/2014/main" id="{ADEE71DC-5F79-AA2B-F86D-00B787C22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11A432-58D3-DDAF-ECD8-A2FD60CDC1B2}"/>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361174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1367-EEBD-E61A-5C8F-617C315102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9D824-B206-7BF0-D29E-D361F8C16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FBF8F2-83A2-FC09-6F12-11D36CD38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B0772C-C197-2138-7311-D4F06128B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8AA95D-3A93-C4F9-80AC-768ABAD59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D604A6-0DE0-F904-3263-ACCAB0E8677E}"/>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8" name="Footer Placeholder 7">
            <a:extLst>
              <a:ext uri="{FF2B5EF4-FFF2-40B4-BE49-F238E27FC236}">
                <a16:creationId xmlns:a16="http://schemas.microsoft.com/office/drawing/2014/main" id="{323E27F5-F759-32FD-F6E4-29E0225F1E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D271A3-8C63-3CEF-2FD2-502DD358BA8B}"/>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223638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6F6E-AE17-98F7-6739-E10F194758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EA79E7-C5FA-EFEB-862D-86BDF633275C}"/>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4" name="Footer Placeholder 3">
            <a:extLst>
              <a:ext uri="{FF2B5EF4-FFF2-40B4-BE49-F238E27FC236}">
                <a16:creationId xmlns:a16="http://schemas.microsoft.com/office/drawing/2014/main" id="{6647160B-D67C-48B3-E280-BF22BC4883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A099B8-F365-0612-A6C8-1BE0D6168916}"/>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261358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447CA-29A3-0DB8-14FA-672D61698D8F}"/>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3" name="Footer Placeholder 2">
            <a:extLst>
              <a:ext uri="{FF2B5EF4-FFF2-40B4-BE49-F238E27FC236}">
                <a16:creationId xmlns:a16="http://schemas.microsoft.com/office/drawing/2014/main" id="{D7C9312C-C571-48DF-5DF1-56BB660EA6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91B0D0-F7B7-C5C9-8D0F-4391B8BA6B89}"/>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229889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51D1-D6F3-0284-27E6-491E75D0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D3AB92-1C4E-C930-E095-EDDFA30E7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B37D20-2FE1-09B7-6C6B-D3516264E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EBC6F-6034-B9CF-04C1-DFC97B66395E}"/>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6" name="Footer Placeholder 5">
            <a:extLst>
              <a:ext uri="{FF2B5EF4-FFF2-40B4-BE49-F238E27FC236}">
                <a16:creationId xmlns:a16="http://schemas.microsoft.com/office/drawing/2014/main" id="{90FD37FC-BC87-DB3B-F9D0-2360D797A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67740-F955-20F8-B38E-247B1C103456}"/>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21780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E986-D70E-64F8-11B9-0B8A53C8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CD5289-1CB1-9FF6-C8EB-EA181796A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7D9BCB-027C-74EA-601E-A6C566626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6BDC0-4390-6E48-07D8-835292CBA73E}"/>
              </a:ext>
            </a:extLst>
          </p:cNvPr>
          <p:cNvSpPr>
            <a:spLocks noGrp="1"/>
          </p:cNvSpPr>
          <p:nvPr>
            <p:ph type="dt" sz="half" idx="10"/>
          </p:nvPr>
        </p:nvSpPr>
        <p:spPr/>
        <p:txBody>
          <a:bodyPr/>
          <a:lstStyle/>
          <a:p>
            <a:fld id="{B97334E1-8A75-462F-97DC-A1592C295ADC}" type="datetimeFigureOut">
              <a:rPr lang="en-IN" smtClean="0"/>
              <a:t>07-04-2023</a:t>
            </a:fld>
            <a:endParaRPr lang="en-IN"/>
          </a:p>
        </p:txBody>
      </p:sp>
      <p:sp>
        <p:nvSpPr>
          <p:cNvPr id="6" name="Footer Placeholder 5">
            <a:extLst>
              <a:ext uri="{FF2B5EF4-FFF2-40B4-BE49-F238E27FC236}">
                <a16:creationId xmlns:a16="http://schemas.microsoft.com/office/drawing/2014/main" id="{944B1C42-11A2-F598-459F-820FBB1DA9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BD5E2-4110-8B3C-FDE9-95F1CD515260}"/>
              </a:ext>
            </a:extLst>
          </p:cNvPr>
          <p:cNvSpPr>
            <a:spLocks noGrp="1"/>
          </p:cNvSpPr>
          <p:nvPr>
            <p:ph type="sldNum" sz="quarter" idx="12"/>
          </p:nvPr>
        </p:nvSpPr>
        <p:spPr/>
        <p:txBody>
          <a:bodyPr/>
          <a:lstStyle/>
          <a:p>
            <a:fld id="{3744DB0B-B717-4DE7-BE5A-0729353A85B0}" type="slidenum">
              <a:rPr lang="en-IN" smtClean="0"/>
              <a:t>‹#›</a:t>
            </a:fld>
            <a:endParaRPr lang="en-IN"/>
          </a:p>
        </p:txBody>
      </p:sp>
    </p:spTree>
    <p:extLst>
      <p:ext uri="{BB962C8B-B14F-4D97-AF65-F5344CB8AC3E}">
        <p14:creationId xmlns:p14="http://schemas.microsoft.com/office/powerpoint/2010/main" val="5254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07F9C-EB26-5FAE-237D-D00CB9433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59827-DED6-7A3A-5907-101878E2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E88D5-072F-9B5D-2FCD-9B905C68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334E1-8A75-462F-97DC-A1592C295ADC}" type="datetimeFigureOut">
              <a:rPr lang="en-IN" smtClean="0"/>
              <a:t>07-04-2023</a:t>
            </a:fld>
            <a:endParaRPr lang="en-IN"/>
          </a:p>
        </p:txBody>
      </p:sp>
      <p:sp>
        <p:nvSpPr>
          <p:cNvPr id="5" name="Footer Placeholder 4">
            <a:extLst>
              <a:ext uri="{FF2B5EF4-FFF2-40B4-BE49-F238E27FC236}">
                <a16:creationId xmlns:a16="http://schemas.microsoft.com/office/drawing/2014/main" id="{51229FCD-C706-EC0B-8505-71D48BD4E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EA2FFB-26D7-F414-1E0B-A4A3EF045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4DB0B-B717-4DE7-BE5A-0729353A85B0}" type="slidenum">
              <a:rPr lang="en-IN" smtClean="0"/>
              <a:t>‹#›</a:t>
            </a:fld>
            <a:endParaRPr lang="en-IN"/>
          </a:p>
        </p:txBody>
      </p:sp>
    </p:spTree>
    <p:extLst>
      <p:ext uri="{BB962C8B-B14F-4D97-AF65-F5344CB8AC3E}">
        <p14:creationId xmlns:p14="http://schemas.microsoft.com/office/powerpoint/2010/main" val="24199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D521-513D-92B6-428E-7B27A7DEB3FA}"/>
              </a:ext>
            </a:extLst>
          </p:cNvPr>
          <p:cNvSpPr>
            <a:spLocks noGrp="1"/>
          </p:cNvSpPr>
          <p:nvPr>
            <p:ph type="ctrTitle"/>
          </p:nvPr>
        </p:nvSpPr>
        <p:spPr/>
        <p:txBody>
          <a:bodyPr/>
          <a:lstStyle/>
          <a:p>
            <a:r>
              <a:rPr lang="en-IN" dirty="0"/>
              <a:t>JavaScript Promises, async/await and </a:t>
            </a:r>
            <a:r>
              <a:rPr lang="en-IN" dirty="0" err="1"/>
              <a:t>eventloop</a:t>
            </a:r>
            <a:endParaRPr lang="en-IN" dirty="0"/>
          </a:p>
        </p:txBody>
      </p:sp>
      <p:sp>
        <p:nvSpPr>
          <p:cNvPr id="3" name="Subtitle 2">
            <a:extLst>
              <a:ext uri="{FF2B5EF4-FFF2-40B4-BE49-F238E27FC236}">
                <a16:creationId xmlns:a16="http://schemas.microsoft.com/office/drawing/2014/main" id="{3B75AFFB-E675-42A6-AF93-9D22305BC398}"/>
              </a:ext>
            </a:extLst>
          </p:cNvPr>
          <p:cNvSpPr>
            <a:spLocks noGrp="1"/>
          </p:cNvSpPr>
          <p:nvPr>
            <p:ph type="subTitle" idx="1"/>
          </p:nvPr>
        </p:nvSpPr>
        <p:spPr/>
        <p:txBody>
          <a:bodyPr/>
          <a:lstStyle/>
          <a:p>
            <a:r>
              <a:rPr lang="en-IN" dirty="0"/>
              <a:t>Hosted by: Shivraj Naghera (22CP303)</a:t>
            </a:r>
          </a:p>
        </p:txBody>
      </p:sp>
    </p:spTree>
    <p:extLst>
      <p:ext uri="{BB962C8B-B14F-4D97-AF65-F5344CB8AC3E}">
        <p14:creationId xmlns:p14="http://schemas.microsoft.com/office/powerpoint/2010/main" val="85673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3FE1-13BD-7283-260B-6F88CA543D42}"/>
              </a:ext>
            </a:extLst>
          </p:cNvPr>
          <p:cNvSpPr>
            <a:spLocks noGrp="1"/>
          </p:cNvSpPr>
          <p:nvPr>
            <p:ph type="title"/>
          </p:nvPr>
        </p:nvSpPr>
        <p:spPr/>
        <p:txBody>
          <a:bodyPr/>
          <a:lstStyle/>
          <a:p>
            <a:r>
              <a:rPr lang="en-IN" dirty="0" err="1"/>
              <a:t>Callbacks</a:t>
            </a:r>
            <a:r>
              <a:rPr lang="en-IN" dirty="0"/>
              <a:t> (continued)</a:t>
            </a:r>
          </a:p>
        </p:txBody>
      </p:sp>
      <p:sp>
        <p:nvSpPr>
          <p:cNvPr id="3" name="Content Placeholder 2">
            <a:extLst>
              <a:ext uri="{FF2B5EF4-FFF2-40B4-BE49-F238E27FC236}">
                <a16:creationId xmlns:a16="http://schemas.microsoft.com/office/drawing/2014/main" id="{891FDADE-A126-F51C-7409-42C437F19DB9}"/>
              </a:ext>
            </a:extLst>
          </p:cNvPr>
          <p:cNvSpPr>
            <a:spLocks noGrp="1"/>
          </p:cNvSpPr>
          <p:nvPr>
            <p:ph idx="1"/>
          </p:nvPr>
        </p:nvSpPr>
        <p:spPr/>
        <p:txBody>
          <a:bodyPr anchor="ctr" anchorCtr="0"/>
          <a:lstStyle/>
          <a:p>
            <a:r>
              <a:rPr lang="en-IN" dirty="0"/>
              <a:t>So we need some better approach.</a:t>
            </a:r>
          </a:p>
          <a:p>
            <a:r>
              <a:rPr lang="en-IN" dirty="0"/>
              <a:t>That gives us more robust approach.</a:t>
            </a:r>
          </a:p>
          <a:p>
            <a:r>
              <a:rPr lang="en-IN" dirty="0"/>
              <a:t>And is more user friendly.</a:t>
            </a:r>
          </a:p>
          <a:p>
            <a:r>
              <a:rPr lang="en-IN" dirty="0"/>
              <a:t>Promise was introduce to solve this problem.</a:t>
            </a:r>
          </a:p>
        </p:txBody>
      </p:sp>
    </p:spTree>
    <p:extLst>
      <p:ext uri="{BB962C8B-B14F-4D97-AF65-F5344CB8AC3E}">
        <p14:creationId xmlns:p14="http://schemas.microsoft.com/office/powerpoint/2010/main" val="391724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6BFC-3E5F-6601-F055-E962B1DB64F7}"/>
              </a:ext>
            </a:extLst>
          </p:cNvPr>
          <p:cNvSpPr>
            <a:spLocks noGrp="1"/>
          </p:cNvSpPr>
          <p:nvPr>
            <p:ph type="ctrTitle"/>
          </p:nvPr>
        </p:nvSpPr>
        <p:spPr>
          <a:xfrm>
            <a:off x="1524000" y="2235200"/>
            <a:ext cx="9144000" cy="2387600"/>
          </a:xfrm>
        </p:spPr>
        <p:txBody>
          <a:bodyPr anchor="ctr" anchorCtr="0"/>
          <a:lstStyle/>
          <a:p>
            <a:r>
              <a:rPr lang="en-IN" dirty="0"/>
              <a:t>Promise</a:t>
            </a:r>
          </a:p>
        </p:txBody>
      </p:sp>
    </p:spTree>
    <p:extLst>
      <p:ext uri="{BB962C8B-B14F-4D97-AF65-F5344CB8AC3E}">
        <p14:creationId xmlns:p14="http://schemas.microsoft.com/office/powerpoint/2010/main" val="79684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D3A3-EFAF-8682-6F30-AE191DE6DF0E}"/>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F85068C6-6165-8485-1337-7872759B5623}"/>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Promise has two states: pending or completed.</a:t>
            </a:r>
          </a:p>
          <a:p>
            <a:r>
              <a:rPr lang="en-US" dirty="0"/>
              <a:t>After the completion Promise may get resolved or get rejected.</a:t>
            </a:r>
          </a:p>
          <a:p>
            <a:r>
              <a:rPr lang="en-US" dirty="0"/>
              <a:t>Since it is more common to use Promise rather than creating one ourselves, we will learn how to work with Promises.</a:t>
            </a:r>
          </a:p>
          <a:p>
            <a:r>
              <a:rPr lang="en-US" dirty="0"/>
              <a:t>Fetch API gives us ability to make HTTP request to HTTP endpoint and get the response. It is Promise based implementation.</a:t>
            </a:r>
          </a:p>
        </p:txBody>
      </p:sp>
    </p:spTree>
    <p:extLst>
      <p:ext uri="{BB962C8B-B14F-4D97-AF65-F5344CB8AC3E}">
        <p14:creationId xmlns:p14="http://schemas.microsoft.com/office/powerpoint/2010/main" val="360668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9653-845F-EE8B-793A-6251DF520169}"/>
              </a:ext>
            </a:extLst>
          </p:cNvPr>
          <p:cNvSpPr>
            <a:spLocks noGrp="1"/>
          </p:cNvSpPr>
          <p:nvPr>
            <p:ph type="title"/>
          </p:nvPr>
        </p:nvSpPr>
        <p:spPr/>
        <p:txBody>
          <a:bodyPr/>
          <a:lstStyle/>
          <a:p>
            <a:r>
              <a:rPr lang="en-IN" dirty="0"/>
              <a:t>Promise (continued)</a:t>
            </a:r>
          </a:p>
        </p:txBody>
      </p:sp>
      <p:sp>
        <p:nvSpPr>
          <p:cNvPr id="3" name="Content Placeholder 2">
            <a:extLst>
              <a:ext uri="{FF2B5EF4-FFF2-40B4-BE49-F238E27FC236}">
                <a16:creationId xmlns:a16="http://schemas.microsoft.com/office/drawing/2014/main" id="{FE2D1098-FB04-1A82-BC24-DC3A6FA8D2AB}"/>
              </a:ext>
            </a:extLst>
          </p:cNvPr>
          <p:cNvSpPr>
            <a:spLocks noGrp="1"/>
          </p:cNvSpPr>
          <p:nvPr>
            <p:ph idx="1"/>
          </p:nvPr>
        </p:nvSpPr>
        <p:spPr/>
        <p:txBody>
          <a:bodyPr/>
          <a:lstStyle/>
          <a:p>
            <a:r>
              <a:rPr lang="en-IN" dirty="0"/>
              <a:t>There are few things that we noticed in the code</a:t>
            </a:r>
          </a:p>
          <a:p>
            <a:r>
              <a:rPr lang="en-IN" dirty="0"/>
              <a:t>First, </a:t>
            </a:r>
            <a:r>
              <a:rPr lang="en-IN" dirty="0" err="1"/>
              <a:t>callbacks</a:t>
            </a:r>
            <a:r>
              <a:rPr lang="en-IN" dirty="0"/>
              <a:t> were not passed as arguments but are passed when promise gets resolved or rejected.</a:t>
            </a:r>
          </a:p>
          <a:p>
            <a:r>
              <a:rPr lang="en-IN" dirty="0"/>
              <a:t>Because of that we can ensure that </a:t>
            </a:r>
            <a:r>
              <a:rPr lang="en-IN" dirty="0" err="1"/>
              <a:t>callback</a:t>
            </a:r>
            <a:r>
              <a:rPr lang="en-IN" dirty="0"/>
              <a:t> will be executed when Promises has finished the task (successfully or otherwise).</a:t>
            </a:r>
          </a:p>
          <a:p>
            <a:r>
              <a:rPr lang="en-IN" dirty="0"/>
              <a:t>Second, we can chain the multiple Promises together. </a:t>
            </a:r>
          </a:p>
          <a:p>
            <a:r>
              <a:rPr lang="en-IN" dirty="0"/>
              <a:t>This prevents codes to grow vertically and generally improves the readability of the codebase.</a:t>
            </a:r>
          </a:p>
        </p:txBody>
      </p:sp>
    </p:spTree>
    <p:extLst>
      <p:ext uri="{BB962C8B-B14F-4D97-AF65-F5344CB8AC3E}">
        <p14:creationId xmlns:p14="http://schemas.microsoft.com/office/powerpoint/2010/main" val="16276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D88-AEFA-961A-10D3-2309EECC7F93}"/>
              </a:ext>
            </a:extLst>
          </p:cNvPr>
          <p:cNvSpPr>
            <a:spLocks noGrp="1"/>
          </p:cNvSpPr>
          <p:nvPr>
            <p:ph type="title"/>
          </p:nvPr>
        </p:nvSpPr>
        <p:spPr/>
        <p:txBody>
          <a:bodyPr/>
          <a:lstStyle/>
          <a:p>
            <a:r>
              <a:rPr lang="en-IN" dirty="0"/>
              <a:t>Promise (continued)</a:t>
            </a:r>
          </a:p>
        </p:txBody>
      </p:sp>
      <p:sp>
        <p:nvSpPr>
          <p:cNvPr id="3" name="Content Placeholder 2">
            <a:extLst>
              <a:ext uri="{FF2B5EF4-FFF2-40B4-BE49-F238E27FC236}">
                <a16:creationId xmlns:a16="http://schemas.microsoft.com/office/drawing/2014/main" id="{A8440741-1031-2687-E263-DB6E7069AE70}"/>
              </a:ext>
            </a:extLst>
          </p:cNvPr>
          <p:cNvSpPr>
            <a:spLocks noGrp="1"/>
          </p:cNvSpPr>
          <p:nvPr>
            <p:ph sz="half" idx="1"/>
          </p:nvPr>
        </p:nvSpPr>
        <p:spPr/>
        <p:txBody>
          <a:bodyPr>
            <a:normAutofit fontScale="92500" lnSpcReduction="10000"/>
          </a:bodyPr>
          <a:lstStyle/>
          <a:p>
            <a:r>
              <a:rPr lang="en-IN" dirty="0"/>
              <a:t>Now let’s see how we can write our own Promise.</a:t>
            </a:r>
          </a:p>
          <a:p>
            <a:r>
              <a:rPr lang="en-IN" dirty="0"/>
              <a:t>Care should be taken while writing the promises, because some minor mistake can greatly affect the performance of our program.</a:t>
            </a:r>
          </a:p>
          <a:p>
            <a:r>
              <a:rPr lang="en-IN" dirty="0"/>
              <a:t>It is also very rare to write promises in real application. Generally it is written when we are building some library or converting a API which doesn’t support Promise based approach.</a:t>
            </a:r>
          </a:p>
        </p:txBody>
      </p:sp>
      <p:pic>
        <p:nvPicPr>
          <p:cNvPr id="6" name="Content Placeholder 5">
            <a:extLst>
              <a:ext uri="{FF2B5EF4-FFF2-40B4-BE49-F238E27FC236}">
                <a16:creationId xmlns:a16="http://schemas.microsoft.com/office/drawing/2014/main" id="{02667A68-2C37-A074-070B-A1B6C62D0141}"/>
              </a:ext>
            </a:extLst>
          </p:cNvPr>
          <p:cNvPicPr>
            <a:picLocks noGrp="1" noChangeAspect="1"/>
          </p:cNvPicPr>
          <p:nvPr>
            <p:ph sz="half" idx="2"/>
          </p:nvPr>
        </p:nvPicPr>
        <p:blipFill>
          <a:blip r:embed="rId2"/>
          <a:stretch>
            <a:fillRect/>
          </a:stretch>
        </p:blipFill>
        <p:spPr>
          <a:xfrm>
            <a:off x="6172199" y="1825625"/>
            <a:ext cx="5728373" cy="2398755"/>
          </a:xfrm>
        </p:spPr>
      </p:pic>
      <p:sp>
        <p:nvSpPr>
          <p:cNvPr id="7" name="TextBox 6">
            <a:extLst>
              <a:ext uri="{FF2B5EF4-FFF2-40B4-BE49-F238E27FC236}">
                <a16:creationId xmlns:a16="http://schemas.microsoft.com/office/drawing/2014/main" id="{C2B7F8F2-D7F7-28AB-FD1A-E9A24AD772E4}"/>
              </a:ext>
            </a:extLst>
          </p:cNvPr>
          <p:cNvSpPr txBox="1"/>
          <p:nvPr/>
        </p:nvSpPr>
        <p:spPr>
          <a:xfrm>
            <a:off x="6172198" y="4359317"/>
            <a:ext cx="5728373" cy="892552"/>
          </a:xfrm>
          <a:prstGeom prst="rect">
            <a:avLst/>
          </a:prstGeom>
          <a:noFill/>
        </p:spPr>
        <p:txBody>
          <a:bodyPr wrap="square" rtlCol="0">
            <a:spAutoFit/>
          </a:bodyPr>
          <a:lstStyle/>
          <a:p>
            <a:pPr marL="457200" indent="-457200">
              <a:buFont typeface="Arial" panose="020B0604020202020204" pitchFamily="34" charset="0"/>
              <a:buChar char="•"/>
            </a:pPr>
            <a:r>
              <a:rPr lang="en-IN" sz="2600" dirty="0"/>
              <a:t>Consider the example written in the code.</a:t>
            </a:r>
          </a:p>
        </p:txBody>
      </p:sp>
    </p:spTree>
    <p:extLst>
      <p:ext uri="{BB962C8B-B14F-4D97-AF65-F5344CB8AC3E}">
        <p14:creationId xmlns:p14="http://schemas.microsoft.com/office/powerpoint/2010/main" val="313890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52D-F8D4-20CF-0BD2-50A4E48612DC}"/>
              </a:ext>
            </a:extLst>
          </p:cNvPr>
          <p:cNvSpPr>
            <a:spLocks noGrp="1"/>
          </p:cNvSpPr>
          <p:nvPr>
            <p:ph type="title"/>
          </p:nvPr>
        </p:nvSpPr>
        <p:spPr/>
        <p:txBody>
          <a:bodyPr/>
          <a:lstStyle/>
          <a:p>
            <a:r>
              <a:rPr lang="en-IN" dirty="0"/>
              <a:t>Promise (continued)</a:t>
            </a:r>
          </a:p>
        </p:txBody>
      </p:sp>
      <p:sp>
        <p:nvSpPr>
          <p:cNvPr id="3" name="Content Placeholder 2">
            <a:extLst>
              <a:ext uri="{FF2B5EF4-FFF2-40B4-BE49-F238E27FC236}">
                <a16:creationId xmlns:a16="http://schemas.microsoft.com/office/drawing/2014/main" id="{381FB15E-126F-97ED-FA29-B7DAA8A94F2C}"/>
              </a:ext>
            </a:extLst>
          </p:cNvPr>
          <p:cNvSpPr>
            <a:spLocks noGrp="1"/>
          </p:cNvSpPr>
          <p:nvPr>
            <p:ph idx="1"/>
          </p:nvPr>
        </p:nvSpPr>
        <p:spPr/>
        <p:txBody>
          <a:bodyPr/>
          <a:lstStyle/>
          <a:p>
            <a:r>
              <a:rPr lang="en-IN" dirty="0"/>
              <a:t>Promises doesn’t also entirely fix the problem of unreadable code.</a:t>
            </a:r>
          </a:p>
          <a:p>
            <a:r>
              <a:rPr lang="en-IN" dirty="0"/>
              <a:t>It is highly possible that if we are not aware we end up in a </a:t>
            </a:r>
            <a:r>
              <a:rPr lang="en-IN" dirty="0" err="1"/>
              <a:t>callback</a:t>
            </a:r>
            <a:r>
              <a:rPr lang="en-IN" dirty="0"/>
              <a:t> hell.</a:t>
            </a:r>
          </a:p>
          <a:p>
            <a:r>
              <a:rPr lang="en-IN" dirty="0"/>
              <a:t>Usually async tasks are dependent on one and another.</a:t>
            </a:r>
          </a:p>
          <a:p>
            <a:r>
              <a:rPr lang="en-IN" dirty="0"/>
              <a:t>For example, get data from API endpoint (async task) and then parse that data to JSON (also async task). Since we first need the data to parse it. These both tasks are dependent to one and another.</a:t>
            </a:r>
          </a:p>
          <a:p>
            <a:r>
              <a:rPr lang="en-IN" dirty="0" err="1"/>
              <a:t>Javascript</a:t>
            </a:r>
            <a:r>
              <a:rPr lang="en-IN" dirty="0"/>
              <a:t> provides async and await keywords to address the issue.</a:t>
            </a:r>
          </a:p>
        </p:txBody>
      </p:sp>
    </p:spTree>
    <p:extLst>
      <p:ext uri="{BB962C8B-B14F-4D97-AF65-F5344CB8AC3E}">
        <p14:creationId xmlns:p14="http://schemas.microsoft.com/office/powerpoint/2010/main" val="264124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89C7-A187-FB45-EAD1-72EDAB9B50BB}"/>
              </a:ext>
            </a:extLst>
          </p:cNvPr>
          <p:cNvSpPr>
            <a:spLocks noGrp="1"/>
          </p:cNvSpPr>
          <p:nvPr>
            <p:ph type="ctrTitle"/>
          </p:nvPr>
        </p:nvSpPr>
        <p:spPr>
          <a:xfrm>
            <a:off x="1524000" y="2235200"/>
            <a:ext cx="9144000" cy="2387600"/>
          </a:xfrm>
        </p:spPr>
        <p:txBody>
          <a:bodyPr anchor="ctr" anchorCtr="0"/>
          <a:lstStyle/>
          <a:p>
            <a:r>
              <a:rPr lang="en-IN" dirty="0"/>
              <a:t>Async/await</a:t>
            </a:r>
          </a:p>
        </p:txBody>
      </p:sp>
    </p:spTree>
    <p:extLst>
      <p:ext uri="{BB962C8B-B14F-4D97-AF65-F5344CB8AC3E}">
        <p14:creationId xmlns:p14="http://schemas.microsoft.com/office/powerpoint/2010/main" val="151018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D8BF-FB3D-1659-E04C-4C4A2EE5F5F9}"/>
              </a:ext>
            </a:extLst>
          </p:cNvPr>
          <p:cNvSpPr>
            <a:spLocks noGrp="1"/>
          </p:cNvSpPr>
          <p:nvPr>
            <p:ph type="title"/>
          </p:nvPr>
        </p:nvSpPr>
        <p:spPr/>
        <p:txBody>
          <a:bodyPr/>
          <a:lstStyle/>
          <a:p>
            <a:r>
              <a:rPr lang="en-IN" dirty="0"/>
              <a:t>Async/await</a:t>
            </a:r>
          </a:p>
        </p:txBody>
      </p:sp>
      <p:sp>
        <p:nvSpPr>
          <p:cNvPr id="3" name="Content Placeholder 2">
            <a:extLst>
              <a:ext uri="{FF2B5EF4-FFF2-40B4-BE49-F238E27FC236}">
                <a16:creationId xmlns:a16="http://schemas.microsoft.com/office/drawing/2014/main" id="{92F8377A-871F-1F8F-4EDC-0CC92EF9AE77}"/>
              </a:ext>
            </a:extLst>
          </p:cNvPr>
          <p:cNvSpPr>
            <a:spLocks noGrp="1"/>
          </p:cNvSpPr>
          <p:nvPr>
            <p:ph idx="1"/>
          </p:nvPr>
        </p:nvSpPr>
        <p:spPr/>
        <p:txBody>
          <a:bodyPr/>
          <a:lstStyle/>
          <a:p>
            <a:r>
              <a:rPr lang="en-US" dirty="0"/>
              <a:t>The async function declaration declares an async function.</a:t>
            </a:r>
          </a:p>
          <a:p>
            <a:r>
              <a:rPr lang="en-US" dirty="0"/>
              <a:t>Where the await keyword is permitted within the function body.</a:t>
            </a:r>
          </a:p>
          <a:p>
            <a:r>
              <a:rPr lang="en-US" dirty="0"/>
              <a:t>The async and await keywords enable asynchronous, promise-based behavior to be written in a cleaner style, avoiding the need to explicitly configure promise chains.</a:t>
            </a:r>
          </a:p>
          <a:p>
            <a:r>
              <a:rPr lang="en-US" dirty="0"/>
              <a:t>Async function always returns promise.</a:t>
            </a:r>
          </a:p>
          <a:p>
            <a:r>
              <a:rPr lang="en-US" dirty="0"/>
              <a:t>It is just a syntax sugar provided by the </a:t>
            </a:r>
            <a:r>
              <a:rPr lang="en-US" dirty="0" err="1"/>
              <a:t>Javascript</a:t>
            </a:r>
            <a:r>
              <a:rPr lang="en-US" dirty="0"/>
              <a:t>. Behind the scenes async await is just promise based implementation.</a:t>
            </a:r>
            <a:endParaRPr lang="en-IN" dirty="0"/>
          </a:p>
        </p:txBody>
      </p:sp>
    </p:spTree>
    <p:extLst>
      <p:ext uri="{BB962C8B-B14F-4D97-AF65-F5344CB8AC3E}">
        <p14:creationId xmlns:p14="http://schemas.microsoft.com/office/powerpoint/2010/main" val="25053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262D-326F-320D-34A0-1D022700F5BF}"/>
              </a:ext>
            </a:extLst>
          </p:cNvPr>
          <p:cNvSpPr>
            <a:spLocks noGrp="1"/>
          </p:cNvSpPr>
          <p:nvPr>
            <p:ph type="ctrTitle"/>
          </p:nvPr>
        </p:nvSpPr>
        <p:spPr>
          <a:xfrm>
            <a:off x="1524000" y="2235200"/>
            <a:ext cx="9144000" cy="2387600"/>
          </a:xfrm>
        </p:spPr>
        <p:txBody>
          <a:bodyPr anchor="ctr" anchorCtr="0"/>
          <a:lstStyle/>
          <a:p>
            <a:r>
              <a:rPr lang="en-IN" dirty="0" err="1"/>
              <a:t>Eventloops</a:t>
            </a:r>
            <a:endParaRPr lang="en-IN" dirty="0"/>
          </a:p>
        </p:txBody>
      </p:sp>
    </p:spTree>
    <p:extLst>
      <p:ext uri="{BB962C8B-B14F-4D97-AF65-F5344CB8AC3E}">
        <p14:creationId xmlns:p14="http://schemas.microsoft.com/office/powerpoint/2010/main" val="125037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95BE-0566-46C9-7DF7-9358760F02FC}"/>
              </a:ext>
            </a:extLst>
          </p:cNvPr>
          <p:cNvSpPr>
            <a:spLocks noGrp="1"/>
          </p:cNvSpPr>
          <p:nvPr>
            <p:ph type="ctrTitle"/>
          </p:nvPr>
        </p:nvSpPr>
        <p:spPr>
          <a:xfrm>
            <a:off x="1524000" y="2235200"/>
            <a:ext cx="9144000" cy="2387600"/>
          </a:xfrm>
        </p:spPr>
        <p:txBody>
          <a:bodyPr anchor="ctr" anchorCtr="0"/>
          <a:lstStyle/>
          <a:p>
            <a:r>
              <a:rPr lang="en-IN" dirty="0"/>
              <a:t>How does </a:t>
            </a:r>
            <a:r>
              <a:rPr lang="en-IN" dirty="0" err="1"/>
              <a:t>Javascript</a:t>
            </a:r>
            <a:r>
              <a:rPr lang="en-IN" dirty="0"/>
              <a:t> work?</a:t>
            </a:r>
          </a:p>
        </p:txBody>
      </p:sp>
    </p:spTree>
    <p:extLst>
      <p:ext uri="{BB962C8B-B14F-4D97-AF65-F5344CB8AC3E}">
        <p14:creationId xmlns:p14="http://schemas.microsoft.com/office/powerpoint/2010/main" val="158585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C338-0710-8248-4AFD-751C5625B92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99A5BE8-A198-3AC5-0327-DA46731745D7}"/>
              </a:ext>
            </a:extLst>
          </p:cNvPr>
          <p:cNvSpPr>
            <a:spLocks noGrp="1"/>
          </p:cNvSpPr>
          <p:nvPr>
            <p:ph idx="1"/>
          </p:nvPr>
        </p:nvSpPr>
        <p:spPr/>
        <p:txBody>
          <a:bodyPr/>
          <a:lstStyle/>
          <a:p>
            <a:r>
              <a:rPr lang="en-IN" dirty="0"/>
              <a:t>Definition of JavaScript</a:t>
            </a:r>
          </a:p>
          <a:p>
            <a:r>
              <a:rPr lang="en-IN" dirty="0"/>
              <a:t>Some important terminology</a:t>
            </a:r>
          </a:p>
          <a:p>
            <a:r>
              <a:rPr lang="en-IN" dirty="0" err="1"/>
              <a:t>Callbacks</a:t>
            </a:r>
            <a:endParaRPr lang="en-IN" dirty="0"/>
          </a:p>
          <a:p>
            <a:r>
              <a:rPr lang="en-IN" dirty="0"/>
              <a:t>Promises</a:t>
            </a:r>
          </a:p>
          <a:p>
            <a:r>
              <a:rPr lang="en-IN" dirty="0"/>
              <a:t>Async/await</a:t>
            </a:r>
          </a:p>
          <a:p>
            <a:r>
              <a:rPr lang="en-IN" dirty="0" err="1"/>
              <a:t>Eventloop</a:t>
            </a:r>
            <a:endParaRPr lang="en-IN" dirty="0"/>
          </a:p>
        </p:txBody>
      </p:sp>
    </p:spTree>
    <p:extLst>
      <p:ext uri="{BB962C8B-B14F-4D97-AF65-F5344CB8AC3E}">
        <p14:creationId xmlns:p14="http://schemas.microsoft.com/office/powerpoint/2010/main" val="339461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0FCC-3A7D-7C02-5FDD-F9522ADB9E1D}"/>
              </a:ext>
            </a:extLst>
          </p:cNvPr>
          <p:cNvSpPr>
            <a:spLocks noGrp="1"/>
          </p:cNvSpPr>
          <p:nvPr>
            <p:ph type="ctrTitle"/>
          </p:nvPr>
        </p:nvSpPr>
        <p:spPr>
          <a:xfrm>
            <a:off x="1524000" y="2235200"/>
            <a:ext cx="9144000" cy="2387600"/>
          </a:xfrm>
        </p:spPr>
        <p:txBody>
          <a:bodyPr anchor="ctr" anchorCtr="0">
            <a:normAutofit fontScale="90000"/>
          </a:bodyPr>
          <a:lstStyle/>
          <a:p>
            <a:r>
              <a:rPr lang="en-IN" dirty="0" err="1"/>
              <a:t>Javascript</a:t>
            </a:r>
            <a:r>
              <a:rPr lang="en-IN" dirty="0"/>
              <a:t> is a single threaded non-blocking asynchronous concurrent programming language.</a:t>
            </a:r>
            <a:br>
              <a:rPr lang="en-IN" dirty="0"/>
            </a:br>
            <a:endParaRPr lang="en-IN" dirty="0"/>
          </a:p>
        </p:txBody>
      </p:sp>
    </p:spTree>
    <p:extLst>
      <p:ext uri="{BB962C8B-B14F-4D97-AF65-F5344CB8AC3E}">
        <p14:creationId xmlns:p14="http://schemas.microsoft.com/office/powerpoint/2010/main" val="296334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35C5-DFA4-B4BB-09DA-5503987C73D4}"/>
              </a:ext>
            </a:extLst>
          </p:cNvPr>
          <p:cNvSpPr>
            <a:spLocks noGrp="1"/>
          </p:cNvSpPr>
          <p:nvPr>
            <p:ph type="ctrTitle"/>
          </p:nvPr>
        </p:nvSpPr>
        <p:spPr>
          <a:xfrm>
            <a:off x="1524000" y="2235200"/>
            <a:ext cx="9144000" cy="2387600"/>
          </a:xfrm>
        </p:spPr>
        <p:txBody>
          <a:bodyPr>
            <a:normAutofit fontScale="90000"/>
          </a:bodyPr>
          <a:lstStyle/>
          <a:p>
            <a:r>
              <a:rPr lang="en-IN" dirty="0"/>
              <a:t>It has call stack, an </a:t>
            </a:r>
            <a:r>
              <a:rPr lang="en-IN" dirty="0" err="1"/>
              <a:t>eventloop</a:t>
            </a:r>
            <a:r>
              <a:rPr lang="en-IN" dirty="0"/>
              <a:t> a </a:t>
            </a:r>
            <a:r>
              <a:rPr lang="en-IN" dirty="0" err="1"/>
              <a:t>callback</a:t>
            </a:r>
            <a:r>
              <a:rPr lang="en-IN" dirty="0"/>
              <a:t> queue and some other APIs</a:t>
            </a:r>
          </a:p>
        </p:txBody>
      </p:sp>
    </p:spTree>
    <p:extLst>
      <p:ext uri="{BB962C8B-B14F-4D97-AF65-F5344CB8AC3E}">
        <p14:creationId xmlns:p14="http://schemas.microsoft.com/office/powerpoint/2010/main" val="377867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9C10-6389-00DD-6703-BE2121609EC9}"/>
              </a:ext>
            </a:extLst>
          </p:cNvPr>
          <p:cNvSpPr>
            <a:spLocks noGrp="1"/>
          </p:cNvSpPr>
          <p:nvPr>
            <p:ph type="ctrTitle"/>
          </p:nvPr>
        </p:nvSpPr>
        <p:spPr>
          <a:xfrm>
            <a:off x="1524000" y="2235200"/>
            <a:ext cx="9144000" cy="2387600"/>
          </a:xfrm>
        </p:spPr>
        <p:txBody>
          <a:bodyPr anchor="ctr" anchorCtr="0"/>
          <a:lstStyle/>
          <a:p>
            <a:r>
              <a:rPr lang="en-IN" dirty="0"/>
              <a:t>And I think I </a:t>
            </a:r>
            <a:r>
              <a:rPr lang="en-IN" dirty="0" err="1"/>
              <a:t>kinda</a:t>
            </a:r>
            <a:r>
              <a:rPr lang="en-IN" dirty="0"/>
              <a:t> understand this</a:t>
            </a:r>
          </a:p>
        </p:txBody>
      </p:sp>
    </p:spTree>
    <p:extLst>
      <p:ext uri="{BB962C8B-B14F-4D97-AF65-F5344CB8AC3E}">
        <p14:creationId xmlns:p14="http://schemas.microsoft.com/office/powerpoint/2010/main" val="230460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FE54C1-7242-5EC3-AA7F-D5DA1E468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689" y="555517"/>
            <a:ext cx="7662621" cy="5746966"/>
          </a:xfrm>
          <a:ln>
            <a:solidFill>
              <a:schemeClr val="tx1"/>
            </a:solidFill>
          </a:ln>
        </p:spPr>
      </p:pic>
    </p:spTree>
    <p:extLst>
      <p:ext uri="{BB962C8B-B14F-4D97-AF65-F5344CB8AC3E}">
        <p14:creationId xmlns:p14="http://schemas.microsoft.com/office/powerpoint/2010/main" val="186063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B191-9E53-8F59-D6D0-1494EFF0DA75}"/>
              </a:ext>
            </a:extLst>
          </p:cNvPr>
          <p:cNvSpPr>
            <a:spLocks noGrp="1"/>
          </p:cNvSpPr>
          <p:nvPr>
            <p:ph type="ctrTitle"/>
          </p:nvPr>
        </p:nvSpPr>
        <p:spPr/>
        <p:txBody>
          <a:bodyPr anchor="ctr" anchorCtr="0"/>
          <a:lstStyle/>
          <a:p>
            <a:r>
              <a:rPr lang="en-IN" dirty="0"/>
              <a:t>The call stack</a:t>
            </a:r>
          </a:p>
        </p:txBody>
      </p:sp>
      <p:sp>
        <p:nvSpPr>
          <p:cNvPr id="3" name="Subtitle 2">
            <a:extLst>
              <a:ext uri="{FF2B5EF4-FFF2-40B4-BE49-F238E27FC236}">
                <a16:creationId xmlns:a16="http://schemas.microsoft.com/office/drawing/2014/main" id="{79F0BB29-164D-E244-0EC9-AC28538266D7}"/>
              </a:ext>
            </a:extLst>
          </p:cNvPr>
          <p:cNvSpPr>
            <a:spLocks noGrp="1"/>
          </p:cNvSpPr>
          <p:nvPr>
            <p:ph type="subTitle" idx="1"/>
          </p:nvPr>
        </p:nvSpPr>
        <p:spPr/>
        <p:txBody>
          <a:bodyPr anchor="ctr" anchorCtr="0"/>
          <a:lstStyle/>
          <a:p>
            <a:r>
              <a:rPr lang="en-IN" dirty="0"/>
              <a:t>One thread, that means only one thing at a time</a:t>
            </a:r>
          </a:p>
        </p:txBody>
      </p:sp>
    </p:spTree>
    <p:extLst>
      <p:ext uri="{BB962C8B-B14F-4D97-AF65-F5344CB8AC3E}">
        <p14:creationId xmlns:p14="http://schemas.microsoft.com/office/powerpoint/2010/main" val="125529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FDB-C591-C03C-A20B-A964BE0238B9}"/>
              </a:ext>
            </a:extLst>
          </p:cNvPr>
          <p:cNvSpPr>
            <a:spLocks noGrp="1"/>
          </p:cNvSpPr>
          <p:nvPr>
            <p:ph type="title"/>
          </p:nvPr>
        </p:nvSpPr>
        <p:spPr/>
        <p:txBody>
          <a:bodyPr/>
          <a:lstStyle/>
          <a:p>
            <a:r>
              <a:rPr lang="en-IN" dirty="0"/>
              <a:t>Call stack</a:t>
            </a:r>
          </a:p>
        </p:txBody>
      </p:sp>
      <p:pic>
        <p:nvPicPr>
          <p:cNvPr id="6" name="Content Placeholder 5">
            <a:extLst>
              <a:ext uri="{FF2B5EF4-FFF2-40B4-BE49-F238E27FC236}">
                <a16:creationId xmlns:a16="http://schemas.microsoft.com/office/drawing/2014/main" id="{32D29153-3B0B-B92B-8FF9-8D0F7A8B708B}"/>
              </a:ext>
            </a:extLst>
          </p:cNvPr>
          <p:cNvPicPr>
            <a:picLocks noGrp="1" noChangeAspect="1"/>
          </p:cNvPicPr>
          <p:nvPr>
            <p:ph sz="half" idx="1"/>
          </p:nvPr>
        </p:nvPicPr>
        <p:blipFill>
          <a:blip r:embed="rId2"/>
          <a:stretch>
            <a:fillRect/>
          </a:stretch>
        </p:blipFill>
        <p:spPr>
          <a:xfrm>
            <a:off x="1084641" y="1825625"/>
            <a:ext cx="4688718" cy="4351338"/>
          </a:xfrm>
        </p:spPr>
      </p:pic>
      <p:sp>
        <p:nvSpPr>
          <p:cNvPr id="8" name="Rectangle 7">
            <a:extLst>
              <a:ext uri="{FF2B5EF4-FFF2-40B4-BE49-F238E27FC236}">
                <a16:creationId xmlns:a16="http://schemas.microsoft.com/office/drawing/2014/main" id="{6723FA17-B1EF-9988-B9F0-3E9F801119DB}"/>
              </a:ext>
            </a:extLst>
          </p:cNvPr>
          <p:cNvSpPr/>
          <p:nvPr/>
        </p:nvSpPr>
        <p:spPr>
          <a:xfrm>
            <a:off x="6172200" y="1825625"/>
            <a:ext cx="5181600"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6C34AEDA-61FC-0016-EF50-F8AF34B84EA9}"/>
              </a:ext>
            </a:extLst>
          </p:cNvPr>
          <p:cNvSpPr>
            <a:spLocks noGrp="1"/>
          </p:cNvSpPr>
          <p:nvPr>
            <p:ph sz="half" idx="2"/>
          </p:nvPr>
        </p:nvSpPr>
        <p:spPr/>
        <p:txBody>
          <a:bodyPr/>
          <a:lstStyle/>
          <a:p>
            <a:pPr marL="0" indent="0" algn="ctr">
              <a:buNone/>
            </a:pPr>
            <a:r>
              <a:rPr lang="en-IN" dirty="0"/>
              <a:t>Stack</a:t>
            </a:r>
          </a:p>
        </p:txBody>
      </p:sp>
    </p:spTree>
    <p:extLst>
      <p:ext uri="{BB962C8B-B14F-4D97-AF65-F5344CB8AC3E}">
        <p14:creationId xmlns:p14="http://schemas.microsoft.com/office/powerpoint/2010/main" val="39551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FDB-C591-C03C-A20B-A964BE0238B9}"/>
              </a:ext>
            </a:extLst>
          </p:cNvPr>
          <p:cNvSpPr>
            <a:spLocks noGrp="1"/>
          </p:cNvSpPr>
          <p:nvPr>
            <p:ph type="title"/>
          </p:nvPr>
        </p:nvSpPr>
        <p:spPr/>
        <p:txBody>
          <a:bodyPr/>
          <a:lstStyle/>
          <a:p>
            <a:r>
              <a:rPr lang="en-IN" dirty="0"/>
              <a:t>Call stack</a:t>
            </a:r>
          </a:p>
        </p:txBody>
      </p:sp>
      <p:sp>
        <p:nvSpPr>
          <p:cNvPr id="8" name="Rectangle 7">
            <a:extLst>
              <a:ext uri="{FF2B5EF4-FFF2-40B4-BE49-F238E27FC236}">
                <a16:creationId xmlns:a16="http://schemas.microsoft.com/office/drawing/2014/main" id="{6723FA17-B1EF-9988-B9F0-3E9F801119DB}"/>
              </a:ext>
            </a:extLst>
          </p:cNvPr>
          <p:cNvSpPr/>
          <p:nvPr/>
        </p:nvSpPr>
        <p:spPr>
          <a:xfrm>
            <a:off x="6172200" y="1825625"/>
            <a:ext cx="5181600"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6C34AEDA-61FC-0016-EF50-F8AF34B84EA9}"/>
              </a:ext>
            </a:extLst>
          </p:cNvPr>
          <p:cNvSpPr>
            <a:spLocks noGrp="1"/>
          </p:cNvSpPr>
          <p:nvPr>
            <p:ph sz="half" idx="2"/>
          </p:nvPr>
        </p:nvSpPr>
        <p:spPr/>
        <p:txBody>
          <a:bodyPr/>
          <a:lstStyle/>
          <a:p>
            <a:pPr marL="0" indent="0" algn="ctr">
              <a:buNone/>
            </a:pPr>
            <a:r>
              <a:rPr lang="en-IN" dirty="0"/>
              <a:t>Stack</a:t>
            </a:r>
          </a:p>
        </p:txBody>
      </p:sp>
      <p:sp>
        <p:nvSpPr>
          <p:cNvPr id="12" name="TextBox 11">
            <a:extLst>
              <a:ext uri="{FF2B5EF4-FFF2-40B4-BE49-F238E27FC236}">
                <a16:creationId xmlns:a16="http://schemas.microsoft.com/office/drawing/2014/main" id="{9C46532D-7D42-9306-0BD0-5064A52E0593}"/>
              </a:ext>
            </a:extLst>
          </p:cNvPr>
          <p:cNvSpPr txBox="1"/>
          <p:nvPr/>
        </p:nvSpPr>
        <p:spPr>
          <a:xfrm>
            <a:off x="838199" y="5530632"/>
            <a:ext cx="5181600" cy="646331"/>
          </a:xfrm>
          <a:prstGeom prst="rect">
            <a:avLst/>
          </a:prstGeom>
          <a:noFill/>
        </p:spPr>
        <p:txBody>
          <a:bodyPr wrap="square" rtlCol="0">
            <a:spAutoFit/>
          </a:bodyPr>
          <a:lstStyle/>
          <a:p>
            <a:r>
              <a:rPr lang="en-IN" dirty="0"/>
              <a:t>It will throw </a:t>
            </a:r>
            <a:r>
              <a:rPr lang="en-IN" dirty="0" err="1"/>
              <a:t>RangeError</a:t>
            </a:r>
            <a:r>
              <a:rPr lang="en-IN" dirty="0"/>
              <a:t>: Maximum call stack size exceeded </a:t>
            </a:r>
          </a:p>
        </p:txBody>
      </p:sp>
      <p:pic>
        <p:nvPicPr>
          <p:cNvPr id="16" name="Content Placeholder 15">
            <a:extLst>
              <a:ext uri="{FF2B5EF4-FFF2-40B4-BE49-F238E27FC236}">
                <a16:creationId xmlns:a16="http://schemas.microsoft.com/office/drawing/2014/main" id="{B3947E0E-1ABF-9002-D116-9D2344700BB3}"/>
              </a:ext>
            </a:extLst>
          </p:cNvPr>
          <p:cNvPicPr>
            <a:picLocks noGrp="1" noChangeAspect="1"/>
          </p:cNvPicPr>
          <p:nvPr>
            <p:ph sz="half" idx="1"/>
          </p:nvPr>
        </p:nvPicPr>
        <p:blipFill>
          <a:blip r:embed="rId2"/>
          <a:stretch>
            <a:fillRect/>
          </a:stretch>
        </p:blipFill>
        <p:spPr>
          <a:xfrm>
            <a:off x="995217" y="1825625"/>
            <a:ext cx="4681781" cy="3705007"/>
          </a:xfrm>
        </p:spPr>
      </p:pic>
    </p:spTree>
    <p:extLst>
      <p:ext uri="{BB962C8B-B14F-4D97-AF65-F5344CB8AC3E}">
        <p14:creationId xmlns:p14="http://schemas.microsoft.com/office/powerpoint/2010/main" val="326075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F816-84E3-5A2F-776D-D6E8EC5F5A71}"/>
              </a:ext>
            </a:extLst>
          </p:cNvPr>
          <p:cNvSpPr>
            <a:spLocks noGrp="1"/>
          </p:cNvSpPr>
          <p:nvPr>
            <p:ph type="ctrTitle"/>
          </p:nvPr>
        </p:nvSpPr>
        <p:spPr/>
        <p:txBody>
          <a:bodyPr anchor="ctr" anchorCtr="0"/>
          <a:lstStyle/>
          <a:p>
            <a:r>
              <a:rPr lang="en-IN" dirty="0"/>
              <a:t>Blocking</a:t>
            </a:r>
          </a:p>
        </p:txBody>
      </p:sp>
      <p:sp>
        <p:nvSpPr>
          <p:cNvPr id="3" name="Subtitle 2">
            <a:extLst>
              <a:ext uri="{FF2B5EF4-FFF2-40B4-BE49-F238E27FC236}">
                <a16:creationId xmlns:a16="http://schemas.microsoft.com/office/drawing/2014/main" id="{7EFA59F1-96A1-3865-1FF9-041054A730E2}"/>
              </a:ext>
            </a:extLst>
          </p:cNvPr>
          <p:cNvSpPr>
            <a:spLocks noGrp="1"/>
          </p:cNvSpPr>
          <p:nvPr>
            <p:ph type="subTitle" idx="1"/>
          </p:nvPr>
        </p:nvSpPr>
        <p:spPr/>
        <p:txBody>
          <a:bodyPr anchor="ctr" anchorCtr="0"/>
          <a:lstStyle/>
          <a:p>
            <a:r>
              <a:rPr lang="en-IN" dirty="0"/>
              <a:t>What is blocking and non blocking means?</a:t>
            </a:r>
          </a:p>
        </p:txBody>
      </p:sp>
    </p:spTree>
    <p:extLst>
      <p:ext uri="{BB962C8B-B14F-4D97-AF65-F5344CB8AC3E}">
        <p14:creationId xmlns:p14="http://schemas.microsoft.com/office/powerpoint/2010/main" val="204791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FDB-C591-C03C-A20B-A964BE0238B9}"/>
              </a:ext>
            </a:extLst>
          </p:cNvPr>
          <p:cNvSpPr>
            <a:spLocks noGrp="1"/>
          </p:cNvSpPr>
          <p:nvPr>
            <p:ph type="title"/>
          </p:nvPr>
        </p:nvSpPr>
        <p:spPr/>
        <p:txBody>
          <a:bodyPr/>
          <a:lstStyle/>
          <a:p>
            <a:r>
              <a:rPr lang="en-IN" dirty="0"/>
              <a:t>Call stack</a:t>
            </a:r>
          </a:p>
        </p:txBody>
      </p:sp>
      <p:sp>
        <p:nvSpPr>
          <p:cNvPr id="8" name="Rectangle 7">
            <a:extLst>
              <a:ext uri="{FF2B5EF4-FFF2-40B4-BE49-F238E27FC236}">
                <a16:creationId xmlns:a16="http://schemas.microsoft.com/office/drawing/2014/main" id="{6723FA17-B1EF-9988-B9F0-3E9F801119DB}"/>
              </a:ext>
            </a:extLst>
          </p:cNvPr>
          <p:cNvSpPr/>
          <p:nvPr/>
        </p:nvSpPr>
        <p:spPr>
          <a:xfrm>
            <a:off x="6172200" y="1825625"/>
            <a:ext cx="5181600"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6C34AEDA-61FC-0016-EF50-F8AF34B84EA9}"/>
              </a:ext>
            </a:extLst>
          </p:cNvPr>
          <p:cNvSpPr>
            <a:spLocks noGrp="1"/>
          </p:cNvSpPr>
          <p:nvPr>
            <p:ph sz="half" idx="2"/>
          </p:nvPr>
        </p:nvSpPr>
        <p:spPr/>
        <p:txBody>
          <a:bodyPr/>
          <a:lstStyle/>
          <a:p>
            <a:pPr marL="0" indent="0" algn="ctr">
              <a:buNone/>
            </a:pPr>
            <a:r>
              <a:rPr lang="en-IN" dirty="0"/>
              <a:t>Stack</a:t>
            </a:r>
          </a:p>
        </p:txBody>
      </p:sp>
      <p:pic>
        <p:nvPicPr>
          <p:cNvPr id="9" name="Content Placeholder 8">
            <a:extLst>
              <a:ext uri="{FF2B5EF4-FFF2-40B4-BE49-F238E27FC236}">
                <a16:creationId xmlns:a16="http://schemas.microsoft.com/office/drawing/2014/main" id="{9075B7E9-7545-FD84-2C4A-881770415E92}"/>
              </a:ext>
            </a:extLst>
          </p:cNvPr>
          <p:cNvPicPr>
            <a:picLocks noGrp="1" noChangeAspect="1"/>
          </p:cNvPicPr>
          <p:nvPr>
            <p:ph sz="half" idx="1"/>
          </p:nvPr>
        </p:nvPicPr>
        <p:blipFill>
          <a:blip r:embed="rId2"/>
          <a:stretch>
            <a:fillRect/>
          </a:stretch>
        </p:blipFill>
        <p:spPr>
          <a:xfrm>
            <a:off x="838200" y="1825625"/>
            <a:ext cx="5181600" cy="3413964"/>
          </a:xfrm>
        </p:spPr>
      </p:pic>
      <p:sp>
        <p:nvSpPr>
          <p:cNvPr id="10" name="TextBox 9">
            <a:extLst>
              <a:ext uri="{FF2B5EF4-FFF2-40B4-BE49-F238E27FC236}">
                <a16:creationId xmlns:a16="http://schemas.microsoft.com/office/drawing/2014/main" id="{C3873A50-B50C-1327-7068-1D2331E63E3E}"/>
              </a:ext>
            </a:extLst>
          </p:cNvPr>
          <p:cNvSpPr txBox="1"/>
          <p:nvPr/>
        </p:nvSpPr>
        <p:spPr>
          <a:xfrm>
            <a:off x="838200" y="5523966"/>
            <a:ext cx="5181600" cy="646331"/>
          </a:xfrm>
          <a:prstGeom prst="rect">
            <a:avLst/>
          </a:prstGeom>
          <a:noFill/>
        </p:spPr>
        <p:txBody>
          <a:bodyPr wrap="square" rtlCol="0">
            <a:spAutoFit/>
          </a:bodyPr>
          <a:lstStyle/>
          <a:p>
            <a:r>
              <a:rPr lang="en-IN" dirty="0" err="1"/>
              <a:t>Psudo</a:t>
            </a:r>
            <a:r>
              <a:rPr lang="en-IN" dirty="0"/>
              <a:t> code to represent a function that makes HTTP request synchronously</a:t>
            </a:r>
          </a:p>
        </p:txBody>
      </p:sp>
    </p:spTree>
    <p:extLst>
      <p:ext uri="{BB962C8B-B14F-4D97-AF65-F5344CB8AC3E}">
        <p14:creationId xmlns:p14="http://schemas.microsoft.com/office/powerpoint/2010/main" val="406571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72A4-311F-C954-1045-C214DD76864F}"/>
              </a:ext>
            </a:extLst>
          </p:cNvPr>
          <p:cNvSpPr>
            <a:spLocks noGrp="1"/>
          </p:cNvSpPr>
          <p:nvPr>
            <p:ph type="ctrTitle"/>
          </p:nvPr>
        </p:nvSpPr>
        <p:spPr/>
        <p:txBody>
          <a:bodyPr anchor="ctr" anchorCtr="0"/>
          <a:lstStyle/>
          <a:p>
            <a:r>
              <a:rPr lang="en-IN" dirty="0"/>
              <a:t>So why this is a problem?</a:t>
            </a:r>
          </a:p>
        </p:txBody>
      </p:sp>
      <p:sp>
        <p:nvSpPr>
          <p:cNvPr id="3" name="Subtitle 2">
            <a:extLst>
              <a:ext uri="{FF2B5EF4-FFF2-40B4-BE49-F238E27FC236}">
                <a16:creationId xmlns:a16="http://schemas.microsoft.com/office/drawing/2014/main" id="{40CA9D7D-FD6F-7524-2CDB-365A50FE40E3}"/>
              </a:ext>
            </a:extLst>
          </p:cNvPr>
          <p:cNvSpPr>
            <a:spLocks noGrp="1"/>
          </p:cNvSpPr>
          <p:nvPr>
            <p:ph type="subTitle" idx="1"/>
          </p:nvPr>
        </p:nvSpPr>
        <p:spPr/>
        <p:txBody>
          <a:bodyPr anchor="ctr" anchorCtr="0"/>
          <a:lstStyle/>
          <a:p>
            <a:r>
              <a:rPr lang="en-IN" dirty="0"/>
              <a:t>Because we are running the code on browsers</a:t>
            </a:r>
          </a:p>
        </p:txBody>
      </p:sp>
    </p:spTree>
    <p:extLst>
      <p:ext uri="{BB962C8B-B14F-4D97-AF65-F5344CB8AC3E}">
        <p14:creationId xmlns:p14="http://schemas.microsoft.com/office/powerpoint/2010/main" val="222917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30DD-609D-E5AF-2261-464EDC2BE201}"/>
              </a:ext>
            </a:extLst>
          </p:cNvPr>
          <p:cNvSpPr>
            <a:spLocks noGrp="1"/>
          </p:cNvSpPr>
          <p:nvPr>
            <p:ph type="ctrTitle"/>
          </p:nvPr>
        </p:nvSpPr>
        <p:spPr>
          <a:xfrm>
            <a:off x="1524000" y="2235200"/>
            <a:ext cx="9144000" cy="2387600"/>
          </a:xfrm>
        </p:spPr>
        <p:txBody>
          <a:bodyPr anchor="ctr" anchorCtr="0"/>
          <a:lstStyle/>
          <a:p>
            <a:r>
              <a:rPr lang="en-IN" dirty="0"/>
              <a:t>What is </a:t>
            </a:r>
            <a:r>
              <a:rPr lang="en-IN" dirty="0" err="1"/>
              <a:t>Javascript</a:t>
            </a:r>
            <a:r>
              <a:rPr lang="en-IN" dirty="0"/>
              <a:t>?</a:t>
            </a:r>
          </a:p>
        </p:txBody>
      </p:sp>
    </p:spTree>
    <p:extLst>
      <p:ext uri="{BB962C8B-B14F-4D97-AF65-F5344CB8AC3E}">
        <p14:creationId xmlns:p14="http://schemas.microsoft.com/office/powerpoint/2010/main" val="2516888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F187-DA4D-366C-00A8-20C8808CA31D}"/>
              </a:ext>
            </a:extLst>
          </p:cNvPr>
          <p:cNvSpPr>
            <a:spLocks noGrp="1"/>
          </p:cNvSpPr>
          <p:nvPr>
            <p:ph type="ctrTitle"/>
          </p:nvPr>
        </p:nvSpPr>
        <p:spPr/>
        <p:txBody>
          <a:bodyPr anchor="ctr" anchorCtr="0"/>
          <a:lstStyle/>
          <a:p>
            <a:r>
              <a:rPr lang="en-IN" dirty="0"/>
              <a:t>Solution?</a:t>
            </a:r>
          </a:p>
        </p:txBody>
      </p:sp>
      <p:sp>
        <p:nvSpPr>
          <p:cNvPr id="3" name="Subtitle 2">
            <a:extLst>
              <a:ext uri="{FF2B5EF4-FFF2-40B4-BE49-F238E27FC236}">
                <a16:creationId xmlns:a16="http://schemas.microsoft.com/office/drawing/2014/main" id="{3055044C-B3E9-5296-5FF9-0377F1683660}"/>
              </a:ext>
            </a:extLst>
          </p:cNvPr>
          <p:cNvSpPr>
            <a:spLocks noGrp="1"/>
          </p:cNvSpPr>
          <p:nvPr>
            <p:ph type="subTitle" idx="1"/>
          </p:nvPr>
        </p:nvSpPr>
        <p:spPr/>
        <p:txBody>
          <a:bodyPr anchor="ctr" anchorCtr="0"/>
          <a:lstStyle/>
          <a:p>
            <a:r>
              <a:rPr lang="en-IN" dirty="0"/>
              <a:t>Asynchronous </a:t>
            </a:r>
            <a:r>
              <a:rPr lang="en-IN" dirty="0" err="1"/>
              <a:t>callbacks</a:t>
            </a:r>
            <a:endParaRPr lang="en-IN" dirty="0"/>
          </a:p>
        </p:txBody>
      </p:sp>
    </p:spTree>
    <p:extLst>
      <p:ext uri="{BB962C8B-B14F-4D97-AF65-F5344CB8AC3E}">
        <p14:creationId xmlns:p14="http://schemas.microsoft.com/office/powerpoint/2010/main" val="82720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FDB-C591-C03C-A20B-A964BE0238B9}"/>
              </a:ext>
            </a:extLst>
          </p:cNvPr>
          <p:cNvSpPr>
            <a:spLocks noGrp="1"/>
          </p:cNvSpPr>
          <p:nvPr>
            <p:ph type="title"/>
          </p:nvPr>
        </p:nvSpPr>
        <p:spPr/>
        <p:txBody>
          <a:bodyPr/>
          <a:lstStyle/>
          <a:p>
            <a:r>
              <a:rPr lang="en-IN" dirty="0"/>
              <a:t>Call stack</a:t>
            </a:r>
          </a:p>
        </p:txBody>
      </p:sp>
      <p:sp>
        <p:nvSpPr>
          <p:cNvPr id="8" name="Rectangle 7">
            <a:extLst>
              <a:ext uri="{FF2B5EF4-FFF2-40B4-BE49-F238E27FC236}">
                <a16:creationId xmlns:a16="http://schemas.microsoft.com/office/drawing/2014/main" id="{6723FA17-B1EF-9988-B9F0-3E9F801119DB}"/>
              </a:ext>
            </a:extLst>
          </p:cNvPr>
          <p:cNvSpPr/>
          <p:nvPr/>
        </p:nvSpPr>
        <p:spPr>
          <a:xfrm>
            <a:off x="6172200" y="1825625"/>
            <a:ext cx="5181600" cy="3974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6C34AEDA-61FC-0016-EF50-F8AF34B84EA9}"/>
              </a:ext>
            </a:extLst>
          </p:cNvPr>
          <p:cNvSpPr>
            <a:spLocks noGrp="1"/>
          </p:cNvSpPr>
          <p:nvPr>
            <p:ph sz="half" idx="2"/>
          </p:nvPr>
        </p:nvSpPr>
        <p:spPr/>
        <p:txBody>
          <a:bodyPr/>
          <a:lstStyle/>
          <a:p>
            <a:pPr marL="0" indent="0" algn="ctr">
              <a:buNone/>
            </a:pPr>
            <a:r>
              <a:rPr lang="en-IN" dirty="0"/>
              <a:t>Output?</a:t>
            </a:r>
          </a:p>
        </p:txBody>
      </p:sp>
      <p:pic>
        <p:nvPicPr>
          <p:cNvPr id="7" name="Content Placeholder 6">
            <a:extLst>
              <a:ext uri="{FF2B5EF4-FFF2-40B4-BE49-F238E27FC236}">
                <a16:creationId xmlns:a16="http://schemas.microsoft.com/office/drawing/2014/main" id="{3AE0DCAA-5AE3-76DB-D446-8D7861F6F615}"/>
              </a:ext>
            </a:extLst>
          </p:cNvPr>
          <p:cNvPicPr>
            <a:picLocks noGrp="1" noChangeAspect="1"/>
          </p:cNvPicPr>
          <p:nvPr>
            <p:ph sz="half" idx="1"/>
          </p:nvPr>
        </p:nvPicPr>
        <p:blipFill>
          <a:blip r:embed="rId2"/>
          <a:stretch>
            <a:fillRect/>
          </a:stretch>
        </p:blipFill>
        <p:spPr>
          <a:xfrm>
            <a:off x="838200" y="1825625"/>
            <a:ext cx="4986396" cy="3974811"/>
          </a:xfrm>
        </p:spPr>
      </p:pic>
    </p:spTree>
    <p:extLst>
      <p:ext uri="{BB962C8B-B14F-4D97-AF65-F5344CB8AC3E}">
        <p14:creationId xmlns:p14="http://schemas.microsoft.com/office/powerpoint/2010/main" val="42871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35AA-D052-964E-4361-DB30A9DB9408}"/>
              </a:ext>
            </a:extLst>
          </p:cNvPr>
          <p:cNvSpPr>
            <a:spLocks noGrp="1"/>
          </p:cNvSpPr>
          <p:nvPr>
            <p:ph type="ctrTitle"/>
          </p:nvPr>
        </p:nvSpPr>
        <p:spPr/>
        <p:txBody>
          <a:bodyPr anchor="ctr" anchorCtr="0"/>
          <a:lstStyle/>
          <a:p>
            <a:r>
              <a:rPr lang="en-IN" dirty="0"/>
              <a:t>Concurrency &amp; the Event loop</a:t>
            </a:r>
          </a:p>
        </p:txBody>
      </p:sp>
      <p:sp>
        <p:nvSpPr>
          <p:cNvPr id="3" name="Subtitle 2">
            <a:extLst>
              <a:ext uri="{FF2B5EF4-FFF2-40B4-BE49-F238E27FC236}">
                <a16:creationId xmlns:a16="http://schemas.microsoft.com/office/drawing/2014/main" id="{3AA9ED83-F71E-A317-3DD7-507CF02ABC69}"/>
              </a:ext>
            </a:extLst>
          </p:cNvPr>
          <p:cNvSpPr>
            <a:spLocks noGrp="1"/>
          </p:cNvSpPr>
          <p:nvPr>
            <p:ph type="subTitle" idx="1"/>
          </p:nvPr>
        </p:nvSpPr>
        <p:spPr/>
        <p:txBody>
          <a:bodyPr anchor="ctr" anchorCtr="0"/>
          <a:lstStyle/>
          <a:p>
            <a:r>
              <a:rPr lang="en-IN" dirty="0"/>
              <a:t>One thing at a time.</a:t>
            </a:r>
          </a:p>
          <a:p>
            <a:r>
              <a:rPr lang="en-IN" dirty="0"/>
              <a:t>Except not really.</a:t>
            </a:r>
          </a:p>
        </p:txBody>
      </p:sp>
    </p:spTree>
    <p:extLst>
      <p:ext uri="{BB962C8B-B14F-4D97-AF65-F5344CB8AC3E}">
        <p14:creationId xmlns:p14="http://schemas.microsoft.com/office/powerpoint/2010/main" val="4251047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FE54C1-7242-5EC3-AA7F-D5DA1E468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689" y="555517"/>
            <a:ext cx="7662621" cy="5746966"/>
          </a:xfrm>
          <a:ln>
            <a:solidFill>
              <a:schemeClr val="tx1"/>
            </a:solidFill>
          </a:ln>
        </p:spPr>
      </p:pic>
    </p:spTree>
    <p:extLst>
      <p:ext uri="{BB962C8B-B14F-4D97-AF65-F5344CB8AC3E}">
        <p14:creationId xmlns:p14="http://schemas.microsoft.com/office/powerpoint/2010/main" val="970256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7ECC1-ABDE-7F0D-3422-3F913591090E}"/>
              </a:ext>
            </a:extLst>
          </p:cNvPr>
          <p:cNvSpPr/>
          <p:nvPr/>
        </p:nvSpPr>
        <p:spPr>
          <a:xfrm>
            <a:off x="557321" y="4524489"/>
            <a:ext cx="4648849" cy="19409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DF65E951-6EDE-A17C-843F-3CBE7F9355A4}"/>
              </a:ext>
            </a:extLst>
          </p:cNvPr>
          <p:cNvPicPr>
            <a:picLocks noChangeAspect="1"/>
          </p:cNvPicPr>
          <p:nvPr/>
        </p:nvPicPr>
        <p:blipFill>
          <a:blip r:embed="rId2"/>
          <a:stretch>
            <a:fillRect/>
          </a:stretch>
        </p:blipFill>
        <p:spPr>
          <a:xfrm>
            <a:off x="557321" y="541656"/>
            <a:ext cx="4648849" cy="3705742"/>
          </a:xfrm>
          <a:prstGeom prst="rect">
            <a:avLst/>
          </a:prstGeom>
        </p:spPr>
      </p:pic>
      <p:sp>
        <p:nvSpPr>
          <p:cNvPr id="5" name="TextBox 4">
            <a:extLst>
              <a:ext uri="{FF2B5EF4-FFF2-40B4-BE49-F238E27FC236}">
                <a16:creationId xmlns:a16="http://schemas.microsoft.com/office/drawing/2014/main" id="{1405EAEB-D7BB-C39A-0613-8005308AC485}"/>
              </a:ext>
            </a:extLst>
          </p:cNvPr>
          <p:cNvSpPr txBox="1"/>
          <p:nvPr/>
        </p:nvSpPr>
        <p:spPr>
          <a:xfrm>
            <a:off x="557321" y="4524489"/>
            <a:ext cx="931665" cy="369332"/>
          </a:xfrm>
          <a:prstGeom prst="rect">
            <a:avLst/>
          </a:prstGeom>
          <a:noFill/>
        </p:spPr>
        <p:txBody>
          <a:bodyPr wrap="none" rtlCol="0">
            <a:spAutoFit/>
          </a:bodyPr>
          <a:lstStyle/>
          <a:p>
            <a:r>
              <a:rPr lang="en-IN" dirty="0"/>
              <a:t>Console</a:t>
            </a:r>
          </a:p>
        </p:txBody>
      </p:sp>
      <p:sp>
        <p:nvSpPr>
          <p:cNvPr id="6" name="Rectangle 5">
            <a:extLst>
              <a:ext uri="{FF2B5EF4-FFF2-40B4-BE49-F238E27FC236}">
                <a16:creationId xmlns:a16="http://schemas.microsoft.com/office/drawing/2014/main" id="{2A1788B9-764A-9680-A306-5E37EC050F93}"/>
              </a:ext>
            </a:extLst>
          </p:cNvPr>
          <p:cNvSpPr/>
          <p:nvPr/>
        </p:nvSpPr>
        <p:spPr>
          <a:xfrm>
            <a:off x="6985830" y="5430982"/>
            <a:ext cx="4648849" cy="1034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2F2A083-82A1-22BA-3916-576D50CF11FB}"/>
              </a:ext>
            </a:extLst>
          </p:cNvPr>
          <p:cNvSpPr txBox="1"/>
          <p:nvPr/>
        </p:nvSpPr>
        <p:spPr>
          <a:xfrm>
            <a:off x="5637732" y="5517331"/>
            <a:ext cx="1348098" cy="861774"/>
          </a:xfrm>
          <a:prstGeom prst="rect">
            <a:avLst/>
          </a:prstGeom>
          <a:noFill/>
        </p:spPr>
        <p:txBody>
          <a:bodyPr wrap="square" rtlCol="0" anchor="ctr" anchorCtr="0">
            <a:spAutoFit/>
          </a:bodyPr>
          <a:lstStyle/>
          <a:p>
            <a:pPr algn="ctr"/>
            <a:r>
              <a:rPr lang="en-IN" sz="2500" dirty="0"/>
              <a:t>Task queue</a:t>
            </a:r>
          </a:p>
        </p:txBody>
      </p:sp>
      <p:sp>
        <p:nvSpPr>
          <p:cNvPr id="8" name="Rectangle 7">
            <a:extLst>
              <a:ext uri="{FF2B5EF4-FFF2-40B4-BE49-F238E27FC236}">
                <a16:creationId xmlns:a16="http://schemas.microsoft.com/office/drawing/2014/main" id="{BBBEA570-2E46-1795-16FD-1134563EC643}"/>
              </a:ext>
            </a:extLst>
          </p:cNvPr>
          <p:cNvSpPr/>
          <p:nvPr/>
        </p:nvSpPr>
        <p:spPr>
          <a:xfrm>
            <a:off x="5637732" y="541656"/>
            <a:ext cx="2481032"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C1057E4-E5E2-70D0-3679-FB104874AA7A}"/>
              </a:ext>
            </a:extLst>
          </p:cNvPr>
          <p:cNvSpPr txBox="1"/>
          <p:nvPr/>
        </p:nvSpPr>
        <p:spPr>
          <a:xfrm>
            <a:off x="5637732" y="541656"/>
            <a:ext cx="658578" cy="369332"/>
          </a:xfrm>
          <a:prstGeom prst="rect">
            <a:avLst/>
          </a:prstGeom>
          <a:noFill/>
        </p:spPr>
        <p:txBody>
          <a:bodyPr wrap="none" rtlCol="0">
            <a:spAutoFit/>
          </a:bodyPr>
          <a:lstStyle/>
          <a:p>
            <a:r>
              <a:rPr lang="en-IN" dirty="0"/>
              <a:t>stack</a:t>
            </a:r>
          </a:p>
        </p:txBody>
      </p:sp>
      <p:sp>
        <p:nvSpPr>
          <p:cNvPr id="10" name="Rectangle 9">
            <a:extLst>
              <a:ext uri="{FF2B5EF4-FFF2-40B4-BE49-F238E27FC236}">
                <a16:creationId xmlns:a16="http://schemas.microsoft.com/office/drawing/2014/main" id="{8AA8E9CC-5A24-1F12-129E-1F70F8B53EB0}"/>
              </a:ext>
            </a:extLst>
          </p:cNvPr>
          <p:cNvSpPr/>
          <p:nvPr/>
        </p:nvSpPr>
        <p:spPr>
          <a:xfrm>
            <a:off x="8550325" y="541656"/>
            <a:ext cx="3084354"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solidFill>
            </a:endParaRPr>
          </a:p>
        </p:txBody>
      </p:sp>
      <p:sp>
        <p:nvSpPr>
          <p:cNvPr id="11" name="TextBox 10">
            <a:extLst>
              <a:ext uri="{FF2B5EF4-FFF2-40B4-BE49-F238E27FC236}">
                <a16:creationId xmlns:a16="http://schemas.microsoft.com/office/drawing/2014/main" id="{4BBF34C0-B69A-D052-5F0C-BE2A37C33FDB}"/>
              </a:ext>
            </a:extLst>
          </p:cNvPr>
          <p:cNvSpPr txBox="1"/>
          <p:nvPr/>
        </p:nvSpPr>
        <p:spPr>
          <a:xfrm>
            <a:off x="8549955" y="541656"/>
            <a:ext cx="960071" cy="369332"/>
          </a:xfrm>
          <a:prstGeom prst="rect">
            <a:avLst/>
          </a:prstGeom>
          <a:noFill/>
        </p:spPr>
        <p:txBody>
          <a:bodyPr wrap="none" rtlCol="0">
            <a:spAutoFit/>
          </a:bodyPr>
          <a:lstStyle/>
          <a:p>
            <a:r>
              <a:rPr lang="en-IN" dirty="0" err="1"/>
              <a:t>webapis</a:t>
            </a:r>
            <a:endParaRPr lang="en-IN" dirty="0"/>
          </a:p>
        </p:txBody>
      </p:sp>
      <p:sp>
        <p:nvSpPr>
          <p:cNvPr id="12" name="TextBox 11">
            <a:extLst>
              <a:ext uri="{FF2B5EF4-FFF2-40B4-BE49-F238E27FC236}">
                <a16:creationId xmlns:a16="http://schemas.microsoft.com/office/drawing/2014/main" id="{5400D25B-BF64-A964-2254-038103337BF8}"/>
              </a:ext>
            </a:extLst>
          </p:cNvPr>
          <p:cNvSpPr txBox="1"/>
          <p:nvPr/>
        </p:nvSpPr>
        <p:spPr>
          <a:xfrm>
            <a:off x="6096000" y="4600663"/>
            <a:ext cx="1559273" cy="477054"/>
          </a:xfrm>
          <a:prstGeom prst="rect">
            <a:avLst/>
          </a:prstGeom>
          <a:noFill/>
        </p:spPr>
        <p:txBody>
          <a:bodyPr wrap="none" rtlCol="0">
            <a:spAutoFit/>
          </a:bodyPr>
          <a:lstStyle/>
          <a:p>
            <a:r>
              <a:rPr lang="en-IN" sz="2500" dirty="0"/>
              <a:t>Event loop</a:t>
            </a:r>
          </a:p>
        </p:txBody>
      </p:sp>
      <p:pic>
        <p:nvPicPr>
          <p:cNvPr id="14" name="Graphic 13" descr="Arrow circle with solid fill">
            <a:extLst>
              <a:ext uri="{FF2B5EF4-FFF2-40B4-BE49-F238E27FC236}">
                <a16:creationId xmlns:a16="http://schemas.microsoft.com/office/drawing/2014/main" id="{55DA25B0-6F4F-84A9-C900-CB0C0A990C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564" y="4381990"/>
            <a:ext cx="914400" cy="914400"/>
          </a:xfrm>
          <a:prstGeom prst="rect">
            <a:avLst/>
          </a:prstGeom>
        </p:spPr>
      </p:pic>
    </p:spTree>
    <p:extLst>
      <p:ext uri="{BB962C8B-B14F-4D97-AF65-F5344CB8AC3E}">
        <p14:creationId xmlns:p14="http://schemas.microsoft.com/office/powerpoint/2010/main" val="1986045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83B0-9591-F8CF-D564-290D8432A4AE}"/>
              </a:ext>
            </a:extLst>
          </p:cNvPr>
          <p:cNvSpPr>
            <a:spLocks noGrp="1"/>
          </p:cNvSpPr>
          <p:nvPr>
            <p:ph type="ctrTitle"/>
          </p:nvPr>
        </p:nvSpPr>
        <p:spPr/>
        <p:txBody>
          <a:bodyPr anchor="ctr" anchorCtr="0"/>
          <a:lstStyle/>
          <a:p>
            <a:r>
              <a:rPr lang="en-IN" dirty="0" err="1"/>
              <a:t>setTimeout</a:t>
            </a:r>
            <a:r>
              <a:rPr lang="en-IN" dirty="0"/>
              <a:t> with 0 </a:t>
            </a:r>
            <a:r>
              <a:rPr lang="en-IN" dirty="0" err="1"/>
              <a:t>ms</a:t>
            </a:r>
            <a:r>
              <a:rPr lang="en-IN" dirty="0"/>
              <a:t> delay</a:t>
            </a:r>
          </a:p>
        </p:txBody>
      </p:sp>
      <p:sp>
        <p:nvSpPr>
          <p:cNvPr id="3" name="Subtitle 2">
            <a:extLst>
              <a:ext uri="{FF2B5EF4-FFF2-40B4-BE49-F238E27FC236}">
                <a16:creationId xmlns:a16="http://schemas.microsoft.com/office/drawing/2014/main" id="{CEB58AAE-6912-81D7-F1A3-B9DA08CCD9B6}"/>
              </a:ext>
            </a:extLst>
          </p:cNvPr>
          <p:cNvSpPr>
            <a:spLocks noGrp="1"/>
          </p:cNvSpPr>
          <p:nvPr>
            <p:ph type="subTitle" idx="1"/>
          </p:nvPr>
        </p:nvSpPr>
        <p:spPr/>
        <p:txBody>
          <a:bodyPr anchor="ctr" anchorCtr="0"/>
          <a:lstStyle/>
          <a:p>
            <a:r>
              <a:rPr lang="en-IN" dirty="0"/>
              <a:t>Why it is helpful?</a:t>
            </a:r>
          </a:p>
        </p:txBody>
      </p:sp>
    </p:spTree>
    <p:extLst>
      <p:ext uri="{BB962C8B-B14F-4D97-AF65-F5344CB8AC3E}">
        <p14:creationId xmlns:p14="http://schemas.microsoft.com/office/powerpoint/2010/main" val="3398452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7ECC1-ABDE-7F0D-3422-3F913591090E}"/>
              </a:ext>
            </a:extLst>
          </p:cNvPr>
          <p:cNvSpPr/>
          <p:nvPr/>
        </p:nvSpPr>
        <p:spPr>
          <a:xfrm>
            <a:off x="557321" y="4524489"/>
            <a:ext cx="4648849" cy="19409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405EAEB-D7BB-C39A-0613-8005308AC485}"/>
              </a:ext>
            </a:extLst>
          </p:cNvPr>
          <p:cNvSpPr txBox="1"/>
          <p:nvPr/>
        </p:nvSpPr>
        <p:spPr>
          <a:xfrm>
            <a:off x="557321" y="4524489"/>
            <a:ext cx="931665" cy="369332"/>
          </a:xfrm>
          <a:prstGeom prst="rect">
            <a:avLst/>
          </a:prstGeom>
          <a:noFill/>
        </p:spPr>
        <p:txBody>
          <a:bodyPr wrap="none" rtlCol="0">
            <a:spAutoFit/>
          </a:bodyPr>
          <a:lstStyle/>
          <a:p>
            <a:r>
              <a:rPr lang="en-IN" dirty="0"/>
              <a:t>Console</a:t>
            </a:r>
          </a:p>
        </p:txBody>
      </p:sp>
      <p:sp>
        <p:nvSpPr>
          <p:cNvPr id="6" name="Rectangle 5">
            <a:extLst>
              <a:ext uri="{FF2B5EF4-FFF2-40B4-BE49-F238E27FC236}">
                <a16:creationId xmlns:a16="http://schemas.microsoft.com/office/drawing/2014/main" id="{2A1788B9-764A-9680-A306-5E37EC050F93}"/>
              </a:ext>
            </a:extLst>
          </p:cNvPr>
          <p:cNvSpPr/>
          <p:nvPr/>
        </p:nvSpPr>
        <p:spPr>
          <a:xfrm>
            <a:off x="6985830" y="5430982"/>
            <a:ext cx="4648849" cy="1034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2F2A083-82A1-22BA-3916-576D50CF11FB}"/>
              </a:ext>
            </a:extLst>
          </p:cNvPr>
          <p:cNvSpPr txBox="1"/>
          <p:nvPr/>
        </p:nvSpPr>
        <p:spPr>
          <a:xfrm>
            <a:off x="5637732" y="5517331"/>
            <a:ext cx="1348098" cy="861774"/>
          </a:xfrm>
          <a:prstGeom prst="rect">
            <a:avLst/>
          </a:prstGeom>
          <a:noFill/>
        </p:spPr>
        <p:txBody>
          <a:bodyPr wrap="square" rtlCol="0" anchor="ctr" anchorCtr="0">
            <a:spAutoFit/>
          </a:bodyPr>
          <a:lstStyle/>
          <a:p>
            <a:pPr algn="ctr"/>
            <a:r>
              <a:rPr lang="en-IN" sz="2500" dirty="0"/>
              <a:t>Task queue</a:t>
            </a:r>
          </a:p>
        </p:txBody>
      </p:sp>
      <p:sp>
        <p:nvSpPr>
          <p:cNvPr id="8" name="Rectangle 7">
            <a:extLst>
              <a:ext uri="{FF2B5EF4-FFF2-40B4-BE49-F238E27FC236}">
                <a16:creationId xmlns:a16="http://schemas.microsoft.com/office/drawing/2014/main" id="{BBBEA570-2E46-1795-16FD-1134563EC643}"/>
              </a:ext>
            </a:extLst>
          </p:cNvPr>
          <p:cNvSpPr/>
          <p:nvPr/>
        </p:nvSpPr>
        <p:spPr>
          <a:xfrm>
            <a:off x="5637732" y="541656"/>
            <a:ext cx="2481032"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C1057E4-E5E2-70D0-3679-FB104874AA7A}"/>
              </a:ext>
            </a:extLst>
          </p:cNvPr>
          <p:cNvSpPr txBox="1"/>
          <p:nvPr/>
        </p:nvSpPr>
        <p:spPr>
          <a:xfrm>
            <a:off x="5637732" y="541656"/>
            <a:ext cx="658578" cy="369332"/>
          </a:xfrm>
          <a:prstGeom prst="rect">
            <a:avLst/>
          </a:prstGeom>
          <a:noFill/>
        </p:spPr>
        <p:txBody>
          <a:bodyPr wrap="none" rtlCol="0">
            <a:spAutoFit/>
          </a:bodyPr>
          <a:lstStyle/>
          <a:p>
            <a:r>
              <a:rPr lang="en-IN" dirty="0"/>
              <a:t>stack</a:t>
            </a:r>
          </a:p>
        </p:txBody>
      </p:sp>
      <p:sp>
        <p:nvSpPr>
          <p:cNvPr id="10" name="Rectangle 9">
            <a:extLst>
              <a:ext uri="{FF2B5EF4-FFF2-40B4-BE49-F238E27FC236}">
                <a16:creationId xmlns:a16="http://schemas.microsoft.com/office/drawing/2014/main" id="{8AA8E9CC-5A24-1F12-129E-1F70F8B53EB0}"/>
              </a:ext>
            </a:extLst>
          </p:cNvPr>
          <p:cNvSpPr/>
          <p:nvPr/>
        </p:nvSpPr>
        <p:spPr>
          <a:xfrm>
            <a:off x="8550325" y="541656"/>
            <a:ext cx="3084354"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solidFill>
            </a:endParaRPr>
          </a:p>
        </p:txBody>
      </p:sp>
      <p:sp>
        <p:nvSpPr>
          <p:cNvPr id="11" name="TextBox 10">
            <a:extLst>
              <a:ext uri="{FF2B5EF4-FFF2-40B4-BE49-F238E27FC236}">
                <a16:creationId xmlns:a16="http://schemas.microsoft.com/office/drawing/2014/main" id="{4BBF34C0-B69A-D052-5F0C-BE2A37C33FDB}"/>
              </a:ext>
            </a:extLst>
          </p:cNvPr>
          <p:cNvSpPr txBox="1"/>
          <p:nvPr/>
        </p:nvSpPr>
        <p:spPr>
          <a:xfrm>
            <a:off x="8549955" y="541656"/>
            <a:ext cx="960071" cy="369332"/>
          </a:xfrm>
          <a:prstGeom prst="rect">
            <a:avLst/>
          </a:prstGeom>
          <a:noFill/>
        </p:spPr>
        <p:txBody>
          <a:bodyPr wrap="none" rtlCol="0">
            <a:spAutoFit/>
          </a:bodyPr>
          <a:lstStyle/>
          <a:p>
            <a:r>
              <a:rPr lang="en-IN" dirty="0" err="1"/>
              <a:t>webapis</a:t>
            </a:r>
            <a:endParaRPr lang="en-IN" dirty="0"/>
          </a:p>
        </p:txBody>
      </p:sp>
      <p:sp>
        <p:nvSpPr>
          <p:cNvPr id="12" name="TextBox 11">
            <a:extLst>
              <a:ext uri="{FF2B5EF4-FFF2-40B4-BE49-F238E27FC236}">
                <a16:creationId xmlns:a16="http://schemas.microsoft.com/office/drawing/2014/main" id="{5400D25B-BF64-A964-2254-038103337BF8}"/>
              </a:ext>
            </a:extLst>
          </p:cNvPr>
          <p:cNvSpPr txBox="1"/>
          <p:nvPr/>
        </p:nvSpPr>
        <p:spPr>
          <a:xfrm>
            <a:off x="6096000" y="4600663"/>
            <a:ext cx="1559273" cy="477054"/>
          </a:xfrm>
          <a:prstGeom prst="rect">
            <a:avLst/>
          </a:prstGeom>
          <a:noFill/>
        </p:spPr>
        <p:txBody>
          <a:bodyPr wrap="none" rtlCol="0">
            <a:spAutoFit/>
          </a:bodyPr>
          <a:lstStyle/>
          <a:p>
            <a:r>
              <a:rPr lang="en-IN" sz="2500" dirty="0"/>
              <a:t>Event loop</a:t>
            </a:r>
          </a:p>
        </p:txBody>
      </p:sp>
      <p:pic>
        <p:nvPicPr>
          <p:cNvPr id="14" name="Graphic 13" descr="Arrow circle with solid fill">
            <a:extLst>
              <a:ext uri="{FF2B5EF4-FFF2-40B4-BE49-F238E27FC236}">
                <a16:creationId xmlns:a16="http://schemas.microsoft.com/office/drawing/2014/main" id="{55DA25B0-6F4F-84A9-C900-CB0C0A990C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1564" y="4381990"/>
            <a:ext cx="914400" cy="914400"/>
          </a:xfrm>
          <a:prstGeom prst="rect">
            <a:avLst/>
          </a:prstGeom>
        </p:spPr>
      </p:pic>
      <p:pic>
        <p:nvPicPr>
          <p:cNvPr id="13" name="Picture 12">
            <a:extLst>
              <a:ext uri="{FF2B5EF4-FFF2-40B4-BE49-F238E27FC236}">
                <a16:creationId xmlns:a16="http://schemas.microsoft.com/office/drawing/2014/main" id="{ABEE7016-B3D2-7615-2E3B-3425AB60DE67}"/>
              </a:ext>
            </a:extLst>
          </p:cNvPr>
          <p:cNvPicPr>
            <a:picLocks noChangeAspect="1"/>
          </p:cNvPicPr>
          <p:nvPr/>
        </p:nvPicPr>
        <p:blipFill>
          <a:blip r:embed="rId4"/>
          <a:stretch>
            <a:fillRect/>
          </a:stretch>
        </p:blipFill>
        <p:spPr>
          <a:xfrm>
            <a:off x="557321" y="541656"/>
            <a:ext cx="4315427" cy="3534268"/>
          </a:xfrm>
          <a:prstGeom prst="rect">
            <a:avLst/>
          </a:prstGeom>
        </p:spPr>
      </p:pic>
    </p:spTree>
    <p:extLst>
      <p:ext uri="{BB962C8B-B14F-4D97-AF65-F5344CB8AC3E}">
        <p14:creationId xmlns:p14="http://schemas.microsoft.com/office/powerpoint/2010/main" val="3676972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7ECC1-ABDE-7F0D-3422-3F913591090E}"/>
              </a:ext>
            </a:extLst>
          </p:cNvPr>
          <p:cNvSpPr/>
          <p:nvPr/>
        </p:nvSpPr>
        <p:spPr>
          <a:xfrm>
            <a:off x="557321" y="4524489"/>
            <a:ext cx="4648849" cy="19409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405EAEB-D7BB-C39A-0613-8005308AC485}"/>
              </a:ext>
            </a:extLst>
          </p:cNvPr>
          <p:cNvSpPr txBox="1"/>
          <p:nvPr/>
        </p:nvSpPr>
        <p:spPr>
          <a:xfrm>
            <a:off x="557321" y="4524489"/>
            <a:ext cx="931665" cy="369332"/>
          </a:xfrm>
          <a:prstGeom prst="rect">
            <a:avLst/>
          </a:prstGeom>
          <a:noFill/>
        </p:spPr>
        <p:txBody>
          <a:bodyPr wrap="none" rtlCol="0">
            <a:spAutoFit/>
          </a:bodyPr>
          <a:lstStyle/>
          <a:p>
            <a:r>
              <a:rPr lang="en-IN" dirty="0"/>
              <a:t>Console</a:t>
            </a:r>
          </a:p>
        </p:txBody>
      </p:sp>
      <p:sp>
        <p:nvSpPr>
          <p:cNvPr id="6" name="Rectangle 5">
            <a:extLst>
              <a:ext uri="{FF2B5EF4-FFF2-40B4-BE49-F238E27FC236}">
                <a16:creationId xmlns:a16="http://schemas.microsoft.com/office/drawing/2014/main" id="{2A1788B9-764A-9680-A306-5E37EC050F93}"/>
              </a:ext>
            </a:extLst>
          </p:cNvPr>
          <p:cNvSpPr/>
          <p:nvPr/>
        </p:nvSpPr>
        <p:spPr>
          <a:xfrm>
            <a:off x="6985830" y="5430982"/>
            <a:ext cx="4648849" cy="1034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2F2A083-82A1-22BA-3916-576D50CF11FB}"/>
              </a:ext>
            </a:extLst>
          </p:cNvPr>
          <p:cNvSpPr txBox="1"/>
          <p:nvPr/>
        </p:nvSpPr>
        <p:spPr>
          <a:xfrm>
            <a:off x="5637732" y="5517331"/>
            <a:ext cx="1348098" cy="861774"/>
          </a:xfrm>
          <a:prstGeom prst="rect">
            <a:avLst/>
          </a:prstGeom>
          <a:noFill/>
        </p:spPr>
        <p:txBody>
          <a:bodyPr wrap="square" rtlCol="0" anchor="ctr" anchorCtr="0">
            <a:spAutoFit/>
          </a:bodyPr>
          <a:lstStyle/>
          <a:p>
            <a:pPr algn="ctr"/>
            <a:r>
              <a:rPr lang="en-IN" sz="2500" dirty="0"/>
              <a:t>Task queue</a:t>
            </a:r>
          </a:p>
        </p:txBody>
      </p:sp>
      <p:sp>
        <p:nvSpPr>
          <p:cNvPr id="8" name="Rectangle 7">
            <a:extLst>
              <a:ext uri="{FF2B5EF4-FFF2-40B4-BE49-F238E27FC236}">
                <a16:creationId xmlns:a16="http://schemas.microsoft.com/office/drawing/2014/main" id="{BBBEA570-2E46-1795-16FD-1134563EC643}"/>
              </a:ext>
            </a:extLst>
          </p:cNvPr>
          <p:cNvSpPr/>
          <p:nvPr/>
        </p:nvSpPr>
        <p:spPr>
          <a:xfrm>
            <a:off x="6425302" y="541656"/>
            <a:ext cx="1979789"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C1057E4-E5E2-70D0-3679-FB104874AA7A}"/>
              </a:ext>
            </a:extLst>
          </p:cNvPr>
          <p:cNvSpPr txBox="1"/>
          <p:nvPr/>
        </p:nvSpPr>
        <p:spPr>
          <a:xfrm>
            <a:off x="6425302" y="541656"/>
            <a:ext cx="658578" cy="369332"/>
          </a:xfrm>
          <a:prstGeom prst="rect">
            <a:avLst/>
          </a:prstGeom>
          <a:noFill/>
        </p:spPr>
        <p:txBody>
          <a:bodyPr wrap="none" rtlCol="0">
            <a:spAutoFit/>
          </a:bodyPr>
          <a:lstStyle/>
          <a:p>
            <a:r>
              <a:rPr lang="en-IN" dirty="0"/>
              <a:t>stack</a:t>
            </a:r>
          </a:p>
        </p:txBody>
      </p:sp>
      <p:sp>
        <p:nvSpPr>
          <p:cNvPr id="10" name="Rectangle 9">
            <a:extLst>
              <a:ext uri="{FF2B5EF4-FFF2-40B4-BE49-F238E27FC236}">
                <a16:creationId xmlns:a16="http://schemas.microsoft.com/office/drawing/2014/main" id="{8AA8E9CC-5A24-1F12-129E-1F70F8B53EB0}"/>
              </a:ext>
            </a:extLst>
          </p:cNvPr>
          <p:cNvSpPr/>
          <p:nvPr/>
        </p:nvSpPr>
        <p:spPr>
          <a:xfrm>
            <a:off x="8550325" y="541656"/>
            <a:ext cx="3084354" cy="3705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solidFill>
            </a:endParaRPr>
          </a:p>
        </p:txBody>
      </p:sp>
      <p:sp>
        <p:nvSpPr>
          <p:cNvPr id="11" name="TextBox 10">
            <a:extLst>
              <a:ext uri="{FF2B5EF4-FFF2-40B4-BE49-F238E27FC236}">
                <a16:creationId xmlns:a16="http://schemas.microsoft.com/office/drawing/2014/main" id="{4BBF34C0-B69A-D052-5F0C-BE2A37C33FDB}"/>
              </a:ext>
            </a:extLst>
          </p:cNvPr>
          <p:cNvSpPr txBox="1"/>
          <p:nvPr/>
        </p:nvSpPr>
        <p:spPr>
          <a:xfrm>
            <a:off x="8549955" y="541656"/>
            <a:ext cx="960071" cy="369332"/>
          </a:xfrm>
          <a:prstGeom prst="rect">
            <a:avLst/>
          </a:prstGeom>
          <a:noFill/>
        </p:spPr>
        <p:txBody>
          <a:bodyPr wrap="none" rtlCol="0">
            <a:spAutoFit/>
          </a:bodyPr>
          <a:lstStyle/>
          <a:p>
            <a:r>
              <a:rPr lang="en-IN" dirty="0" err="1"/>
              <a:t>webapis</a:t>
            </a:r>
            <a:endParaRPr lang="en-IN" dirty="0"/>
          </a:p>
        </p:txBody>
      </p:sp>
      <p:sp>
        <p:nvSpPr>
          <p:cNvPr id="12" name="TextBox 11">
            <a:extLst>
              <a:ext uri="{FF2B5EF4-FFF2-40B4-BE49-F238E27FC236}">
                <a16:creationId xmlns:a16="http://schemas.microsoft.com/office/drawing/2014/main" id="{5400D25B-BF64-A964-2254-038103337BF8}"/>
              </a:ext>
            </a:extLst>
          </p:cNvPr>
          <p:cNvSpPr txBox="1"/>
          <p:nvPr/>
        </p:nvSpPr>
        <p:spPr>
          <a:xfrm>
            <a:off x="6096000" y="4600663"/>
            <a:ext cx="1559273" cy="477054"/>
          </a:xfrm>
          <a:prstGeom prst="rect">
            <a:avLst/>
          </a:prstGeom>
          <a:noFill/>
        </p:spPr>
        <p:txBody>
          <a:bodyPr wrap="none" rtlCol="0">
            <a:spAutoFit/>
          </a:bodyPr>
          <a:lstStyle/>
          <a:p>
            <a:r>
              <a:rPr lang="en-IN" sz="2500" dirty="0"/>
              <a:t>Event loop</a:t>
            </a:r>
          </a:p>
        </p:txBody>
      </p:sp>
      <p:pic>
        <p:nvPicPr>
          <p:cNvPr id="14" name="Graphic 13" descr="Arrow circle with solid fill">
            <a:extLst>
              <a:ext uri="{FF2B5EF4-FFF2-40B4-BE49-F238E27FC236}">
                <a16:creationId xmlns:a16="http://schemas.microsoft.com/office/drawing/2014/main" id="{55DA25B0-6F4F-84A9-C900-CB0C0A990C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564" y="4381990"/>
            <a:ext cx="914400" cy="914400"/>
          </a:xfrm>
          <a:prstGeom prst="rect">
            <a:avLst/>
          </a:prstGeom>
        </p:spPr>
      </p:pic>
      <p:pic>
        <p:nvPicPr>
          <p:cNvPr id="16" name="Picture 15">
            <a:extLst>
              <a:ext uri="{FF2B5EF4-FFF2-40B4-BE49-F238E27FC236}">
                <a16:creationId xmlns:a16="http://schemas.microsoft.com/office/drawing/2014/main" id="{58170602-8C15-8AD8-941F-BBFE878143F9}"/>
              </a:ext>
            </a:extLst>
          </p:cNvPr>
          <p:cNvPicPr>
            <a:picLocks noChangeAspect="1"/>
          </p:cNvPicPr>
          <p:nvPr/>
        </p:nvPicPr>
        <p:blipFill>
          <a:blip r:embed="rId5"/>
          <a:stretch>
            <a:fillRect/>
          </a:stretch>
        </p:blipFill>
        <p:spPr>
          <a:xfrm>
            <a:off x="557321" y="541656"/>
            <a:ext cx="5625115" cy="3356089"/>
          </a:xfrm>
          <a:prstGeom prst="rect">
            <a:avLst/>
          </a:prstGeom>
        </p:spPr>
      </p:pic>
    </p:spTree>
    <p:extLst>
      <p:ext uri="{BB962C8B-B14F-4D97-AF65-F5344CB8AC3E}">
        <p14:creationId xmlns:p14="http://schemas.microsoft.com/office/powerpoint/2010/main" val="253076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A1B7-06AA-1266-1978-B0649066923F}"/>
              </a:ext>
            </a:extLst>
          </p:cNvPr>
          <p:cNvSpPr>
            <a:spLocks noGrp="1"/>
          </p:cNvSpPr>
          <p:nvPr>
            <p:ph type="ctrTitle"/>
          </p:nvPr>
        </p:nvSpPr>
        <p:spPr>
          <a:xfrm>
            <a:off x="1524000" y="2235200"/>
            <a:ext cx="9144000" cy="2387600"/>
          </a:xfrm>
        </p:spPr>
        <p:txBody>
          <a:bodyPr anchor="ctr" anchorCtr="0"/>
          <a:lstStyle/>
          <a:p>
            <a:r>
              <a:rPr lang="en-IN" dirty="0"/>
              <a:t>Render Queue</a:t>
            </a:r>
          </a:p>
        </p:txBody>
      </p:sp>
    </p:spTree>
    <p:extLst>
      <p:ext uri="{BB962C8B-B14F-4D97-AF65-F5344CB8AC3E}">
        <p14:creationId xmlns:p14="http://schemas.microsoft.com/office/powerpoint/2010/main" val="2210111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7ECC1-ABDE-7F0D-3422-3F913591090E}"/>
              </a:ext>
            </a:extLst>
          </p:cNvPr>
          <p:cNvSpPr/>
          <p:nvPr/>
        </p:nvSpPr>
        <p:spPr>
          <a:xfrm>
            <a:off x="557321" y="4524489"/>
            <a:ext cx="4648849" cy="19409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405EAEB-D7BB-C39A-0613-8005308AC485}"/>
              </a:ext>
            </a:extLst>
          </p:cNvPr>
          <p:cNvSpPr txBox="1"/>
          <p:nvPr/>
        </p:nvSpPr>
        <p:spPr>
          <a:xfrm>
            <a:off x="557321" y="4524489"/>
            <a:ext cx="931665" cy="369332"/>
          </a:xfrm>
          <a:prstGeom prst="rect">
            <a:avLst/>
          </a:prstGeom>
          <a:noFill/>
        </p:spPr>
        <p:txBody>
          <a:bodyPr wrap="none" rtlCol="0">
            <a:spAutoFit/>
          </a:bodyPr>
          <a:lstStyle/>
          <a:p>
            <a:r>
              <a:rPr lang="en-IN" dirty="0"/>
              <a:t>Console</a:t>
            </a:r>
          </a:p>
        </p:txBody>
      </p:sp>
      <p:sp>
        <p:nvSpPr>
          <p:cNvPr id="6" name="Rectangle 5">
            <a:extLst>
              <a:ext uri="{FF2B5EF4-FFF2-40B4-BE49-F238E27FC236}">
                <a16:creationId xmlns:a16="http://schemas.microsoft.com/office/drawing/2014/main" id="{2A1788B9-764A-9680-A306-5E37EC050F93}"/>
              </a:ext>
            </a:extLst>
          </p:cNvPr>
          <p:cNvSpPr/>
          <p:nvPr/>
        </p:nvSpPr>
        <p:spPr>
          <a:xfrm>
            <a:off x="6985830" y="5430982"/>
            <a:ext cx="4648849" cy="1034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2F2A083-82A1-22BA-3916-576D50CF11FB}"/>
              </a:ext>
            </a:extLst>
          </p:cNvPr>
          <p:cNvSpPr txBox="1"/>
          <p:nvPr/>
        </p:nvSpPr>
        <p:spPr>
          <a:xfrm>
            <a:off x="5637731" y="5494972"/>
            <a:ext cx="1348098" cy="861774"/>
          </a:xfrm>
          <a:prstGeom prst="rect">
            <a:avLst/>
          </a:prstGeom>
          <a:noFill/>
        </p:spPr>
        <p:txBody>
          <a:bodyPr wrap="square" rtlCol="0" anchor="ctr" anchorCtr="0">
            <a:spAutoFit/>
          </a:bodyPr>
          <a:lstStyle/>
          <a:p>
            <a:pPr algn="ctr"/>
            <a:r>
              <a:rPr lang="en-IN" sz="2500" dirty="0"/>
              <a:t>Task queue</a:t>
            </a:r>
          </a:p>
        </p:txBody>
      </p:sp>
      <p:sp>
        <p:nvSpPr>
          <p:cNvPr id="8" name="Rectangle 7">
            <a:extLst>
              <a:ext uri="{FF2B5EF4-FFF2-40B4-BE49-F238E27FC236}">
                <a16:creationId xmlns:a16="http://schemas.microsoft.com/office/drawing/2014/main" id="{BBBEA570-2E46-1795-16FD-1134563EC643}"/>
              </a:ext>
            </a:extLst>
          </p:cNvPr>
          <p:cNvSpPr/>
          <p:nvPr/>
        </p:nvSpPr>
        <p:spPr>
          <a:xfrm>
            <a:off x="6425302" y="541656"/>
            <a:ext cx="1979789" cy="27834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C1057E4-E5E2-70D0-3679-FB104874AA7A}"/>
              </a:ext>
            </a:extLst>
          </p:cNvPr>
          <p:cNvSpPr txBox="1"/>
          <p:nvPr/>
        </p:nvSpPr>
        <p:spPr>
          <a:xfrm>
            <a:off x="6425302" y="541656"/>
            <a:ext cx="658578" cy="369332"/>
          </a:xfrm>
          <a:prstGeom prst="rect">
            <a:avLst/>
          </a:prstGeom>
          <a:noFill/>
        </p:spPr>
        <p:txBody>
          <a:bodyPr wrap="none" rtlCol="0">
            <a:spAutoFit/>
          </a:bodyPr>
          <a:lstStyle/>
          <a:p>
            <a:r>
              <a:rPr lang="en-IN" dirty="0"/>
              <a:t>stack</a:t>
            </a:r>
          </a:p>
        </p:txBody>
      </p:sp>
      <p:sp>
        <p:nvSpPr>
          <p:cNvPr id="10" name="Rectangle 9">
            <a:extLst>
              <a:ext uri="{FF2B5EF4-FFF2-40B4-BE49-F238E27FC236}">
                <a16:creationId xmlns:a16="http://schemas.microsoft.com/office/drawing/2014/main" id="{8AA8E9CC-5A24-1F12-129E-1F70F8B53EB0}"/>
              </a:ext>
            </a:extLst>
          </p:cNvPr>
          <p:cNvSpPr/>
          <p:nvPr/>
        </p:nvSpPr>
        <p:spPr>
          <a:xfrm>
            <a:off x="8550325" y="541656"/>
            <a:ext cx="3084354" cy="27834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solidFill>
            </a:endParaRPr>
          </a:p>
        </p:txBody>
      </p:sp>
      <p:sp>
        <p:nvSpPr>
          <p:cNvPr id="11" name="TextBox 10">
            <a:extLst>
              <a:ext uri="{FF2B5EF4-FFF2-40B4-BE49-F238E27FC236}">
                <a16:creationId xmlns:a16="http://schemas.microsoft.com/office/drawing/2014/main" id="{4BBF34C0-B69A-D052-5F0C-BE2A37C33FDB}"/>
              </a:ext>
            </a:extLst>
          </p:cNvPr>
          <p:cNvSpPr txBox="1"/>
          <p:nvPr/>
        </p:nvSpPr>
        <p:spPr>
          <a:xfrm>
            <a:off x="8549955" y="541656"/>
            <a:ext cx="960071" cy="369332"/>
          </a:xfrm>
          <a:prstGeom prst="rect">
            <a:avLst/>
          </a:prstGeom>
          <a:noFill/>
        </p:spPr>
        <p:txBody>
          <a:bodyPr wrap="none" rtlCol="0">
            <a:spAutoFit/>
          </a:bodyPr>
          <a:lstStyle/>
          <a:p>
            <a:r>
              <a:rPr lang="en-IN" dirty="0" err="1"/>
              <a:t>webapis</a:t>
            </a:r>
            <a:endParaRPr lang="en-IN" dirty="0"/>
          </a:p>
        </p:txBody>
      </p:sp>
      <p:sp>
        <p:nvSpPr>
          <p:cNvPr id="12" name="TextBox 11">
            <a:extLst>
              <a:ext uri="{FF2B5EF4-FFF2-40B4-BE49-F238E27FC236}">
                <a16:creationId xmlns:a16="http://schemas.microsoft.com/office/drawing/2014/main" id="{5400D25B-BF64-A964-2254-038103337BF8}"/>
              </a:ext>
            </a:extLst>
          </p:cNvPr>
          <p:cNvSpPr txBox="1"/>
          <p:nvPr/>
        </p:nvSpPr>
        <p:spPr>
          <a:xfrm>
            <a:off x="6425302" y="3569385"/>
            <a:ext cx="1559273" cy="477054"/>
          </a:xfrm>
          <a:prstGeom prst="rect">
            <a:avLst/>
          </a:prstGeom>
          <a:noFill/>
        </p:spPr>
        <p:txBody>
          <a:bodyPr wrap="none" rtlCol="0">
            <a:spAutoFit/>
          </a:bodyPr>
          <a:lstStyle/>
          <a:p>
            <a:r>
              <a:rPr lang="en-IN" sz="2500" dirty="0"/>
              <a:t>Event loop</a:t>
            </a:r>
          </a:p>
        </p:txBody>
      </p:sp>
      <p:pic>
        <p:nvPicPr>
          <p:cNvPr id="14" name="Graphic 13" descr="Arrow circle with solid fill">
            <a:extLst>
              <a:ext uri="{FF2B5EF4-FFF2-40B4-BE49-F238E27FC236}">
                <a16:creationId xmlns:a16="http://schemas.microsoft.com/office/drawing/2014/main" id="{55DA25B0-6F4F-84A9-C900-CB0C0A990C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1054" y="3348873"/>
            <a:ext cx="914400" cy="914400"/>
          </a:xfrm>
          <a:prstGeom prst="rect">
            <a:avLst/>
          </a:prstGeom>
        </p:spPr>
      </p:pic>
      <p:sp>
        <p:nvSpPr>
          <p:cNvPr id="2" name="Rectangle 1">
            <a:extLst>
              <a:ext uri="{FF2B5EF4-FFF2-40B4-BE49-F238E27FC236}">
                <a16:creationId xmlns:a16="http://schemas.microsoft.com/office/drawing/2014/main" id="{C829CD2A-CDEB-5A19-9EFA-6D671B03F7BF}"/>
              </a:ext>
            </a:extLst>
          </p:cNvPr>
          <p:cNvSpPr/>
          <p:nvPr/>
        </p:nvSpPr>
        <p:spPr>
          <a:xfrm>
            <a:off x="6985829" y="4287055"/>
            <a:ext cx="4648849" cy="1034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AFE53D9-C990-AD17-A312-37A0FCA7E7E5}"/>
              </a:ext>
            </a:extLst>
          </p:cNvPr>
          <p:cNvSpPr txBox="1"/>
          <p:nvPr/>
        </p:nvSpPr>
        <p:spPr>
          <a:xfrm>
            <a:off x="5637730" y="4459754"/>
            <a:ext cx="1348099" cy="861774"/>
          </a:xfrm>
          <a:prstGeom prst="rect">
            <a:avLst/>
          </a:prstGeom>
          <a:noFill/>
        </p:spPr>
        <p:txBody>
          <a:bodyPr wrap="square" rtlCol="0">
            <a:spAutoFit/>
          </a:bodyPr>
          <a:lstStyle/>
          <a:p>
            <a:r>
              <a:rPr lang="en-IN" sz="2500" dirty="0"/>
              <a:t>Render queue</a:t>
            </a:r>
          </a:p>
        </p:txBody>
      </p:sp>
      <p:pic>
        <p:nvPicPr>
          <p:cNvPr id="15" name="Picture 14">
            <a:extLst>
              <a:ext uri="{FF2B5EF4-FFF2-40B4-BE49-F238E27FC236}">
                <a16:creationId xmlns:a16="http://schemas.microsoft.com/office/drawing/2014/main" id="{A6B95E7B-0B02-1CB1-F1CB-8E7501F35225}"/>
              </a:ext>
            </a:extLst>
          </p:cNvPr>
          <p:cNvPicPr>
            <a:picLocks noChangeAspect="1"/>
          </p:cNvPicPr>
          <p:nvPr/>
        </p:nvPicPr>
        <p:blipFill>
          <a:blip r:embed="rId5"/>
          <a:stretch>
            <a:fillRect/>
          </a:stretch>
        </p:blipFill>
        <p:spPr>
          <a:xfrm>
            <a:off x="550570" y="508714"/>
            <a:ext cx="4818243" cy="3768413"/>
          </a:xfrm>
          <a:prstGeom prst="rect">
            <a:avLst/>
          </a:prstGeom>
        </p:spPr>
      </p:pic>
    </p:spTree>
    <p:extLst>
      <p:ext uri="{BB962C8B-B14F-4D97-AF65-F5344CB8AC3E}">
        <p14:creationId xmlns:p14="http://schemas.microsoft.com/office/powerpoint/2010/main" val="340186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E611-8ACD-93BD-DE6F-269E9DC23BCA}"/>
              </a:ext>
            </a:extLst>
          </p:cNvPr>
          <p:cNvSpPr>
            <a:spLocks noGrp="1"/>
          </p:cNvSpPr>
          <p:nvPr>
            <p:ph type="title"/>
          </p:nvPr>
        </p:nvSpPr>
        <p:spPr/>
        <p:txBody>
          <a:bodyPr/>
          <a:lstStyle/>
          <a:p>
            <a:r>
              <a:rPr lang="en-IN" dirty="0"/>
              <a:t>What is </a:t>
            </a:r>
            <a:r>
              <a:rPr lang="en-IN" dirty="0" err="1"/>
              <a:t>Javascript</a:t>
            </a:r>
            <a:r>
              <a:rPr lang="en-IN" dirty="0"/>
              <a:t>?</a:t>
            </a:r>
          </a:p>
        </p:txBody>
      </p:sp>
      <p:sp>
        <p:nvSpPr>
          <p:cNvPr id="3" name="Content Placeholder 2">
            <a:extLst>
              <a:ext uri="{FF2B5EF4-FFF2-40B4-BE49-F238E27FC236}">
                <a16:creationId xmlns:a16="http://schemas.microsoft.com/office/drawing/2014/main" id="{0D1773FE-027F-0665-ECF1-5F62279F611F}"/>
              </a:ext>
            </a:extLst>
          </p:cNvPr>
          <p:cNvSpPr>
            <a:spLocks noGrp="1"/>
          </p:cNvSpPr>
          <p:nvPr>
            <p:ph idx="1"/>
          </p:nvPr>
        </p:nvSpPr>
        <p:spPr/>
        <p:txBody>
          <a:bodyPr/>
          <a:lstStyle/>
          <a:p>
            <a:r>
              <a:rPr lang="en-US" dirty="0"/>
              <a:t>JavaScript is a scripting or programming language that allows you to implement complex features on web pages.</a:t>
            </a:r>
          </a:p>
          <a:p>
            <a:r>
              <a:rPr lang="en-US" dirty="0" err="1"/>
              <a:t>Javascript</a:t>
            </a:r>
            <a:r>
              <a:rPr lang="en-US" dirty="0"/>
              <a:t> can be used to make webpage more dynamic and interactive.</a:t>
            </a:r>
          </a:p>
          <a:p>
            <a:r>
              <a:rPr lang="en-IN" dirty="0" err="1"/>
              <a:t>Javascript</a:t>
            </a:r>
            <a:r>
              <a:rPr lang="en-IN" dirty="0"/>
              <a:t> is a single threaded non-blocking asynchronous concurrent programming language.</a:t>
            </a:r>
          </a:p>
          <a:p>
            <a:r>
              <a:rPr lang="en-IN" dirty="0"/>
              <a:t>What is the meaning of concurrency?</a:t>
            </a:r>
          </a:p>
        </p:txBody>
      </p:sp>
    </p:spTree>
    <p:extLst>
      <p:ext uri="{BB962C8B-B14F-4D97-AF65-F5344CB8AC3E}">
        <p14:creationId xmlns:p14="http://schemas.microsoft.com/office/powerpoint/2010/main" val="6253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EEA9-0882-3462-109C-A9A029A38D08}"/>
              </a:ext>
            </a:extLst>
          </p:cNvPr>
          <p:cNvSpPr>
            <a:spLocks noGrp="1"/>
          </p:cNvSpPr>
          <p:nvPr>
            <p:ph type="title"/>
          </p:nvPr>
        </p:nvSpPr>
        <p:spPr/>
        <p:txBody>
          <a:bodyPr/>
          <a:lstStyle/>
          <a:p>
            <a:pPr algn="ctr"/>
            <a:r>
              <a:rPr lang="en-IN" dirty="0"/>
              <a:t>DON’T BLOCK THE EVENTLOOP</a:t>
            </a:r>
          </a:p>
        </p:txBody>
      </p:sp>
      <p:pic>
        <p:nvPicPr>
          <p:cNvPr id="5" name="Content Placeholder 4">
            <a:extLst>
              <a:ext uri="{FF2B5EF4-FFF2-40B4-BE49-F238E27FC236}">
                <a16:creationId xmlns:a16="http://schemas.microsoft.com/office/drawing/2014/main" id="{111FFEC1-F838-906C-C99F-264F7DC36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132" y="1873559"/>
            <a:ext cx="7621736" cy="4255469"/>
          </a:xfrm>
        </p:spPr>
      </p:pic>
    </p:spTree>
    <p:extLst>
      <p:ext uri="{BB962C8B-B14F-4D97-AF65-F5344CB8AC3E}">
        <p14:creationId xmlns:p14="http://schemas.microsoft.com/office/powerpoint/2010/main" val="3902268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035F-EB03-F047-4A16-CC3BF982BE93}"/>
              </a:ext>
            </a:extLst>
          </p:cNvPr>
          <p:cNvSpPr>
            <a:spLocks noGrp="1"/>
          </p:cNvSpPr>
          <p:nvPr>
            <p:ph type="ctrTitle"/>
          </p:nvPr>
        </p:nvSpPr>
        <p:spPr>
          <a:xfrm>
            <a:off x="1524000" y="2235200"/>
            <a:ext cx="9144000" cy="2387600"/>
          </a:xfrm>
        </p:spPr>
        <p:txBody>
          <a:bodyPr anchor="ctr" anchorCtr="0"/>
          <a:lstStyle/>
          <a:p>
            <a:r>
              <a:rPr lang="en-IN" dirty="0"/>
              <a:t>THANK YOU</a:t>
            </a:r>
          </a:p>
        </p:txBody>
      </p:sp>
    </p:spTree>
    <p:extLst>
      <p:ext uri="{BB962C8B-B14F-4D97-AF65-F5344CB8AC3E}">
        <p14:creationId xmlns:p14="http://schemas.microsoft.com/office/powerpoint/2010/main" val="351601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A50C-532F-AD43-7188-C9E16E285718}"/>
              </a:ext>
            </a:extLst>
          </p:cNvPr>
          <p:cNvSpPr>
            <a:spLocks noGrp="1"/>
          </p:cNvSpPr>
          <p:nvPr>
            <p:ph type="ctrTitle"/>
          </p:nvPr>
        </p:nvSpPr>
        <p:spPr>
          <a:xfrm>
            <a:off x="1524000" y="2235200"/>
            <a:ext cx="9144000" cy="2387600"/>
          </a:xfrm>
        </p:spPr>
        <p:txBody>
          <a:bodyPr anchor="ctr" anchorCtr="0"/>
          <a:lstStyle/>
          <a:p>
            <a:r>
              <a:rPr lang="en-IN" dirty="0"/>
              <a:t>Some terminology that should be known</a:t>
            </a:r>
          </a:p>
        </p:txBody>
      </p:sp>
    </p:spTree>
    <p:extLst>
      <p:ext uri="{BB962C8B-B14F-4D97-AF65-F5344CB8AC3E}">
        <p14:creationId xmlns:p14="http://schemas.microsoft.com/office/powerpoint/2010/main" val="38393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2D85-E1A0-64ED-4715-2C5F89120C98}"/>
              </a:ext>
            </a:extLst>
          </p:cNvPr>
          <p:cNvSpPr>
            <a:spLocks noGrp="1"/>
          </p:cNvSpPr>
          <p:nvPr>
            <p:ph type="title"/>
          </p:nvPr>
        </p:nvSpPr>
        <p:spPr/>
        <p:txBody>
          <a:bodyPr/>
          <a:lstStyle/>
          <a:p>
            <a:r>
              <a:rPr lang="en-IN" dirty="0"/>
              <a:t>Some terminology that should be known</a:t>
            </a:r>
          </a:p>
        </p:txBody>
      </p:sp>
      <p:sp>
        <p:nvSpPr>
          <p:cNvPr id="3" name="Content Placeholder 2">
            <a:extLst>
              <a:ext uri="{FF2B5EF4-FFF2-40B4-BE49-F238E27FC236}">
                <a16:creationId xmlns:a16="http://schemas.microsoft.com/office/drawing/2014/main" id="{AB71109F-2DD3-E2D5-4D7F-9ABAE77B3887}"/>
              </a:ext>
            </a:extLst>
          </p:cNvPr>
          <p:cNvSpPr>
            <a:spLocks noGrp="1"/>
          </p:cNvSpPr>
          <p:nvPr>
            <p:ph idx="1"/>
          </p:nvPr>
        </p:nvSpPr>
        <p:spPr/>
        <p:txBody>
          <a:bodyPr anchor="ctr" anchorCtr="0"/>
          <a:lstStyle/>
          <a:p>
            <a:r>
              <a:rPr lang="en-IN" dirty="0"/>
              <a:t>What does asynchronous actually mean?</a:t>
            </a:r>
          </a:p>
          <a:p>
            <a:r>
              <a:rPr lang="en-IN" dirty="0"/>
              <a:t>Some examples of asynchronous tasks</a:t>
            </a:r>
          </a:p>
          <a:p>
            <a:r>
              <a:rPr lang="en-IN" dirty="0"/>
              <a:t>Server-side rendering</a:t>
            </a:r>
          </a:p>
          <a:p>
            <a:r>
              <a:rPr lang="en-IN" dirty="0"/>
              <a:t>Client-side rendering</a:t>
            </a:r>
          </a:p>
          <a:p>
            <a:r>
              <a:rPr lang="en-IN" dirty="0"/>
              <a:t>API (Application programming interface)</a:t>
            </a:r>
          </a:p>
          <a:p>
            <a:r>
              <a:rPr lang="en-IN" dirty="0"/>
              <a:t>Rest APIs (Representational state transfer APIs)</a:t>
            </a:r>
          </a:p>
          <a:p>
            <a:endParaRPr lang="en-IN" dirty="0"/>
          </a:p>
          <a:p>
            <a:endParaRPr lang="en-IN" dirty="0"/>
          </a:p>
        </p:txBody>
      </p:sp>
    </p:spTree>
    <p:extLst>
      <p:ext uri="{BB962C8B-B14F-4D97-AF65-F5344CB8AC3E}">
        <p14:creationId xmlns:p14="http://schemas.microsoft.com/office/powerpoint/2010/main" val="38814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7623-FDAF-833E-EBE2-C3CA71A6D713}"/>
              </a:ext>
            </a:extLst>
          </p:cNvPr>
          <p:cNvSpPr>
            <a:spLocks noGrp="1"/>
          </p:cNvSpPr>
          <p:nvPr>
            <p:ph type="ctrTitle"/>
          </p:nvPr>
        </p:nvSpPr>
        <p:spPr>
          <a:xfrm>
            <a:off x="1524000" y="2235200"/>
            <a:ext cx="9144000" cy="2387600"/>
          </a:xfrm>
        </p:spPr>
        <p:txBody>
          <a:bodyPr anchor="ctr" anchorCtr="0"/>
          <a:lstStyle/>
          <a:p>
            <a:r>
              <a:rPr lang="en-IN" dirty="0" err="1"/>
              <a:t>Callbacks</a:t>
            </a:r>
            <a:endParaRPr lang="en-IN" dirty="0"/>
          </a:p>
        </p:txBody>
      </p:sp>
    </p:spTree>
    <p:extLst>
      <p:ext uri="{BB962C8B-B14F-4D97-AF65-F5344CB8AC3E}">
        <p14:creationId xmlns:p14="http://schemas.microsoft.com/office/powerpoint/2010/main" val="43362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9BB-80ED-4B0F-295F-96B96F90E6F4}"/>
              </a:ext>
            </a:extLst>
          </p:cNvPr>
          <p:cNvSpPr>
            <a:spLocks noGrp="1"/>
          </p:cNvSpPr>
          <p:nvPr>
            <p:ph type="title"/>
          </p:nvPr>
        </p:nvSpPr>
        <p:spPr/>
        <p:txBody>
          <a:bodyPr/>
          <a:lstStyle/>
          <a:p>
            <a:r>
              <a:rPr lang="en-IN" dirty="0" err="1"/>
              <a:t>Callbacks</a:t>
            </a:r>
            <a:endParaRPr lang="en-IN" dirty="0"/>
          </a:p>
        </p:txBody>
      </p:sp>
      <p:sp>
        <p:nvSpPr>
          <p:cNvPr id="3" name="Content Placeholder 2">
            <a:extLst>
              <a:ext uri="{FF2B5EF4-FFF2-40B4-BE49-F238E27FC236}">
                <a16:creationId xmlns:a16="http://schemas.microsoft.com/office/drawing/2014/main" id="{F0685A45-A07E-B5D0-A1FE-A8E1831CD9F1}"/>
              </a:ext>
            </a:extLst>
          </p:cNvPr>
          <p:cNvSpPr>
            <a:spLocks noGrp="1"/>
          </p:cNvSpPr>
          <p:nvPr>
            <p:ph sz="half" idx="1"/>
          </p:nvPr>
        </p:nvSpPr>
        <p:spPr/>
        <p:txBody>
          <a:bodyPr>
            <a:normAutofit/>
          </a:bodyPr>
          <a:lstStyle/>
          <a:p>
            <a:r>
              <a:rPr lang="en-IN" dirty="0"/>
              <a:t>A </a:t>
            </a:r>
            <a:r>
              <a:rPr lang="en-IN" dirty="0" err="1"/>
              <a:t>callback</a:t>
            </a:r>
            <a:r>
              <a:rPr lang="en-IN" dirty="0"/>
              <a:t> function is a function passed into another function as a argument, which is then invoked inside the outer function to complete some kind of routine or action.</a:t>
            </a:r>
          </a:p>
          <a:p>
            <a:r>
              <a:rPr lang="en-IN" dirty="0"/>
              <a:t>Generally used for the async tasks.</a:t>
            </a:r>
          </a:p>
          <a:p>
            <a:pPr marL="0" indent="0">
              <a:buNone/>
            </a:pPr>
            <a:endParaRPr lang="en-IN" dirty="0"/>
          </a:p>
        </p:txBody>
      </p:sp>
      <p:pic>
        <p:nvPicPr>
          <p:cNvPr id="10" name="Content Placeholder 9">
            <a:extLst>
              <a:ext uri="{FF2B5EF4-FFF2-40B4-BE49-F238E27FC236}">
                <a16:creationId xmlns:a16="http://schemas.microsoft.com/office/drawing/2014/main" id="{886AF6CB-0122-29DE-AB4D-8BFFB37640EA}"/>
              </a:ext>
            </a:extLst>
          </p:cNvPr>
          <p:cNvPicPr>
            <a:picLocks noGrp="1" noChangeAspect="1"/>
          </p:cNvPicPr>
          <p:nvPr>
            <p:ph sz="half" idx="2"/>
          </p:nvPr>
        </p:nvPicPr>
        <p:blipFill>
          <a:blip r:embed="rId2"/>
          <a:stretch>
            <a:fillRect/>
          </a:stretch>
        </p:blipFill>
        <p:spPr>
          <a:xfrm>
            <a:off x="6096000" y="1825625"/>
            <a:ext cx="5693947" cy="3152775"/>
          </a:xfrm>
          <a:noFill/>
          <a:ln>
            <a:solidFill>
              <a:schemeClr val="tx1"/>
            </a:solidFill>
          </a:ln>
        </p:spPr>
      </p:pic>
    </p:spTree>
    <p:extLst>
      <p:ext uri="{BB962C8B-B14F-4D97-AF65-F5344CB8AC3E}">
        <p14:creationId xmlns:p14="http://schemas.microsoft.com/office/powerpoint/2010/main" val="278955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D0DC-60B8-F44F-0BB6-E599EA99B786}"/>
              </a:ext>
            </a:extLst>
          </p:cNvPr>
          <p:cNvSpPr>
            <a:spLocks noGrp="1"/>
          </p:cNvSpPr>
          <p:nvPr>
            <p:ph type="title"/>
          </p:nvPr>
        </p:nvSpPr>
        <p:spPr/>
        <p:txBody>
          <a:bodyPr/>
          <a:lstStyle/>
          <a:p>
            <a:r>
              <a:rPr lang="en-IN" dirty="0" err="1"/>
              <a:t>Callbacks</a:t>
            </a:r>
            <a:r>
              <a:rPr lang="en-IN" dirty="0"/>
              <a:t> (continued)</a:t>
            </a:r>
          </a:p>
        </p:txBody>
      </p:sp>
      <p:sp>
        <p:nvSpPr>
          <p:cNvPr id="3" name="Content Placeholder 2">
            <a:extLst>
              <a:ext uri="{FF2B5EF4-FFF2-40B4-BE49-F238E27FC236}">
                <a16:creationId xmlns:a16="http://schemas.microsoft.com/office/drawing/2014/main" id="{E4CFCC2E-1673-9351-4755-496F6FAA0B77}"/>
              </a:ext>
            </a:extLst>
          </p:cNvPr>
          <p:cNvSpPr>
            <a:spLocks noGrp="1"/>
          </p:cNvSpPr>
          <p:nvPr>
            <p:ph idx="1"/>
          </p:nvPr>
        </p:nvSpPr>
        <p:spPr/>
        <p:txBody>
          <a:bodyPr/>
          <a:lstStyle/>
          <a:p>
            <a:r>
              <a:rPr lang="en-IN" dirty="0"/>
              <a:t>Before the other options came (like promises) we used to use the </a:t>
            </a:r>
            <a:r>
              <a:rPr lang="en-IN" dirty="0" err="1"/>
              <a:t>callbacks</a:t>
            </a:r>
            <a:r>
              <a:rPr lang="en-IN" dirty="0"/>
              <a:t> to handle the async tasks.</a:t>
            </a:r>
          </a:p>
          <a:p>
            <a:r>
              <a:rPr lang="en-IN" dirty="0"/>
              <a:t>However there are many problems with the </a:t>
            </a:r>
            <a:r>
              <a:rPr lang="en-IN" dirty="0" err="1"/>
              <a:t>callbacks</a:t>
            </a:r>
            <a:r>
              <a:rPr lang="en-IN" dirty="0"/>
              <a:t>.</a:t>
            </a:r>
          </a:p>
          <a:p>
            <a:r>
              <a:rPr lang="en-IN" dirty="0"/>
              <a:t>There are main two problems with this approach</a:t>
            </a:r>
          </a:p>
          <a:p>
            <a:r>
              <a:rPr lang="en-IN" dirty="0"/>
              <a:t>First, we just need to trust that </a:t>
            </a:r>
            <a:r>
              <a:rPr lang="en-IN" dirty="0" err="1"/>
              <a:t>callback</a:t>
            </a:r>
            <a:r>
              <a:rPr lang="en-IN" dirty="0"/>
              <a:t> function will eventually be called and it will not call twice or even in incorrect order. So there is no trust in this approach.</a:t>
            </a:r>
          </a:p>
          <a:p>
            <a:r>
              <a:rPr lang="en-IN" dirty="0"/>
              <a:t>Second and most important is the unreadability of the codebase. And creates a problem known as “</a:t>
            </a:r>
            <a:r>
              <a:rPr lang="en-IN" dirty="0" err="1"/>
              <a:t>callback</a:t>
            </a:r>
            <a:r>
              <a:rPr lang="en-IN" dirty="0"/>
              <a:t> hell”.</a:t>
            </a:r>
          </a:p>
        </p:txBody>
      </p:sp>
    </p:spTree>
    <p:extLst>
      <p:ext uri="{BB962C8B-B14F-4D97-AF65-F5344CB8AC3E}">
        <p14:creationId xmlns:p14="http://schemas.microsoft.com/office/powerpoint/2010/main" val="37321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944</Words>
  <Application>Microsoft Office PowerPoint</Application>
  <PresentationFormat>Widescreen</PresentationFormat>
  <Paragraphs>125</Paragraphs>
  <Slides>41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JavaScript Promises, async/await and eventloop</vt:lpstr>
      <vt:lpstr>Outline</vt:lpstr>
      <vt:lpstr>What is Javascript?</vt:lpstr>
      <vt:lpstr>What is Javascript?</vt:lpstr>
      <vt:lpstr>Some terminology that should be known</vt:lpstr>
      <vt:lpstr>Some terminology that should be known</vt:lpstr>
      <vt:lpstr>Callbacks</vt:lpstr>
      <vt:lpstr>Callbacks</vt:lpstr>
      <vt:lpstr>Callbacks (continued)</vt:lpstr>
      <vt:lpstr>Callbacks (continued)</vt:lpstr>
      <vt:lpstr>Promise</vt:lpstr>
      <vt:lpstr>Promise</vt:lpstr>
      <vt:lpstr>Promise (continued)</vt:lpstr>
      <vt:lpstr>Promise (continued)</vt:lpstr>
      <vt:lpstr>Promise (continued)</vt:lpstr>
      <vt:lpstr>Async/await</vt:lpstr>
      <vt:lpstr>Async/await</vt:lpstr>
      <vt:lpstr>Eventloops</vt:lpstr>
      <vt:lpstr>How does Javascript work?</vt:lpstr>
      <vt:lpstr>Javascript is a single threaded non-blocking asynchronous concurrent programming language. </vt:lpstr>
      <vt:lpstr>It has call stack, an eventloop a callback queue and some other APIs</vt:lpstr>
      <vt:lpstr>And I think I kinda understand this</vt:lpstr>
      <vt:lpstr>PowerPoint Presentation</vt:lpstr>
      <vt:lpstr>The call stack</vt:lpstr>
      <vt:lpstr>Call stack</vt:lpstr>
      <vt:lpstr>Call stack</vt:lpstr>
      <vt:lpstr>Blocking</vt:lpstr>
      <vt:lpstr>Call stack</vt:lpstr>
      <vt:lpstr>So why this is a problem?</vt:lpstr>
      <vt:lpstr>Solution?</vt:lpstr>
      <vt:lpstr>Call stack</vt:lpstr>
      <vt:lpstr>Concurrency &amp; the Event loop</vt:lpstr>
      <vt:lpstr>PowerPoint Presentation</vt:lpstr>
      <vt:lpstr>PowerPoint Presentation</vt:lpstr>
      <vt:lpstr>setTimeout with 0 ms delay</vt:lpstr>
      <vt:lpstr>PowerPoint Presentation</vt:lpstr>
      <vt:lpstr>PowerPoint Presentation</vt:lpstr>
      <vt:lpstr>Render Queue</vt:lpstr>
      <vt:lpstr>PowerPoint Presentation</vt:lpstr>
      <vt:lpstr>DON’T BLOCK THE EVENTLOOP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Promises, async/await and eventloop</dc:title>
  <dc:creator>Shivraj naghera</dc:creator>
  <cp:lastModifiedBy>Shivraj naghera</cp:lastModifiedBy>
  <cp:revision>1</cp:revision>
  <dcterms:created xsi:type="dcterms:W3CDTF">2023-04-07T17:44:33Z</dcterms:created>
  <dcterms:modified xsi:type="dcterms:W3CDTF">2023-04-07T21:36:02Z</dcterms:modified>
</cp:coreProperties>
</file>