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70" r:id="rId7"/>
    <p:sldId id="265" r:id="rId8"/>
    <p:sldId id="266" r:id="rId9"/>
    <p:sldId id="269" r:id="rId10"/>
    <p:sldId id="267" r:id="rId11"/>
    <p:sldId id="261" r:id="rId12"/>
    <p:sldId id="262" r:id="rId13"/>
    <p:sldId id="263" r:id="rId14"/>
    <p:sldId id="2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7812100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9F287-E30B-43EC-A177-C10EEAE8F9BE}"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72195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408159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871064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3069728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80697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193488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2523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73386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388072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F287-E30B-43EC-A177-C10EEAE8F9BE}"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190057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C9F287-E30B-43EC-A177-C10EEAE8F9BE}"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57713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C9F287-E30B-43EC-A177-C10EEAE8F9BE}"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98589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C9F287-E30B-43EC-A177-C10EEAE8F9BE}"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103051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9C9F287-E30B-43EC-A177-C10EEAE8F9BE}"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86725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9F287-E30B-43EC-A177-C10EEAE8F9BE}"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267199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9F287-E30B-43EC-A177-C10EEAE8F9BE}"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996BD-5504-464B-9277-7BBFF5974C77}" type="slidenum">
              <a:rPr lang="en-US" smtClean="0"/>
              <a:t>‹#›</a:t>
            </a:fld>
            <a:endParaRPr lang="en-US"/>
          </a:p>
        </p:txBody>
      </p:sp>
    </p:spTree>
    <p:extLst>
      <p:ext uri="{BB962C8B-B14F-4D97-AF65-F5344CB8AC3E}">
        <p14:creationId xmlns:p14="http://schemas.microsoft.com/office/powerpoint/2010/main" val="86477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C9F287-E30B-43EC-A177-C10EEAE8F9BE}" type="datetimeFigureOut">
              <a:rPr lang="en-US" smtClean="0"/>
              <a:t>8/30/2018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A996BD-5504-464B-9277-7BBFF5974C77}" type="slidenum">
              <a:rPr lang="en-US" smtClean="0"/>
              <a:t>‹#›</a:t>
            </a:fld>
            <a:endParaRPr lang="en-US"/>
          </a:p>
        </p:txBody>
      </p:sp>
    </p:spTree>
    <p:extLst>
      <p:ext uri="{BB962C8B-B14F-4D97-AF65-F5344CB8AC3E}">
        <p14:creationId xmlns:p14="http://schemas.microsoft.com/office/powerpoint/2010/main" val="1179547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FFFF00"/>
                </a:solidFill>
                <a:latin typeface="+mn-lt"/>
              </a:rPr>
              <a:t>ARTISTIC license 2.0</a:t>
            </a:r>
            <a:endParaRPr lang="en-US" b="1" dirty="0">
              <a:solidFill>
                <a:srgbClr val="FFFF00"/>
              </a:solidFill>
              <a:latin typeface="+mn-lt"/>
            </a:endParaRPr>
          </a:p>
        </p:txBody>
      </p:sp>
      <p:sp>
        <p:nvSpPr>
          <p:cNvPr id="3" name="Content Placeholder 2"/>
          <p:cNvSpPr>
            <a:spLocks noGrp="1"/>
          </p:cNvSpPr>
          <p:nvPr>
            <p:ph idx="1"/>
          </p:nvPr>
        </p:nvSpPr>
        <p:spPr>
          <a:xfrm>
            <a:off x="244367" y="2946109"/>
            <a:ext cx="10131425" cy="3649133"/>
          </a:xfrm>
        </p:spPr>
        <p:txBody>
          <a:bodyPr>
            <a:normAutofit/>
          </a:bodyPr>
          <a:lstStyle/>
          <a:p>
            <a:pPr marL="0" indent="0">
              <a:buNone/>
            </a:pPr>
            <a:r>
              <a:rPr lang="en-US" sz="2400" b="1" dirty="0" smtClean="0">
                <a:solidFill>
                  <a:srgbClr val="FFFF00"/>
                </a:solidFill>
                <a:latin typeface="Arial Black" panose="020B0A04020102020204" pitchFamily="34" charset="0"/>
              </a:rPr>
              <a:t>Practical No.2 </a:t>
            </a:r>
            <a:r>
              <a:rPr lang="en-US" sz="2400" b="1" dirty="0" smtClean="0">
                <a:latin typeface="Arial Black" panose="020B0A04020102020204" pitchFamily="34" charset="0"/>
              </a:rPr>
              <a:t>: </a:t>
            </a:r>
            <a:r>
              <a:rPr lang="en-US" sz="2400" b="1" dirty="0" smtClean="0">
                <a:solidFill>
                  <a:srgbClr val="FFFF00"/>
                </a:solidFill>
                <a:latin typeface="Arial Black" panose="020B0A04020102020204" pitchFamily="34" charset="0"/>
              </a:rPr>
              <a:t>Information on License</a:t>
            </a:r>
            <a:r>
              <a:rPr lang="en-US" sz="2400" b="1" dirty="0" smtClean="0">
                <a:latin typeface="Arial Black" panose="020B0A04020102020204" pitchFamily="34" charset="0"/>
              </a:rPr>
              <a:t>.</a:t>
            </a:r>
          </a:p>
          <a:p>
            <a:pPr marL="0" indent="0">
              <a:buNone/>
            </a:pPr>
            <a:r>
              <a:rPr lang="en-US" sz="2400" b="1" dirty="0" smtClean="0">
                <a:latin typeface="Arial Black" panose="020B0A04020102020204" pitchFamily="34" charset="0"/>
              </a:rPr>
              <a:t>Name: </a:t>
            </a:r>
            <a:r>
              <a:rPr lang="en-US" sz="2400" b="1" dirty="0" err="1" smtClean="0">
                <a:solidFill>
                  <a:srgbClr val="FFFF00"/>
                </a:solidFill>
                <a:latin typeface="Arial Black" panose="020B0A04020102020204" pitchFamily="34" charset="0"/>
              </a:rPr>
              <a:t>Shivraj</a:t>
            </a:r>
            <a:r>
              <a:rPr lang="en-US" sz="2400" b="1" dirty="0" smtClean="0">
                <a:solidFill>
                  <a:srgbClr val="FFFF00"/>
                </a:solidFill>
                <a:latin typeface="Arial Black" panose="020B0A04020102020204" pitchFamily="34" charset="0"/>
              </a:rPr>
              <a:t> </a:t>
            </a:r>
            <a:r>
              <a:rPr lang="en-US" sz="2400" b="1" dirty="0" err="1" smtClean="0">
                <a:solidFill>
                  <a:srgbClr val="FFFF00"/>
                </a:solidFill>
                <a:latin typeface="Arial Black" panose="020B0A04020102020204" pitchFamily="34" charset="0"/>
              </a:rPr>
              <a:t>Chalwadi</a:t>
            </a:r>
            <a:r>
              <a:rPr lang="en-US" sz="2400" b="1" dirty="0" smtClean="0">
                <a:latin typeface="Arial Black" panose="020B0A04020102020204" pitchFamily="34" charset="0"/>
              </a:rPr>
              <a:t>.</a:t>
            </a:r>
            <a:endParaRPr lang="en-US" sz="2400" b="1" dirty="0">
              <a:latin typeface="Arial Black" panose="020B0A04020102020204" pitchFamily="34" charset="0"/>
            </a:endParaRPr>
          </a:p>
        </p:txBody>
      </p:sp>
      <p:sp>
        <p:nvSpPr>
          <p:cNvPr id="4" name="TextBox 3"/>
          <p:cNvSpPr txBox="1"/>
          <p:nvPr/>
        </p:nvSpPr>
        <p:spPr>
          <a:xfrm>
            <a:off x="10580743" y="6211669"/>
            <a:ext cx="1492781" cy="646331"/>
          </a:xfrm>
          <a:prstGeom prst="rect">
            <a:avLst/>
          </a:prstGeom>
          <a:noFill/>
        </p:spPr>
        <p:txBody>
          <a:bodyPr wrap="none" rtlCol="0">
            <a:spAutoFit/>
          </a:bodyPr>
          <a:lstStyle/>
          <a:p>
            <a:r>
              <a:rPr lang="en-US" dirty="0" smtClean="0"/>
              <a:t>Roll no:38006</a:t>
            </a:r>
          </a:p>
          <a:p>
            <a:r>
              <a:rPr lang="en-US" dirty="0" smtClean="0"/>
              <a:t>Room no:207</a:t>
            </a:r>
            <a:endParaRPr lang="en-US" dirty="0"/>
          </a:p>
        </p:txBody>
      </p:sp>
    </p:spTree>
    <p:extLst>
      <p:ext uri="{BB962C8B-B14F-4D97-AF65-F5344CB8AC3E}">
        <p14:creationId xmlns:p14="http://schemas.microsoft.com/office/powerpoint/2010/main" val="289481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61" y="309472"/>
            <a:ext cx="4832130" cy="1093660"/>
          </a:xfrm>
        </p:spPr>
        <p:txBody>
          <a:bodyPr/>
          <a:lstStyle/>
          <a:p>
            <a:r>
              <a:rPr lang="en-US" dirty="0" smtClean="0">
                <a:latin typeface="+mn-lt"/>
              </a:rPr>
              <a:t>General provisions</a:t>
            </a:r>
            <a:endParaRPr lang="en-US" dirty="0">
              <a:latin typeface="+mn-lt"/>
            </a:endParaRPr>
          </a:p>
        </p:txBody>
      </p:sp>
      <p:sp>
        <p:nvSpPr>
          <p:cNvPr id="3" name="Content Placeholder 2"/>
          <p:cNvSpPr>
            <a:spLocks noGrp="1"/>
          </p:cNvSpPr>
          <p:nvPr>
            <p:ph idx="1"/>
          </p:nvPr>
        </p:nvSpPr>
        <p:spPr>
          <a:xfrm>
            <a:off x="0" y="1765738"/>
            <a:ext cx="11997559" cy="4918842"/>
          </a:xfrm>
        </p:spPr>
        <p:txBody>
          <a:bodyPr>
            <a:normAutofit fontScale="92500" lnSpcReduction="10000"/>
          </a:bodyPr>
          <a:lstStyle/>
          <a:p>
            <a:pPr>
              <a:buFont typeface="Wingdings" panose="05000000000000000000" pitchFamily="2" charset="2"/>
              <a:buChar char="q"/>
            </a:pPr>
            <a:r>
              <a:rPr lang="en-US" sz="2400" b="1" dirty="0" smtClean="0">
                <a:solidFill>
                  <a:srgbClr val="FFFF00"/>
                </a:solidFill>
              </a:rPr>
              <a:t>Any </a:t>
            </a:r>
            <a:r>
              <a:rPr lang="en-US" sz="2400" b="1" dirty="0" err="1" smtClean="0">
                <a:solidFill>
                  <a:srgbClr val="FFFF00"/>
                </a:solidFill>
              </a:rPr>
              <a:t>Modifications,Distributions</a:t>
            </a:r>
            <a:r>
              <a:rPr lang="en-US" sz="2400" b="1" dirty="0" smtClean="0">
                <a:solidFill>
                  <a:srgbClr val="FFFF00"/>
                </a:solidFill>
              </a:rPr>
              <a:t> of </a:t>
            </a:r>
            <a:r>
              <a:rPr lang="en-US" sz="2400" b="1" dirty="0" err="1" smtClean="0">
                <a:solidFill>
                  <a:srgbClr val="FFFF00"/>
                </a:solidFill>
              </a:rPr>
              <a:t>softwares</a:t>
            </a:r>
            <a:r>
              <a:rPr lang="en-US" sz="2400" b="1" dirty="0" smtClean="0">
                <a:solidFill>
                  <a:srgbClr val="FFFF00"/>
                </a:solidFill>
              </a:rPr>
              <a:t> under (artistic 2.0)license is governed  by artistic license</a:t>
            </a:r>
          </a:p>
          <a:p>
            <a:pPr>
              <a:buFont typeface="Wingdings" panose="05000000000000000000" pitchFamily="2" charset="2"/>
              <a:buChar char="q"/>
            </a:pPr>
            <a:r>
              <a:rPr lang="en-US" sz="2400" b="1" dirty="0" smtClean="0">
                <a:solidFill>
                  <a:srgbClr val="FFC000"/>
                </a:solidFill>
              </a:rPr>
              <a:t> </a:t>
            </a:r>
            <a:r>
              <a:rPr lang="en-US" sz="2400" b="1" dirty="0">
                <a:solidFill>
                  <a:srgbClr val="FFC000"/>
                </a:solidFill>
              </a:rPr>
              <a:t>B</a:t>
            </a:r>
            <a:r>
              <a:rPr lang="en-US" sz="2400" b="1" dirty="0" smtClean="0">
                <a:solidFill>
                  <a:srgbClr val="FFC000"/>
                </a:solidFill>
              </a:rPr>
              <a:t>y </a:t>
            </a:r>
            <a:r>
              <a:rPr lang="en-US" sz="2400" b="1" dirty="0" err="1" smtClean="0">
                <a:solidFill>
                  <a:srgbClr val="FFC000"/>
                </a:solidFill>
              </a:rPr>
              <a:t>modifiying</a:t>
            </a:r>
            <a:r>
              <a:rPr lang="en-US" sz="2400" b="1" dirty="0" smtClean="0">
                <a:solidFill>
                  <a:srgbClr val="FFC000"/>
                </a:solidFill>
              </a:rPr>
              <a:t> or distributing the software under this license means we accept this license.</a:t>
            </a:r>
            <a:endParaRPr lang="en-US" sz="2000" b="1" dirty="0" smtClean="0">
              <a:solidFill>
                <a:srgbClr val="FFC000"/>
              </a:solidFill>
            </a:endParaRPr>
          </a:p>
          <a:p>
            <a:pPr>
              <a:buFont typeface="Wingdings" panose="05000000000000000000" pitchFamily="2" charset="2"/>
              <a:buChar char="q"/>
            </a:pPr>
            <a:r>
              <a:rPr lang="en-US" sz="2400" b="1" dirty="0" smtClean="0">
                <a:solidFill>
                  <a:srgbClr val="FFC000"/>
                </a:solidFill>
              </a:rPr>
              <a:t>We should </a:t>
            </a:r>
            <a:r>
              <a:rPr lang="en-US" sz="2800" b="1" dirty="0" smtClean="0">
                <a:solidFill>
                  <a:srgbClr val="FF0000"/>
                </a:solidFill>
              </a:rPr>
              <a:t>not</a:t>
            </a:r>
            <a:r>
              <a:rPr lang="en-US" sz="2800" b="1" dirty="0" smtClean="0">
                <a:solidFill>
                  <a:srgbClr val="FFC000"/>
                </a:solidFill>
              </a:rPr>
              <a:t> </a:t>
            </a:r>
            <a:r>
              <a:rPr lang="en-US" sz="2400" b="1" dirty="0" smtClean="0">
                <a:solidFill>
                  <a:srgbClr val="FFC000"/>
                </a:solidFill>
              </a:rPr>
              <a:t>modify </a:t>
            </a:r>
            <a:r>
              <a:rPr lang="en-US" sz="2400" b="1" dirty="0" smtClean="0">
                <a:solidFill>
                  <a:srgbClr val="FFFF00"/>
                </a:solidFill>
              </a:rPr>
              <a:t>and</a:t>
            </a:r>
            <a:r>
              <a:rPr lang="en-US" sz="2400" b="1" dirty="0" smtClean="0"/>
              <a:t> </a:t>
            </a:r>
            <a:r>
              <a:rPr lang="en-US" sz="2400" b="1" dirty="0" smtClean="0">
                <a:solidFill>
                  <a:srgbClr val="FFC000"/>
                </a:solidFill>
              </a:rPr>
              <a:t>distribute</a:t>
            </a:r>
            <a:r>
              <a:rPr lang="en-US" sz="2400" b="1" dirty="0" smtClean="0">
                <a:solidFill>
                  <a:srgbClr val="FFFF00"/>
                </a:solidFill>
              </a:rPr>
              <a:t> </a:t>
            </a:r>
            <a:r>
              <a:rPr lang="en-US" sz="2400" b="1" dirty="0" smtClean="0">
                <a:solidFill>
                  <a:srgbClr val="FFC000"/>
                </a:solidFill>
              </a:rPr>
              <a:t>if we do not want to accept this license</a:t>
            </a:r>
            <a:r>
              <a:rPr lang="en-US" sz="2400" b="1" dirty="0" smtClean="0"/>
              <a:t>.</a:t>
            </a:r>
          </a:p>
          <a:p>
            <a:pPr>
              <a:buFont typeface="Wingdings" panose="05000000000000000000" pitchFamily="2" charset="2"/>
              <a:buChar char="q"/>
            </a:pPr>
            <a:r>
              <a:rPr lang="en-US" sz="2200" b="1" dirty="0">
                <a:solidFill>
                  <a:srgbClr val="FFFF00"/>
                </a:solidFill>
              </a:rPr>
              <a:t>This license </a:t>
            </a:r>
            <a:r>
              <a:rPr lang="en-US" sz="2200" b="1" dirty="0" smtClean="0">
                <a:solidFill>
                  <a:srgbClr val="FFFF00"/>
                </a:solidFill>
              </a:rPr>
              <a:t>do not </a:t>
            </a:r>
            <a:r>
              <a:rPr lang="en-US" sz="2200" b="1" dirty="0">
                <a:solidFill>
                  <a:srgbClr val="FFFF00"/>
                </a:solidFill>
              </a:rPr>
              <a:t>grant you the right to use any</a:t>
            </a:r>
            <a:r>
              <a:rPr lang="en-US" sz="2200" b="1" dirty="0"/>
              <a:t> </a:t>
            </a:r>
            <a:r>
              <a:rPr lang="en-US" sz="2600" b="1" dirty="0">
                <a:solidFill>
                  <a:srgbClr val="FF0000"/>
                </a:solidFill>
              </a:rPr>
              <a:t>trademark, service mark, </a:t>
            </a:r>
            <a:r>
              <a:rPr lang="en-US" sz="2600" b="1" dirty="0" err="1">
                <a:solidFill>
                  <a:srgbClr val="FF0000"/>
                </a:solidFill>
              </a:rPr>
              <a:t>tradename</a:t>
            </a:r>
            <a:r>
              <a:rPr lang="en-US" sz="2600" b="1" dirty="0">
                <a:solidFill>
                  <a:srgbClr val="FF0000"/>
                </a:solidFill>
              </a:rPr>
              <a:t>, or logo </a:t>
            </a:r>
            <a:r>
              <a:rPr lang="en-US" sz="2200" b="1" dirty="0">
                <a:solidFill>
                  <a:srgbClr val="FFFF00"/>
                </a:solidFill>
              </a:rPr>
              <a:t>of </a:t>
            </a:r>
            <a:r>
              <a:rPr lang="en-US" sz="2200" b="1" dirty="0" smtClean="0">
                <a:solidFill>
                  <a:srgbClr val="FFFF00"/>
                </a:solidFill>
              </a:rPr>
              <a:t>the </a:t>
            </a:r>
            <a:r>
              <a:rPr lang="en-US" sz="2200" b="1" dirty="0">
                <a:solidFill>
                  <a:srgbClr val="FFC000"/>
                </a:solidFill>
              </a:rPr>
              <a:t>Copyright </a:t>
            </a:r>
            <a:r>
              <a:rPr lang="en-US" sz="2200" b="1" dirty="0" smtClean="0">
                <a:solidFill>
                  <a:srgbClr val="FFC000"/>
                </a:solidFill>
              </a:rPr>
              <a:t>Holders</a:t>
            </a:r>
            <a:r>
              <a:rPr lang="en-US" sz="2200" b="1" dirty="0" smtClean="0"/>
              <a:t>.</a:t>
            </a:r>
          </a:p>
          <a:p>
            <a:pPr>
              <a:buFont typeface="Wingdings" panose="05000000000000000000" pitchFamily="2" charset="2"/>
              <a:buChar char="q"/>
            </a:pPr>
            <a:r>
              <a:rPr lang="en-US" sz="2200" b="1" dirty="0">
                <a:solidFill>
                  <a:srgbClr val="FFFF00"/>
                </a:solidFill>
              </a:rPr>
              <a:t>This license includes the non-exclusive, worldwide, free-of-charge patent license to make, have made, use, offer to sell, sell, import</a:t>
            </a:r>
            <a:r>
              <a:rPr lang="en-US" sz="2200" b="1" dirty="0"/>
              <a:t> </a:t>
            </a:r>
            <a:r>
              <a:rPr lang="en-US" sz="2200" b="1" dirty="0">
                <a:solidFill>
                  <a:srgbClr val="FFFF00"/>
                </a:solidFill>
              </a:rPr>
              <a:t>and</a:t>
            </a:r>
            <a:r>
              <a:rPr lang="en-US" sz="2200" b="1" dirty="0"/>
              <a:t> </a:t>
            </a:r>
            <a:r>
              <a:rPr lang="en-US" sz="2600" b="1" dirty="0">
                <a:solidFill>
                  <a:srgbClr val="FFC000"/>
                </a:solidFill>
              </a:rPr>
              <a:t>otherwise </a:t>
            </a:r>
            <a:r>
              <a:rPr lang="en-US" sz="2600" b="1" dirty="0" smtClean="0">
                <a:solidFill>
                  <a:srgbClr val="FFC000"/>
                </a:solidFill>
              </a:rPr>
              <a:t>we can transfer </a:t>
            </a:r>
            <a:r>
              <a:rPr lang="en-US" sz="2600" b="1" dirty="0">
                <a:solidFill>
                  <a:srgbClr val="FFC000"/>
                </a:solidFill>
              </a:rPr>
              <a:t>the Package with respect to any patent claims licensable by the Copyright Holder that are necessarily infringed by the Package</a:t>
            </a:r>
            <a:r>
              <a:rPr lang="en-US" sz="2600" b="1" dirty="0"/>
              <a:t>. </a:t>
            </a:r>
            <a:endParaRPr lang="en-US" sz="2600" b="1" dirty="0" smtClean="0"/>
          </a:p>
          <a:p>
            <a:pPr>
              <a:buFont typeface="Wingdings" panose="05000000000000000000" pitchFamily="2" charset="2"/>
              <a:buChar char="q"/>
            </a:pPr>
            <a:r>
              <a:rPr lang="en-US" sz="2200" b="1" dirty="0">
                <a:solidFill>
                  <a:srgbClr val="FFFF00"/>
                </a:solidFill>
              </a:rPr>
              <a:t>If </a:t>
            </a:r>
            <a:r>
              <a:rPr lang="en-US" sz="2200" b="1" dirty="0" smtClean="0">
                <a:solidFill>
                  <a:srgbClr val="FFFF00"/>
                </a:solidFill>
              </a:rPr>
              <a:t>we </a:t>
            </a:r>
            <a:r>
              <a:rPr lang="en-US" sz="2200" b="1" dirty="0">
                <a:solidFill>
                  <a:srgbClr val="FFFF00"/>
                </a:solidFill>
              </a:rPr>
              <a:t>institute patent litigation (including a cross-claim or counterclaim) against any party alleging that the Package constitutes direct or contributory patent infringement</a:t>
            </a:r>
            <a:r>
              <a:rPr lang="en-US" sz="2200" b="1" dirty="0"/>
              <a:t>, </a:t>
            </a:r>
            <a:r>
              <a:rPr lang="en-US" sz="2200" b="1" dirty="0">
                <a:solidFill>
                  <a:srgbClr val="FFC000"/>
                </a:solidFill>
              </a:rPr>
              <a:t>then this Artistic License to you shall </a:t>
            </a:r>
            <a:r>
              <a:rPr lang="en-US" sz="3900" b="1" dirty="0">
                <a:solidFill>
                  <a:srgbClr val="FF0000"/>
                </a:solidFill>
              </a:rPr>
              <a:t>terminate</a:t>
            </a:r>
            <a:r>
              <a:rPr lang="en-US" sz="3900" b="1" dirty="0"/>
              <a:t> </a:t>
            </a:r>
            <a:r>
              <a:rPr lang="en-US" sz="2200" b="1" dirty="0">
                <a:solidFill>
                  <a:srgbClr val="FFC000"/>
                </a:solidFill>
              </a:rPr>
              <a:t>on the date that such litigation is filed</a:t>
            </a:r>
            <a:r>
              <a:rPr lang="en-US" sz="2200" b="1" dirty="0"/>
              <a:t>.</a:t>
            </a:r>
          </a:p>
          <a:p>
            <a:endParaRPr lang="en-US" dirty="0"/>
          </a:p>
        </p:txBody>
      </p:sp>
    </p:spTree>
    <p:extLst>
      <p:ext uri="{BB962C8B-B14F-4D97-AF65-F5344CB8AC3E}">
        <p14:creationId xmlns:p14="http://schemas.microsoft.com/office/powerpoint/2010/main" val="209764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38766"/>
            <a:ext cx="10131425" cy="4303363"/>
          </a:xfrm>
        </p:spPr>
        <p:txBody>
          <a:bodyPr/>
          <a:lstStyle/>
          <a:p>
            <a:pPr>
              <a:buFont typeface="Wingdings" panose="05000000000000000000" pitchFamily="2" charset="2"/>
              <a:buChar char="Ø"/>
            </a:pPr>
            <a:r>
              <a:rPr lang="en-US" sz="2800" b="1" dirty="0">
                <a:solidFill>
                  <a:srgbClr val="FFFF00"/>
                </a:solidFill>
              </a:rPr>
              <a:t>Parrot virtual </a:t>
            </a:r>
            <a:r>
              <a:rPr lang="en-US" sz="2800" b="1" dirty="0" smtClean="0">
                <a:solidFill>
                  <a:srgbClr val="FFFF00"/>
                </a:solidFill>
              </a:rPr>
              <a:t>machine.</a:t>
            </a:r>
          </a:p>
          <a:p>
            <a:pPr>
              <a:buFont typeface="Wingdings" panose="05000000000000000000" pitchFamily="2" charset="2"/>
              <a:buChar char="Ø"/>
            </a:pPr>
            <a:r>
              <a:rPr lang="en-US" sz="2800" b="1" dirty="0" err="1" smtClean="0">
                <a:solidFill>
                  <a:srgbClr val="FFFF00"/>
                </a:solidFill>
              </a:rPr>
              <a:t>MoarVM</a:t>
            </a:r>
            <a:r>
              <a:rPr lang="en-US" sz="2800" b="1" dirty="0" smtClean="0">
                <a:solidFill>
                  <a:srgbClr val="FFFF00"/>
                </a:solidFill>
              </a:rPr>
              <a:t>. </a:t>
            </a:r>
            <a:endParaRPr lang="en-US" sz="2800" b="1" dirty="0">
              <a:solidFill>
                <a:srgbClr val="FFFF00"/>
              </a:solidFill>
            </a:endParaRPr>
          </a:p>
          <a:p>
            <a:pPr>
              <a:buFont typeface="Wingdings" panose="05000000000000000000" pitchFamily="2" charset="2"/>
              <a:buChar char="Ø"/>
            </a:pPr>
            <a:r>
              <a:rPr lang="en-US" sz="2800" b="1" dirty="0" err="1">
                <a:solidFill>
                  <a:srgbClr val="FFFF00"/>
                </a:solidFill>
              </a:rPr>
              <a:t>Rakudo</a:t>
            </a:r>
            <a:r>
              <a:rPr lang="en-US" sz="2800" b="1" dirty="0">
                <a:solidFill>
                  <a:srgbClr val="FFFF00"/>
                </a:solidFill>
              </a:rPr>
              <a:t> Perl </a:t>
            </a:r>
            <a:r>
              <a:rPr lang="en-US" sz="2800" b="1" dirty="0" smtClean="0">
                <a:solidFill>
                  <a:srgbClr val="FFFF00"/>
                </a:solidFill>
              </a:rPr>
              <a:t>6.  (Compiler for </a:t>
            </a:r>
            <a:r>
              <a:rPr lang="en-US" sz="2800" b="1" dirty="0" err="1" smtClean="0">
                <a:solidFill>
                  <a:srgbClr val="FFFF00"/>
                </a:solidFill>
              </a:rPr>
              <a:t>perl</a:t>
            </a:r>
            <a:r>
              <a:rPr lang="en-US" sz="2800" b="1" dirty="0" smtClean="0">
                <a:solidFill>
                  <a:srgbClr val="FFFF00"/>
                </a:solidFill>
              </a:rPr>
              <a:t> language)</a:t>
            </a:r>
            <a:endParaRPr lang="en-US" sz="2800" b="1" dirty="0">
              <a:solidFill>
                <a:srgbClr val="FFFF00"/>
              </a:solidFill>
            </a:endParaRPr>
          </a:p>
          <a:p>
            <a:pPr>
              <a:buFont typeface="Wingdings" panose="05000000000000000000" pitchFamily="2" charset="2"/>
              <a:buChar char="Ø"/>
            </a:pPr>
            <a:r>
              <a:rPr lang="en-US" sz="2800" b="1" dirty="0" err="1">
                <a:solidFill>
                  <a:srgbClr val="FFFF00"/>
                </a:solidFill>
              </a:rPr>
              <a:t>npm</a:t>
            </a:r>
            <a:r>
              <a:rPr lang="en-US" sz="2800" b="1" dirty="0">
                <a:solidFill>
                  <a:srgbClr val="FFFF00"/>
                </a:solidFill>
              </a:rPr>
              <a:t> (software</a:t>
            </a:r>
            <a:r>
              <a:rPr lang="en-US" sz="2800" b="1" dirty="0" smtClean="0">
                <a:solidFill>
                  <a:srgbClr val="FFFF00"/>
                </a:solidFill>
              </a:rPr>
              <a:t>).  (Package  manager for </a:t>
            </a:r>
            <a:r>
              <a:rPr lang="en-US" sz="2800" b="1" dirty="0" err="1" smtClean="0">
                <a:solidFill>
                  <a:srgbClr val="FFFF00"/>
                </a:solidFill>
              </a:rPr>
              <a:t>javascript</a:t>
            </a:r>
            <a:r>
              <a:rPr lang="en-US" sz="2800" b="1" dirty="0" smtClean="0">
                <a:solidFill>
                  <a:srgbClr val="FFFF00"/>
                </a:solidFill>
              </a:rPr>
              <a:t>)</a:t>
            </a:r>
            <a:endParaRPr lang="en-US" sz="2800" b="1" dirty="0">
              <a:solidFill>
                <a:srgbClr val="FFFF00"/>
              </a:solidFill>
            </a:endParaRPr>
          </a:p>
          <a:p>
            <a:endParaRPr lang="en-US" dirty="0"/>
          </a:p>
        </p:txBody>
      </p:sp>
      <p:sp>
        <p:nvSpPr>
          <p:cNvPr id="4" name="TextBox 3"/>
          <p:cNvSpPr txBox="1"/>
          <p:nvPr/>
        </p:nvSpPr>
        <p:spPr>
          <a:xfrm>
            <a:off x="685801" y="1177871"/>
            <a:ext cx="8431078" cy="584775"/>
          </a:xfrm>
          <a:prstGeom prst="rect">
            <a:avLst/>
          </a:prstGeom>
          <a:noFill/>
        </p:spPr>
        <p:txBody>
          <a:bodyPr wrap="square" rtlCol="0">
            <a:spAutoFit/>
          </a:bodyPr>
          <a:lstStyle/>
          <a:p>
            <a:r>
              <a:rPr lang="en-US" sz="3200" b="1" dirty="0" smtClean="0"/>
              <a:t>Which popular software are under this license ?</a:t>
            </a:r>
            <a:endParaRPr lang="en-US" sz="3200" b="1" dirty="0"/>
          </a:p>
        </p:txBody>
      </p:sp>
    </p:spTree>
    <p:extLst>
      <p:ext uri="{BB962C8B-B14F-4D97-AF65-F5344CB8AC3E}">
        <p14:creationId xmlns:p14="http://schemas.microsoft.com/office/powerpoint/2010/main" val="288693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Any popular news under this license :</a:t>
            </a:r>
            <a:endParaRPr lang="en-US" b="1" dirty="0">
              <a:latin typeface="+mn-lt"/>
            </a:endParaRPr>
          </a:p>
        </p:txBody>
      </p:sp>
      <p:sp>
        <p:nvSpPr>
          <p:cNvPr id="3" name="Content Placeholder 2"/>
          <p:cNvSpPr>
            <a:spLocks noGrp="1"/>
          </p:cNvSpPr>
          <p:nvPr>
            <p:ph idx="1"/>
          </p:nvPr>
        </p:nvSpPr>
        <p:spPr>
          <a:xfrm>
            <a:off x="329340" y="2298342"/>
            <a:ext cx="10131425" cy="4196740"/>
          </a:xfrm>
        </p:spPr>
        <p:txBody>
          <a:bodyPr/>
          <a:lstStyle/>
          <a:p>
            <a:r>
              <a:rPr lang="en-US" sz="2400" b="1" dirty="0" smtClean="0">
                <a:solidFill>
                  <a:srgbClr val="FFFF00"/>
                </a:solidFill>
              </a:rPr>
              <a:t>At year 2008 it got a bit popular as FSF (Free software foundation) declared it </a:t>
            </a:r>
            <a:r>
              <a:rPr lang="en-US" sz="2400" b="1" u="sng" dirty="0" smtClean="0">
                <a:solidFill>
                  <a:srgbClr val="FFFF00"/>
                </a:solidFill>
              </a:rPr>
              <a:t>NON-FREE LICENSE.</a:t>
            </a:r>
          </a:p>
          <a:p>
            <a:endParaRPr lang="en-US" sz="2400" b="1" dirty="0" smtClean="0">
              <a:solidFill>
                <a:srgbClr val="FFFF00"/>
              </a:solidFill>
            </a:endParaRPr>
          </a:p>
          <a:p>
            <a:r>
              <a:rPr lang="en-US" sz="2400" b="1" dirty="0" smtClean="0">
                <a:solidFill>
                  <a:srgbClr val="FFFF00"/>
                </a:solidFill>
              </a:rPr>
              <a:t>Due to its confusing terms of license it made an another version ARTISTIC LICENSE 2.0 also called  as CLARIFIED ARTISTIC LICENSE.</a:t>
            </a:r>
          </a:p>
          <a:p>
            <a:endParaRPr lang="en-US" dirty="0" smtClean="0"/>
          </a:p>
        </p:txBody>
      </p:sp>
    </p:spTree>
    <p:extLst>
      <p:ext uri="{BB962C8B-B14F-4D97-AF65-F5344CB8AC3E}">
        <p14:creationId xmlns:p14="http://schemas.microsoft.com/office/powerpoint/2010/main" val="265362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Popularity</a:t>
            </a:r>
            <a:r>
              <a:rPr lang="en-US" dirty="0" smtClean="0"/>
              <a:t> :</a:t>
            </a:r>
            <a:endParaRPr lang="en-US" dirty="0"/>
          </a:p>
        </p:txBody>
      </p:sp>
      <p:sp>
        <p:nvSpPr>
          <p:cNvPr id="3" name="Content Placeholder 2"/>
          <p:cNvSpPr>
            <a:spLocks noGrp="1"/>
          </p:cNvSpPr>
          <p:nvPr>
            <p:ph idx="1"/>
          </p:nvPr>
        </p:nvSpPr>
        <p:spPr>
          <a:xfrm>
            <a:off x="139485" y="2142067"/>
            <a:ext cx="11933695" cy="4475709"/>
          </a:xfrm>
        </p:spPr>
        <p:txBody>
          <a:bodyPr>
            <a:normAutofit fontScale="85000" lnSpcReduction="10000"/>
          </a:bodyPr>
          <a:lstStyle/>
          <a:p>
            <a:pPr>
              <a:buFont typeface="Wingdings" panose="05000000000000000000" pitchFamily="2" charset="2"/>
              <a:buChar char="§"/>
            </a:pPr>
            <a:r>
              <a:rPr lang="en-US" sz="3100" b="1" dirty="0">
                <a:solidFill>
                  <a:srgbClr val="FFFF00"/>
                </a:solidFill>
              </a:rPr>
              <a:t>It is not </a:t>
            </a:r>
            <a:r>
              <a:rPr lang="en-US" sz="3300" b="1" dirty="0">
                <a:solidFill>
                  <a:srgbClr val="FFC000"/>
                </a:solidFill>
              </a:rPr>
              <a:t>Quite</a:t>
            </a:r>
            <a:r>
              <a:rPr lang="en-US" sz="3300" b="1" dirty="0">
                <a:solidFill>
                  <a:srgbClr val="FFFF00"/>
                </a:solidFill>
              </a:rPr>
              <a:t> </a:t>
            </a:r>
            <a:r>
              <a:rPr lang="en-US" sz="3100" b="1" dirty="0">
                <a:solidFill>
                  <a:srgbClr val="FFFF00"/>
                </a:solidFill>
              </a:rPr>
              <a:t>popular license but it was a </a:t>
            </a:r>
            <a:r>
              <a:rPr lang="en-US" sz="3300" b="1" dirty="0">
                <a:solidFill>
                  <a:srgbClr val="FFFF00"/>
                </a:solidFill>
              </a:rPr>
              <a:t>bit </a:t>
            </a:r>
            <a:r>
              <a:rPr lang="en-US" sz="3100" b="1" dirty="0">
                <a:solidFill>
                  <a:srgbClr val="FFFF00"/>
                </a:solidFill>
              </a:rPr>
              <a:t>popular when it was released due to </a:t>
            </a:r>
            <a:r>
              <a:rPr lang="en-US" sz="3100" b="1" dirty="0" smtClean="0">
                <a:solidFill>
                  <a:srgbClr val="FFFF00"/>
                </a:solidFill>
              </a:rPr>
              <a:t>license allowing to have short packages in </a:t>
            </a:r>
            <a:r>
              <a:rPr lang="en-US" sz="3300" b="1" dirty="0" smtClean="0">
                <a:solidFill>
                  <a:srgbClr val="FFFF00"/>
                </a:solidFill>
              </a:rPr>
              <a:t>software </a:t>
            </a:r>
            <a:r>
              <a:rPr lang="en-US" sz="3100" b="1" dirty="0" smtClean="0">
                <a:solidFill>
                  <a:srgbClr val="FFFF00"/>
                </a:solidFill>
              </a:rPr>
              <a:t>&amp; its flexibility </a:t>
            </a:r>
            <a:r>
              <a:rPr lang="en-US" sz="3100" b="1" dirty="0">
                <a:solidFill>
                  <a:srgbClr val="FFFF00"/>
                </a:solidFill>
              </a:rPr>
              <a:t>of having two license for </a:t>
            </a:r>
            <a:r>
              <a:rPr lang="en-US" sz="3100" b="1" dirty="0" smtClean="0">
                <a:solidFill>
                  <a:srgbClr val="FFFF00"/>
                </a:solidFill>
              </a:rPr>
              <a:t>example : GPL</a:t>
            </a:r>
            <a:endParaRPr lang="en-US" sz="3100" b="1" dirty="0">
              <a:solidFill>
                <a:srgbClr val="FFFF00"/>
              </a:solidFill>
            </a:endParaRPr>
          </a:p>
          <a:p>
            <a:pPr>
              <a:buFont typeface="Wingdings" panose="05000000000000000000" pitchFamily="2" charset="2"/>
              <a:buChar char="§"/>
            </a:pPr>
            <a:r>
              <a:rPr lang="en-US" sz="3100" b="1" dirty="0">
                <a:solidFill>
                  <a:srgbClr val="FFFF00"/>
                </a:solidFill>
              </a:rPr>
              <a:t>It </a:t>
            </a:r>
            <a:r>
              <a:rPr lang="en-US" sz="3100" b="1" dirty="0" smtClean="0">
                <a:solidFill>
                  <a:srgbClr val="FFFF00"/>
                </a:solidFill>
              </a:rPr>
              <a:t> </a:t>
            </a:r>
            <a:r>
              <a:rPr lang="en-US" sz="3100" b="1" dirty="0">
                <a:solidFill>
                  <a:srgbClr val="FFFF00"/>
                </a:solidFill>
              </a:rPr>
              <a:t>got </a:t>
            </a:r>
            <a:r>
              <a:rPr lang="en-US" sz="3100" b="1" dirty="0" smtClean="0">
                <a:solidFill>
                  <a:srgbClr val="FFFF00"/>
                </a:solidFill>
              </a:rPr>
              <a:t>a bit </a:t>
            </a:r>
            <a:r>
              <a:rPr lang="en-US" sz="3300" b="1" dirty="0" smtClean="0">
                <a:solidFill>
                  <a:srgbClr val="FFC000"/>
                </a:solidFill>
              </a:rPr>
              <a:t>popular </a:t>
            </a:r>
            <a:r>
              <a:rPr lang="en-US" sz="3100" b="1" dirty="0" smtClean="0">
                <a:solidFill>
                  <a:srgbClr val="FFFF00"/>
                </a:solidFill>
              </a:rPr>
              <a:t>at start as </a:t>
            </a:r>
            <a:r>
              <a:rPr lang="en-US" sz="3100" b="1" dirty="0">
                <a:solidFill>
                  <a:srgbClr val="FFFF00"/>
                </a:solidFill>
              </a:rPr>
              <a:t>we can have </a:t>
            </a:r>
            <a:r>
              <a:rPr lang="en-US" sz="3100" b="1" dirty="0" smtClean="0">
                <a:solidFill>
                  <a:srgbClr val="FFFF00"/>
                </a:solidFill>
              </a:rPr>
              <a:t>license of </a:t>
            </a:r>
            <a:r>
              <a:rPr lang="en-US" sz="3100" b="1" dirty="0" smtClean="0">
                <a:solidFill>
                  <a:srgbClr val="FFC000"/>
                </a:solidFill>
              </a:rPr>
              <a:t>some </a:t>
            </a:r>
            <a:r>
              <a:rPr lang="en-US" sz="3100" b="1" dirty="0">
                <a:solidFill>
                  <a:srgbClr val="FFC000"/>
                </a:solidFill>
              </a:rPr>
              <a:t>artistic packages of software rather than </a:t>
            </a:r>
            <a:r>
              <a:rPr lang="en-US" sz="3100" b="1" dirty="0" smtClean="0">
                <a:solidFill>
                  <a:srgbClr val="FFC000"/>
                </a:solidFill>
              </a:rPr>
              <a:t>full Software.</a:t>
            </a:r>
            <a:endParaRPr lang="en-US" sz="3100" b="1" dirty="0">
              <a:solidFill>
                <a:srgbClr val="FFC000"/>
              </a:solidFill>
            </a:endParaRPr>
          </a:p>
          <a:p>
            <a:pPr>
              <a:buFont typeface="Wingdings" panose="05000000000000000000" pitchFamily="2" charset="2"/>
              <a:buChar char="§"/>
            </a:pPr>
            <a:r>
              <a:rPr lang="en-US" sz="3100" b="1" dirty="0">
                <a:solidFill>
                  <a:srgbClr val="FFFF00"/>
                </a:solidFill>
              </a:rPr>
              <a:t>I</a:t>
            </a:r>
            <a:r>
              <a:rPr lang="en-US" sz="3100" b="1" dirty="0" smtClean="0">
                <a:solidFill>
                  <a:srgbClr val="FFFF00"/>
                </a:solidFill>
              </a:rPr>
              <a:t>t </a:t>
            </a:r>
            <a:r>
              <a:rPr lang="en-US" sz="3100" b="1" dirty="0">
                <a:solidFill>
                  <a:srgbClr val="FFFF00"/>
                </a:solidFill>
              </a:rPr>
              <a:t>was </a:t>
            </a:r>
            <a:r>
              <a:rPr lang="en-US" sz="3100" b="1" dirty="0" smtClean="0">
                <a:solidFill>
                  <a:srgbClr val="FFFF00"/>
                </a:solidFill>
              </a:rPr>
              <a:t>also a </a:t>
            </a:r>
            <a:r>
              <a:rPr lang="en-US" sz="3100" b="1" dirty="0">
                <a:solidFill>
                  <a:srgbClr val="FFFF00"/>
                </a:solidFill>
              </a:rPr>
              <a:t>bit popular due to FSF declaring it </a:t>
            </a:r>
            <a:r>
              <a:rPr lang="en-US" sz="3800" b="1" dirty="0">
                <a:solidFill>
                  <a:srgbClr val="FF0000"/>
                </a:solidFill>
              </a:rPr>
              <a:t>Non Free software license </a:t>
            </a:r>
            <a:r>
              <a:rPr lang="en-US" sz="3100" b="1" dirty="0">
                <a:solidFill>
                  <a:srgbClr val="FFFF00"/>
                </a:solidFill>
              </a:rPr>
              <a:t>due to its</a:t>
            </a:r>
            <a:r>
              <a:rPr lang="en-US" sz="3100" b="1" dirty="0"/>
              <a:t> </a:t>
            </a:r>
            <a:r>
              <a:rPr lang="en-US" sz="3100" b="1" dirty="0">
                <a:solidFill>
                  <a:srgbClr val="FFC000"/>
                </a:solidFill>
              </a:rPr>
              <a:t>clever terms that were written in a way benefit to the copyright holder  </a:t>
            </a:r>
            <a:r>
              <a:rPr lang="en-US" sz="3100" b="1" dirty="0">
                <a:solidFill>
                  <a:srgbClr val="FFFF00"/>
                </a:solidFill>
              </a:rPr>
              <a:t>making it </a:t>
            </a:r>
            <a:r>
              <a:rPr lang="en-US" sz="3100" b="1" dirty="0">
                <a:solidFill>
                  <a:srgbClr val="FFC000"/>
                </a:solidFill>
              </a:rPr>
              <a:t>confusing</a:t>
            </a:r>
            <a:r>
              <a:rPr lang="en-US" sz="3100" b="1" dirty="0"/>
              <a:t> </a:t>
            </a:r>
            <a:r>
              <a:rPr lang="en-US" sz="3100" b="1" dirty="0">
                <a:solidFill>
                  <a:srgbClr val="FFFF00"/>
                </a:solidFill>
              </a:rPr>
              <a:t>to understand so it got popular in an </a:t>
            </a:r>
            <a:r>
              <a:rPr lang="en-US" sz="3300" b="1" dirty="0">
                <a:solidFill>
                  <a:srgbClr val="FF0000"/>
                </a:solidFill>
              </a:rPr>
              <a:t>negative </a:t>
            </a:r>
            <a:r>
              <a:rPr lang="en-US" sz="3300" b="1" dirty="0" smtClean="0">
                <a:solidFill>
                  <a:srgbClr val="FF0000"/>
                </a:solidFill>
              </a:rPr>
              <a:t>way.</a:t>
            </a:r>
            <a:endParaRPr lang="en-US" sz="3300" b="1" dirty="0">
              <a:solidFill>
                <a:srgbClr val="FF0000"/>
              </a:solidFill>
            </a:endParaRPr>
          </a:p>
          <a:p>
            <a:pPr>
              <a:buFont typeface="Wingdings" panose="05000000000000000000" pitchFamily="2" charset="2"/>
              <a:buChar char="§"/>
            </a:pPr>
            <a:r>
              <a:rPr lang="en-US" sz="3100" b="1" dirty="0">
                <a:solidFill>
                  <a:srgbClr val="FFFF00"/>
                </a:solidFill>
              </a:rPr>
              <a:t>At last due to this confusion they made new version 2.0 with clarifying all the </a:t>
            </a:r>
            <a:r>
              <a:rPr lang="en-US" sz="3100" b="1" dirty="0" smtClean="0">
                <a:solidFill>
                  <a:srgbClr val="FFFF00"/>
                </a:solidFill>
              </a:rPr>
              <a:t>rules.</a:t>
            </a:r>
            <a:endParaRPr lang="en-US" sz="3100" b="1" dirty="0">
              <a:solidFill>
                <a:srgbClr val="FFFF00"/>
              </a:solidFill>
            </a:endParaRPr>
          </a:p>
          <a:p>
            <a:endParaRPr lang="en-US" dirty="0"/>
          </a:p>
        </p:txBody>
      </p:sp>
    </p:spTree>
    <p:extLst>
      <p:ext uri="{BB962C8B-B14F-4D97-AF65-F5344CB8AC3E}">
        <p14:creationId xmlns:p14="http://schemas.microsoft.com/office/powerpoint/2010/main" val="105444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mn-lt"/>
              </a:rPr>
              <a:t>Impact</a:t>
            </a:r>
            <a:endParaRPr lang="en-US" b="1" dirty="0">
              <a:solidFill>
                <a:schemeClr val="tx2"/>
              </a:solidFill>
              <a:latin typeface="+mn-lt"/>
            </a:endParaRPr>
          </a:p>
        </p:txBody>
      </p:sp>
      <p:sp>
        <p:nvSpPr>
          <p:cNvPr id="3" name="Content Placeholder 2"/>
          <p:cNvSpPr>
            <a:spLocks noGrp="1"/>
          </p:cNvSpPr>
          <p:nvPr>
            <p:ph idx="1"/>
          </p:nvPr>
        </p:nvSpPr>
        <p:spPr/>
        <p:txBody>
          <a:bodyPr>
            <a:normAutofit/>
          </a:bodyPr>
          <a:lstStyle/>
          <a:p>
            <a:r>
              <a:rPr lang="en-US" sz="2400" b="1" dirty="0" smtClean="0">
                <a:solidFill>
                  <a:srgbClr val="FFFF00"/>
                </a:solidFill>
              </a:rPr>
              <a:t>It had a </a:t>
            </a:r>
            <a:r>
              <a:rPr lang="en-US" sz="2800" b="1" dirty="0" smtClean="0">
                <a:solidFill>
                  <a:srgbClr val="FFC000"/>
                </a:solidFill>
              </a:rPr>
              <a:t>quite smaller impact </a:t>
            </a:r>
            <a:r>
              <a:rPr lang="en-US" sz="2400" b="1" dirty="0" smtClean="0">
                <a:solidFill>
                  <a:srgbClr val="FFFF00"/>
                </a:solidFill>
              </a:rPr>
              <a:t>when it was new and due to its new feature of having short packages of artistic things it became a bit popular.</a:t>
            </a:r>
          </a:p>
          <a:p>
            <a:r>
              <a:rPr lang="en-US" sz="2400" b="1" dirty="0" smtClean="0">
                <a:solidFill>
                  <a:srgbClr val="FFFF00"/>
                </a:solidFill>
              </a:rPr>
              <a:t>But as it was confusing of not being totally under FSF it got a lot of negative reviews </a:t>
            </a:r>
            <a:r>
              <a:rPr lang="en-US" sz="2400" b="1" dirty="0" smtClean="0">
                <a:solidFill>
                  <a:srgbClr val="FFFF00"/>
                </a:solidFill>
              </a:rPr>
              <a:t>of people giving the license (V 1.0) a</a:t>
            </a:r>
            <a:r>
              <a:rPr lang="en-US" sz="2400" b="1" dirty="0" smtClean="0"/>
              <a:t> </a:t>
            </a:r>
            <a:r>
              <a:rPr lang="en-US" sz="3600" b="1" dirty="0" smtClean="0">
                <a:solidFill>
                  <a:srgbClr val="FF0000"/>
                </a:solidFill>
              </a:rPr>
              <a:t>negative</a:t>
            </a:r>
            <a:r>
              <a:rPr lang="en-US" sz="3600" dirty="0" smtClean="0"/>
              <a:t> </a:t>
            </a:r>
            <a:r>
              <a:rPr lang="en-US" sz="2800" b="1" dirty="0" smtClean="0">
                <a:solidFill>
                  <a:srgbClr val="FFFF00"/>
                </a:solidFill>
              </a:rPr>
              <a:t>impact</a:t>
            </a:r>
            <a:endParaRPr lang="en-US" sz="2800" b="1" dirty="0" smtClean="0">
              <a:solidFill>
                <a:srgbClr val="FFFF00"/>
              </a:solidFill>
            </a:endParaRPr>
          </a:p>
          <a:p>
            <a:r>
              <a:rPr lang="en-US" sz="2800" b="1" dirty="0" smtClean="0">
                <a:solidFill>
                  <a:srgbClr val="FFFF00"/>
                </a:solidFill>
              </a:rPr>
              <a:t>so due to this kind if impact they made new clarified version of it(V 2.0).</a:t>
            </a:r>
          </a:p>
          <a:p>
            <a:endParaRPr lang="en-US" sz="2400" b="1" dirty="0">
              <a:solidFill>
                <a:srgbClr val="FFFF00"/>
              </a:solidFill>
            </a:endParaRPr>
          </a:p>
        </p:txBody>
      </p:sp>
    </p:spTree>
    <p:extLst>
      <p:ext uri="{BB962C8B-B14F-4D97-AF65-F5344CB8AC3E}">
        <p14:creationId xmlns:p14="http://schemas.microsoft.com/office/powerpoint/2010/main" val="313647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1373" y="1527212"/>
            <a:ext cx="10131425" cy="3649133"/>
          </a:xfrm>
        </p:spPr>
        <p:txBody>
          <a:bodyPr>
            <a:normAutofit/>
          </a:bodyPr>
          <a:lstStyle/>
          <a:p>
            <a:pPr marL="0" indent="0">
              <a:buNone/>
            </a:pPr>
            <a:r>
              <a:rPr lang="en-US" sz="4000" b="1" dirty="0" smtClean="0"/>
              <a:t>          </a:t>
            </a:r>
            <a:r>
              <a:rPr lang="en-US" sz="4400" b="1" dirty="0" smtClean="0">
                <a:solidFill>
                  <a:srgbClr val="FFFF00"/>
                </a:solidFill>
              </a:rPr>
              <a:t>THE END </a:t>
            </a:r>
            <a:r>
              <a:rPr lang="en-US" sz="4400" b="1" dirty="0" smtClean="0"/>
              <a:t>, </a:t>
            </a:r>
            <a:r>
              <a:rPr lang="en-US" sz="4400" b="1" dirty="0" smtClean="0">
                <a:solidFill>
                  <a:srgbClr val="92D050"/>
                </a:solidFill>
              </a:rPr>
              <a:t>THANK YOU !</a:t>
            </a:r>
            <a:endParaRPr lang="en-US" sz="4400" b="1" dirty="0">
              <a:solidFill>
                <a:srgbClr val="92D050"/>
              </a:solidFill>
            </a:endParaRPr>
          </a:p>
        </p:txBody>
      </p:sp>
    </p:spTree>
    <p:extLst>
      <p:ext uri="{BB962C8B-B14F-4D97-AF65-F5344CB8AC3E}">
        <p14:creationId xmlns:p14="http://schemas.microsoft.com/office/powerpoint/2010/main" val="191769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434" y="460211"/>
            <a:ext cx="6279931" cy="1132106"/>
          </a:xfrm>
        </p:spPr>
        <p:txBody>
          <a:bodyPr>
            <a:normAutofit/>
          </a:bodyPr>
          <a:lstStyle/>
          <a:p>
            <a:r>
              <a:rPr lang="en-US" sz="4400" b="1" dirty="0" smtClean="0">
                <a:latin typeface="+mn-lt"/>
              </a:rPr>
              <a:t>History of license</a:t>
            </a:r>
            <a:endParaRPr lang="en-US" sz="4400" b="1" dirty="0">
              <a:latin typeface="+mn-lt"/>
            </a:endParaRPr>
          </a:p>
        </p:txBody>
      </p:sp>
      <p:sp>
        <p:nvSpPr>
          <p:cNvPr id="5" name="TextBox 4"/>
          <p:cNvSpPr txBox="1"/>
          <p:nvPr/>
        </p:nvSpPr>
        <p:spPr>
          <a:xfrm>
            <a:off x="0" y="2378326"/>
            <a:ext cx="11965577" cy="729430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smtClean="0">
                <a:solidFill>
                  <a:srgbClr val="FFFF00"/>
                </a:solidFill>
              </a:rPr>
              <a:t>The Original License (version 1)was created &amp; </a:t>
            </a:r>
            <a:r>
              <a:rPr lang="en-US" sz="2800" b="1" dirty="0" smtClean="0">
                <a:solidFill>
                  <a:srgbClr val="FFC000"/>
                </a:solidFill>
              </a:rPr>
              <a:t>written by Larry wall</a:t>
            </a:r>
            <a:r>
              <a:rPr lang="en-US" sz="2400" b="1" dirty="0" smtClean="0">
                <a:solidFill>
                  <a:srgbClr val="FFFF00"/>
                </a:solidFill>
              </a:rPr>
              <a:t>.</a:t>
            </a:r>
          </a:p>
          <a:p>
            <a:pPr marL="342900" indent="-342900">
              <a:buFont typeface="Wingdings" panose="05000000000000000000" pitchFamily="2" charset="2"/>
              <a:buChar char="v"/>
            </a:pPr>
            <a:r>
              <a:rPr lang="en-US" sz="2400" b="1" dirty="0" smtClean="0">
                <a:solidFill>
                  <a:srgbClr val="FFFF00"/>
                </a:solidFill>
              </a:rPr>
              <a:t>The first version of  it was artistic license 1.0.</a:t>
            </a:r>
          </a:p>
          <a:p>
            <a:pPr marL="342900" indent="-342900">
              <a:buFont typeface="Wingdings" panose="05000000000000000000" pitchFamily="2" charset="2"/>
              <a:buChar char="v"/>
            </a:pPr>
            <a:r>
              <a:rPr lang="en-US" sz="2400" b="1" dirty="0" smtClean="0">
                <a:solidFill>
                  <a:srgbClr val="FFFF00"/>
                </a:solidFill>
              </a:rPr>
              <a:t>The</a:t>
            </a:r>
            <a:r>
              <a:rPr lang="en-US" sz="2400" b="1" dirty="0">
                <a:solidFill>
                  <a:srgbClr val="FFFF00"/>
                </a:solidFill>
              </a:rPr>
              <a:t> </a:t>
            </a:r>
            <a:r>
              <a:rPr lang="en-US" sz="2400" b="1" dirty="0" smtClean="0">
                <a:solidFill>
                  <a:srgbClr val="FFFF00"/>
                </a:solidFill>
              </a:rPr>
              <a:t>Free </a:t>
            </a:r>
            <a:r>
              <a:rPr lang="en-US" sz="2400" b="1" dirty="0">
                <a:solidFill>
                  <a:srgbClr val="FFFF00"/>
                </a:solidFill>
              </a:rPr>
              <a:t>S</a:t>
            </a:r>
            <a:r>
              <a:rPr lang="en-US" sz="2400" b="1" dirty="0" smtClean="0">
                <a:solidFill>
                  <a:srgbClr val="FFFF00"/>
                </a:solidFill>
              </a:rPr>
              <a:t>oftware Foundation explicitly </a:t>
            </a:r>
            <a:r>
              <a:rPr lang="en-US" sz="2400" b="1" dirty="0">
                <a:solidFill>
                  <a:srgbClr val="FFFF00"/>
                </a:solidFill>
              </a:rPr>
              <a:t>called the original Artistic License a </a:t>
            </a:r>
            <a:r>
              <a:rPr lang="en-US" sz="2400" b="1" dirty="0">
                <a:solidFill>
                  <a:srgbClr val="FFC000"/>
                </a:solidFill>
              </a:rPr>
              <a:t>non-free </a:t>
            </a:r>
            <a:r>
              <a:rPr lang="en-US" sz="2400" b="1" dirty="0" smtClean="0">
                <a:solidFill>
                  <a:srgbClr val="FFC000"/>
                </a:solidFill>
              </a:rPr>
              <a:t>license as it was unclear of it being it totally under it.</a:t>
            </a:r>
          </a:p>
          <a:p>
            <a:pPr marL="342900" indent="-342900">
              <a:buFont typeface="Wingdings" panose="05000000000000000000" pitchFamily="2" charset="2"/>
              <a:buChar char="v"/>
            </a:pPr>
            <a:r>
              <a:rPr lang="en-US" sz="2400" b="1" dirty="0" smtClean="0">
                <a:solidFill>
                  <a:srgbClr val="FFFF00"/>
                </a:solidFill>
              </a:rPr>
              <a:t>The new version ARTISTIC LICENSE 2.0  was rewritten by </a:t>
            </a:r>
            <a:r>
              <a:rPr lang="en-US" sz="2400" b="1" dirty="0">
                <a:solidFill>
                  <a:srgbClr val="FFFF00"/>
                </a:solidFill>
              </a:rPr>
              <a:t> </a:t>
            </a:r>
            <a:r>
              <a:rPr lang="en-US" sz="2800" b="1" dirty="0" smtClean="0">
                <a:solidFill>
                  <a:srgbClr val="FFFF00"/>
                </a:solidFill>
              </a:rPr>
              <a:t>Roberta </a:t>
            </a:r>
            <a:r>
              <a:rPr lang="en-US" sz="2800" b="1" dirty="0" err="1" smtClean="0">
                <a:solidFill>
                  <a:srgbClr val="FFFF00"/>
                </a:solidFill>
              </a:rPr>
              <a:t>cairney</a:t>
            </a:r>
            <a:r>
              <a:rPr lang="en-US" sz="2400" b="1" dirty="0"/>
              <a:t> </a:t>
            </a:r>
            <a:r>
              <a:rPr lang="en-US" sz="2400" b="1" dirty="0">
                <a:solidFill>
                  <a:srgbClr val="FFFF00"/>
                </a:solidFill>
              </a:rPr>
              <a:t>and</a:t>
            </a:r>
            <a:r>
              <a:rPr lang="en-US" sz="2400" b="1" dirty="0"/>
              <a:t> </a:t>
            </a:r>
            <a:r>
              <a:rPr lang="en-US" sz="2800" b="1" dirty="0" smtClean="0">
                <a:solidFill>
                  <a:srgbClr val="FFFF00"/>
                </a:solidFill>
              </a:rPr>
              <a:t>Allison </a:t>
            </a:r>
            <a:r>
              <a:rPr lang="en-US" sz="2800" b="1" dirty="0" err="1" smtClean="0">
                <a:solidFill>
                  <a:srgbClr val="FFFF00"/>
                </a:solidFill>
              </a:rPr>
              <a:t>randal</a:t>
            </a:r>
            <a:r>
              <a:rPr lang="en-US" sz="2800" b="1" dirty="0">
                <a:solidFill>
                  <a:srgbClr val="FFFF00"/>
                </a:solidFill>
              </a:rPr>
              <a:t> </a:t>
            </a:r>
            <a:endParaRPr lang="en-US" sz="2400" b="1" dirty="0" smtClean="0"/>
          </a:p>
          <a:p>
            <a:pPr marL="342900" indent="-342900">
              <a:buFont typeface="Wingdings" panose="05000000000000000000" pitchFamily="2" charset="2"/>
              <a:buChar char="v"/>
            </a:pPr>
            <a:r>
              <a:rPr lang="en-US" sz="2400" b="1" dirty="0" smtClean="0">
                <a:solidFill>
                  <a:srgbClr val="FFFF00"/>
                </a:solidFill>
              </a:rPr>
              <a:t>So for making things clear they made the new version of this license ARTISTIC LICENSE 2.0.</a:t>
            </a:r>
            <a:endParaRPr lang="en-US" sz="2400" b="1" dirty="0">
              <a:solidFill>
                <a:srgbClr val="FFFF00"/>
              </a:solidFill>
            </a:endParaRPr>
          </a:p>
          <a:p>
            <a:pPr marL="342900" indent="-342900">
              <a:buFont typeface="Wingdings" panose="05000000000000000000" pitchFamily="2" charset="2"/>
              <a:buChar char="v"/>
            </a:pPr>
            <a:r>
              <a:rPr lang="en-US" sz="2800" b="1" dirty="0" smtClean="0">
                <a:solidFill>
                  <a:schemeClr val="accent5"/>
                </a:solidFill>
              </a:rPr>
              <a:t>Perl foundation </a:t>
            </a:r>
            <a:r>
              <a:rPr lang="en-US" sz="2800" b="1" dirty="0" smtClean="0">
                <a:solidFill>
                  <a:srgbClr val="FFFF00"/>
                </a:solidFill>
              </a:rPr>
              <a:t>had copyright from 2000-2006</a:t>
            </a:r>
            <a:r>
              <a:rPr lang="en-US" sz="2400" dirty="0" smtClean="0">
                <a:solidFill>
                  <a:srgbClr val="FFFF00"/>
                </a:solidFill>
              </a:rPr>
              <a:t>.</a:t>
            </a:r>
            <a:endParaRPr lang="en-US" sz="2400" b="1" dirty="0" smtClean="0">
              <a:solidFill>
                <a:srgbClr val="FFFF00"/>
              </a:solidFill>
            </a:endParaRPr>
          </a:p>
          <a:p>
            <a:endParaRPr lang="en-US" sz="2400" b="1" dirty="0"/>
          </a:p>
          <a:p>
            <a:endParaRPr lang="en-US" sz="2400" b="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9795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47" y="392623"/>
            <a:ext cx="10131425" cy="1456267"/>
          </a:xfrm>
        </p:spPr>
        <p:txBody>
          <a:bodyPr/>
          <a:lstStyle/>
          <a:p>
            <a:r>
              <a:rPr lang="en-US" b="1" dirty="0" smtClean="0">
                <a:latin typeface="+mn-lt"/>
              </a:rPr>
              <a:t>Idea </a:t>
            </a:r>
            <a:endParaRPr lang="en-US" b="1" dirty="0">
              <a:latin typeface="+mn-lt"/>
            </a:endParaRPr>
          </a:p>
        </p:txBody>
      </p:sp>
      <p:sp>
        <p:nvSpPr>
          <p:cNvPr id="4" name="TextBox 3"/>
          <p:cNvSpPr txBox="1"/>
          <p:nvPr/>
        </p:nvSpPr>
        <p:spPr>
          <a:xfrm>
            <a:off x="0" y="2175908"/>
            <a:ext cx="12029090" cy="3231654"/>
          </a:xfrm>
          <a:prstGeom prst="rect">
            <a:avLst/>
          </a:prstGeom>
          <a:noFill/>
        </p:spPr>
        <p:txBody>
          <a:bodyPr wrap="square" rtlCol="0">
            <a:spAutoFit/>
          </a:bodyPr>
          <a:lstStyle/>
          <a:p>
            <a:pPr marL="457200" indent="-457200">
              <a:buFont typeface="+mj-lt"/>
              <a:buAutoNum type="arabicPeriod"/>
            </a:pPr>
            <a:r>
              <a:rPr lang="en-US" sz="2400" b="1" dirty="0" smtClean="0">
                <a:solidFill>
                  <a:srgbClr val="FFFF00"/>
                </a:solidFill>
              </a:rPr>
              <a:t>The original artistic license(1.0) created by </a:t>
            </a:r>
            <a:r>
              <a:rPr lang="en-US" sz="2400" b="1" dirty="0">
                <a:solidFill>
                  <a:srgbClr val="FFFF00"/>
                </a:solidFill>
              </a:rPr>
              <a:t>L</a:t>
            </a:r>
            <a:r>
              <a:rPr lang="en-US" sz="2400" b="1" dirty="0" smtClean="0">
                <a:solidFill>
                  <a:srgbClr val="FFFF00"/>
                </a:solidFill>
              </a:rPr>
              <a:t>arry wall under pearl </a:t>
            </a:r>
            <a:r>
              <a:rPr lang="en-US" sz="2400" b="1" dirty="0" smtClean="0">
                <a:solidFill>
                  <a:srgbClr val="FFFF00"/>
                </a:solidFill>
              </a:rPr>
              <a:t>(Foundation)was </a:t>
            </a:r>
            <a:r>
              <a:rPr lang="en-US" sz="2400" b="1" dirty="0" smtClean="0">
                <a:solidFill>
                  <a:srgbClr val="FFFF00"/>
                </a:solidFill>
              </a:rPr>
              <a:t>whether or not clear about being in Free software foundation.</a:t>
            </a:r>
          </a:p>
          <a:p>
            <a:pPr marL="457200" indent="-457200">
              <a:buFont typeface="+mj-lt"/>
              <a:buAutoNum type="arabicPeriod"/>
            </a:pPr>
            <a:r>
              <a:rPr lang="en-US" sz="2400" b="1" dirty="0" smtClean="0">
                <a:solidFill>
                  <a:srgbClr val="FFFF00"/>
                </a:solidFill>
              </a:rPr>
              <a:t>As it had some clever passages for their own good.</a:t>
            </a:r>
          </a:p>
          <a:p>
            <a:pPr marL="457200" indent="-457200">
              <a:buFont typeface="+mj-lt"/>
              <a:buAutoNum type="arabicPeriod"/>
            </a:pPr>
            <a:r>
              <a:rPr lang="en-US" sz="2400" b="1" dirty="0" smtClean="0">
                <a:solidFill>
                  <a:srgbClr val="FFFF00"/>
                </a:solidFill>
              </a:rPr>
              <a:t>So they thought of making it clear by making an another version of it </a:t>
            </a:r>
            <a:r>
              <a:rPr lang="en-US" sz="2400" b="1" dirty="0" err="1" smtClean="0">
                <a:solidFill>
                  <a:srgbClr val="FFFF00"/>
                </a:solidFill>
              </a:rPr>
              <a:t>Aritistic</a:t>
            </a:r>
            <a:r>
              <a:rPr lang="en-US" sz="2400" b="1" dirty="0" smtClean="0">
                <a:solidFill>
                  <a:srgbClr val="FFFF00"/>
                </a:solidFill>
              </a:rPr>
              <a:t> license </a:t>
            </a:r>
            <a:r>
              <a:rPr lang="en-US" sz="2400" b="1" dirty="0" smtClean="0">
                <a:solidFill>
                  <a:srgbClr val="FFFF00"/>
                </a:solidFill>
              </a:rPr>
              <a:t>2.0.</a:t>
            </a:r>
            <a:endParaRPr lang="en-US" sz="2400" b="1" dirty="0" smtClean="0">
              <a:solidFill>
                <a:srgbClr val="FFFF00"/>
              </a:solidFill>
            </a:endParaRPr>
          </a:p>
          <a:p>
            <a:pPr marL="457200" indent="-457200">
              <a:buFont typeface="+mj-lt"/>
              <a:buAutoNum type="arabicPeriod"/>
            </a:pPr>
            <a:r>
              <a:rPr lang="en-US" sz="2400" b="1" dirty="0" smtClean="0">
                <a:solidFill>
                  <a:srgbClr val="FFFF00"/>
                </a:solidFill>
              </a:rPr>
              <a:t> </a:t>
            </a:r>
            <a:r>
              <a:rPr lang="en-US" sz="2400" b="1" dirty="0">
                <a:solidFill>
                  <a:srgbClr val="FFFF00"/>
                </a:solidFill>
              </a:rPr>
              <a:t>The new version ARTISTIC LICENSE 2.0  was </a:t>
            </a:r>
            <a:r>
              <a:rPr lang="en-US" sz="2400" b="1" dirty="0" smtClean="0">
                <a:solidFill>
                  <a:srgbClr val="FFFF00"/>
                </a:solidFill>
              </a:rPr>
              <a:t>Rewritten </a:t>
            </a:r>
            <a:r>
              <a:rPr lang="en-US" sz="2400" b="1" dirty="0">
                <a:solidFill>
                  <a:srgbClr val="FFFF00"/>
                </a:solidFill>
              </a:rPr>
              <a:t>by  </a:t>
            </a:r>
            <a:r>
              <a:rPr lang="en-US" sz="2800" b="1" u="sng" dirty="0">
                <a:solidFill>
                  <a:srgbClr val="FFC000"/>
                </a:solidFill>
              </a:rPr>
              <a:t>Roberta</a:t>
            </a:r>
            <a:r>
              <a:rPr lang="en-US" sz="2800" b="1" dirty="0">
                <a:solidFill>
                  <a:srgbClr val="FFFF00"/>
                </a:solidFill>
              </a:rPr>
              <a:t> </a:t>
            </a:r>
            <a:r>
              <a:rPr lang="en-US" sz="2800" b="1" u="sng" dirty="0" err="1">
                <a:solidFill>
                  <a:srgbClr val="FFC000"/>
                </a:solidFill>
              </a:rPr>
              <a:t>cairney</a:t>
            </a:r>
            <a:r>
              <a:rPr lang="en-US" sz="2400" b="1" dirty="0"/>
              <a:t> </a:t>
            </a:r>
            <a:endParaRPr lang="en-US" sz="2400" b="1" dirty="0" smtClean="0"/>
          </a:p>
          <a:p>
            <a:r>
              <a:rPr lang="en-US" sz="2400" b="1" dirty="0">
                <a:solidFill>
                  <a:srgbClr val="FFFF00"/>
                </a:solidFill>
              </a:rPr>
              <a:t> </a:t>
            </a:r>
            <a:r>
              <a:rPr lang="en-US" sz="2400" b="1" dirty="0" smtClean="0">
                <a:solidFill>
                  <a:srgbClr val="FFFF00"/>
                </a:solidFill>
              </a:rPr>
              <a:t>        </a:t>
            </a:r>
            <a:r>
              <a:rPr lang="en-US" sz="2400" b="1" dirty="0" smtClean="0">
                <a:solidFill>
                  <a:srgbClr val="FFFF00"/>
                </a:solidFill>
              </a:rPr>
              <a:t>and</a:t>
            </a:r>
            <a:r>
              <a:rPr lang="en-US" sz="2400" b="1" dirty="0"/>
              <a:t> </a:t>
            </a:r>
            <a:r>
              <a:rPr lang="en-US" sz="2800" b="1" u="sng" dirty="0">
                <a:solidFill>
                  <a:srgbClr val="FFC000"/>
                </a:solidFill>
              </a:rPr>
              <a:t>Allison </a:t>
            </a:r>
            <a:r>
              <a:rPr lang="en-US" sz="2800" b="1" u="sng" dirty="0" err="1" smtClean="0">
                <a:solidFill>
                  <a:srgbClr val="FFC000"/>
                </a:solidFill>
              </a:rPr>
              <a:t>randal</a:t>
            </a:r>
            <a:r>
              <a:rPr lang="en-US" sz="2800" b="1" u="sng" dirty="0" smtClean="0">
                <a:solidFill>
                  <a:srgbClr val="FFC000"/>
                </a:solidFill>
              </a:rPr>
              <a:t>.</a:t>
            </a:r>
            <a:endParaRPr lang="en-US" sz="2400" b="1" u="sng" dirty="0" smtClean="0">
              <a:solidFill>
                <a:srgbClr val="FFC000"/>
              </a:solidFill>
            </a:endParaRPr>
          </a:p>
          <a:p>
            <a:pPr marL="457200" indent="-457200">
              <a:buFont typeface="+mj-lt"/>
              <a:buAutoNum type="arabicPeriod"/>
            </a:pPr>
            <a:r>
              <a:rPr lang="en-US" sz="2400" b="1" dirty="0" smtClean="0">
                <a:solidFill>
                  <a:srgbClr val="FFFF00"/>
                </a:solidFill>
              </a:rPr>
              <a:t>Thus by </a:t>
            </a:r>
            <a:r>
              <a:rPr lang="en-US" sz="2800" b="1" dirty="0" smtClean="0">
                <a:solidFill>
                  <a:srgbClr val="FF0000"/>
                </a:solidFill>
              </a:rPr>
              <a:t>people’s </a:t>
            </a:r>
            <a:r>
              <a:rPr lang="en-US" sz="2800" b="1" dirty="0" smtClean="0">
                <a:solidFill>
                  <a:srgbClr val="FF0000"/>
                </a:solidFill>
              </a:rPr>
              <a:t>complaint </a:t>
            </a:r>
            <a:r>
              <a:rPr lang="en-US" sz="2400" b="1" dirty="0" smtClean="0">
                <a:solidFill>
                  <a:srgbClr val="FFFF00"/>
                </a:solidFill>
              </a:rPr>
              <a:t>on previous version  being with too clever passage with double </a:t>
            </a:r>
            <a:r>
              <a:rPr lang="en-US" sz="2400" b="1" dirty="0" smtClean="0">
                <a:solidFill>
                  <a:srgbClr val="FFFF00"/>
                </a:solidFill>
              </a:rPr>
              <a:t>meanings (self benefit)force </a:t>
            </a:r>
            <a:r>
              <a:rPr lang="en-US" sz="2400" b="1" dirty="0" smtClean="0">
                <a:solidFill>
                  <a:srgbClr val="FFFF00"/>
                </a:solidFill>
              </a:rPr>
              <a:t>them </a:t>
            </a:r>
            <a:r>
              <a:rPr lang="en-US" sz="2400" b="1" dirty="0" smtClean="0">
                <a:solidFill>
                  <a:srgbClr val="FFFF00"/>
                </a:solidFill>
              </a:rPr>
              <a:t> </a:t>
            </a:r>
            <a:r>
              <a:rPr lang="en-US" sz="2400" b="1" dirty="0" smtClean="0">
                <a:solidFill>
                  <a:srgbClr val="FFFF00"/>
                </a:solidFill>
              </a:rPr>
              <a:t>To make new version of it.</a:t>
            </a:r>
            <a:endParaRPr lang="en-US" sz="2400" b="1" dirty="0">
              <a:solidFill>
                <a:srgbClr val="FFFF00"/>
              </a:solidFill>
            </a:endParaRPr>
          </a:p>
        </p:txBody>
      </p:sp>
    </p:spTree>
    <p:extLst>
      <p:ext uri="{BB962C8B-B14F-4D97-AF65-F5344CB8AC3E}">
        <p14:creationId xmlns:p14="http://schemas.microsoft.com/office/powerpoint/2010/main" val="2231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80" y="656897"/>
            <a:ext cx="10131425" cy="1456267"/>
          </a:xfrm>
        </p:spPr>
        <p:txBody>
          <a:bodyPr/>
          <a:lstStyle/>
          <a:p>
            <a:r>
              <a:rPr lang="en-US" b="1" dirty="0" smtClean="0">
                <a:latin typeface="+mn-lt"/>
              </a:rPr>
              <a:t>What problems does it solves?</a:t>
            </a:r>
            <a:endParaRPr lang="en-US" b="1" dirty="0">
              <a:latin typeface="+mn-lt"/>
            </a:endParaRPr>
          </a:p>
        </p:txBody>
      </p:sp>
      <p:sp>
        <p:nvSpPr>
          <p:cNvPr id="3" name="Content Placeholder 2"/>
          <p:cNvSpPr>
            <a:spLocks noGrp="1"/>
          </p:cNvSpPr>
          <p:nvPr>
            <p:ph idx="1"/>
          </p:nvPr>
        </p:nvSpPr>
        <p:spPr>
          <a:xfrm>
            <a:off x="185980" y="2421036"/>
            <a:ext cx="11050291" cy="4289730"/>
          </a:xfrm>
        </p:spPr>
        <p:txBody>
          <a:bodyPr>
            <a:normAutofit/>
          </a:bodyPr>
          <a:lstStyle/>
          <a:p>
            <a:pPr>
              <a:buFont typeface="Wingdings" panose="05000000000000000000" pitchFamily="2" charset="2"/>
              <a:buChar char="q"/>
            </a:pPr>
            <a:r>
              <a:rPr lang="en-US" sz="2400" b="1" dirty="0" smtClean="0">
                <a:solidFill>
                  <a:srgbClr val="FFFF00"/>
                </a:solidFill>
              </a:rPr>
              <a:t>As the license allows us to </a:t>
            </a:r>
            <a:r>
              <a:rPr lang="en-US" sz="2400" b="1" dirty="0" smtClean="0">
                <a:solidFill>
                  <a:srgbClr val="FFC000"/>
                </a:solidFill>
              </a:rPr>
              <a:t>take short artistic </a:t>
            </a:r>
            <a:r>
              <a:rPr lang="en-US" sz="2400" b="1" dirty="0" err="1" smtClean="0">
                <a:solidFill>
                  <a:srgbClr val="FFC000"/>
                </a:solidFill>
              </a:rPr>
              <a:t>pakages</a:t>
            </a:r>
            <a:r>
              <a:rPr lang="en-US" sz="2400" b="1" dirty="0" smtClean="0">
                <a:solidFill>
                  <a:srgbClr val="FFC000"/>
                </a:solidFill>
              </a:rPr>
              <a:t> rather than full </a:t>
            </a:r>
            <a:r>
              <a:rPr lang="en-US" sz="2400" b="1" dirty="0" smtClean="0">
                <a:solidFill>
                  <a:srgbClr val="FFFF00"/>
                </a:solidFill>
              </a:rPr>
              <a:t>it makes it less costly if copyright holder wants it to sell it.</a:t>
            </a:r>
          </a:p>
          <a:p>
            <a:pPr>
              <a:buFont typeface="Wingdings" panose="05000000000000000000" pitchFamily="2" charset="2"/>
              <a:buChar char="q"/>
            </a:pPr>
            <a:r>
              <a:rPr lang="en-US" sz="2400" b="1" dirty="0" smtClean="0">
                <a:solidFill>
                  <a:srgbClr val="FFFF00"/>
                </a:solidFill>
              </a:rPr>
              <a:t>Due to its flexibility &amp; and some unclear terms in it the license </a:t>
            </a:r>
            <a:r>
              <a:rPr lang="en-US" sz="2400" b="1" dirty="0" smtClean="0">
                <a:solidFill>
                  <a:srgbClr val="FFC000"/>
                </a:solidFill>
              </a:rPr>
              <a:t>allows copyright holder to have two or more licenses for </a:t>
            </a:r>
            <a:r>
              <a:rPr lang="en-US" sz="2400" b="1" dirty="0" err="1" smtClean="0">
                <a:solidFill>
                  <a:srgbClr val="FFC000"/>
                </a:solidFill>
              </a:rPr>
              <a:t>eg</a:t>
            </a:r>
            <a:r>
              <a:rPr lang="en-US" sz="2400" b="1" dirty="0" smtClean="0">
                <a:solidFill>
                  <a:srgbClr val="FFC000"/>
                </a:solidFill>
              </a:rPr>
              <a:t> (GPL) </a:t>
            </a:r>
          </a:p>
          <a:p>
            <a:pPr>
              <a:buFont typeface="Wingdings" panose="05000000000000000000" pitchFamily="2" charset="2"/>
              <a:buChar char="q"/>
            </a:pPr>
            <a:r>
              <a:rPr lang="en-US" sz="2400" b="1" dirty="0" smtClean="0">
                <a:solidFill>
                  <a:srgbClr val="FFFF00"/>
                </a:solidFill>
              </a:rPr>
              <a:t>Due to its unclear version 1.0 they created a </a:t>
            </a:r>
            <a:r>
              <a:rPr lang="en-US" sz="2400" b="1" dirty="0" smtClean="0">
                <a:solidFill>
                  <a:srgbClr val="FFC000"/>
                </a:solidFill>
              </a:rPr>
              <a:t>new one ARTISTIC LICENSE 2.0  that is also called as </a:t>
            </a:r>
            <a:r>
              <a:rPr lang="en-US" sz="2800" b="1" dirty="0" smtClean="0">
                <a:solidFill>
                  <a:srgbClr val="FFC000"/>
                </a:solidFill>
              </a:rPr>
              <a:t>CLARIFIED ARTISTIC LICENSE</a:t>
            </a:r>
            <a:r>
              <a:rPr lang="en-US" sz="2800" b="1" dirty="0" smtClean="0">
                <a:solidFill>
                  <a:srgbClr val="FFFF00"/>
                </a:solidFill>
              </a:rPr>
              <a:t> </a:t>
            </a:r>
            <a:r>
              <a:rPr lang="en-US" sz="2400" b="1" dirty="0" smtClean="0">
                <a:solidFill>
                  <a:srgbClr val="FFFF00"/>
                </a:solidFill>
              </a:rPr>
              <a:t>which is more clarified than earlier one.</a:t>
            </a:r>
            <a:endParaRPr lang="en-US" sz="2400" b="1" dirty="0">
              <a:solidFill>
                <a:srgbClr val="FFFF00"/>
              </a:solidFill>
            </a:endParaRPr>
          </a:p>
        </p:txBody>
      </p:sp>
    </p:spTree>
    <p:extLst>
      <p:ext uri="{BB962C8B-B14F-4D97-AF65-F5344CB8AC3E}">
        <p14:creationId xmlns:p14="http://schemas.microsoft.com/office/powerpoint/2010/main" val="273861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42" y="609600"/>
            <a:ext cx="10131425" cy="1456267"/>
          </a:xfrm>
        </p:spPr>
        <p:txBody>
          <a:bodyPr/>
          <a:lstStyle/>
          <a:p>
            <a:r>
              <a:rPr lang="en-US" b="1" dirty="0" smtClean="0">
                <a:latin typeface="+mn-lt"/>
              </a:rPr>
              <a:t>Detailed licensing model</a:t>
            </a:r>
            <a:endParaRPr lang="en-US" b="1" dirty="0">
              <a:latin typeface="+mn-lt"/>
            </a:endParaRPr>
          </a:p>
        </p:txBody>
      </p:sp>
      <p:sp>
        <p:nvSpPr>
          <p:cNvPr id="3" name="Content Placeholder 2"/>
          <p:cNvSpPr>
            <a:spLocks noGrp="1"/>
          </p:cNvSpPr>
          <p:nvPr>
            <p:ph idx="1"/>
          </p:nvPr>
        </p:nvSpPr>
        <p:spPr>
          <a:xfrm>
            <a:off x="313842" y="2065867"/>
            <a:ext cx="11309887" cy="4582905"/>
          </a:xfrm>
        </p:spPr>
        <p:txBody>
          <a:bodyPr>
            <a:normAutofit/>
          </a:bodyPr>
          <a:lstStyle/>
          <a:p>
            <a:pPr>
              <a:buFont typeface="Wingdings" panose="05000000000000000000" pitchFamily="2" charset="2"/>
              <a:buChar char="Ø"/>
            </a:pPr>
            <a:r>
              <a:rPr lang="en-US" sz="2400" b="1" dirty="0" smtClean="0">
                <a:solidFill>
                  <a:srgbClr val="FFFF00"/>
                </a:solidFill>
              </a:rPr>
              <a:t> </a:t>
            </a:r>
            <a:r>
              <a:rPr lang="en-US" sz="2400" b="1" dirty="0" smtClean="0">
                <a:solidFill>
                  <a:srgbClr val="FFC000"/>
                </a:solidFill>
              </a:rPr>
              <a:t>Permission </a:t>
            </a:r>
            <a:r>
              <a:rPr lang="en-US" sz="2400" b="1" dirty="0">
                <a:solidFill>
                  <a:srgbClr val="FFC000"/>
                </a:solidFill>
              </a:rPr>
              <a:t>for Use and Modification Without Distribution </a:t>
            </a:r>
            <a:r>
              <a:rPr lang="en-US" sz="2400" b="1" dirty="0" smtClean="0">
                <a:solidFill>
                  <a:srgbClr val="FFC000"/>
                </a:solidFill>
              </a:rPr>
              <a:t>:</a:t>
            </a:r>
            <a:endParaRPr lang="en-US" sz="2400" b="1" dirty="0">
              <a:solidFill>
                <a:srgbClr val="FFC000"/>
              </a:solidFill>
            </a:endParaRPr>
          </a:p>
          <a:p>
            <a:pPr marL="0" indent="0">
              <a:buNone/>
            </a:pPr>
            <a:r>
              <a:rPr lang="en-US" sz="2400" b="1" dirty="0" smtClean="0">
                <a:solidFill>
                  <a:srgbClr val="FFFF00"/>
                </a:solidFill>
              </a:rPr>
              <a:t>We are </a:t>
            </a:r>
            <a:r>
              <a:rPr lang="en-US" sz="2400" b="1" dirty="0">
                <a:solidFill>
                  <a:srgbClr val="FFFF00"/>
                </a:solidFill>
              </a:rPr>
              <a:t>permitted to use the Standard Version and create and use Modified </a:t>
            </a:r>
            <a:r>
              <a:rPr lang="en-US" sz="2400" b="1" dirty="0" smtClean="0">
                <a:solidFill>
                  <a:srgbClr val="FFFF00"/>
                </a:solidFill>
              </a:rPr>
              <a:t>  Versions </a:t>
            </a:r>
            <a:r>
              <a:rPr lang="en-US" sz="2400" b="1" dirty="0">
                <a:solidFill>
                  <a:srgbClr val="FFFF00"/>
                </a:solidFill>
              </a:rPr>
              <a:t>for any purpose without restriction, provided that you do not </a:t>
            </a:r>
            <a:r>
              <a:rPr lang="en-US" sz="2400" b="1" dirty="0" smtClean="0">
                <a:solidFill>
                  <a:srgbClr val="FFFF00"/>
                </a:solidFill>
              </a:rPr>
              <a:t>  Distribute </a:t>
            </a:r>
            <a:r>
              <a:rPr lang="en-US" sz="2400" b="1" dirty="0">
                <a:solidFill>
                  <a:srgbClr val="FFFF00"/>
                </a:solidFill>
              </a:rPr>
              <a:t>the Modified </a:t>
            </a:r>
            <a:r>
              <a:rPr lang="en-US" sz="2400" b="1" dirty="0" smtClean="0">
                <a:solidFill>
                  <a:srgbClr val="FFFF00"/>
                </a:solidFill>
              </a:rPr>
              <a:t>Version with compiled form.</a:t>
            </a:r>
            <a:endParaRPr lang="en-US" sz="2400" b="1" dirty="0">
              <a:solidFill>
                <a:srgbClr val="FFFF00"/>
              </a:solidFill>
            </a:endParaRPr>
          </a:p>
          <a:p>
            <a:endParaRPr lang="en-US" sz="2400" b="1" dirty="0" smtClean="0">
              <a:solidFill>
                <a:srgbClr val="FFC000"/>
              </a:solidFill>
            </a:endParaRPr>
          </a:p>
          <a:p>
            <a:endParaRPr lang="en-US" dirty="0"/>
          </a:p>
        </p:txBody>
      </p:sp>
    </p:spTree>
    <p:extLst>
      <p:ext uri="{BB962C8B-B14F-4D97-AF65-F5344CB8AC3E}">
        <p14:creationId xmlns:p14="http://schemas.microsoft.com/office/powerpoint/2010/main" val="270901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82" y="867103"/>
            <a:ext cx="11587655" cy="5486400"/>
          </a:xfrm>
        </p:spPr>
        <p:txBody>
          <a:bodyPr/>
          <a:lstStyle/>
          <a:p>
            <a:pPr>
              <a:buFont typeface="Wingdings" panose="05000000000000000000" pitchFamily="2" charset="2"/>
              <a:buChar char="Ø"/>
            </a:pPr>
            <a:r>
              <a:rPr lang="en-US" sz="2400" b="1" dirty="0">
                <a:solidFill>
                  <a:srgbClr val="FFC000"/>
                </a:solidFill>
              </a:rPr>
              <a:t>Permissions for Redistribution of the Standard Version </a:t>
            </a:r>
            <a:r>
              <a:rPr lang="en-US" sz="2400" b="1" dirty="0" smtClean="0">
                <a:solidFill>
                  <a:srgbClr val="FFC000"/>
                </a:solidFill>
              </a:rPr>
              <a:t>:</a:t>
            </a:r>
          </a:p>
          <a:p>
            <a:pPr>
              <a:buFont typeface="Wingdings" panose="05000000000000000000" pitchFamily="2" charset="2"/>
              <a:buChar char="Ø"/>
            </a:pPr>
            <a:endParaRPr lang="en-US" sz="2400" b="1" dirty="0">
              <a:solidFill>
                <a:srgbClr val="FFC000"/>
              </a:solidFill>
            </a:endParaRPr>
          </a:p>
          <a:p>
            <a:pPr marL="0" indent="0">
              <a:buNone/>
            </a:pPr>
            <a:r>
              <a:rPr lang="en-US" sz="2400" b="1" dirty="0">
                <a:solidFill>
                  <a:srgbClr val="FFFF00"/>
                </a:solidFill>
              </a:rPr>
              <a:t>We may Distribute verbatim copies of the Source form of the Standard Version of this Package in any medium without restriction, either gratis or for a Distributor Fee, provided that we duplicate all of the original copyright notices and associated disclaimers. At your discretion, such verbatim copies may or may not include a Compiled form of the Package</a:t>
            </a:r>
            <a:r>
              <a:rPr lang="en-US" b="1" dirty="0">
                <a:solidFill>
                  <a:srgbClr val="FFFF00"/>
                </a:solidFill>
              </a:rPr>
              <a:t>.</a:t>
            </a:r>
          </a:p>
          <a:p>
            <a:endParaRPr lang="en-US" dirty="0"/>
          </a:p>
        </p:txBody>
      </p:sp>
    </p:spTree>
    <p:extLst>
      <p:ext uri="{BB962C8B-B14F-4D97-AF65-F5344CB8AC3E}">
        <p14:creationId xmlns:p14="http://schemas.microsoft.com/office/powerpoint/2010/main" val="30761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81" y="2185261"/>
            <a:ext cx="12006019" cy="5517397"/>
          </a:xfrm>
        </p:spPr>
        <p:txBody>
          <a:bodyPr/>
          <a:lstStyle/>
          <a:p>
            <a:pPr>
              <a:buFont typeface="Wingdings" panose="05000000000000000000" pitchFamily="2" charset="2"/>
              <a:buChar char="Ø"/>
            </a:pPr>
            <a:r>
              <a:rPr lang="en-US" sz="2400" b="1" dirty="0">
                <a:solidFill>
                  <a:srgbClr val="FFC000"/>
                </a:solidFill>
              </a:rPr>
              <a:t>Distribution of Modified Versions of the Package as </a:t>
            </a:r>
            <a:r>
              <a:rPr lang="en-US" sz="2400" b="1" dirty="0" smtClean="0">
                <a:solidFill>
                  <a:srgbClr val="FFC000"/>
                </a:solidFill>
              </a:rPr>
              <a:t>Source </a:t>
            </a:r>
            <a:r>
              <a:rPr lang="en-US" sz="2400" b="1" dirty="0" smtClean="0">
                <a:solidFill>
                  <a:srgbClr val="FFC000"/>
                </a:solidFill>
              </a:rPr>
              <a:t>:</a:t>
            </a:r>
          </a:p>
          <a:p>
            <a:pPr>
              <a:buFont typeface="Wingdings" panose="05000000000000000000" pitchFamily="2" charset="2"/>
              <a:buChar char="Ø"/>
            </a:pPr>
            <a:endParaRPr lang="en-US" sz="2400" b="1" dirty="0" smtClean="0">
              <a:solidFill>
                <a:srgbClr val="FFC000"/>
              </a:solidFill>
            </a:endParaRPr>
          </a:p>
          <a:p>
            <a:pPr marL="0" indent="0">
              <a:buNone/>
            </a:pPr>
            <a:r>
              <a:rPr lang="en-US" sz="2400" b="1" dirty="0" smtClean="0">
                <a:solidFill>
                  <a:srgbClr val="FFFF00"/>
                </a:solidFill>
              </a:rPr>
              <a:t>We may </a:t>
            </a:r>
            <a:r>
              <a:rPr lang="en-US" sz="2400" b="1" dirty="0">
                <a:solidFill>
                  <a:srgbClr val="FFFF00"/>
                </a:solidFill>
              </a:rPr>
              <a:t>Distribute </a:t>
            </a:r>
            <a:r>
              <a:rPr lang="en-US" sz="2400" b="1" dirty="0" smtClean="0">
                <a:solidFill>
                  <a:srgbClr val="FFFF00"/>
                </a:solidFill>
              </a:rPr>
              <a:t>our </a:t>
            </a:r>
            <a:r>
              <a:rPr lang="en-US" sz="2400" b="1" dirty="0">
                <a:solidFill>
                  <a:srgbClr val="FFFF00"/>
                </a:solidFill>
              </a:rPr>
              <a:t>Modified Version as Source </a:t>
            </a:r>
            <a:r>
              <a:rPr lang="en-US" sz="2400" b="1" dirty="0" smtClean="0">
                <a:solidFill>
                  <a:srgbClr val="FFFF00"/>
                </a:solidFill>
              </a:rPr>
              <a:t>provided </a:t>
            </a:r>
            <a:r>
              <a:rPr lang="en-US" sz="2400" b="1" dirty="0">
                <a:solidFill>
                  <a:srgbClr val="FFFF00"/>
                </a:solidFill>
              </a:rPr>
              <a:t>that </a:t>
            </a:r>
            <a:r>
              <a:rPr lang="en-US" sz="2400" b="1" dirty="0" smtClean="0">
                <a:solidFill>
                  <a:srgbClr val="FFFF00"/>
                </a:solidFill>
              </a:rPr>
              <a:t>we </a:t>
            </a:r>
            <a:r>
              <a:rPr lang="en-US" sz="2400" b="1" dirty="0">
                <a:solidFill>
                  <a:srgbClr val="FFFF00"/>
                </a:solidFill>
              </a:rPr>
              <a:t>clearly document how it differs from the Standard Version, </a:t>
            </a:r>
            <a:r>
              <a:rPr lang="en-US" sz="2400" b="1" dirty="0" smtClean="0">
                <a:solidFill>
                  <a:srgbClr val="FFFF00"/>
                </a:solidFill>
              </a:rPr>
              <a:t>including all the </a:t>
            </a:r>
            <a:r>
              <a:rPr lang="en-US" sz="2400" b="1" dirty="0" smtClean="0">
                <a:solidFill>
                  <a:srgbClr val="FFFF00"/>
                </a:solidFill>
              </a:rPr>
              <a:t>changes</a:t>
            </a:r>
          </a:p>
          <a:p>
            <a:pPr marL="0" indent="0">
              <a:buNone/>
            </a:pPr>
            <a:r>
              <a:rPr lang="en-US" sz="2400" b="1" dirty="0" smtClean="0">
                <a:solidFill>
                  <a:srgbClr val="FFFF00"/>
                </a:solidFill>
              </a:rPr>
              <a:t>Giving modified version to copyright holder so he can include it under his standard version </a:t>
            </a:r>
          </a:p>
          <a:p>
            <a:pPr marL="0" indent="0">
              <a:buNone/>
            </a:pPr>
            <a:r>
              <a:rPr lang="en-US" sz="2400" b="1" dirty="0" smtClean="0">
                <a:solidFill>
                  <a:srgbClr val="FFFF00"/>
                </a:solidFill>
              </a:rPr>
              <a:t>Name must be different from standard version </a:t>
            </a:r>
          </a:p>
          <a:p>
            <a:pPr marL="0" indent="0">
              <a:buNone/>
            </a:pPr>
            <a:r>
              <a:rPr lang="en-US" sz="2400" b="1" dirty="0" smtClean="0">
                <a:solidFill>
                  <a:srgbClr val="FFFF00"/>
                </a:solidFill>
              </a:rPr>
              <a:t>There should be no restriction to </a:t>
            </a:r>
            <a:r>
              <a:rPr lang="en-US" sz="2400" b="1" dirty="0" smtClean="0">
                <a:solidFill>
                  <a:srgbClr val="FFFF00"/>
                </a:solidFill>
              </a:rPr>
              <a:t>other users to install on their system</a:t>
            </a:r>
            <a:endParaRPr lang="en-US" sz="2400" b="1" dirty="0" smtClean="0">
              <a:solidFill>
                <a:srgbClr val="FFFF00"/>
              </a:solidFill>
            </a:endParaRPr>
          </a:p>
          <a:p>
            <a:pPr marL="0" indent="0">
              <a:buNone/>
            </a:pPr>
            <a:endParaRPr lang="en-US" sz="2400" b="1" dirty="0">
              <a:solidFill>
                <a:srgbClr val="FFFF00"/>
              </a:solidFill>
            </a:endParaRPr>
          </a:p>
          <a:p>
            <a:pPr marL="0" indent="0">
              <a:buNone/>
            </a:pPr>
            <a:endParaRPr lang="en-US" dirty="0" smtClean="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4219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429" y="126124"/>
            <a:ext cx="11506199" cy="6495393"/>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2800" b="1" dirty="0"/>
          </a:p>
          <a:p>
            <a:pPr marL="0" indent="0">
              <a:buNone/>
            </a:pPr>
            <a:r>
              <a:rPr lang="en-US" sz="2800" b="1" dirty="0">
                <a:solidFill>
                  <a:srgbClr val="FFC000"/>
                </a:solidFill>
              </a:rPr>
              <a:t>Items That are Not Considered Part of a Modified Version </a:t>
            </a:r>
            <a:r>
              <a:rPr lang="en-US" sz="2800" b="1" dirty="0" smtClean="0">
                <a:solidFill>
                  <a:srgbClr val="FFC000"/>
                </a:solidFill>
              </a:rPr>
              <a:t>:</a:t>
            </a:r>
          </a:p>
          <a:p>
            <a:pPr marL="0" indent="0">
              <a:buNone/>
            </a:pPr>
            <a:endParaRPr lang="en-US" sz="2800" b="1" dirty="0">
              <a:solidFill>
                <a:srgbClr val="FFC000"/>
              </a:solidFill>
            </a:endParaRPr>
          </a:p>
          <a:p>
            <a:pPr>
              <a:buFont typeface="Wingdings" panose="05000000000000000000" pitchFamily="2" charset="2"/>
              <a:buChar char="Ø"/>
            </a:pPr>
            <a:r>
              <a:rPr lang="en-US" sz="2800" dirty="0"/>
              <a:t> </a:t>
            </a:r>
            <a:r>
              <a:rPr lang="en-US" sz="2800" b="1" dirty="0">
                <a:solidFill>
                  <a:srgbClr val="FFFF00"/>
                </a:solidFill>
              </a:rPr>
              <a:t>Modified version including, but not limited to, modules and scripts  that extends or make use of the Package, do not, by themselves, cause the Package to be a Modified Version. In addition, such works are not considered parts of the Package itself, and are not subject to the terms of this license</a:t>
            </a:r>
            <a:r>
              <a:rPr lang="en-US" sz="2800" b="1" dirty="0" smtClean="0">
                <a:solidFill>
                  <a:srgbClr val="FFFF00"/>
                </a:solidFill>
              </a:rPr>
              <a:t>.</a:t>
            </a:r>
          </a:p>
          <a:p>
            <a:pPr marL="0" indent="0">
              <a:buNone/>
            </a:pPr>
            <a:endParaRPr lang="en-US" sz="2800" b="1"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02382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070" y="677918"/>
            <a:ext cx="11201399" cy="5770178"/>
          </a:xfrm>
        </p:spPr>
        <p:txBody>
          <a:bodyPr/>
          <a:lstStyle/>
          <a:p>
            <a:pPr marL="0" indent="0">
              <a:buNone/>
            </a:pPr>
            <a:r>
              <a:rPr lang="en-US" sz="2400" b="1" dirty="0">
                <a:solidFill>
                  <a:srgbClr val="FFC000"/>
                </a:solidFill>
              </a:rPr>
              <a:t>Distribution of Compiled Forms of the Standard Version or Modified </a:t>
            </a:r>
          </a:p>
          <a:p>
            <a:pPr marL="0" indent="0">
              <a:buNone/>
            </a:pPr>
            <a:r>
              <a:rPr lang="en-US" sz="2400" b="1" dirty="0">
                <a:solidFill>
                  <a:srgbClr val="FFC000"/>
                </a:solidFill>
              </a:rPr>
              <a:t>Versions without the Source </a:t>
            </a:r>
            <a:r>
              <a:rPr lang="en-US" sz="2400" b="1" dirty="0" smtClean="0">
                <a:solidFill>
                  <a:srgbClr val="FFC000"/>
                </a:solidFill>
              </a:rPr>
              <a:t>:</a:t>
            </a:r>
          </a:p>
          <a:p>
            <a:pPr marL="0" indent="0">
              <a:buNone/>
            </a:pPr>
            <a:endParaRPr lang="en-US" sz="2000" b="1" dirty="0">
              <a:solidFill>
                <a:srgbClr val="FFC000"/>
              </a:solidFill>
            </a:endParaRPr>
          </a:p>
          <a:p>
            <a:pPr>
              <a:buFont typeface="Wingdings" panose="05000000000000000000" pitchFamily="2" charset="2"/>
              <a:buChar char="Ø"/>
            </a:pPr>
            <a:r>
              <a:rPr lang="en-US" dirty="0"/>
              <a:t> </a:t>
            </a:r>
            <a:r>
              <a:rPr lang="en-US" sz="2400" b="1" dirty="0">
                <a:solidFill>
                  <a:srgbClr val="FFFF00"/>
                </a:solidFill>
              </a:rPr>
              <a:t>We  may Distribute Compiled forms of the Standard Version without the Source, providing  that we include complete instructions on how to get the Source of the Standard Version. Such instructions must be valid at the time of your distribution.</a:t>
            </a:r>
          </a:p>
          <a:p>
            <a:pPr>
              <a:buFont typeface="Wingdings" panose="05000000000000000000" pitchFamily="2" charset="2"/>
              <a:buChar char="Ø"/>
            </a:pPr>
            <a:r>
              <a:rPr lang="en-US" sz="2400" b="1" dirty="0">
                <a:solidFill>
                  <a:srgbClr val="FFFF00"/>
                </a:solidFill>
              </a:rPr>
              <a:t>If instructions not followed, at any time our license be </a:t>
            </a:r>
            <a:r>
              <a:rPr lang="en-US" sz="3200" b="1" dirty="0">
                <a:solidFill>
                  <a:srgbClr val="FF0000"/>
                </a:solidFill>
              </a:rPr>
              <a:t>i</a:t>
            </a:r>
            <a:r>
              <a:rPr lang="en-US" sz="4000" b="1" dirty="0">
                <a:solidFill>
                  <a:srgbClr val="FF0000"/>
                </a:solidFill>
              </a:rPr>
              <a:t>nvalid</a:t>
            </a:r>
            <a:r>
              <a:rPr lang="en-US" sz="2400" b="1" dirty="0">
                <a:solidFill>
                  <a:srgbClr val="FFFF00"/>
                </a:solidFill>
              </a:rPr>
              <a:t>. We must provide new instructions on demand or cease further distribution.</a:t>
            </a:r>
          </a:p>
        </p:txBody>
      </p:sp>
    </p:spTree>
    <p:extLst>
      <p:ext uri="{BB962C8B-B14F-4D97-AF65-F5344CB8AC3E}">
        <p14:creationId xmlns:p14="http://schemas.microsoft.com/office/powerpoint/2010/main" val="3646519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725</TotalTime>
  <Words>926</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Wingdings</vt:lpstr>
      <vt:lpstr>Celestial</vt:lpstr>
      <vt:lpstr>ARTISTIC license 2.0</vt:lpstr>
      <vt:lpstr>History of license</vt:lpstr>
      <vt:lpstr>Idea </vt:lpstr>
      <vt:lpstr>What problems does it solves?</vt:lpstr>
      <vt:lpstr>Detailed licensing model</vt:lpstr>
      <vt:lpstr>PowerPoint Presentation</vt:lpstr>
      <vt:lpstr>PowerPoint Presentation</vt:lpstr>
      <vt:lpstr>PowerPoint Presentation</vt:lpstr>
      <vt:lpstr>PowerPoint Presentation</vt:lpstr>
      <vt:lpstr>General provisions</vt:lpstr>
      <vt:lpstr>PowerPoint Presentation</vt:lpstr>
      <vt:lpstr>Any popular news under this license :</vt:lpstr>
      <vt:lpstr>Popularity :</vt:lpstr>
      <vt:lpstr>Impact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ARTISTIC license 2.0</dc:title>
  <dc:creator>SHIVRAJ</dc:creator>
  <cp:lastModifiedBy>SHIVRAJ</cp:lastModifiedBy>
  <cp:revision>28</cp:revision>
  <dcterms:created xsi:type="dcterms:W3CDTF">2018-08-23T13:28:53Z</dcterms:created>
  <dcterms:modified xsi:type="dcterms:W3CDTF">2018-08-30T15:14:00Z</dcterms:modified>
</cp:coreProperties>
</file>