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7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3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0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0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26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3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74D56C-BD54-4E18-AA23-1B88795DA9B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C243-D885-4704-BFDA-50FEF74E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source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Details about </a:t>
            </a:r>
            <a:r>
              <a:rPr lang="en-US" sz="2800" b="1" dirty="0" smtClean="0">
                <a:solidFill>
                  <a:srgbClr val="FFFF00"/>
                </a:solidFill>
              </a:rPr>
              <a:t>PENCIL 2D </a:t>
            </a:r>
            <a:r>
              <a:rPr lang="en-US" b="1" dirty="0" smtClean="0"/>
              <a:t>open source software.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5543" y="783771"/>
            <a:ext cx="60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PPT Made by: SHIVRAJ CHALWADI</a:t>
            </a: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365" y="1583892"/>
            <a:ext cx="3334298" cy="33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Monetization method?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15" y="2024743"/>
            <a:ext cx="10276114" cy="48332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FF00"/>
                </a:solidFill>
              </a:rPr>
              <a:t>As it is open source software it is free to use thus no earning from this software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FF00"/>
                </a:solidFill>
              </a:rPr>
              <a:t>There are no option for donations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FF00"/>
                </a:solidFill>
              </a:rPr>
              <a:t>Maybe or not (Personal </a:t>
            </a:r>
            <a:r>
              <a:rPr lang="en-US" sz="2400" b="1" dirty="0">
                <a:solidFill>
                  <a:srgbClr val="FFFF00"/>
                </a:solidFill>
              </a:rPr>
              <a:t>opinion) options </a:t>
            </a:r>
            <a:r>
              <a:rPr lang="en-US" sz="2400" b="1" dirty="0" smtClean="0">
                <a:solidFill>
                  <a:srgbClr val="FFFF00"/>
                </a:solidFill>
              </a:rPr>
              <a:t>can be created afterwards for donations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FF00"/>
                </a:solidFill>
              </a:rPr>
              <a:t>It is Free and Open source software as per websites so </a:t>
            </a:r>
            <a:r>
              <a:rPr lang="en-US" sz="2800" b="1" dirty="0" smtClean="0">
                <a:solidFill>
                  <a:srgbClr val="00B0F0"/>
                </a:solidFill>
              </a:rPr>
              <a:t>No Monetization Method </a:t>
            </a:r>
            <a:r>
              <a:rPr lang="en-US" sz="2400" b="1" dirty="0" smtClean="0">
                <a:solidFill>
                  <a:srgbClr val="FFFF00"/>
                </a:solidFill>
              </a:rPr>
              <a:t>.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834" y="4097439"/>
            <a:ext cx="1725648" cy="1805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60" y="-241120"/>
            <a:ext cx="1895522" cy="189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smtClean="0"/>
              <a:t> Link </a:t>
            </a:r>
            <a:r>
              <a:rPr lang="en-US" b="1" smtClean="0"/>
              <a:t>: </a:t>
            </a:r>
            <a:r>
              <a:rPr lang="en-US" b="1" dirty="0" smtClean="0"/>
              <a:t>Pencil 2d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https://github.com/pencil2d/pencil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007" y="-379355"/>
            <a:ext cx="2483578" cy="2483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97" y="4246179"/>
            <a:ext cx="1764572" cy="1764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50469" y="4482218"/>
            <a:ext cx="1101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</a:rPr>
              <a:t>2</a:t>
            </a: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52918"/>
            <a:ext cx="8946541" cy="4195481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             Thank you for your patience.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58935" y="568088"/>
            <a:ext cx="2916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THE END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Public domain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567543"/>
            <a:ext cx="11386457" cy="5090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Kismet (1943) - The India Public Domain Movie </a:t>
            </a:r>
            <a:r>
              <a:rPr lang="en-US" dirty="0" smtClean="0"/>
              <a:t>Project </a:t>
            </a:r>
            <a:r>
              <a:rPr lang="en-US" dirty="0"/>
              <a:t>Kismet (1943) is Indian cinema's first blockbuster movie. Released in 1943, the movie is therefore now out of copyright according to Indian and copyright laws. </a:t>
            </a:r>
            <a:endParaRPr lang="en-US" dirty="0" smtClean="0"/>
          </a:p>
          <a:p>
            <a:r>
              <a:rPr lang="en-US" dirty="0"/>
              <a:t>Raja </a:t>
            </a:r>
            <a:r>
              <a:rPr lang="en-US" dirty="0" err="1"/>
              <a:t>Harishchandra</a:t>
            </a:r>
            <a:r>
              <a:rPr lang="en-US" dirty="0"/>
              <a:t> 1913 The India Public Domain Movie Project</a:t>
            </a:r>
          </a:p>
          <a:p>
            <a:r>
              <a:rPr lang="en-US" dirty="0"/>
              <a:t>INDIAN BRAVES COMIC BOOK: MAY 1951 - PUBLIC DOMAIN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Author’s work that came under Public domain 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Amarlal</a:t>
            </a:r>
            <a:r>
              <a:rPr lang="en-US" b="1" dirty="0"/>
              <a:t> </a:t>
            </a:r>
            <a:r>
              <a:rPr lang="en-US" b="1" dirty="0" err="1"/>
              <a:t>Hingorani</a:t>
            </a:r>
            <a:r>
              <a:rPr lang="en-US" b="1" dirty="0"/>
              <a:t> </a:t>
            </a:r>
            <a:r>
              <a:rPr lang="en-US" dirty="0"/>
              <a:t>(1907-1956</a:t>
            </a:r>
            <a:r>
              <a:rPr lang="en-US" dirty="0" smtClean="0"/>
              <a:t>)   ,</a:t>
            </a:r>
            <a:r>
              <a:rPr lang="en-US" b="1" dirty="0" err="1" smtClean="0"/>
              <a:t>Anantram</a:t>
            </a:r>
            <a:r>
              <a:rPr lang="en-US" b="1" dirty="0" smtClean="0"/>
              <a:t> </a:t>
            </a:r>
            <a:r>
              <a:rPr lang="en-US" b="1" dirty="0" err="1"/>
              <a:t>Kandukuri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Karuna</a:t>
            </a:r>
            <a:r>
              <a:rPr lang="en-US" dirty="0"/>
              <a:t> Kumara) (1901-1956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Bal</a:t>
            </a:r>
            <a:r>
              <a:rPr lang="en-US" b="1" dirty="0"/>
              <a:t> </a:t>
            </a:r>
            <a:r>
              <a:rPr lang="en-US" b="1" dirty="0" err="1"/>
              <a:t>Sitaram</a:t>
            </a:r>
            <a:r>
              <a:rPr lang="en-US" b="1" dirty="0"/>
              <a:t> </a:t>
            </a:r>
            <a:r>
              <a:rPr lang="en-US" b="1" dirty="0" err="1"/>
              <a:t>Mardhekar</a:t>
            </a:r>
            <a:r>
              <a:rPr lang="en-US" dirty="0"/>
              <a:t> (1909 – 1956</a:t>
            </a:r>
            <a:r>
              <a:rPr lang="en-US" dirty="0" smtClean="0"/>
              <a:t>)  ,</a:t>
            </a:r>
            <a:r>
              <a:rPr lang="en-US" b="1" dirty="0"/>
              <a:t> </a:t>
            </a:r>
            <a:r>
              <a:rPr lang="en-US" b="1" dirty="0" err="1"/>
              <a:t>Baishnaba</a:t>
            </a:r>
            <a:r>
              <a:rPr lang="en-US" b="1" dirty="0"/>
              <a:t> </a:t>
            </a:r>
            <a:r>
              <a:rPr lang="en-US" b="1" dirty="0" err="1"/>
              <a:t>Pani</a:t>
            </a:r>
            <a:r>
              <a:rPr lang="en-US" dirty="0"/>
              <a:t> (1882–1956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Har</a:t>
            </a:r>
            <a:r>
              <a:rPr lang="en-US" b="1" dirty="0"/>
              <a:t> </a:t>
            </a:r>
            <a:r>
              <a:rPr lang="en-US" b="1" dirty="0" err="1"/>
              <a:t>Datt</a:t>
            </a:r>
            <a:r>
              <a:rPr lang="en-US" b="1" dirty="0"/>
              <a:t> Sharma </a:t>
            </a:r>
            <a:r>
              <a:rPr lang="en-US" dirty="0"/>
              <a:t>(1890-1956</a:t>
            </a:r>
            <a:r>
              <a:rPr lang="en-US" dirty="0" smtClean="0"/>
              <a:t>)  , </a:t>
            </a:r>
            <a:r>
              <a:rPr lang="en-US" b="1" dirty="0" err="1"/>
              <a:t>Manik</a:t>
            </a:r>
            <a:r>
              <a:rPr lang="en-US" b="1" dirty="0"/>
              <a:t> </a:t>
            </a:r>
            <a:r>
              <a:rPr lang="en-US" b="1" dirty="0" err="1"/>
              <a:t>Bandyopadhyay</a:t>
            </a:r>
            <a:r>
              <a:rPr lang="en-US" dirty="0"/>
              <a:t> (1908-1956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Munsif Nachiket Drupadlal </a:t>
            </a:r>
            <a:r>
              <a:rPr lang="de-DE" dirty="0"/>
              <a:t>(pseudonym Ketan Munsi) (</a:t>
            </a:r>
            <a:r>
              <a:rPr lang="de-DE" dirty="0" smtClean="0"/>
              <a:t>1930-1956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Sitaramacandra</a:t>
            </a:r>
            <a:r>
              <a:rPr lang="en-US" b="1" dirty="0"/>
              <a:t> Rao, </a:t>
            </a:r>
            <a:r>
              <a:rPr lang="en-US" b="1" dirty="0" err="1"/>
              <a:t>Oddiraju</a:t>
            </a:r>
            <a:r>
              <a:rPr lang="en-US" dirty="0"/>
              <a:t> (1887-1956</a:t>
            </a:r>
            <a:r>
              <a:rPr lang="en-US" dirty="0" smtClean="0"/>
              <a:t>)</a:t>
            </a:r>
            <a:r>
              <a:rPr lang="en-US" b="1" dirty="0"/>
              <a:t> </a:t>
            </a:r>
            <a:r>
              <a:rPr lang="en-US" b="1" dirty="0" smtClean="0"/>
              <a:t>, </a:t>
            </a:r>
            <a:r>
              <a:rPr lang="en-US" b="1" dirty="0" err="1" smtClean="0"/>
              <a:t>Virumal</a:t>
            </a:r>
            <a:r>
              <a:rPr lang="en-US" b="1" dirty="0" smtClean="0"/>
              <a:t> </a:t>
            </a:r>
            <a:r>
              <a:rPr lang="en-US" b="1" dirty="0" err="1"/>
              <a:t>Begraj</a:t>
            </a:r>
            <a:r>
              <a:rPr lang="en-US" b="1" dirty="0"/>
              <a:t> </a:t>
            </a:r>
            <a:r>
              <a:rPr lang="en-US" dirty="0"/>
              <a:t>(1874-1956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Indian public domain images(To be </a:t>
            </a:r>
            <a:r>
              <a:rPr lang="en-US" b="1" dirty="0"/>
              <a:t>double checked): https://en.wikipedia.org/wiki/Category:Indian_public_domain_photographs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3248"/>
            <a:ext cx="12191999" cy="5004751"/>
          </a:xfrm>
          <a:solidFill>
            <a:schemeClr val="accent1"/>
          </a:solidFill>
        </p:spPr>
        <p:txBody>
          <a:bodyPr>
            <a:normAutofit fontScale="85000" lnSpcReduction="10000"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Pencil 2d is an open source software with latest versions 0.6.1 </a:t>
            </a:r>
          </a:p>
          <a:p>
            <a:pPr lvl="0"/>
            <a:r>
              <a:rPr lang="en-US" sz="3600" b="1" dirty="0" smtClean="0">
                <a:solidFill>
                  <a:srgbClr val="FFFF00"/>
                </a:solidFill>
              </a:rPr>
              <a:t>It can be used to make: Drawing</a:t>
            </a:r>
            <a:r>
              <a:rPr lang="en-US" sz="3600" b="1" dirty="0">
                <a:solidFill>
                  <a:srgbClr val="FFFF00"/>
                </a:solidFill>
              </a:rPr>
              <a:t>, painting, editing pictures </a:t>
            </a:r>
            <a:r>
              <a:rPr lang="en-US" sz="3600" b="1" dirty="0" smtClean="0">
                <a:solidFill>
                  <a:srgbClr val="FFFF00"/>
                </a:solidFill>
              </a:rPr>
              <a:t>(animating).</a:t>
            </a:r>
            <a:endParaRPr lang="en-US" sz="3600" b="1" dirty="0">
              <a:solidFill>
                <a:srgbClr val="FFFF00"/>
              </a:solidFill>
            </a:endParaRPr>
          </a:p>
          <a:p>
            <a:pPr lvl="0"/>
            <a:r>
              <a:rPr lang="en-US" sz="3600" b="1" dirty="0" smtClean="0">
                <a:solidFill>
                  <a:srgbClr val="FFFF00"/>
                </a:solidFill>
              </a:rPr>
              <a:t>It is open source software and gives permission to modify and distribute under some restriction.</a:t>
            </a:r>
          </a:p>
          <a:p>
            <a:pPr lvl="0"/>
            <a:r>
              <a:rPr lang="en-US" sz="3600" b="1" dirty="0" smtClean="0">
                <a:solidFill>
                  <a:srgbClr val="FFFF00"/>
                </a:solidFill>
              </a:rPr>
              <a:t>Pencil 2d software was created By “Patrick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Corrieri”in</a:t>
            </a:r>
            <a:r>
              <a:rPr lang="en-US" sz="3600" b="1" dirty="0" smtClean="0">
                <a:solidFill>
                  <a:srgbClr val="FFFF00"/>
                </a:solidFill>
              </a:rPr>
              <a:t> 2005</a:t>
            </a:r>
          </a:p>
          <a:p>
            <a:pPr lvl="0"/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Develepors</a:t>
            </a: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r>
              <a:rPr lang="en-US" sz="3600" dirty="0" smtClean="0"/>
              <a:t>: </a:t>
            </a:r>
            <a:r>
              <a:rPr lang="en-US" sz="3600" b="1" u="sng" dirty="0" smtClean="0"/>
              <a:t>Paul Nelson </a:t>
            </a:r>
            <a:r>
              <a:rPr lang="en-US" sz="3600" dirty="0"/>
              <a:t>,</a:t>
            </a:r>
            <a:r>
              <a:rPr lang="en-US" sz="3600" b="1" u="sng" dirty="0" err="1" smtClean="0">
                <a:solidFill>
                  <a:srgbClr val="00B0F0"/>
                </a:solidFill>
              </a:rPr>
              <a:t>Oluseyi</a:t>
            </a:r>
            <a:r>
              <a:rPr lang="en-US" sz="3600" u="sng" dirty="0" smtClean="0">
                <a:solidFill>
                  <a:srgbClr val="00B0F0"/>
                </a:solidFill>
              </a:rPr>
              <a:t> </a:t>
            </a:r>
            <a:r>
              <a:rPr lang="en-US" sz="3600" b="1" u="sng" dirty="0" err="1" smtClean="0">
                <a:solidFill>
                  <a:srgbClr val="00B0F0"/>
                </a:solidFill>
              </a:rPr>
              <a:t>Sonaiya</a:t>
            </a:r>
            <a:r>
              <a:rPr lang="en-US" sz="3600" b="1" u="sng" dirty="0" smtClean="0">
                <a:solidFill>
                  <a:srgbClr val="00B0F0"/>
                </a:solidFill>
              </a:rPr>
              <a:t> &amp; </a:t>
            </a:r>
            <a:r>
              <a:rPr lang="en-US" sz="3600" b="1" u="sng" dirty="0" err="1" smtClean="0">
                <a:solidFill>
                  <a:srgbClr val="00B0F0"/>
                </a:solidFill>
              </a:rPr>
              <a:t>Lan</a:t>
            </a:r>
            <a:r>
              <a:rPr lang="en-US" sz="3600" b="1" u="sng" dirty="0" smtClean="0">
                <a:solidFill>
                  <a:srgbClr val="00B0F0"/>
                </a:solidFill>
              </a:rPr>
              <a:t> Moore.</a:t>
            </a:r>
          </a:p>
          <a:p>
            <a:r>
              <a:rPr lang="en-US" sz="3000" b="1" dirty="0" smtClean="0">
                <a:solidFill>
                  <a:srgbClr val="FFFF00"/>
                </a:solidFill>
              </a:rPr>
              <a:t>“</a:t>
            </a:r>
            <a:r>
              <a:rPr lang="en-US" sz="3000" b="1" dirty="0">
                <a:solidFill>
                  <a:srgbClr val="FFFF00"/>
                </a:solidFill>
              </a:rPr>
              <a:t>Pencil Planner</a:t>
            </a:r>
            <a:r>
              <a:rPr lang="en-US" sz="3000" b="1" dirty="0" smtClean="0">
                <a:solidFill>
                  <a:srgbClr val="FFFF00"/>
                </a:solidFill>
              </a:rPr>
              <a:t>” was the name given by creator Patrick after then </a:t>
            </a:r>
            <a:r>
              <a:rPr lang="en-US" sz="3000" b="1" dirty="0" err="1" smtClean="0">
                <a:solidFill>
                  <a:srgbClr val="FFFF00"/>
                </a:solidFill>
              </a:rPr>
              <a:t>devl</a:t>
            </a:r>
            <a:r>
              <a:rPr lang="en-US" sz="3000" b="1" dirty="0" smtClean="0">
                <a:solidFill>
                  <a:srgbClr val="FFFF00"/>
                </a:solidFill>
              </a:rPr>
              <a:t> </a:t>
            </a:r>
            <a:r>
              <a:rPr lang="en-US" sz="3000" b="1" dirty="0">
                <a:solidFill>
                  <a:srgbClr val="FFFF00"/>
                </a:solidFill>
              </a:rPr>
              <a:t>P</a:t>
            </a:r>
            <a:r>
              <a:rPr lang="en-US" sz="3000" b="1" dirty="0" smtClean="0">
                <a:solidFill>
                  <a:srgbClr val="FFFF00"/>
                </a:solidFill>
              </a:rPr>
              <a:t>aul </a:t>
            </a:r>
            <a:r>
              <a:rPr lang="en-US" sz="3000" b="1" dirty="0" err="1" smtClean="0">
                <a:solidFill>
                  <a:srgbClr val="FFFF00"/>
                </a:solidFill>
              </a:rPr>
              <a:t>helson</a:t>
            </a:r>
            <a:r>
              <a:rPr lang="en-US" sz="3000" b="1" dirty="0" smtClean="0">
                <a:solidFill>
                  <a:srgbClr val="FFFF00"/>
                </a:solidFill>
              </a:rPr>
              <a:t> gave it name “Pencil2D . </a:t>
            </a:r>
          </a:p>
          <a:p>
            <a:r>
              <a:rPr lang="en-US" sz="3000" b="1" dirty="0" smtClean="0">
                <a:solidFill>
                  <a:srgbClr val="FFFF00"/>
                </a:solidFill>
              </a:rPr>
              <a:t>Software Developed by : </a:t>
            </a:r>
            <a:r>
              <a:rPr lang="en-US" sz="3000" b="1" dirty="0" err="1" smtClean="0">
                <a:solidFill>
                  <a:srgbClr val="FFFF00"/>
                </a:solidFill>
              </a:rPr>
              <a:t>Qtp</a:t>
            </a:r>
            <a:r>
              <a:rPr lang="en-US" sz="3000" b="1" dirty="0" smtClean="0">
                <a:solidFill>
                  <a:srgbClr val="FFFF00"/>
                </a:solidFill>
              </a:rPr>
              <a:t>.</a:t>
            </a:r>
            <a:endParaRPr lang="en-US" sz="30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01" y="0"/>
            <a:ext cx="2561658" cy="159528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346" y="-318961"/>
            <a:ext cx="2233206" cy="22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does it solves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356" y="1868008"/>
            <a:ext cx="10907485" cy="54626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FFC000"/>
                </a:solidFill>
              </a:rPr>
              <a:t>As “</a:t>
            </a:r>
            <a:r>
              <a:rPr lang="en-US" sz="2800" b="1" dirty="0" smtClean="0">
                <a:solidFill>
                  <a:srgbClr val="FFFF00"/>
                </a:solidFill>
              </a:rPr>
              <a:t>Pencil 2D” </a:t>
            </a:r>
            <a:r>
              <a:rPr lang="en-US" sz="2800" b="1" dirty="0" smtClean="0">
                <a:solidFill>
                  <a:srgbClr val="FFC000"/>
                </a:solidFill>
              </a:rPr>
              <a:t>software is in open source system we can use it with freedom.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FFC000"/>
                </a:solidFill>
              </a:rPr>
              <a:t>There is </a:t>
            </a:r>
            <a:r>
              <a:rPr lang="en-US" sz="2800" b="1" dirty="0">
                <a:solidFill>
                  <a:srgbClr val="FFFF00"/>
                </a:solidFill>
              </a:rPr>
              <a:t>N</a:t>
            </a:r>
            <a:r>
              <a:rPr lang="en-US" sz="2800" b="1" dirty="0" smtClean="0">
                <a:solidFill>
                  <a:srgbClr val="FFFF00"/>
                </a:solidFill>
              </a:rPr>
              <a:t>o cost problem as it is </a:t>
            </a:r>
            <a:r>
              <a:rPr lang="en-US" sz="3600" b="1" dirty="0">
                <a:solidFill>
                  <a:srgbClr val="FFFF00"/>
                </a:solidFill>
              </a:rPr>
              <a:t>F</a:t>
            </a:r>
            <a:r>
              <a:rPr lang="en-US" sz="3600" b="1" dirty="0" smtClean="0">
                <a:solidFill>
                  <a:srgbClr val="FFFF00"/>
                </a:solidFill>
              </a:rPr>
              <a:t>ree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thus making it available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for </a:t>
            </a:r>
            <a:r>
              <a:rPr lang="en-US" sz="3200" b="1" dirty="0">
                <a:solidFill>
                  <a:srgbClr val="00B0F0"/>
                </a:solidFill>
              </a:rPr>
              <a:t>G</a:t>
            </a:r>
            <a:r>
              <a:rPr lang="en-US" sz="3200" b="1" dirty="0" smtClean="0">
                <a:solidFill>
                  <a:srgbClr val="00B0F0"/>
                </a:solidFill>
              </a:rPr>
              <a:t>eneral class people</a:t>
            </a:r>
            <a:r>
              <a:rPr lang="en-US" sz="2800" b="1" dirty="0" smtClean="0">
                <a:solidFill>
                  <a:srgbClr val="FFC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FFC000"/>
                </a:solidFill>
              </a:rPr>
              <a:t>It has simple interface so easy to use and with new release </a:t>
            </a:r>
            <a:r>
              <a:rPr lang="en-US" sz="2800" b="1" dirty="0" smtClean="0">
                <a:solidFill>
                  <a:srgbClr val="FFFF00"/>
                </a:solidFill>
              </a:rPr>
              <a:t>0.6 Version </a:t>
            </a:r>
            <a:r>
              <a:rPr lang="en-US" sz="2800" b="1" dirty="0" smtClean="0">
                <a:solidFill>
                  <a:srgbClr val="FFC000"/>
                </a:solidFill>
              </a:rPr>
              <a:t>,the memory usage (</a:t>
            </a:r>
            <a:r>
              <a:rPr lang="en-US" sz="2800" b="1" dirty="0" smtClean="0">
                <a:solidFill>
                  <a:srgbClr val="FFFF00"/>
                </a:solidFill>
              </a:rPr>
              <a:t>RAM</a:t>
            </a:r>
            <a:r>
              <a:rPr lang="en-US" sz="2800" b="1" dirty="0" smtClean="0">
                <a:solidFill>
                  <a:srgbClr val="FFC000"/>
                </a:solidFill>
              </a:rPr>
              <a:t>) issue has solved from </a:t>
            </a:r>
            <a:r>
              <a:rPr lang="en-US" sz="2800" b="1" dirty="0" smtClean="0">
                <a:solidFill>
                  <a:srgbClr val="FFFF00"/>
                </a:solidFill>
              </a:rPr>
              <a:t>1.8 </a:t>
            </a:r>
            <a:r>
              <a:rPr lang="en-US" sz="2800" b="1" dirty="0">
                <a:solidFill>
                  <a:srgbClr val="FFFF00"/>
                </a:solidFill>
              </a:rPr>
              <a:t>G</a:t>
            </a:r>
            <a:r>
              <a:rPr lang="en-US" sz="2800" b="1" dirty="0" smtClean="0">
                <a:solidFill>
                  <a:srgbClr val="FFFF00"/>
                </a:solidFill>
              </a:rPr>
              <a:t>b</a:t>
            </a:r>
            <a:r>
              <a:rPr lang="en-US" sz="2800" b="1" dirty="0" smtClean="0">
                <a:solidFill>
                  <a:srgbClr val="FFC000"/>
                </a:solidFill>
              </a:rPr>
              <a:t> usage to now not more than </a:t>
            </a:r>
            <a:r>
              <a:rPr lang="en-US" sz="2800" b="1" dirty="0" smtClean="0">
                <a:solidFill>
                  <a:srgbClr val="FFFF00"/>
                </a:solidFill>
              </a:rPr>
              <a:t>400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mb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in </a:t>
            </a:r>
            <a:r>
              <a:rPr lang="en-US" sz="2800" b="1" dirty="0" smtClean="0">
                <a:solidFill>
                  <a:srgbClr val="FFFF00"/>
                </a:solidFill>
              </a:rPr>
              <a:t>700</a:t>
            </a:r>
            <a:r>
              <a:rPr lang="en-US" sz="2800" b="1" dirty="0" smtClean="0">
                <a:solidFill>
                  <a:srgbClr val="FFC000"/>
                </a:solidFill>
              </a:rPr>
              <a:t> frames.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FFFF00"/>
                </a:solidFill>
              </a:rPr>
              <a:t>Source code </a:t>
            </a:r>
            <a:r>
              <a:rPr lang="en-US" sz="2800" b="1" dirty="0" smtClean="0">
                <a:solidFill>
                  <a:srgbClr val="FFC000"/>
                </a:solidFill>
              </a:rPr>
              <a:t>is available on website so </a:t>
            </a:r>
            <a:r>
              <a:rPr lang="en-US" sz="2800" b="1" dirty="0" smtClean="0">
                <a:solidFill>
                  <a:srgbClr val="FFFF00"/>
                </a:solidFill>
              </a:rPr>
              <a:t>experts can advise</a:t>
            </a:r>
            <a:r>
              <a:rPr lang="en-US" sz="2800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FFFF00"/>
                </a:solidFill>
              </a:rPr>
              <a:t>It can run on </a:t>
            </a:r>
            <a:r>
              <a:rPr lang="en-US" sz="2800" b="1" dirty="0" smtClean="0">
                <a:solidFill>
                  <a:srgbClr val="FFC000"/>
                </a:solidFill>
              </a:rPr>
              <a:t>Windows</a:t>
            </a:r>
            <a:r>
              <a:rPr lang="en-US" sz="2800" b="1" dirty="0" smtClean="0">
                <a:solidFill>
                  <a:srgbClr val="FFFF00"/>
                </a:solidFill>
              </a:rPr>
              <a:t> , </a:t>
            </a:r>
            <a:r>
              <a:rPr lang="en-US" sz="2800" b="1" dirty="0" err="1" smtClean="0">
                <a:solidFill>
                  <a:srgbClr val="FFC000"/>
                </a:solidFill>
              </a:rPr>
              <a:t>linux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&amp; </a:t>
            </a:r>
            <a:r>
              <a:rPr lang="en-US" sz="2800" b="1" dirty="0" err="1" smtClean="0">
                <a:solidFill>
                  <a:srgbClr val="FFC000"/>
                </a:solidFill>
              </a:rPr>
              <a:t>macosx</a:t>
            </a:r>
            <a:r>
              <a:rPr lang="en-US" sz="2800" b="1" dirty="0" smtClean="0">
                <a:solidFill>
                  <a:srgbClr val="FFFF00"/>
                </a:solidFill>
              </a:rPr>
              <a:t>(Common platforms)  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696" y="-282185"/>
            <a:ext cx="1893271" cy="1893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819" y="2588151"/>
            <a:ext cx="1787148" cy="12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Which License does it uses </a:t>
            </a:r>
            <a:r>
              <a:rPr lang="en-US" dirty="0" smtClean="0">
                <a:latin typeface="Algerian" panose="04020705040A02060702" pitchFamily="82" charset="0"/>
              </a:rPr>
              <a:t>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2046514"/>
            <a:ext cx="11691257" cy="4528457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It is licensed </a:t>
            </a:r>
            <a:r>
              <a:rPr lang="en-US" sz="3200" b="1" smtClean="0">
                <a:solidFill>
                  <a:srgbClr val="FFFF00"/>
                </a:solidFill>
              </a:rPr>
              <a:t>under GNU </a:t>
            </a:r>
            <a:r>
              <a:rPr lang="en-US" sz="3200" b="1" smtClean="0">
                <a:solidFill>
                  <a:srgbClr val="FFC000"/>
                </a:solidFill>
              </a:rPr>
              <a:t>GPL </a:t>
            </a:r>
            <a:r>
              <a:rPr lang="en-US" sz="3200" b="1" dirty="0" smtClean="0">
                <a:solidFill>
                  <a:srgbClr val="FFC000"/>
                </a:solidFill>
              </a:rPr>
              <a:t>2 License</a:t>
            </a:r>
            <a:r>
              <a:rPr lang="en-US" sz="3200" dirty="0" smtClean="0"/>
              <a:t>(</a:t>
            </a:r>
            <a:r>
              <a:rPr lang="en-US" sz="3200" b="1" dirty="0" smtClean="0"/>
              <a:t>General Public License</a:t>
            </a:r>
            <a:r>
              <a:rPr lang="en-US" sz="3200" dirty="0" smtClean="0"/>
              <a:t>).</a:t>
            </a: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Terms of GPL 2 License are </a:t>
            </a:r>
            <a:r>
              <a:rPr lang="en-US" sz="2800" dirty="0" smtClean="0"/>
              <a:t>:  </a:t>
            </a:r>
            <a:r>
              <a:rPr lang="en-US" sz="2800" b="1" dirty="0" smtClean="0">
                <a:solidFill>
                  <a:srgbClr val="FFFF00"/>
                </a:solidFill>
              </a:rPr>
              <a:t>we can copy</a:t>
            </a:r>
            <a:r>
              <a:rPr lang="en-US" sz="2800" b="1" dirty="0">
                <a:solidFill>
                  <a:srgbClr val="FFFF00"/>
                </a:solidFill>
              </a:rPr>
              <a:t>, distribute and modify the software as long as </a:t>
            </a:r>
            <a:r>
              <a:rPr lang="en-US" sz="2800" b="1" dirty="0" smtClean="0">
                <a:solidFill>
                  <a:srgbClr val="FFFF00"/>
                </a:solidFill>
              </a:rPr>
              <a:t>We </a:t>
            </a:r>
            <a:r>
              <a:rPr lang="en-US" sz="2800" b="1" dirty="0">
                <a:solidFill>
                  <a:srgbClr val="FFC000"/>
                </a:solidFill>
              </a:rPr>
              <a:t>track changes/dates </a:t>
            </a:r>
            <a:r>
              <a:rPr lang="en-US" sz="2800" b="1" dirty="0">
                <a:solidFill>
                  <a:srgbClr val="FFFF00"/>
                </a:solidFill>
              </a:rPr>
              <a:t>of in source files and keep modifications under GPL</a:t>
            </a:r>
            <a:r>
              <a:rPr lang="en-US" sz="2800" b="1" dirty="0" smtClean="0">
                <a:solidFill>
                  <a:srgbClr val="FFFF00"/>
                </a:solidFill>
              </a:rPr>
              <a:t>., </a:t>
            </a:r>
            <a:r>
              <a:rPr lang="en-US" sz="2800" b="1" dirty="0">
                <a:solidFill>
                  <a:srgbClr val="FFFF00"/>
                </a:solidFill>
              </a:rPr>
              <a:t>but </a:t>
            </a:r>
            <a:r>
              <a:rPr lang="en-US" sz="2800" b="1" dirty="0" smtClean="0">
                <a:solidFill>
                  <a:srgbClr val="FFFF00"/>
                </a:solidFill>
              </a:rPr>
              <a:t>We  </a:t>
            </a:r>
            <a:r>
              <a:rPr lang="en-US" sz="2800" b="1" dirty="0">
                <a:solidFill>
                  <a:srgbClr val="FFFF00"/>
                </a:solidFill>
              </a:rPr>
              <a:t>must also </a:t>
            </a:r>
            <a:r>
              <a:rPr lang="en-US" sz="2800" b="1" dirty="0">
                <a:solidFill>
                  <a:srgbClr val="FFC000"/>
                </a:solidFill>
              </a:rPr>
              <a:t>provide the source code</a:t>
            </a:r>
            <a:r>
              <a:rPr lang="en-US" sz="2800" b="1" dirty="0"/>
              <a:t>. 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52945" y="1479442"/>
            <a:ext cx="856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C000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15" y="-230654"/>
            <a:ext cx="1710096" cy="1710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9" y="1215856"/>
            <a:ext cx="1920766" cy="19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97" y="825072"/>
            <a:ext cx="9403741" cy="744711"/>
          </a:xfrm>
        </p:spPr>
        <p:txBody>
          <a:bodyPr/>
          <a:lstStyle/>
          <a:p>
            <a:r>
              <a:rPr lang="en-US" b="1" dirty="0" smtClean="0"/>
              <a:t>Idea behind making of Software?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38" y="2278251"/>
            <a:ext cx="10100834" cy="4727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C000"/>
                </a:solidFill>
              </a:rPr>
              <a:t>Pencil was created by </a:t>
            </a:r>
            <a:r>
              <a:rPr lang="en-US" sz="2800" b="1" dirty="0" smtClean="0">
                <a:solidFill>
                  <a:srgbClr val="00B0F0"/>
                </a:solidFill>
              </a:rPr>
              <a:t>Patrick </a:t>
            </a:r>
            <a:r>
              <a:rPr lang="en-US" sz="2800" b="1" dirty="0" err="1" smtClean="0">
                <a:solidFill>
                  <a:srgbClr val="00B0F0"/>
                </a:solidFill>
              </a:rPr>
              <a:t>corriere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</a:rPr>
              <a:t>in 2005 named “</a:t>
            </a:r>
            <a:r>
              <a:rPr lang="en-US" sz="2800" b="1" dirty="0" smtClean="0">
                <a:solidFill>
                  <a:srgbClr val="FFFF00"/>
                </a:solidFill>
              </a:rPr>
              <a:t>Pencil planner</a:t>
            </a:r>
            <a:r>
              <a:rPr lang="en-US" sz="2800" b="1" dirty="0" smtClean="0">
                <a:solidFill>
                  <a:srgbClr val="FFC000"/>
                </a:solidFill>
              </a:rPr>
              <a:t>” on open source </a:t>
            </a:r>
            <a:r>
              <a:rPr lang="en-US" sz="2800" b="1" dirty="0" err="1" smtClean="0">
                <a:solidFill>
                  <a:srgbClr val="FFC000"/>
                </a:solidFill>
              </a:rPr>
              <a:t>sytem</a:t>
            </a:r>
            <a:r>
              <a:rPr lang="en-US" sz="2800" b="1" dirty="0" smtClean="0">
                <a:solidFill>
                  <a:srgbClr val="FFC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C000"/>
                </a:solidFill>
              </a:rPr>
              <a:t>Pencil planner was a simple Pencil line tester with some tools.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C000"/>
                </a:solidFill>
              </a:rPr>
              <a:t>When </a:t>
            </a:r>
            <a:r>
              <a:rPr lang="en-US" sz="2800" b="1" dirty="0" smtClean="0">
                <a:solidFill>
                  <a:srgbClr val="00B0F0"/>
                </a:solidFill>
              </a:rPr>
              <a:t>Developer Paul </a:t>
            </a:r>
            <a:r>
              <a:rPr lang="en-US" sz="2800" b="1" dirty="0">
                <a:solidFill>
                  <a:srgbClr val="00B0F0"/>
                </a:solidFill>
              </a:rPr>
              <a:t>N</a:t>
            </a:r>
            <a:r>
              <a:rPr lang="en-US" sz="2800" b="1" dirty="0" smtClean="0">
                <a:solidFill>
                  <a:srgbClr val="00B0F0"/>
                </a:solidFill>
              </a:rPr>
              <a:t>elson </a:t>
            </a:r>
            <a:r>
              <a:rPr lang="en-US" sz="2800" b="1" dirty="0" smtClean="0">
                <a:solidFill>
                  <a:srgbClr val="FFC000"/>
                </a:solidFill>
              </a:rPr>
              <a:t>watched  the software he thought of changing it to an </a:t>
            </a:r>
            <a:r>
              <a:rPr lang="en-US" sz="2800" b="1" dirty="0" smtClean="0">
                <a:solidFill>
                  <a:srgbClr val="FFFF00"/>
                </a:solidFill>
              </a:rPr>
              <a:t>animating software</a:t>
            </a:r>
            <a:r>
              <a:rPr lang="en-US" sz="2800" b="1" dirty="0" smtClean="0">
                <a:solidFill>
                  <a:srgbClr val="FFC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C000"/>
                </a:solidFill>
              </a:rPr>
              <a:t>Thus </a:t>
            </a:r>
            <a:r>
              <a:rPr lang="en-US" sz="4400" b="1" dirty="0" smtClean="0">
                <a:solidFill>
                  <a:srgbClr val="FFFF00"/>
                </a:solidFill>
              </a:rPr>
              <a:t>idea</a:t>
            </a:r>
            <a:r>
              <a:rPr lang="en-US" sz="2800" b="1" dirty="0" smtClean="0">
                <a:solidFill>
                  <a:srgbClr val="FFC000"/>
                </a:solidFill>
              </a:rPr>
              <a:t> of “</a:t>
            </a:r>
            <a:r>
              <a:rPr lang="en-US" sz="2800" b="1" dirty="0" smtClean="0">
                <a:solidFill>
                  <a:srgbClr val="FFFF00"/>
                </a:solidFill>
              </a:rPr>
              <a:t>Pencil 2D” </a:t>
            </a:r>
            <a:r>
              <a:rPr lang="en-US" sz="2800" b="1" dirty="0" smtClean="0">
                <a:solidFill>
                  <a:srgbClr val="FFC000"/>
                </a:solidFill>
              </a:rPr>
              <a:t>animation software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    came in </a:t>
            </a:r>
            <a:r>
              <a:rPr lang="en-US" sz="2800" b="1" dirty="0">
                <a:solidFill>
                  <a:srgbClr val="FFC000"/>
                </a:solidFill>
              </a:rPr>
              <a:t>P</a:t>
            </a:r>
            <a:r>
              <a:rPr lang="en-US" sz="2800" b="1" dirty="0" smtClean="0">
                <a:solidFill>
                  <a:srgbClr val="FFC000"/>
                </a:solidFill>
              </a:rPr>
              <a:t>aul </a:t>
            </a:r>
            <a:r>
              <a:rPr lang="en-US" sz="2800" b="1" dirty="0" err="1" smtClean="0">
                <a:solidFill>
                  <a:srgbClr val="FFC000"/>
                </a:solidFill>
              </a:rPr>
              <a:t>helson</a:t>
            </a:r>
            <a:r>
              <a:rPr lang="en-US" sz="2800" b="1" dirty="0" smtClean="0">
                <a:solidFill>
                  <a:srgbClr val="FFC000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168" y="40180"/>
            <a:ext cx="2808275" cy="15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449889" cy="766482"/>
          </a:xfrm>
        </p:spPr>
        <p:txBody>
          <a:bodyPr/>
          <a:lstStyle/>
          <a:p>
            <a:r>
              <a:rPr lang="en-US" b="1" dirty="0" smtClean="0"/>
              <a:t>How does it works?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0" y="1436914"/>
            <a:ext cx="11778344" cy="5159828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software works as combination of </a:t>
            </a:r>
            <a:r>
              <a:rPr lang="en-US" sz="2400" b="1" dirty="0" smtClean="0">
                <a:solidFill>
                  <a:srgbClr val="FFFF00"/>
                </a:solidFill>
              </a:rPr>
              <a:t>sketches, images, </a:t>
            </a:r>
            <a:r>
              <a:rPr lang="en-US" sz="2400" b="1" dirty="0" err="1" smtClean="0">
                <a:solidFill>
                  <a:srgbClr val="FFFF00"/>
                </a:solidFill>
              </a:rPr>
              <a:t>colour</a:t>
            </a:r>
            <a:r>
              <a:rPr lang="en-US" sz="2400" b="1" dirty="0" smtClean="0">
                <a:solidFill>
                  <a:srgbClr val="FFFF00"/>
                </a:solidFill>
              </a:rPr>
              <a:t> and frames and output looks as moving character 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It works by adding sketches in </a:t>
            </a:r>
            <a:r>
              <a:rPr lang="en-US" sz="2400" b="1" dirty="0" smtClean="0">
                <a:solidFill>
                  <a:srgbClr val="00B0F0"/>
                </a:solidFill>
              </a:rPr>
              <a:t>frames one by one with time ,so each frame is different and output looks as animation</a:t>
            </a:r>
            <a:r>
              <a:rPr lang="en-US" sz="2400" b="1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We can Add </a:t>
            </a:r>
            <a:r>
              <a:rPr lang="en-US" sz="2400" b="1" dirty="0" err="1">
                <a:solidFill>
                  <a:srgbClr val="FFFF00"/>
                </a:solidFill>
              </a:rPr>
              <a:t>C</a:t>
            </a:r>
            <a:r>
              <a:rPr lang="en-US" sz="2400" b="1" dirty="0" err="1" smtClean="0">
                <a:solidFill>
                  <a:srgbClr val="FFFF00"/>
                </a:solidFill>
              </a:rPr>
              <a:t>olour</a:t>
            </a:r>
            <a:r>
              <a:rPr lang="en-US" sz="2400" b="1" dirty="0" smtClean="0">
                <a:solidFill>
                  <a:srgbClr val="FFFF00"/>
                </a:solidFill>
              </a:rPr>
              <a:t>, images &amp; back ground music/sounds .</a:t>
            </a:r>
          </a:p>
          <a:p>
            <a:r>
              <a:rPr lang="en-US" sz="3200" b="1" dirty="0" smtClean="0"/>
              <a:t>Examples</a:t>
            </a:r>
            <a:r>
              <a:rPr lang="en-US" dirty="0" smtClean="0"/>
              <a:t> :-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3" y="4289463"/>
            <a:ext cx="3411765" cy="2307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5" y="4255823"/>
            <a:ext cx="3091543" cy="2340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73" y="4255823"/>
            <a:ext cx="4273549" cy="2307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405" y="-74939"/>
            <a:ext cx="1402996" cy="14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Intention behind making software Open Source?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1" y="2052918"/>
            <a:ext cx="9651774" cy="447851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To make it available for every body .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To make an software that is available to learn </a:t>
            </a:r>
            <a:r>
              <a:rPr lang="en-US" sz="2800" b="1" dirty="0" smtClean="0">
                <a:solidFill>
                  <a:srgbClr val="00B0F0"/>
                </a:solidFill>
                <a:latin typeface="+mn-lt"/>
              </a:rPr>
              <a:t>animation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at free of cost.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Cost  of other animation 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softwares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were </a:t>
            </a:r>
            <a:r>
              <a:rPr lang="en-US" sz="5400" b="1" dirty="0" smtClean="0">
                <a:solidFill>
                  <a:schemeClr val="accent2"/>
                </a:solidFill>
                <a:latin typeface="+mn-lt"/>
              </a:rPr>
              <a:t>high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.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As other </a:t>
            </a:r>
            <a:r>
              <a:rPr lang="en-US" sz="2800" b="1" dirty="0" err="1">
                <a:solidFill>
                  <a:srgbClr val="FFFF00"/>
                </a:solidFill>
                <a:latin typeface="+mn-lt"/>
              </a:rPr>
              <a:t>S</a:t>
            </a:r>
            <a:r>
              <a:rPr lang="en-US" sz="2800" b="1" dirty="0" err="1" smtClean="0">
                <a:solidFill>
                  <a:srgbClr val="FFFF00"/>
                </a:solidFill>
                <a:latin typeface="+mn-lt"/>
              </a:rPr>
              <a:t>oftwares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 Not </a:t>
            </a:r>
            <a:r>
              <a:rPr lang="en-US" sz="2800" b="1" dirty="0">
                <a:solidFill>
                  <a:srgbClr val="FFFF00"/>
                </a:solidFill>
                <a:latin typeface="+mn-lt"/>
              </a:rPr>
              <a:t>available / affordable to the general class of 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</a:rPr>
              <a:t>users.</a:t>
            </a:r>
            <a:endParaRPr lang="en-US" sz="28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893" y="-197578"/>
            <a:ext cx="1688920" cy="16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8" y="345200"/>
            <a:ext cx="7358742" cy="1136596"/>
          </a:xfrm>
        </p:spPr>
        <p:txBody>
          <a:bodyPr/>
          <a:lstStyle/>
          <a:p>
            <a:r>
              <a:rPr lang="en-US" sz="3600" b="1" dirty="0"/>
              <a:t>Advantage </a:t>
            </a:r>
            <a:r>
              <a:rPr lang="en-US" sz="3600" b="1" dirty="0" smtClean="0"/>
              <a:t>&amp; Disadvantages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0344"/>
            <a:ext cx="6792686" cy="67491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rgbClr val="FFFF00"/>
                </a:solidFill>
              </a:rPr>
              <a:t>Advantages</a:t>
            </a:r>
            <a:r>
              <a:rPr lang="en-US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Being in open source category it gets available for everybody</a:t>
            </a:r>
            <a:r>
              <a:rPr lang="en-US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B0F0"/>
                </a:solidFill>
              </a:rPr>
              <a:t>Source code </a:t>
            </a:r>
            <a:r>
              <a:rPr lang="en-US" b="1" dirty="0" smtClean="0">
                <a:solidFill>
                  <a:srgbClr val="FFC000"/>
                </a:solidFill>
              </a:rPr>
              <a:t>is available so </a:t>
            </a:r>
            <a:r>
              <a:rPr lang="en-US" b="1" dirty="0" smtClean="0">
                <a:solidFill>
                  <a:srgbClr val="00B0F0"/>
                </a:solidFill>
              </a:rPr>
              <a:t>expert </a:t>
            </a:r>
            <a:r>
              <a:rPr lang="en-US" b="1" dirty="0" smtClean="0">
                <a:solidFill>
                  <a:srgbClr val="FFC000"/>
                </a:solidFill>
              </a:rPr>
              <a:t>can suggest for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improvements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A Good software for beginners to learn </a:t>
            </a:r>
            <a:r>
              <a:rPr lang="en-US" b="1" dirty="0" smtClean="0">
                <a:solidFill>
                  <a:srgbClr val="00B0F0"/>
                </a:solidFill>
              </a:rPr>
              <a:t>Animation.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FFC000"/>
                </a:solidFill>
              </a:rPr>
              <a:t>Disadvantages</a:t>
            </a:r>
            <a:r>
              <a:rPr lang="en-US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As it is open source </a:t>
            </a:r>
            <a:r>
              <a:rPr lang="en-US" b="1" dirty="0" smtClean="0">
                <a:solidFill>
                  <a:srgbClr val="FF0000"/>
                </a:solidFill>
              </a:rPr>
              <a:t>bugs </a:t>
            </a:r>
            <a:r>
              <a:rPr lang="en-US" b="1" dirty="0" smtClean="0">
                <a:solidFill>
                  <a:srgbClr val="FFFF00"/>
                </a:solidFill>
              </a:rPr>
              <a:t>can be fixed but it is has </a:t>
            </a:r>
            <a:r>
              <a:rPr lang="en-US" b="1" dirty="0" smtClean="0">
                <a:solidFill>
                  <a:srgbClr val="FFC000"/>
                </a:solidFill>
              </a:rPr>
              <a:t>not released a fully stable version </a:t>
            </a:r>
            <a:r>
              <a:rPr lang="en-US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As</a:t>
            </a:r>
            <a:r>
              <a:rPr lang="en-US" b="1" dirty="0" smtClean="0"/>
              <a:t>   </a:t>
            </a:r>
            <a:r>
              <a:rPr lang="en-US" b="1" dirty="0">
                <a:solidFill>
                  <a:srgbClr val="FFC000"/>
                </a:solidFill>
              </a:rPr>
              <a:t>D</a:t>
            </a:r>
            <a:r>
              <a:rPr lang="en-US" b="1" dirty="0" smtClean="0">
                <a:solidFill>
                  <a:srgbClr val="FFC000"/>
                </a:solidFill>
              </a:rPr>
              <a:t>evelopers</a:t>
            </a:r>
            <a:r>
              <a:rPr lang="en-US" b="1" dirty="0" smtClean="0">
                <a:solidFill>
                  <a:srgbClr val="FFFF00"/>
                </a:solidFill>
              </a:rPr>
              <a:t> fix or develops software in their spare time its </a:t>
            </a:r>
            <a:r>
              <a:rPr lang="en-US" b="1" dirty="0" smtClean="0">
                <a:solidFill>
                  <a:srgbClr val="FFC000"/>
                </a:solidFill>
              </a:rPr>
              <a:t>not developing fast.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FF00"/>
                </a:solidFill>
              </a:rPr>
              <a:t>It is not the best animation software as it has </a:t>
            </a:r>
            <a:r>
              <a:rPr lang="en-US" b="1" dirty="0" smtClean="0">
                <a:solidFill>
                  <a:srgbClr val="FFC000"/>
                </a:solidFill>
              </a:rPr>
              <a:t>less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features compared to costly </a:t>
            </a:r>
            <a:r>
              <a:rPr lang="en-US" b="1" dirty="0" err="1" smtClean="0">
                <a:solidFill>
                  <a:srgbClr val="FFFF00"/>
                </a:solidFill>
              </a:rPr>
              <a:t>softwares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smtClean="0"/>
              <a:t>              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6" y="2132725"/>
            <a:ext cx="5370510" cy="4418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64" y="-98267"/>
            <a:ext cx="1580063" cy="15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5339"/>
          </a:xfrm>
        </p:spPr>
        <p:txBody>
          <a:bodyPr/>
          <a:lstStyle/>
          <a:p>
            <a:r>
              <a:rPr lang="en-US" b="1" dirty="0" smtClean="0"/>
              <a:t>Popularity &amp; Impact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27695"/>
            <a:ext cx="11756570" cy="531222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solidFill>
                  <a:srgbClr val="FFFF00"/>
                </a:solidFill>
              </a:rPr>
              <a:t>As first released version </a:t>
            </a:r>
            <a:r>
              <a:rPr lang="en-US" sz="2400" b="1" dirty="0" smtClean="0">
                <a:solidFill>
                  <a:srgbClr val="FFC000"/>
                </a:solidFill>
              </a:rPr>
              <a:t>0.1</a:t>
            </a:r>
            <a:r>
              <a:rPr lang="en-US" sz="2400" b="1" dirty="0" smtClean="0">
                <a:solidFill>
                  <a:srgbClr val="FFFF00"/>
                </a:solidFill>
              </a:rPr>
              <a:t> &amp; </a:t>
            </a:r>
            <a:r>
              <a:rPr lang="en-US" sz="2400" b="1" dirty="0" smtClean="0">
                <a:solidFill>
                  <a:srgbClr val="FFC000"/>
                </a:solidFill>
              </a:rPr>
              <a:t>0.2</a:t>
            </a:r>
            <a:r>
              <a:rPr lang="en-US" sz="2400" b="1" dirty="0" smtClean="0">
                <a:solidFill>
                  <a:srgbClr val="FFFF00"/>
                </a:solidFill>
              </a:rPr>
              <a:t> got attention of </a:t>
            </a:r>
            <a:r>
              <a:rPr lang="en-US" sz="2400" b="1" dirty="0" err="1" smtClean="0">
                <a:solidFill>
                  <a:srgbClr val="FFFF00"/>
                </a:solidFill>
              </a:rPr>
              <a:t>develeoper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</a:rPr>
              <a:t>paul</a:t>
            </a:r>
            <a:r>
              <a:rPr lang="en-US" sz="2400" b="1" dirty="0" smtClean="0">
                <a:solidFill>
                  <a:srgbClr val="FFFF00"/>
                </a:solidFill>
              </a:rPr>
              <a:t> he thought of changing it to even better software with more tools.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solidFill>
                  <a:srgbClr val="FFFF00"/>
                </a:solidFill>
              </a:rPr>
              <a:t>He &amp; Patrick developed till </a:t>
            </a:r>
            <a:r>
              <a:rPr lang="en-US" sz="2400" b="1" dirty="0" smtClean="0">
                <a:solidFill>
                  <a:srgbClr val="00B0F0"/>
                </a:solidFill>
              </a:rPr>
              <a:t>0.3</a:t>
            </a:r>
            <a:r>
              <a:rPr lang="en-US" sz="2400" b="1" dirty="0" smtClean="0">
                <a:solidFill>
                  <a:srgbClr val="FFFF00"/>
                </a:solidFill>
              </a:rPr>
              <a:t> &amp; </a:t>
            </a:r>
            <a:r>
              <a:rPr lang="en-US" sz="2400" b="1" dirty="0" smtClean="0">
                <a:solidFill>
                  <a:srgbClr val="00B0F0"/>
                </a:solidFill>
              </a:rPr>
              <a:t>0.4b</a:t>
            </a:r>
            <a:r>
              <a:rPr lang="en-US" sz="2400" b="1" dirty="0" smtClean="0">
                <a:solidFill>
                  <a:srgbClr val="FFFF00"/>
                </a:solidFill>
              </a:rPr>
              <a:t>, huge developments in this software which can do decent animation but still </a:t>
            </a:r>
            <a:r>
              <a:rPr lang="en-US" sz="2400" b="1" dirty="0" err="1" smtClean="0">
                <a:solidFill>
                  <a:srgbClr val="FF0000"/>
                </a:solidFill>
              </a:rPr>
              <a:t>laggy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unsatisfactory </a:t>
            </a:r>
            <a:r>
              <a:rPr lang="en-US" sz="2400" b="1" dirty="0" smtClean="0">
                <a:solidFill>
                  <a:srgbClr val="FFFF00"/>
                </a:solidFill>
              </a:rPr>
              <a:t>results so with less time for Patrick he kindly gave administration rights to Paul.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solidFill>
                  <a:srgbClr val="FFFF00"/>
                </a:solidFill>
              </a:rPr>
              <a:t>By release of  new version 0.4.4  (released in end of 2008) to 2010 it got </a:t>
            </a:r>
            <a:r>
              <a:rPr lang="en-US" sz="3600" b="1" dirty="0" smtClean="0">
                <a:solidFill>
                  <a:srgbClr val="00B0F0"/>
                </a:solidFill>
              </a:rPr>
              <a:t>popular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&amp; almost got </a:t>
            </a:r>
            <a:r>
              <a:rPr lang="en-US" sz="2800" b="1" u="sng" dirty="0" smtClean="0">
                <a:solidFill>
                  <a:srgbClr val="00B0F0"/>
                </a:solidFill>
              </a:rPr>
              <a:t>1000 download per day </a:t>
            </a:r>
            <a:r>
              <a:rPr lang="en-US" sz="2400" b="1" dirty="0" smtClean="0">
                <a:solidFill>
                  <a:srgbClr val="FFFF00"/>
                </a:solidFill>
              </a:rPr>
              <a:t>as per as Source </a:t>
            </a:r>
            <a:r>
              <a:rPr lang="en-US" sz="2400" b="1" dirty="0">
                <a:solidFill>
                  <a:srgbClr val="FFFF00"/>
                </a:solidFill>
              </a:rPr>
              <a:t>F</a:t>
            </a:r>
            <a:r>
              <a:rPr lang="en-US" sz="2400" b="1" dirty="0" smtClean="0">
                <a:solidFill>
                  <a:srgbClr val="FFFF00"/>
                </a:solidFill>
              </a:rPr>
              <a:t>orge </a:t>
            </a:r>
            <a:r>
              <a:rPr lang="en-US" sz="2400" b="1" dirty="0">
                <a:solidFill>
                  <a:srgbClr val="FFFF00"/>
                </a:solidFill>
              </a:rPr>
              <a:t>S</a:t>
            </a:r>
            <a:r>
              <a:rPr lang="en-US" sz="2400" b="1" dirty="0" smtClean="0">
                <a:solidFill>
                  <a:srgbClr val="FFFF00"/>
                </a:solidFill>
              </a:rPr>
              <a:t>tatistics.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solidFill>
                  <a:srgbClr val="FFFF00"/>
                </a:solidFill>
              </a:rPr>
              <a:t>Due to this huge impact &amp; popularity new developer </a:t>
            </a:r>
            <a:r>
              <a:rPr lang="en-US" sz="2400" b="1" dirty="0" err="1">
                <a:solidFill>
                  <a:srgbClr val="FFFF00"/>
                </a:solidFill>
              </a:rPr>
              <a:t>Oluseyi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Sonaiya</a:t>
            </a:r>
            <a:r>
              <a:rPr lang="en-US" sz="2400" b="1" dirty="0" smtClean="0">
                <a:solidFill>
                  <a:srgbClr val="FFFF00"/>
                </a:solidFill>
              </a:rPr>
              <a:t> came to help him. </a:t>
            </a:r>
          </a:p>
          <a:p>
            <a:pPr marL="0" indent="0">
              <a:buNone/>
            </a:pPr>
            <a:endParaRPr lang="en-US" sz="2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622" y="-336138"/>
            <a:ext cx="2146122" cy="21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</TotalTime>
  <Words>800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Algerian</vt:lpstr>
      <vt:lpstr>Arial</vt:lpstr>
      <vt:lpstr>Century Gothic</vt:lpstr>
      <vt:lpstr>Wingdings</vt:lpstr>
      <vt:lpstr>Wingdings 3</vt:lpstr>
      <vt:lpstr>Ion</vt:lpstr>
      <vt:lpstr>Open source software</vt:lpstr>
      <vt:lpstr>Introduction :</vt:lpstr>
      <vt:lpstr>What problems does it solves ?</vt:lpstr>
      <vt:lpstr>Which License does it uses ?</vt:lpstr>
      <vt:lpstr>Idea behind making of Software?</vt:lpstr>
      <vt:lpstr>How does it works?</vt:lpstr>
      <vt:lpstr>Intention behind making software Open Source?</vt:lpstr>
      <vt:lpstr>Advantage &amp; Disadvantages</vt:lpstr>
      <vt:lpstr>Popularity &amp; Impact</vt:lpstr>
      <vt:lpstr>Monetization method?</vt:lpstr>
      <vt:lpstr>Github Link : Pencil 2d</vt:lpstr>
      <vt:lpstr>PowerPoint Presentation</vt:lpstr>
      <vt:lpstr>Public domain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software</dc:title>
  <dc:creator>SHIVRAJ</dc:creator>
  <cp:lastModifiedBy>SHIVRAJ</cp:lastModifiedBy>
  <cp:revision>45</cp:revision>
  <dcterms:created xsi:type="dcterms:W3CDTF">2018-08-02T15:39:00Z</dcterms:created>
  <dcterms:modified xsi:type="dcterms:W3CDTF">2018-08-06T16:27:26Z</dcterms:modified>
</cp:coreProperties>
</file>