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58" r:id="rId5"/>
    <p:sldId id="259" r:id="rId6"/>
    <p:sldId id="260" r:id="rId7"/>
    <p:sldId id="261" r:id="rId8"/>
    <p:sldId id="262" r:id="rId9"/>
    <p:sldId id="268" r:id="rId10"/>
    <p:sldId id="263" r:id="rId11"/>
    <p:sldId id="264" r:id="rId12"/>
    <p:sldId id="265" r:id="rId13"/>
    <p:sldId id="266"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E3DA6-8831-7657-060F-2DCDF6A996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3EA1AC-DFFF-A94D-BAA2-12FAA0421C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9E6321D-A3F3-F41C-7B0E-70A8CD150456}"/>
              </a:ext>
            </a:extLst>
          </p:cNvPr>
          <p:cNvSpPr>
            <a:spLocks noGrp="1"/>
          </p:cNvSpPr>
          <p:nvPr>
            <p:ph type="dt" sz="half" idx="10"/>
          </p:nvPr>
        </p:nvSpPr>
        <p:spPr/>
        <p:txBody>
          <a:bodyPr/>
          <a:lstStyle/>
          <a:p>
            <a:fld id="{5EBBAE40-DA2A-4DF1-BE79-FE6C86A7F6E0}" type="datetimeFigureOut">
              <a:rPr lang="en-US" smtClean="0"/>
              <a:t>6/14/2023</a:t>
            </a:fld>
            <a:endParaRPr lang="en-US"/>
          </a:p>
        </p:txBody>
      </p:sp>
      <p:sp>
        <p:nvSpPr>
          <p:cNvPr id="5" name="Footer Placeholder 4">
            <a:extLst>
              <a:ext uri="{FF2B5EF4-FFF2-40B4-BE49-F238E27FC236}">
                <a16:creationId xmlns:a16="http://schemas.microsoft.com/office/drawing/2014/main" id="{F9811719-78C4-1868-CD4B-8F9757710D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6DFEE4-6A61-B3F2-40C8-3D4F577BBA97}"/>
              </a:ext>
            </a:extLst>
          </p:cNvPr>
          <p:cNvSpPr>
            <a:spLocks noGrp="1"/>
          </p:cNvSpPr>
          <p:nvPr>
            <p:ph type="sldNum" sz="quarter" idx="12"/>
          </p:nvPr>
        </p:nvSpPr>
        <p:spPr/>
        <p:txBody>
          <a:bodyPr/>
          <a:lstStyle/>
          <a:p>
            <a:fld id="{97638B77-CAF7-4C6F-BAE0-40323E44CEF8}" type="slidenum">
              <a:rPr lang="en-US" smtClean="0"/>
              <a:t>‹#›</a:t>
            </a:fld>
            <a:endParaRPr lang="en-US"/>
          </a:p>
        </p:txBody>
      </p:sp>
    </p:spTree>
    <p:extLst>
      <p:ext uri="{BB962C8B-B14F-4D97-AF65-F5344CB8AC3E}">
        <p14:creationId xmlns:p14="http://schemas.microsoft.com/office/powerpoint/2010/main" val="2264035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38598-33D3-CEF1-B868-A431C887F7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EE6BB2-00CF-7CDD-D31C-76EC88CB9E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8364E3-5E42-F4F7-BB0E-0ABDB2FA745B}"/>
              </a:ext>
            </a:extLst>
          </p:cNvPr>
          <p:cNvSpPr>
            <a:spLocks noGrp="1"/>
          </p:cNvSpPr>
          <p:nvPr>
            <p:ph type="dt" sz="half" idx="10"/>
          </p:nvPr>
        </p:nvSpPr>
        <p:spPr/>
        <p:txBody>
          <a:bodyPr/>
          <a:lstStyle/>
          <a:p>
            <a:fld id="{5EBBAE40-DA2A-4DF1-BE79-FE6C86A7F6E0}" type="datetimeFigureOut">
              <a:rPr lang="en-US" smtClean="0"/>
              <a:t>6/14/2023</a:t>
            </a:fld>
            <a:endParaRPr lang="en-US"/>
          </a:p>
        </p:txBody>
      </p:sp>
      <p:sp>
        <p:nvSpPr>
          <p:cNvPr id="5" name="Footer Placeholder 4">
            <a:extLst>
              <a:ext uri="{FF2B5EF4-FFF2-40B4-BE49-F238E27FC236}">
                <a16:creationId xmlns:a16="http://schemas.microsoft.com/office/drawing/2014/main" id="{4886E06C-DC02-FF6F-B098-EB33D49D6D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184AC7-37ED-F3BA-B5E5-FCE025649846}"/>
              </a:ext>
            </a:extLst>
          </p:cNvPr>
          <p:cNvSpPr>
            <a:spLocks noGrp="1"/>
          </p:cNvSpPr>
          <p:nvPr>
            <p:ph type="sldNum" sz="quarter" idx="12"/>
          </p:nvPr>
        </p:nvSpPr>
        <p:spPr/>
        <p:txBody>
          <a:bodyPr/>
          <a:lstStyle/>
          <a:p>
            <a:fld id="{97638B77-CAF7-4C6F-BAE0-40323E44CEF8}" type="slidenum">
              <a:rPr lang="en-US" smtClean="0"/>
              <a:t>‹#›</a:t>
            </a:fld>
            <a:endParaRPr lang="en-US"/>
          </a:p>
        </p:txBody>
      </p:sp>
    </p:spTree>
    <p:extLst>
      <p:ext uri="{BB962C8B-B14F-4D97-AF65-F5344CB8AC3E}">
        <p14:creationId xmlns:p14="http://schemas.microsoft.com/office/powerpoint/2010/main" val="2051344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4B7CDD-087B-25CF-820F-63D52F98D5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1DAA8E-9055-03D7-1ABA-A21B89494F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CAF584-931B-2B40-06C1-5DE238CD38E2}"/>
              </a:ext>
            </a:extLst>
          </p:cNvPr>
          <p:cNvSpPr>
            <a:spLocks noGrp="1"/>
          </p:cNvSpPr>
          <p:nvPr>
            <p:ph type="dt" sz="half" idx="10"/>
          </p:nvPr>
        </p:nvSpPr>
        <p:spPr/>
        <p:txBody>
          <a:bodyPr/>
          <a:lstStyle/>
          <a:p>
            <a:fld id="{5EBBAE40-DA2A-4DF1-BE79-FE6C86A7F6E0}" type="datetimeFigureOut">
              <a:rPr lang="en-US" smtClean="0"/>
              <a:t>6/14/2023</a:t>
            </a:fld>
            <a:endParaRPr lang="en-US"/>
          </a:p>
        </p:txBody>
      </p:sp>
      <p:sp>
        <p:nvSpPr>
          <p:cNvPr id="5" name="Footer Placeholder 4">
            <a:extLst>
              <a:ext uri="{FF2B5EF4-FFF2-40B4-BE49-F238E27FC236}">
                <a16:creationId xmlns:a16="http://schemas.microsoft.com/office/drawing/2014/main" id="{5B116163-A8BA-D65C-E199-B56080A97D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DB9720-D48A-7E85-2FA4-5A1937D2AD95}"/>
              </a:ext>
            </a:extLst>
          </p:cNvPr>
          <p:cNvSpPr>
            <a:spLocks noGrp="1"/>
          </p:cNvSpPr>
          <p:nvPr>
            <p:ph type="sldNum" sz="quarter" idx="12"/>
          </p:nvPr>
        </p:nvSpPr>
        <p:spPr/>
        <p:txBody>
          <a:bodyPr/>
          <a:lstStyle/>
          <a:p>
            <a:fld id="{97638B77-CAF7-4C6F-BAE0-40323E44CEF8}" type="slidenum">
              <a:rPr lang="en-US" smtClean="0"/>
              <a:t>‹#›</a:t>
            </a:fld>
            <a:endParaRPr lang="en-US"/>
          </a:p>
        </p:txBody>
      </p:sp>
    </p:spTree>
    <p:extLst>
      <p:ext uri="{BB962C8B-B14F-4D97-AF65-F5344CB8AC3E}">
        <p14:creationId xmlns:p14="http://schemas.microsoft.com/office/powerpoint/2010/main" val="3508941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F73A7-9A13-3B25-A4DA-916885B76F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1BE9A3-C4D7-E588-5194-74D9EDD374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21270B-C897-15ED-A1A3-8EAB68FFFFD1}"/>
              </a:ext>
            </a:extLst>
          </p:cNvPr>
          <p:cNvSpPr>
            <a:spLocks noGrp="1"/>
          </p:cNvSpPr>
          <p:nvPr>
            <p:ph type="dt" sz="half" idx="10"/>
          </p:nvPr>
        </p:nvSpPr>
        <p:spPr/>
        <p:txBody>
          <a:bodyPr/>
          <a:lstStyle/>
          <a:p>
            <a:fld id="{5EBBAE40-DA2A-4DF1-BE79-FE6C86A7F6E0}" type="datetimeFigureOut">
              <a:rPr lang="en-US" smtClean="0"/>
              <a:t>6/14/2023</a:t>
            </a:fld>
            <a:endParaRPr lang="en-US"/>
          </a:p>
        </p:txBody>
      </p:sp>
      <p:sp>
        <p:nvSpPr>
          <p:cNvPr id="5" name="Footer Placeholder 4">
            <a:extLst>
              <a:ext uri="{FF2B5EF4-FFF2-40B4-BE49-F238E27FC236}">
                <a16:creationId xmlns:a16="http://schemas.microsoft.com/office/drawing/2014/main" id="{27718C08-241B-438B-12F3-2777AC98A8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DCF978-BA6B-48E4-9F8B-20C2E04BA860}"/>
              </a:ext>
            </a:extLst>
          </p:cNvPr>
          <p:cNvSpPr>
            <a:spLocks noGrp="1"/>
          </p:cNvSpPr>
          <p:nvPr>
            <p:ph type="sldNum" sz="quarter" idx="12"/>
          </p:nvPr>
        </p:nvSpPr>
        <p:spPr/>
        <p:txBody>
          <a:bodyPr/>
          <a:lstStyle/>
          <a:p>
            <a:fld id="{97638B77-CAF7-4C6F-BAE0-40323E44CEF8}" type="slidenum">
              <a:rPr lang="en-US" smtClean="0"/>
              <a:t>‹#›</a:t>
            </a:fld>
            <a:endParaRPr lang="en-US"/>
          </a:p>
        </p:txBody>
      </p:sp>
    </p:spTree>
    <p:extLst>
      <p:ext uri="{BB962C8B-B14F-4D97-AF65-F5344CB8AC3E}">
        <p14:creationId xmlns:p14="http://schemas.microsoft.com/office/powerpoint/2010/main" val="2378014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52D9-5B2E-BB8F-098D-A52DC12F41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8E7D94-6C97-B377-1AF9-D95FD92A2C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BE42B0-AAB4-52D6-782E-95C216FB5FE0}"/>
              </a:ext>
            </a:extLst>
          </p:cNvPr>
          <p:cNvSpPr>
            <a:spLocks noGrp="1"/>
          </p:cNvSpPr>
          <p:nvPr>
            <p:ph type="dt" sz="half" idx="10"/>
          </p:nvPr>
        </p:nvSpPr>
        <p:spPr/>
        <p:txBody>
          <a:bodyPr/>
          <a:lstStyle/>
          <a:p>
            <a:fld id="{5EBBAE40-DA2A-4DF1-BE79-FE6C86A7F6E0}" type="datetimeFigureOut">
              <a:rPr lang="en-US" smtClean="0"/>
              <a:t>6/14/2023</a:t>
            </a:fld>
            <a:endParaRPr lang="en-US"/>
          </a:p>
        </p:txBody>
      </p:sp>
      <p:sp>
        <p:nvSpPr>
          <p:cNvPr id="5" name="Footer Placeholder 4">
            <a:extLst>
              <a:ext uri="{FF2B5EF4-FFF2-40B4-BE49-F238E27FC236}">
                <a16:creationId xmlns:a16="http://schemas.microsoft.com/office/drawing/2014/main" id="{CA9DCBD4-8FF0-F6E3-CBDE-3375D4B87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D78AA9-DFA2-9461-C2E5-DE49BC213899}"/>
              </a:ext>
            </a:extLst>
          </p:cNvPr>
          <p:cNvSpPr>
            <a:spLocks noGrp="1"/>
          </p:cNvSpPr>
          <p:nvPr>
            <p:ph type="sldNum" sz="quarter" idx="12"/>
          </p:nvPr>
        </p:nvSpPr>
        <p:spPr/>
        <p:txBody>
          <a:bodyPr/>
          <a:lstStyle/>
          <a:p>
            <a:fld id="{97638B77-CAF7-4C6F-BAE0-40323E44CEF8}" type="slidenum">
              <a:rPr lang="en-US" smtClean="0"/>
              <a:t>‹#›</a:t>
            </a:fld>
            <a:endParaRPr lang="en-US"/>
          </a:p>
        </p:txBody>
      </p:sp>
    </p:spTree>
    <p:extLst>
      <p:ext uri="{BB962C8B-B14F-4D97-AF65-F5344CB8AC3E}">
        <p14:creationId xmlns:p14="http://schemas.microsoft.com/office/powerpoint/2010/main" val="3434627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44648-9CA6-282B-532E-E7DCC4D25B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1BAE11-0A84-A80C-5F1F-EA6C4139BC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521063-5E14-C61F-153E-464159A365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826044-F8BB-CD38-BAFE-006891DADD91}"/>
              </a:ext>
            </a:extLst>
          </p:cNvPr>
          <p:cNvSpPr>
            <a:spLocks noGrp="1"/>
          </p:cNvSpPr>
          <p:nvPr>
            <p:ph type="dt" sz="half" idx="10"/>
          </p:nvPr>
        </p:nvSpPr>
        <p:spPr/>
        <p:txBody>
          <a:bodyPr/>
          <a:lstStyle/>
          <a:p>
            <a:fld id="{5EBBAE40-DA2A-4DF1-BE79-FE6C86A7F6E0}" type="datetimeFigureOut">
              <a:rPr lang="en-US" smtClean="0"/>
              <a:t>6/14/2023</a:t>
            </a:fld>
            <a:endParaRPr lang="en-US"/>
          </a:p>
        </p:txBody>
      </p:sp>
      <p:sp>
        <p:nvSpPr>
          <p:cNvPr id="6" name="Footer Placeholder 5">
            <a:extLst>
              <a:ext uri="{FF2B5EF4-FFF2-40B4-BE49-F238E27FC236}">
                <a16:creationId xmlns:a16="http://schemas.microsoft.com/office/drawing/2014/main" id="{94C34092-92C9-FDCE-B160-17088936A0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786078-F758-3054-880D-01C4017F3845}"/>
              </a:ext>
            </a:extLst>
          </p:cNvPr>
          <p:cNvSpPr>
            <a:spLocks noGrp="1"/>
          </p:cNvSpPr>
          <p:nvPr>
            <p:ph type="sldNum" sz="quarter" idx="12"/>
          </p:nvPr>
        </p:nvSpPr>
        <p:spPr/>
        <p:txBody>
          <a:bodyPr/>
          <a:lstStyle/>
          <a:p>
            <a:fld id="{97638B77-CAF7-4C6F-BAE0-40323E44CEF8}" type="slidenum">
              <a:rPr lang="en-US" smtClean="0"/>
              <a:t>‹#›</a:t>
            </a:fld>
            <a:endParaRPr lang="en-US"/>
          </a:p>
        </p:txBody>
      </p:sp>
    </p:spTree>
    <p:extLst>
      <p:ext uri="{BB962C8B-B14F-4D97-AF65-F5344CB8AC3E}">
        <p14:creationId xmlns:p14="http://schemas.microsoft.com/office/powerpoint/2010/main" val="2657077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6DEF4-76DE-7F2F-5DEF-E849111870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B973B2-3A5B-51DB-8725-CAF6D0AD0A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1B40A3-9D45-F0D9-FE8B-756E11A606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43C685-E883-586A-8743-5FDC75AEE8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05D57E-8DB1-96C1-AFA4-E18629C4BE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5D3179-5463-5F89-758D-0BCCE4AB9D58}"/>
              </a:ext>
            </a:extLst>
          </p:cNvPr>
          <p:cNvSpPr>
            <a:spLocks noGrp="1"/>
          </p:cNvSpPr>
          <p:nvPr>
            <p:ph type="dt" sz="half" idx="10"/>
          </p:nvPr>
        </p:nvSpPr>
        <p:spPr/>
        <p:txBody>
          <a:bodyPr/>
          <a:lstStyle/>
          <a:p>
            <a:fld id="{5EBBAE40-DA2A-4DF1-BE79-FE6C86A7F6E0}" type="datetimeFigureOut">
              <a:rPr lang="en-US" smtClean="0"/>
              <a:t>6/14/2023</a:t>
            </a:fld>
            <a:endParaRPr lang="en-US"/>
          </a:p>
        </p:txBody>
      </p:sp>
      <p:sp>
        <p:nvSpPr>
          <p:cNvPr id="8" name="Footer Placeholder 7">
            <a:extLst>
              <a:ext uri="{FF2B5EF4-FFF2-40B4-BE49-F238E27FC236}">
                <a16:creationId xmlns:a16="http://schemas.microsoft.com/office/drawing/2014/main" id="{4F28AAB8-5BA4-379E-2F0E-C75EAE9580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2E4E9A-4A28-5D1C-A26E-D3AABBD2EED6}"/>
              </a:ext>
            </a:extLst>
          </p:cNvPr>
          <p:cNvSpPr>
            <a:spLocks noGrp="1"/>
          </p:cNvSpPr>
          <p:nvPr>
            <p:ph type="sldNum" sz="quarter" idx="12"/>
          </p:nvPr>
        </p:nvSpPr>
        <p:spPr/>
        <p:txBody>
          <a:bodyPr/>
          <a:lstStyle/>
          <a:p>
            <a:fld id="{97638B77-CAF7-4C6F-BAE0-40323E44CEF8}" type="slidenum">
              <a:rPr lang="en-US" smtClean="0"/>
              <a:t>‹#›</a:t>
            </a:fld>
            <a:endParaRPr lang="en-US"/>
          </a:p>
        </p:txBody>
      </p:sp>
    </p:spTree>
    <p:extLst>
      <p:ext uri="{BB962C8B-B14F-4D97-AF65-F5344CB8AC3E}">
        <p14:creationId xmlns:p14="http://schemas.microsoft.com/office/powerpoint/2010/main" val="1746236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AD4BE-8EEA-E82D-7C96-276ADA975D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AED9FE-7495-FF2A-1CD3-B077E6DC2038}"/>
              </a:ext>
            </a:extLst>
          </p:cNvPr>
          <p:cNvSpPr>
            <a:spLocks noGrp="1"/>
          </p:cNvSpPr>
          <p:nvPr>
            <p:ph type="dt" sz="half" idx="10"/>
          </p:nvPr>
        </p:nvSpPr>
        <p:spPr/>
        <p:txBody>
          <a:bodyPr/>
          <a:lstStyle/>
          <a:p>
            <a:fld id="{5EBBAE40-DA2A-4DF1-BE79-FE6C86A7F6E0}" type="datetimeFigureOut">
              <a:rPr lang="en-US" smtClean="0"/>
              <a:t>6/14/2023</a:t>
            </a:fld>
            <a:endParaRPr lang="en-US"/>
          </a:p>
        </p:txBody>
      </p:sp>
      <p:sp>
        <p:nvSpPr>
          <p:cNvPr id="4" name="Footer Placeholder 3">
            <a:extLst>
              <a:ext uri="{FF2B5EF4-FFF2-40B4-BE49-F238E27FC236}">
                <a16:creationId xmlns:a16="http://schemas.microsoft.com/office/drawing/2014/main" id="{3D2D8094-BB77-CBE1-6A6F-49088ECF70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7002D2-4D33-F9FC-AF9D-5609823104C5}"/>
              </a:ext>
            </a:extLst>
          </p:cNvPr>
          <p:cNvSpPr>
            <a:spLocks noGrp="1"/>
          </p:cNvSpPr>
          <p:nvPr>
            <p:ph type="sldNum" sz="quarter" idx="12"/>
          </p:nvPr>
        </p:nvSpPr>
        <p:spPr/>
        <p:txBody>
          <a:bodyPr/>
          <a:lstStyle/>
          <a:p>
            <a:fld id="{97638B77-CAF7-4C6F-BAE0-40323E44CEF8}" type="slidenum">
              <a:rPr lang="en-US" smtClean="0"/>
              <a:t>‹#›</a:t>
            </a:fld>
            <a:endParaRPr lang="en-US"/>
          </a:p>
        </p:txBody>
      </p:sp>
    </p:spTree>
    <p:extLst>
      <p:ext uri="{BB962C8B-B14F-4D97-AF65-F5344CB8AC3E}">
        <p14:creationId xmlns:p14="http://schemas.microsoft.com/office/powerpoint/2010/main" val="40559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651568-0693-7F37-8B33-AB8152EE9A89}"/>
              </a:ext>
            </a:extLst>
          </p:cNvPr>
          <p:cNvSpPr>
            <a:spLocks noGrp="1"/>
          </p:cNvSpPr>
          <p:nvPr>
            <p:ph type="dt" sz="half" idx="10"/>
          </p:nvPr>
        </p:nvSpPr>
        <p:spPr/>
        <p:txBody>
          <a:bodyPr/>
          <a:lstStyle/>
          <a:p>
            <a:fld id="{5EBBAE40-DA2A-4DF1-BE79-FE6C86A7F6E0}" type="datetimeFigureOut">
              <a:rPr lang="en-US" smtClean="0"/>
              <a:t>6/14/2023</a:t>
            </a:fld>
            <a:endParaRPr lang="en-US"/>
          </a:p>
        </p:txBody>
      </p:sp>
      <p:sp>
        <p:nvSpPr>
          <p:cNvPr id="3" name="Footer Placeholder 2">
            <a:extLst>
              <a:ext uri="{FF2B5EF4-FFF2-40B4-BE49-F238E27FC236}">
                <a16:creationId xmlns:a16="http://schemas.microsoft.com/office/drawing/2014/main" id="{182AACF6-0C5F-4CAE-D333-84480330CC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A40577-DB6F-46B2-D286-F702A1E820D5}"/>
              </a:ext>
            </a:extLst>
          </p:cNvPr>
          <p:cNvSpPr>
            <a:spLocks noGrp="1"/>
          </p:cNvSpPr>
          <p:nvPr>
            <p:ph type="sldNum" sz="quarter" idx="12"/>
          </p:nvPr>
        </p:nvSpPr>
        <p:spPr/>
        <p:txBody>
          <a:bodyPr/>
          <a:lstStyle/>
          <a:p>
            <a:fld id="{97638B77-CAF7-4C6F-BAE0-40323E44CEF8}" type="slidenum">
              <a:rPr lang="en-US" smtClean="0"/>
              <a:t>‹#›</a:t>
            </a:fld>
            <a:endParaRPr lang="en-US"/>
          </a:p>
        </p:txBody>
      </p:sp>
    </p:spTree>
    <p:extLst>
      <p:ext uri="{BB962C8B-B14F-4D97-AF65-F5344CB8AC3E}">
        <p14:creationId xmlns:p14="http://schemas.microsoft.com/office/powerpoint/2010/main" val="622156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9544-492C-3F72-9E2D-E2CF00C0E7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99F0E4-1B9D-AA01-34BC-6DAA41D7C9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FF05FE-4E61-A414-EB77-133D44BA6B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9181D1-722A-1E76-0DF4-EA2B150E9E3F}"/>
              </a:ext>
            </a:extLst>
          </p:cNvPr>
          <p:cNvSpPr>
            <a:spLocks noGrp="1"/>
          </p:cNvSpPr>
          <p:nvPr>
            <p:ph type="dt" sz="half" idx="10"/>
          </p:nvPr>
        </p:nvSpPr>
        <p:spPr/>
        <p:txBody>
          <a:bodyPr/>
          <a:lstStyle/>
          <a:p>
            <a:fld id="{5EBBAE40-DA2A-4DF1-BE79-FE6C86A7F6E0}" type="datetimeFigureOut">
              <a:rPr lang="en-US" smtClean="0"/>
              <a:t>6/14/2023</a:t>
            </a:fld>
            <a:endParaRPr lang="en-US"/>
          </a:p>
        </p:txBody>
      </p:sp>
      <p:sp>
        <p:nvSpPr>
          <p:cNvPr id="6" name="Footer Placeholder 5">
            <a:extLst>
              <a:ext uri="{FF2B5EF4-FFF2-40B4-BE49-F238E27FC236}">
                <a16:creationId xmlns:a16="http://schemas.microsoft.com/office/drawing/2014/main" id="{421A59E5-5D2E-83B8-0D5B-FE0D9FA5D9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C12900-AAB9-15DD-65F7-A81553D8F282}"/>
              </a:ext>
            </a:extLst>
          </p:cNvPr>
          <p:cNvSpPr>
            <a:spLocks noGrp="1"/>
          </p:cNvSpPr>
          <p:nvPr>
            <p:ph type="sldNum" sz="quarter" idx="12"/>
          </p:nvPr>
        </p:nvSpPr>
        <p:spPr/>
        <p:txBody>
          <a:bodyPr/>
          <a:lstStyle/>
          <a:p>
            <a:fld id="{97638B77-CAF7-4C6F-BAE0-40323E44CEF8}" type="slidenum">
              <a:rPr lang="en-US" smtClean="0"/>
              <a:t>‹#›</a:t>
            </a:fld>
            <a:endParaRPr lang="en-US"/>
          </a:p>
        </p:txBody>
      </p:sp>
    </p:spTree>
    <p:extLst>
      <p:ext uri="{BB962C8B-B14F-4D97-AF65-F5344CB8AC3E}">
        <p14:creationId xmlns:p14="http://schemas.microsoft.com/office/powerpoint/2010/main" val="3397836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C3DE8-9377-DD26-563D-C3FB604F99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924F4C-4E6D-CB71-7C11-3D6DA77C80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01E4DF-FB7F-4D92-3376-34959E7CF1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4C8FB5-C4E9-C6A1-9CBE-ADEDCCA02F5A}"/>
              </a:ext>
            </a:extLst>
          </p:cNvPr>
          <p:cNvSpPr>
            <a:spLocks noGrp="1"/>
          </p:cNvSpPr>
          <p:nvPr>
            <p:ph type="dt" sz="half" idx="10"/>
          </p:nvPr>
        </p:nvSpPr>
        <p:spPr/>
        <p:txBody>
          <a:bodyPr/>
          <a:lstStyle/>
          <a:p>
            <a:fld id="{5EBBAE40-DA2A-4DF1-BE79-FE6C86A7F6E0}" type="datetimeFigureOut">
              <a:rPr lang="en-US" smtClean="0"/>
              <a:t>6/14/2023</a:t>
            </a:fld>
            <a:endParaRPr lang="en-US"/>
          </a:p>
        </p:txBody>
      </p:sp>
      <p:sp>
        <p:nvSpPr>
          <p:cNvPr id="6" name="Footer Placeholder 5">
            <a:extLst>
              <a:ext uri="{FF2B5EF4-FFF2-40B4-BE49-F238E27FC236}">
                <a16:creationId xmlns:a16="http://schemas.microsoft.com/office/drawing/2014/main" id="{3F5BF8AB-FFC3-8532-0478-2A8BA62310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A0A9B-3B5B-52A8-8E76-2DC438059FF5}"/>
              </a:ext>
            </a:extLst>
          </p:cNvPr>
          <p:cNvSpPr>
            <a:spLocks noGrp="1"/>
          </p:cNvSpPr>
          <p:nvPr>
            <p:ph type="sldNum" sz="quarter" idx="12"/>
          </p:nvPr>
        </p:nvSpPr>
        <p:spPr/>
        <p:txBody>
          <a:bodyPr/>
          <a:lstStyle/>
          <a:p>
            <a:fld id="{97638B77-CAF7-4C6F-BAE0-40323E44CEF8}" type="slidenum">
              <a:rPr lang="en-US" smtClean="0"/>
              <a:t>‹#›</a:t>
            </a:fld>
            <a:endParaRPr lang="en-US"/>
          </a:p>
        </p:txBody>
      </p:sp>
    </p:spTree>
    <p:extLst>
      <p:ext uri="{BB962C8B-B14F-4D97-AF65-F5344CB8AC3E}">
        <p14:creationId xmlns:p14="http://schemas.microsoft.com/office/powerpoint/2010/main" val="2071927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831A98-A643-22B3-0096-176BBAD29F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454033-CA58-3722-3758-B311C9D3DA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6D8944-D07B-5F1F-0854-647C498B28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BBAE40-DA2A-4DF1-BE79-FE6C86A7F6E0}" type="datetimeFigureOut">
              <a:rPr lang="en-US" smtClean="0"/>
              <a:t>6/14/2023</a:t>
            </a:fld>
            <a:endParaRPr lang="en-US"/>
          </a:p>
        </p:txBody>
      </p:sp>
      <p:sp>
        <p:nvSpPr>
          <p:cNvPr id="5" name="Footer Placeholder 4">
            <a:extLst>
              <a:ext uri="{FF2B5EF4-FFF2-40B4-BE49-F238E27FC236}">
                <a16:creationId xmlns:a16="http://schemas.microsoft.com/office/drawing/2014/main" id="{A2330790-6FA5-94DF-3BB9-D71D4B7BE0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EB1C5B-EA4E-D952-1D22-892B7BE041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38B77-CAF7-4C6F-BAE0-40323E44CEF8}" type="slidenum">
              <a:rPr lang="en-US" smtClean="0"/>
              <a:t>‹#›</a:t>
            </a:fld>
            <a:endParaRPr lang="en-US"/>
          </a:p>
        </p:txBody>
      </p:sp>
      <p:sp>
        <p:nvSpPr>
          <p:cNvPr id="7" name="TextBox 6">
            <a:extLst>
              <a:ext uri="{FF2B5EF4-FFF2-40B4-BE49-F238E27FC236}">
                <a16:creationId xmlns:a16="http://schemas.microsoft.com/office/drawing/2014/main" id="{88C76B11-8B81-4163-258D-6D1E286743C1}"/>
              </a:ext>
            </a:extLst>
          </p:cNvPr>
          <p:cNvSpPr txBox="1"/>
          <p:nvPr userDrawn="1"/>
        </p:nvSpPr>
        <p:spPr>
          <a:xfrm rot="20065027">
            <a:off x="688998" y="2103666"/>
            <a:ext cx="10814002" cy="2400657"/>
          </a:xfrm>
          <a:prstGeom prst="rect">
            <a:avLst/>
          </a:prstGeom>
          <a:noFill/>
        </p:spPr>
        <p:txBody>
          <a:bodyPr wrap="square" rtlCol="0">
            <a:spAutoFit/>
          </a:bodyPr>
          <a:lstStyle/>
          <a:p>
            <a:r>
              <a:rPr lang="en-US" sz="15000" dirty="0">
                <a:solidFill>
                  <a:schemeClr val="bg1">
                    <a:lumMod val="85000"/>
                  </a:schemeClr>
                </a:solidFill>
              </a:rPr>
              <a:t>DEVISE LABS</a:t>
            </a:r>
          </a:p>
        </p:txBody>
      </p:sp>
    </p:spTree>
    <p:extLst>
      <p:ext uri="{BB962C8B-B14F-4D97-AF65-F5344CB8AC3E}">
        <p14:creationId xmlns:p14="http://schemas.microsoft.com/office/powerpoint/2010/main" val="1326389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4" name="Freeform 4">
            <a:extLst>
              <a:ext uri="{FF2B5EF4-FFF2-40B4-BE49-F238E27FC236}">
                <a16:creationId xmlns:a16="http://schemas.microsoft.com/office/drawing/2014/main" id="{159C96DF-DF38-5D25-7B9C-42DD2CF7A50F}"/>
              </a:ext>
            </a:extLst>
          </p:cNvPr>
          <p:cNvSpPr>
            <a:spLocks/>
          </p:cNvSpPr>
          <p:nvPr/>
        </p:nvSpPr>
        <p:spPr bwMode="auto">
          <a:xfrm>
            <a:off x="304800" y="177024"/>
            <a:ext cx="9201150" cy="5574114"/>
          </a:xfrm>
          <a:custGeom>
            <a:avLst/>
            <a:gdLst>
              <a:gd name="T0" fmla="*/ 1661 w 11900"/>
              <a:gd name="T1" fmla="*/ 7420 h 7721"/>
              <a:gd name="T2" fmla="*/ 0 w 11900"/>
              <a:gd name="T3" fmla="*/ 5375 h 7721"/>
              <a:gd name="T4" fmla="*/ 0 w 11900"/>
              <a:gd name="T5" fmla="*/ 0 h 7721"/>
              <a:gd name="T6" fmla="*/ 11899 w 11900"/>
              <a:gd name="T7" fmla="*/ 0 h 7721"/>
              <a:gd name="T8" fmla="*/ 11899 w 11900"/>
              <a:gd name="T9" fmla="*/ 613 h 7721"/>
              <a:gd name="T10" fmla="*/ 3588 w 11900"/>
              <a:gd name="T11" fmla="*/ 7367 h 7721"/>
              <a:gd name="T12" fmla="*/ 3527 w 11900"/>
              <a:gd name="T13" fmla="*/ 7414 h 7721"/>
              <a:gd name="T14" fmla="*/ 3465 w 11900"/>
              <a:gd name="T15" fmla="*/ 7457 h 7721"/>
              <a:gd name="T16" fmla="*/ 3402 w 11900"/>
              <a:gd name="T17" fmla="*/ 7497 h 7721"/>
              <a:gd name="T18" fmla="*/ 3337 w 11900"/>
              <a:gd name="T19" fmla="*/ 7534 h 7721"/>
              <a:gd name="T20" fmla="*/ 3271 w 11900"/>
              <a:gd name="T21" fmla="*/ 7567 h 7721"/>
              <a:gd name="T22" fmla="*/ 3204 w 11900"/>
              <a:gd name="T23" fmla="*/ 7597 h 7721"/>
              <a:gd name="T24" fmla="*/ 3136 w 11900"/>
              <a:gd name="T25" fmla="*/ 7624 h 7721"/>
              <a:gd name="T26" fmla="*/ 3067 w 11900"/>
              <a:gd name="T27" fmla="*/ 7648 h 7721"/>
              <a:gd name="T28" fmla="*/ 2997 w 11900"/>
              <a:gd name="T29" fmla="*/ 7668 h 7721"/>
              <a:gd name="T30" fmla="*/ 2927 w 11900"/>
              <a:gd name="T31" fmla="*/ 7685 h 7721"/>
              <a:gd name="T32" fmla="*/ 2856 w 11900"/>
              <a:gd name="T33" fmla="*/ 7698 h 7721"/>
              <a:gd name="T34" fmla="*/ 2785 w 11900"/>
              <a:gd name="T35" fmla="*/ 7709 h 7721"/>
              <a:gd name="T36" fmla="*/ 2713 w 11900"/>
              <a:gd name="T37" fmla="*/ 7716 h 7721"/>
              <a:gd name="T38" fmla="*/ 2642 w 11900"/>
              <a:gd name="T39" fmla="*/ 7719 h 7721"/>
              <a:gd name="T40" fmla="*/ 2570 w 11900"/>
              <a:gd name="T41" fmla="*/ 7720 h 7721"/>
              <a:gd name="T42" fmla="*/ 2498 w 11900"/>
              <a:gd name="T43" fmla="*/ 7718 h 7721"/>
              <a:gd name="T44" fmla="*/ 2427 w 11900"/>
              <a:gd name="T45" fmla="*/ 7712 h 7721"/>
              <a:gd name="T46" fmla="*/ 2356 w 11900"/>
              <a:gd name="T47" fmla="*/ 7703 h 7721"/>
              <a:gd name="T48" fmla="*/ 2286 w 11900"/>
              <a:gd name="T49" fmla="*/ 7691 h 7721"/>
              <a:gd name="T50" fmla="*/ 2216 w 11900"/>
              <a:gd name="T51" fmla="*/ 7675 h 7721"/>
              <a:gd name="T52" fmla="*/ 2146 w 11900"/>
              <a:gd name="T53" fmla="*/ 7657 h 7721"/>
              <a:gd name="T54" fmla="*/ 2078 w 11900"/>
              <a:gd name="T55" fmla="*/ 7635 h 7721"/>
              <a:gd name="T56" fmla="*/ 2010 w 11900"/>
              <a:gd name="T57" fmla="*/ 7611 h 7721"/>
              <a:gd name="T58" fmla="*/ 1944 w 11900"/>
              <a:gd name="T59" fmla="*/ 7583 h 7721"/>
              <a:gd name="T60" fmla="*/ 1878 w 11900"/>
              <a:gd name="T61" fmla="*/ 7552 h 7721"/>
              <a:gd name="T62" fmla="*/ 1814 w 11900"/>
              <a:gd name="T63" fmla="*/ 7518 h 7721"/>
              <a:gd name="T64" fmla="*/ 1752 w 11900"/>
              <a:gd name="T65" fmla="*/ 7481 h 7721"/>
              <a:gd name="T66" fmla="*/ 1690 w 11900"/>
              <a:gd name="T67" fmla="*/ 7441 h 7721"/>
              <a:gd name="T68" fmla="*/ 1661 w 11900"/>
              <a:gd name="T69" fmla="*/ 7420 h 7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900" h="7721">
                <a:moveTo>
                  <a:pt x="1661" y="7420"/>
                </a:moveTo>
                <a:lnTo>
                  <a:pt x="0" y="5375"/>
                </a:lnTo>
                <a:lnTo>
                  <a:pt x="0" y="0"/>
                </a:lnTo>
                <a:lnTo>
                  <a:pt x="11899" y="0"/>
                </a:lnTo>
                <a:lnTo>
                  <a:pt x="11899" y="613"/>
                </a:lnTo>
                <a:lnTo>
                  <a:pt x="3588" y="7367"/>
                </a:lnTo>
                <a:lnTo>
                  <a:pt x="3527" y="7414"/>
                </a:lnTo>
                <a:lnTo>
                  <a:pt x="3465" y="7457"/>
                </a:lnTo>
                <a:lnTo>
                  <a:pt x="3402" y="7497"/>
                </a:lnTo>
                <a:lnTo>
                  <a:pt x="3337" y="7534"/>
                </a:lnTo>
                <a:lnTo>
                  <a:pt x="3271" y="7567"/>
                </a:lnTo>
                <a:lnTo>
                  <a:pt x="3204" y="7597"/>
                </a:lnTo>
                <a:lnTo>
                  <a:pt x="3136" y="7624"/>
                </a:lnTo>
                <a:lnTo>
                  <a:pt x="3067" y="7648"/>
                </a:lnTo>
                <a:lnTo>
                  <a:pt x="2997" y="7668"/>
                </a:lnTo>
                <a:lnTo>
                  <a:pt x="2927" y="7685"/>
                </a:lnTo>
                <a:lnTo>
                  <a:pt x="2856" y="7698"/>
                </a:lnTo>
                <a:lnTo>
                  <a:pt x="2785" y="7709"/>
                </a:lnTo>
                <a:lnTo>
                  <a:pt x="2713" y="7716"/>
                </a:lnTo>
                <a:lnTo>
                  <a:pt x="2642" y="7719"/>
                </a:lnTo>
                <a:lnTo>
                  <a:pt x="2570" y="7720"/>
                </a:lnTo>
                <a:lnTo>
                  <a:pt x="2498" y="7718"/>
                </a:lnTo>
                <a:lnTo>
                  <a:pt x="2427" y="7712"/>
                </a:lnTo>
                <a:lnTo>
                  <a:pt x="2356" y="7703"/>
                </a:lnTo>
                <a:lnTo>
                  <a:pt x="2286" y="7691"/>
                </a:lnTo>
                <a:lnTo>
                  <a:pt x="2216" y="7675"/>
                </a:lnTo>
                <a:lnTo>
                  <a:pt x="2146" y="7657"/>
                </a:lnTo>
                <a:lnTo>
                  <a:pt x="2078" y="7635"/>
                </a:lnTo>
                <a:lnTo>
                  <a:pt x="2010" y="7611"/>
                </a:lnTo>
                <a:lnTo>
                  <a:pt x="1944" y="7583"/>
                </a:lnTo>
                <a:lnTo>
                  <a:pt x="1878" y="7552"/>
                </a:lnTo>
                <a:lnTo>
                  <a:pt x="1814" y="7518"/>
                </a:lnTo>
                <a:lnTo>
                  <a:pt x="1752" y="7481"/>
                </a:lnTo>
                <a:lnTo>
                  <a:pt x="1690" y="7441"/>
                </a:lnTo>
                <a:lnTo>
                  <a:pt x="1661" y="7420"/>
                </a:lnTo>
                <a:close/>
              </a:path>
            </a:pathLst>
          </a:custGeom>
          <a:solidFill>
            <a:srgbClr val="7CBA3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algn="ctr">
              <a:spcBef>
                <a:spcPts val="0"/>
              </a:spcBef>
              <a:spcAft>
                <a:spcPts val="0"/>
              </a:spcAft>
            </a:pPr>
            <a:r>
              <a:rPr lang="en-US" sz="1100" dirty="0">
                <a:effectLst/>
                <a:latin typeface="Arial" panose="020B0604020202020204" pitchFamily="34" charset="0"/>
                <a:ea typeface="Arial" panose="020B0604020202020204" pitchFamily="34" charset="0"/>
              </a:rPr>
              <a:t> </a:t>
            </a:r>
          </a:p>
          <a:p>
            <a:pPr marL="0" marR="0">
              <a:spcBef>
                <a:spcPts val="0"/>
              </a:spcBef>
              <a:spcAft>
                <a:spcPts val="0"/>
              </a:spcAft>
            </a:pPr>
            <a:r>
              <a:rPr lang="en-US" sz="1100" dirty="0">
                <a:effectLst/>
                <a:latin typeface="Arial" panose="020B0604020202020204" pitchFamily="34" charset="0"/>
                <a:ea typeface="Arial" panose="020B0604020202020204" pitchFamily="34" charset="0"/>
              </a:rPr>
              <a:t> </a:t>
            </a:r>
          </a:p>
        </p:txBody>
      </p:sp>
      <p:sp>
        <p:nvSpPr>
          <p:cNvPr id="3095" name="Text Box 1">
            <a:extLst>
              <a:ext uri="{FF2B5EF4-FFF2-40B4-BE49-F238E27FC236}">
                <a16:creationId xmlns:a16="http://schemas.microsoft.com/office/drawing/2014/main" id="{90FD4AC5-A4D5-26FE-CD6C-35450DE5DA62}"/>
              </a:ext>
            </a:extLst>
          </p:cNvPr>
          <p:cNvSpPr txBox="1">
            <a:spLocks noChangeArrowheads="1"/>
          </p:cNvSpPr>
          <p:nvPr/>
        </p:nvSpPr>
        <p:spPr bwMode="auto">
          <a:xfrm>
            <a:off x="646113" y="1129141"/>
            <a:ext cx="7526337" cy="434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Trebuchet MS" panose="020B0603020202020204" pitchFamily="34" charset="0"/>
              </a:rPr>
              <a:t>UART (Universal Asynchronous Receiver Transmitter Communication</a:t>
            </a:r>
            <a:r>
              <a:rPr lang="en-US" altLang="en-US" dirty="0">
                <a:solidFill>
                  <a:schemeClr val="bg1"/>
                </a:solidFill>
                <a:latin typeface="Trebuchet MS" panose="020B0603020202020204" pitchFamily="34" charset="0"/>
              </a:rPr>
              <a:t> </a:t>
            </a:r>
            <a:endParaRPr kumimoji="0" lang="en-US" altLang="en-US" sz="1800" b="0" i="0" u="none" strike="noStrike" cap="none" normalizeH="0" baseline="0" dirty="0">
              <a:ln>
                <a:noFill/>
              </a:ln>
              <a:solidFill>
                <a:schemeClr val="bg1"/>
              </a:solidFill>
              <a:effectLst/>
              <a:latin typeface="Trebuchet MS" panose="020B0603020202020204" pitchFamily="34" charset="0"/>
            </a:endParaRPr>
          </a:p>
        </p:txBody>
      </p:sp>
      <p:sp>
        <p:nvSpPr>
          <p:cNvPr id="3097" name="Text Box 2">
            <a:extLst>
              <a:ext uri="{FF2B5EF4-FFF2-40B4-BE49-F238E27FC236}">
                <a16:creationId xmlns:a16="http://schemas.microsoft.com/office/drawing/2014/main" id="{8EE26745-C9EB-B789-5309-92408CC08EBF}"/>
              </a:ext>
            </a:extLst>
          </p:cNvPr>
          <p:cNvSpPr txBox="1">
            <a:spLocks noChangeArrowheads="1"/>
          </p:cNvSpPr>
          <p:nvPr/>
        </p:nvSpPr>
        <p:spPr bwMode="auto">
          <a:xfrm>
            <a:off x="569913" y="313203"/>
            <a:ext cx="5456237" cy="604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dirty="0">
                <a:ln>
                  <a:noFill/>
                </a:ln>
                <a:solidFill>
                  <a:srgbClr val="FFFF00"/>
                </a:solidFill>
                <a:effectLst/>
                <a:latin typeface="Bell MT" panose="02020503060305020303" pitchFamily="18" charset="0"/>
                <a:ea typeface="Arial" panose="020B0604020202020204" pitchFamily="34" charset="0"/>
              </a:rPr>
              <a:t>Embedded SEED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00" name="Text Box 101">
            <a:extLst>
              <a:ext uri="{FF2B5EF4-FFF2-40B4-BE49-F238E27FC236}">
                <a16:creationId xmlns:a16="http://schemas.microsoft.com/office/drawing/2014/main" id="{37FA2CE4-A847-0899-8E00-DB5C9AF60554}"/>
              </a:ext>
            </a:extLst>
          </p:cNvPr>
          <p:cNvSpPr txBox="1">
            <a:spLocks noChangeArrowheads="1"/>
          </p:cNvSpPr>
          <p:nvPr/>
        </p:nvSpPr>
        <p:spPr bwMode="auto">
          <a:xfrm>
            <a:off x="569913" y="1581445"/>
            <a:ext cx="5567363" cy="10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 </a:t>
            </a:r>
            <a:r>
              <a:rPr lang="en-US" altLang="en-US" dirty="0">
                <a:solidFill>
                  <a:schemeClr val="bg1"/>
                </a:solidFill>
                <a:latin typeface="Trebuchet MS" panose="020B0603020202020204" pitchFamily="34" charset="0"/>
              </a:rPr>
              <a:t>Understanding UART Communication Protocol and its implementation on STM32L452RE Controller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02" name="Rectangle 105">
            <a:extLst>
              <a:ext uri="{FF2B5EF4-FFF2-40B4-BE49-F238E27FC236}">
                <a16:creationId xmlns:a16="http://schemas.microsoft.com/office/drawing/2014/main" id="{929D4D0B-4067-70C0-0A37-0CAAE4C1DE79}"/>
              </a:ext>
            </a:extLst>
          </p:cNvPr>
          <p:cNvSpPr>
            <a:spLocks noChangeArrowheads="1"/>
          </p:cNvSpPr>
          <p:nvPr/>
        </p:nvSpPr>
        <p:spPr bwMode="auto">
          <a:xfrm>
            <a:off x="2133600" y="377741"/>
            <a:ext cx="14224000" cy="386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104" name="Rectangle 110">
            <a:extLst>
              <a:ext uri="{FF2B5EF4-FFF2-40B4-BE49-F238E27FC236}">
                <a16:creationId xmlns:a16="http://schemas.microsoft.com/office/drawing/2014/main" id="{75A45A19-2C52-E76C-142A-368FC87DBCF5}"/>
              </a:ext>
            </a:extLst>
          </p:cNvPr>
          <p:cNvSpPr>
            <a:spLocks noChangeArrowheads="1"/>
          </p:cNvSpPr>
          <p:nvPr/>
        </p:nvSpPr>
        <p:spPr bwMode="auto">
          <a:xfrm>
            <a:off x="2274888" y="834940"/>
            <a:ext cx="142240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45891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C8E92C-F7D1-755B-36E4-9BBA2D6D4A56}"/>
              </a:ext>
            </a:extLst>
          </p:cNvPr>
          <p:cNvSpPr txBox="1"/>
          <p:nvPr/>
        </p:nvSpPr>
        <p:spPr>
          <a:xfrm>
            <a:off x="466531" y="531845"/>
            <a:ext cx="10552922" cy="369332"/>
          </a:xfrm>
          <a:prstGeom prst="rect">
            <a:avLst/>
          </a:prstGeom>
          <a:noFill/>
        </p:spPr>
        <p:txBody>
          <a:bodyPr wrap="square" rtlCol="0">
            <a:spAutoFit/>
          </a:bodyPr>
          <a:lstStyle/>
          <a:p>
            <a:r>
              <a:rPr lang="en-US" dirty="0">
                <a:latin typeface="Trebuchet MS" panose="020B0603020202020204" pitchFamily="34" charset="0"/>
              </a:rPr>
              <a:t>Steps in Configuring STM32 UART Communication Protocol</a:t>
            </a:r>
          </a:p>
        </p:txBody>
      </p:sp>
      <p:sp>
        <p:nvSpPr>
          <p:cNvPr id="6" name="TextBox 5">
            <a:extLst>
              <a:ext uri="{FF2B5EF4-FFF2-40B4-BE49-F238E27FC236}">
                <a16:creationId xmlns:a16="http://schemas.microsoft.com/office/drawing/2014/main" id="{74D75AFD-0D93-84D1-C586-81F6973E4A81}"/>
              </a:ext>
            </a:extLst>
          </p:cNvPr>
          <p:cNvSpPr txBox="1"/>
          <p:nvPr/>
        </p:nvSpPr>
        <p:spPr>
          <a:xfrm>
            <a:off x="466531" y="1284904"/>
            <a:ext cx="6335484" cy="369332"/>
          </a:xfrm>
          <a:prstGeom prst="rect">
            <a:avLst/>
          </a:prstGeom>
          <a:noFill/>
        </p:spPr>
        <p:txBody>
          <a:bodyPr wrap="square">
            <a:spAutoFit/>
          </a:bodyPr>
          <a:lstStyle/>
          <a:p>
            <a:r>
              <a:rPr lang="en-US" dirty="0">
                <a:latin typeface="Trebuchet MS" panose="020B0603020202020204" pitchFamily="34" charset="0"/>
              </a:rPr>
              <a:t>STEP 1 – Open Cube IDE and Create a new Project</a:t>
            </a:r>
          </a:p>
        </p:txBody>
      </p:sp>
      <p:pic>
        <p:nvPicPr>
          <p:cNvPr id="10" name="Picture 9">
            <a:extLst>
              <a:ext uri="{FF2B5EF4-FFF2-40B4-BE49-F238E27FC236}">
                <a16:creationId xmlns:a16="http://schemas.microsoft.com/office/drawing/2014/main" id="{DEA26ACA-D00E-B29E-535F-5B6FB6D5FE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729" y="3112530"/>
            <a:ext cx="4012616" cy="2867381"/>
          </a:xfrm>
          <a:prstGeom prst="rect">
            <a:avLst/>
          </a:prstGeom>
        </p:spPr>
      </p:pic>
      <p:pic>
        <p:nvPicPr>
          <p:cNvPr id="12" name="Picture 11">
            <a:extLst>
              <a:ext uri="{FF2B5EF4-FFF2-40B4-BE49-F238E27FC236}">
                <a16:creationId xmlns:a16="http://schemas.microsoft.com/office/drawing/2014/main" id="{5728148A-9247-718A-8DDD-724FBBE2E8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7337" y="3112530"/>
            <a:ext cx="4012616" cy="2980360"/>
          </a:xfrm>
          <a:prstGeom prst="rect">
            <a:avLst/>
          </a:prstGeom>
        </p:spPr>
      </p:pic>
      <p:sp>
        <p:nvSpPr>
          <p:cNvPr id="14" name="TextBox 13">
            <a:extLst>
              <a:ext uri="{FF2B5EF4-FFF2-40B4-BE49-F238E27FC236}">
                <a16:creationId xmlns:a16="http://schemas.microsoft.com/office/drawing/2014/main" id="{DBE554BA-1C34-A890-5130-F9B4910549E0}"/>
              </a:ext>
            </a:extLst>
          </p:cNvPr>
          <p:cNvSpPr txBox="1"/>
          <p:nvPr/>
        </p:nvSpPr>
        <p:spPr>
          <a:xfrm>
            <a:off x="466531" y="2037963"/>
            <a:ext cx="10198359" cy="369332"/>
          </a:xfrm>
          <a:prstGeom prst="rect">
            <a:avLst/>
          </a:prstGeom>
          <a:noFill/>
        </p:spPr>
        <p:txBody>
          <a:bodyPr wrap="square">
            <a:spAutoFit/>
          </a:bodyPr>
          <a:lstStyle/>
          <a:p>
            <a:r>
              <a:rPr lang="en-US" dirty="0">
                <a:latin typeface="Trebuchet MS" panose="020B0603020202020204" pitchFamily="34" charset="0"/>
              </a:rPr>
              <a:t>STEP 2 – Configure SYS as </a:t>
            </a:r>
            <a:r>
              <a:rPr lang="en-US" b="1" dirty="0">
                <a:latin typeface="Trebuchet MS" panose="020B0603020202020204" pitchFamily="34" charset="0"/>
              </a:rPr>
              <a:t>Serial Wire</a:t>
            </a:r>
            <a:r>
              <a:rPr lang="en-US" dirty="0">
                <a:latin typeface="Trebuchet MS" panose="020B0603020202020204" pitchFamily="34" charset="0"/>
              </a:rPr>
              <a:t> and RCC as Crystal </a:t>
            </a:r>
            <a:r>
              <a:rPr lang="en-US" b="1" dirty="0">
                <a:latin typeface="Trebuchet MS" panose="020B0603020202020204" pitchFamily="34" charset="0"/>
              </a:rPr>
              <a:t>Ceramic Resonator</a:t>
            </a:r>
          </a:p>
        </p:txBody>
      </p:sp>
      <p:sp>
        <p:nvSpPr>
          <p:cNvPr id="15" name="Rectangle 14">
            <a:extLst>
              <a:ext uri="{FF2B5EF4-FFF2-40B4-BE49-F238E27FC236}">
                <a16:creationId xmlns:a16="http://schemas.microsoft.com/office/drawing/2014/main" id="{61C8F564-6329-38FF-1FD5-AAB9934A3211}"/>
              </a:ext>
            </a:extLst>
          </p:cNvPr>
          <p:cNvSpPr/>
          <p:nvPr/>
        </p:nvSpPr>
        <p:spPr>
          <a:xfrm>
            <a:off x="858416" y="5414476"/>
            <a:ext cx="671804" cy="1586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E2DA374-AF21-59B5-C9A8-00154C22AE1A}"/>
              </a:ext>
            </a:extLst>
          </p:cNvPr>
          <p:cNvSpPr/>
          <p:nvPr/>
        </p:nvSpPr>
        <p:spPr>
          <a:xfrm>
            <a:off x="1884784" y="4198776"/>
            <a:ext cx="2659224" cy="19594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8EAD4A4-4B79-6607-E540-88B6C945E330}"/>
              </a:ext>
            </a:extLst>
          </p:cNvPr>
          <p:cNvSpPr/>
          <p:nvPr/>
        </p:nvSpPr>
        <p:spPr>
          <a:xfrm>
            <a:off x="6254621" y="5322335"/>
            <a:ext cx="671804" cy="1586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145B7FF-1706-9AEA-B541-43678E3289CC}"/>
              </a:ext>
            </a:extLst>
          </p:cNvPr>
          <p:cNvSpPr/>
          <p:nvPr/>
        </p:nvSpPr>
        <p:spPr>
          <a:xfrm>
            <a:off x="7237445" y="4236098"/>
            <a:ext cx="2690325" cy="41987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423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DCD49A-1CD7-5EDD-701E-B49A667A1886}"/>
              </a:ext>
            </a:extLst>
          </p:cNvPr>
          <p:cNvSpPr txBox="1"/>
          <p:nvPr/>
        </p:nvSpPr>
        <p:spPr>
          <a:xfrm>
            <a:off x="611155" y="454480"/>
            <a:ext cx="9092682" cy="646331"/>
          </a:xfrm>
          <a:prstGeom prst="rect">
            <a:avLst/>
          </a:prstGeom>
          <a:noFill/>
        </p:spPr>
        <p:txBody>
          <a:bodyPr wrap="square">
            <a:spAutoFit/>
          </a:bodyPr>
          <a:lstStyle/>
          <a:p>
            <a:r>
              <a:rPr lang="en-US" dirty="0">
                <a:latin typeface="Trebuchet MS" panose="020B0603020202020204" pitchFamily="34" charset="0"/>
              </a:rPr>
              <a:t>STEP 3 – Configure the Clock Source as 80 MHz and Select the Frequency as Input High Frequency (HIS) as Shown in the Figure</a:t>
            </a:r>
            <a:endParaRPr lang="en-US" dirty="0"/>
          </a:p>
        </p:txBody>
      </p:sp>
      <p:pic>
        <p:nvPicPr>
          <p:cNvPr id="7" name="Picture 6">
            <a:extLst>
              <a:ext uri="{FF2B5EF4-FFF2-40B4-BE49-F238E27FC236}">
                <a16:creationId xmlns:a16="http://schemas.microsoft.com/office/drawing/2014/main" id="{69A4D6B1-C392-D471-2513-9176713FA8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410" y="1441974"/>
            <a:ext cx="7235019" cy="4137733"/>
          </a:xfrm>
          <a:prstGeom prst="rect">
            <a:avLst/>
          </a:prstGeom>
        </p:spPr>
      </p:pic>
    </p:spTree>
    <p:extLst>
      <p:ext uri="{BB962C8B-B14F-4D97-AF65-F5344CB8AC3E}">
        <p14:creationId xmlns:p14="http://schemas.microsoft.com/office/powerpoint/2010/main" val="1333564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395890-DA80-1030-3EF8-47FF4A92DFEE}"/>
              </a:ext>
            </a:extLst>
          </p:cNvPr>
          <p:cNvSpPr txBox="1"/>
          <p:nvPr/>
        </p:nvSpPr>
        <p:spPr>
          <a:xfrm>
            <a:off x="438539" y="587829"/>
            <a:ext cx="10776857" cy="369332"/>
          </a:xfrm>
          <a:prstGeom prst="rect">
            <a:avLst/>
          </a:prstGeom>
          <a:noFill/>
        </p:spPr>
        <p:txBody>
          <a:bodyPr wrap="square" rtlCol="0">
            <a:spAutoFit/>
          </a:bodyPr>
          <a:lstStyle/>
          <a:p>
            <a:r>
              <a:rPr lang="en-US" dirty="0">
                <a:latin typeface="Trebuchet MS" panose="020B0603020202020204" pitchFamily="34" charset="0"/>
              </a:rPr>
              <a:t>STEP 4 – Click on Connectivity Option. Under Connectivity Select USART3. </a:t>
            </a:r>
          </a:p>
        </p:txBody>
      </p:sp>
      <p:sp>
        <p:nvSpPr>
          <p:cNvPr id="6" name="TextBox 5">
            <a:extLst>
              <a:ext uri="{FF2B5EF4-FFF2-40B4-BE49-F238E27FC236}">
                <a16:creationId xmlns:a16="http://schemas.microsoft.com/office/drawing/2014/main" id="{42DB04A2-E64C-124F-779C-C5D217355D48}"/>
              </a:ext>
            </a:extLst>
          </p:cNvPr>
          <p:cNvSpPr txBox="1"/>
          <p:nvPr/>
        </p:nvSpPr>
        <p:spPr>
          <a:xfrm>
            <a:off x="438539" y="1219372"/>
            <a:ext cx="10776857" cy="369332"/>
          </a:xfrm>
          <a:prstGeom prst="rect">
            <a:avLst/>
          </a:prstGeom>
          <a:noFill/>
        </p:spPr>
        <p:txBody>
          <a:bodyPr wrap="square">
            <a:spAutoFit/>
          </a:bodyPr>
          <a:lstStyle/>
          <a:p>
            <a:r>
              <a:rPr lang="en-US" dirty="0">
                <a:latin typeface="Trebuchet MS" panose="020B0603020202020204" pitchFamily="34" charset="0"/>
              </a:rPr>
              <a:t>STEP 5 – Click On Mode and Select Asynchronous. Keep the Settings as shown in the Figure.</a:t>
            </a:r>
          </a:p>
        </p:txBody>
      </p:sp>
      <p:pic>
        <p:nvPicPr>
          <p:cNvPr id="8" name="Picture 7">
            <a:extLst>
              <a:ext uri="{FF2B5EF4-FFF2-40B4-BE49-F238E27FC236}">
                <a16:creationId xmlns:a16="http://schemas.microsoft.com/office/drawing/2014/main" id="{6E3E3978-CC21-AF6C-CED8-8222967813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874" y="2180843"/>
            <a:ext cx="7567127" cy="3897876"/>
          </a:xfrm>
          <a:prstGeom prst="rect">
            <a:avLst/>
          </a:prstGeom>
        </p:spPr>
      </p:pic>
      <p:sp>
        <p:nvSpPr>
          <p:cNvPr id="9" name="Rectangle 8">
            <a:extLst>
              <a:ext uri="{FF2B5EF4-FFF2-40B4-BE49-F238E27FC236}">
                <a16:creationId xmlns:a16="http://schemas.microsoft.com/office/drawing/2014/main" id="{FB28F24B-FB09-8090-ADCF-A6F64B4BB68B}"/>
              </a:ext>
            </a:extLst>
          </p:cNvPr>
          <p:cNvSpPr/>
          <p:nvPr/>
        </p:nvSpPr>
        <p:spPr>
          <a:xfrm>
            <a:off x="1707502" y="3760237"/>
            <a:ext cx="671804" cy="1586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B552D33-4BBA-D22F-205C-E781B9BE50A2}"/>
              </a:ext>
            </a:extLst>
          </p:cNvPr>
          <p:cNvSpPr/>
          <p:nvPr/>
        </p:nvSpPr>
        <p:spPr>
          <a:xfrm>
            <a:off x="1707502" y="5571341"/>
            <a:ext cx="765110" cy="1586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F519E09-151F-08EA-8561-3FC71B89557B}"/>
              </a:ext>
            </a:extLst>
          </p:cNvPr>
          <p:cNvSpPr/>
          <p:nvPr/>
        </p:nvSpPr>
        <p:spPr>
          <a:xfrm>
            <a:off x="7234334" y="5079928"/>
            <a:ext cx="314131" cy="64166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749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127CF40D-DE82-65CD-4113-F8EF0DC2DA32}"/>
              </a:ext>
            </a:extLst>
          </p:cNvPr>
          <p:cNvSpPr txBox="1"/>
          <p:nvPr/>
        </p:nvSpPr>
        <p:spPr>
          <a:xfrm>
            <a:off x="592493" y="661214"/>
            <a:ext cx="10063065" cy="646331"/>
          </a:xfrm>
          <a:prstGeom prst="rect">
            <a:avLst/>
          </a:prstGeom>
          <a:noFill/>
        </p:spPr>
        <p:txBody>
          <a:bodyPr wrap="square">
            <a:spAutoFit/>
          </a:bodyPr>
          <a:lstStyle/>
          <a:p>
            <a:r>
              <a:rPr lang="en-US" dirty="0">
                <a:latin typeface="Trebuchet MS" panose="020B0603020202020204" pitchFamily="34" charset="0"/>
              </a:rPr>
              <a:t>STEP 6 – In the </a:t>
            </a:r>
            <a:r>
              <a:rPr lang="en-US" dirty="0" err="1">
                <a:latin typeface="Trebuchet MS" panose="020B0603020202020204" pitchFamily="34" charset="0"/>
              </a:rPr>
              <a:t>main.c</a:t>
            </a:r>
            <a:r>
              <a:rPr lang="en-US" dirty="0">
                <a:latin typeface="Trebuchet MS" panose="020B0603020202020204" pitchFamily="34" charset="0"/>
              </a:rPr>
              <a:t> file write the code for UART Transmission and Build and if no errors are present run the Code.</a:t>
            </a:r>
            <a:endParaRPr lang="en-US" dirty="0"/>
          </a:p>
        </p:txBody>
      </p:sp>
      <p:sp>
        <p:nvSpPr>
          <p:cNvPr id="23" name="TextBox 22">
            <a:extLst>
              <a:ext uri="{FF2B5EF4-FFF2-40B4-BE49-F238E27FC236}">
                <a16:creationId xmlns:a16="http://schemas.microsoft.com/office/drawing/2014/main" id="{0FBA40C3-629C-D917-00C1-A28BF8216B03}"/>
              </a:ext>
            </a:extLst>
          </p:cNvPr>
          <p:cNvSpPr txBox="1"/>
          <p:nvPr/>
        </p:nvSpPr>
        <p:spPr>
          <a:xfrm>
            <a:off x="592493" y="1250645"/>
            <a:ext cx="6335484" cy="369332"/>
          </a:xfrm>
          <a:prstGeom prst="rect">
            <a:avLst/>
          </a:prstGeom>
          <a:noFill/>
        </p:spPr>
        <p:txBody>
          <a:bodyPr wrap="square">
            <a:spAutoFit/>
          </a:bodyPr>
          <a:lstStyle/>
          <a:p>
            <a:r>
              <a:rPr lang="en-US" dirty="0">
                <a:latin typeface="Trebuchet MS" panose="020B0603020202020204" pitchFamily="34" charset="0"/>
              </a:rPr>
              <a:t> </a:t>
            </a:r>
            <a:endParaRPr lang="en-US" dirty="0"/>
          </a:p>
        </p:txBody>
      </p:sp>
    </p:spTree>
    <p:extLst>
      <p:ext uri="{BB962C8B-B14F-4D97-AF65-F5344CB8AC3E}">
        <p14:creationId xmlns:p14="http://schemas.microsoft.com/office/powerpoint/2010/main" val="3226847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348AF4-E365-2C59-ACF6-F6C96B591271}"/>
              </a:ext>
            </a:extLst>
          </p:cNvPr>
          <p:cNvSpPr txBox="1"/>
          <p:nvPr/>
        </p:nvSpPr>
        <p:spPr>
          <a:xfrm>
            <a:off x="755779" y="2643233"/>
            <a:ext cx="9778481" cy="646331"/>
          </a:xfrm>
          <a:prstGeom prst="rect">
            <a:avLst/>
          </a:prstGeom>
          <a:noFill/>
        </p:spPr>
        <p:txBody>
          <a:bodyPr wrap="square" rtlCol="0">
            <a:spAutoFit/>
          </a:bodyPr>
          <a:lstStyle/>
          <a:p>
            <a:r>
              <a:rPr lang="en-US" dirty="0">
                <a:latin typeface="Trebuchet MS" panose="020B0603020202020204" pitchFamily="34" charset="0"/>
              </a:rPr>
              <a:t>Step 2 – Once </a:t>
            </a:r>
            <a:r>
              <a:rPr lang="en-US" dirty="0" err="1">
                <a:latin typeface="Trebuchet MS" panose="020B0603020202020204" pitchFamily="34" charset="0"/>
              </a:rPr>
              <a:t>Docklight</a:t>
            </a:r>
            <a:r>
              <a:rPr lang="en-US" dirty="0">
                <a:latin typeface="Trebuchet MS" panose="020B0603020202020204" pitchFamily="34" charset="0"/>
              </a:rPr>
              <a:t> Website Opens, Select Download </a:t>
            </a:r>
            <a:r>
              <a:rPr lang="en-US" dirty="0" err="1">
                <a:latin typeface="Trebuchet MS" panose="020B0603020202020204" pitchFamily="34" charset="0"/>
              </a:rPr>
              <a:t>Docklight</a:t>
            </a:r>
            <a:r>
              <a:rPr lang="en-US" dirty="0">
                <a:latin typeface="Trebuchet MS" panose="020B0603020202020204" pitchFamily="34" charset="0"/>
              </a:rPr>
              <a:t> Option as shown in the figure </a:t>
            </a:r>
          </a:p>
        </p:txBody>
      </p:sp>
      <p:pic>
        <p:nvPicPr>
          <p:cNvPr id="6" name="Picture 5">
            <a:extLst>
              <a:ext uri="{FF2B5EF4-FFF2-40B4-BE49-F238E27FC236}">
                <a16:creationId xmlns:a16="http://schemas.microsoft.com/office/drawing/2014/main" id="{FEAD631F-BA5B-1BE4-B4D4-15902674C5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608" y="1758704"/>
            <a:ext cx="6210838" cy="632515"/>
          </a:xfrm>
          <a:prstGeom prst="rect">
            <a:avLst/>
          </a:prstGeom>
        </p:spPr>
      </p:pic>
      <p:sp>
        <p:nvSpPr>
          <p:cNvPr id="7" name="TextBox 6">
            <a:extLst>
              <a:ext uri="{FF2B5EF4-FFF2-40B4-BE49-F238E27FC236}">
                <a16:creationId xmlns:a16="http://schemas.microsoft.com/office/drawing/2014/main" id="{43E8D1A2-E8A7-8E8B-EBC4-B7A0F8B13A83}"/>
              </a:ext>
            </a:extLst>
          </p:cNvPr>
          <p:cNvSpPr txBox="1"/>
          <p:nvPr/>
        </p:nvSpPr>
        <p:spPr>
          <a:xfrm>
            <a:off x="755780" y="599842"/>
            <a:ext cx="9778481" cy="369332"/>
          </a:xfrm>
          <a:prstGeom prst="rect">
            <a:avLst/>
          </a:prstGeom>
          <a:noFill/>
        </p:spPr>
        <p:txBody>
          <a:bodyPr wrap="square" rtlCol="0">
            <a:spAutoFit/>
          </a:bodyPr>
          <a:lstStyle/>
          <a:p>
            <a:r>
              <a:rPr lang="en-US" dirty="0">
                <a:latin typeface="Trebuchet MS" panose="020B0603020202020204" pitchFamily="34" charset="0"/>
              </a:rPr>
              <a:t>Steps to Install Dock-light Software </a:t>
            </a:r>
          </a:p>
        </p:txBody>
      </p:sp>
      <p:sp>
        <p:nvSpPr>
          <p:cNvPr id="8" name="TextBox 7">
            <a:extLst>
              <a:ext uri="{FF2B5EF4-FFF2-40B4-BE49-F238E27FC236}">
                <a16:creationId xmlns:a16="http://schemas.microsoft.com/office/drawing/2014/main" id="{B7D7CD77-B7A2-32DF-7AFF-1EF2A62E2A07}"/>
              </a:ext>
            </a:extLst>
          </p:cNvPr>
          <p:cNvSpPr txBox="1"/>
          <p:nvPr/>
        </p:nvSpPr>
        <p:spPr>
          <a:xfrm>
            <a:off x="755779" y="1337402"/>
            <a:ext cx="9778481" cy="369332"/>
          </a:xfrm>
          <a:prstGeom prst="rect">
            <a:avLst/>
          </a:prstGeom>
          <a:noFill/>
        </p:spPr>
        <p:txBody>
          <a:bodyPr wrap="square" rtlCol="0">
            <a:spAutoFit/>
          </a:bodyPr>
          <a:lstStyle/>
          <a:p>
            <a:r>
              <a:rPr lang="en-US" dirty="0">
                <a:latin typeface="Trebuchet MS" panose="020B0603020202020204" pitchFamily="34" charset="0"/>
              </a:rPr>
              <a:t>Step 1 – Open Google and Type Download </a:t>
            </a:r>
            <a:r>
              <a:rPr lang="en-US" dirty="0" err="1">
                <a:latin typeface="Trebuchet MS" panose="020B0603020202020204" pitchFamily="34" charset="0"/>
              </a:rPr>
              <a:t>Docklight</a:t>
            </a:r>
            <a:r>
              <a:rPr lang="en-US" dirty="0">
                <a:latin typeface="Trebuchet MS" panose="020B0603020202020204" pitchFamily="34" charset="0"/>
              </a:rPr>
              <a:t> for Windows. Click on the following link.</a:t>
            </a:r>
          </a:p>
        </p:txBody>
      </p:sp>
      <p:pic>
        <p:nvPicPr>
          <p:cNvPr id="10" name="Picture 9">
            <a:extLst>
              <a:ext uri="{FF2B5EF4-FFF2-40B4-BE49-F238E27FC236}">
                <a16:creationId xmlns:a16="http://schemas.microsoft.com/office/drawing/2014/main" id="{465403BE-CC9E-D57A-99C4-BEFE730A52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101" y="3569613"/>
            <a:ext cx="6779340" cy="2523811"/>
          </a:xfrm>
          <a:prstGeom prst="rect">
            <a:avLst/>
          </a:prstGeom>
        </p:spPr>
      </p:pic>
      <p:sp>
        <p:nvSpPr>
          <p:cNvPr id="11" name="Rectangle 10">
            <a:extLst>
              <a:ext uri="{FF2B5EF4-FFF2-40B4-BE49-F238E27FC236}">
                <a16:creationId xmlns:a16="http://schemas.microsoft.com/office/drawing/2014/main" id="{03A77E40-60B0-AA51-044A-0542489ED46B}"/>
              </a:ext>
            </a:extLst>
          </p:cNvPr>
          <p:cNvSpPr/>
          <p:nvPr/>
        </p:nvSpPr>
        <p:spPr>
          <a:xfrm>
            <a:off x="1481311" y="4648638"/>
            <a:ext cx="5582920" cy="18288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0016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4E42B0-CA1A-8A4D-4B2A-8C212B4A6E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196" y="2044343"/>
            <a:ext cx="6950042" cy="3459780"/>
          </a:xfrm>
          <a:prstGeom prst="rect">
            <a:avLst/>
          </a:prstGeom>
        </p:spPr>
      </p:pic>
      <p:sp>
        <p:nvSpPr>
          <p:cNvPr id="7" name="TextBox 6">
            <a:extLst>
              <a:ext uri="{FF2B5EF4-FFF2-40B4-BE49-F238E27FC236}">
                <a16:creationId xmlns:a16="http://schemas.microsoft.com/office/drawing/2014/main" id="{CDAFAE66-289C-D32B-0D8C-0BF48163CDC9}"/>
              </a:ext>
            </a:extLst>
          </p:cNvPr>
          <p:cNvSpPr txBox="1"/>
          <p:nvPr/>
        </p:nvSpPr>
        <p:spPr>
          <a:xfrm>
            <a:off x="736195" y="791842"/>
            <a:ext cx="10740457" cy="369332"/>
          </a:xfrm>
          <a:prstGeom prst="rect">
            <a:avLst/>
          </a:prstGeom>
          <a:noFill/>
        </p:spPr>
        <p:txBody>
          <a:bodyPr wrap="square">
            <a:spAutoFit/>
          </a:bodyPr>
          <a:lstStyle/>
          <a:p>
            <a:r>
              <a:rPr lang="en-US" dirty="0">
                <a:latin typeface="Trebuchet MS" panose="020B0603020202020204" pitchFamily="34" charset="0"/>
              </a:rPr>
              <a:t>Step 3 – Once </a:t>
            </a:r>
            <a:r>
              <a:rPr lang="en-US" dirty="0" err="1">
                <a:latin typeface="Trebuchet MS" panose="020B0603020202020204" pitchFamily="34" charset="0"/>
              </a:rPr>
              <a:t>Docklight</a:t>
            </a:r>
            <a:r>
              <a:rPr lang="en-US" dirty="0">
                <a:latin typeface="Trebuchet MS" panose="020B0603020202020204" pitchFamily="34" charset="0"/>
              </a:rPr>
              <a:t> Software is Downloaded, Install the Software. Click Run as Administrator.  </a:t>
            </a:r>
          </a:p>
        </p:txBody>
      </p:sp>
    </p:spTree>
    <p:extLst>
      <p:ext uri="{BB962C8B-B14F-4D97-AF65-F5344CB8AC3E}">
        <p14:creationId xmlns:p14="http://schemas.microsoft.com/office/powerpoint/2010/main" val="1646314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35D853-99FC-8E66-80F8-7AC8EA4017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551" y="2053822"/>
            <a:ext cx="4419983" cy="3627434"/>
          </a:xfrm>
          <a:prstGeom prst="rect">
            <a:avLst/>
          </a:prstGeom>
        </p:spPr>
      </p:pic>
      <p:pic>
        <p:nvPicPr>
          <p:cNvPr id="7" name="Picture 6">
            <a:extLst>
              <a:ext uri="{FF2B5EF4-FFF2-40B4-BE49-F238E27FC236}">
                <a16:creationId xmlns:a16="http://schemas.microsoft.com/office/drawing/2014/main" id="{F1A15B28-3D8D-AF70-8D93-E42DA59BBB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9740" y="2053822"/>
            <a:ext cx="4209492" cy="3447429"/>
          </a:xfrm>
          <a:prstGeom prst="rect">
            <a:avLst/>
          </a:prstGeom>
        </p:spPr>
      </p:pic>
      <p:sp>
        <p:nvSpPr>
          <p:cNvPr id="9" name="TextBox 8">
            <a:extLst>
              <a:ext uri="{FF2B5EF4-FFF2-40B4-BE49-F238E27FC236}">
                <a16:creationId xmlns:a16="http://schemas.microsoft.com/office/drawing/2014/main" id="{D704EEB8-B9FB-947E-BDF4-5EB6C604C7B5}"/>
              </a:ext>
            </a:extLst>
          </p:cNvPr>
          <p:cNvSpPr txBox="1"/>
          <p:nvPr/>
        </p:nvSpPr>
        <p:spPr>
          <a:xfrm>
            <a:off x="732454" y="705753"/>
            <a:ext cx="4569080" cy="369332"/>
          </a:xfrm>
          <a:prstGeom prst="rect">
            <a:avLst/>
          </a:prstGeom>
          <a:noFill/>
        </p:spPr>
        <p:txBody>
          <a:bodyPr wrap="square">
            <a:spAutoFit/>
          </a:bodyPr>
          <a:lstStyle/>
          <a:p>
            <a:r>
              <a:rPr lang="en-US" dirty="0">
                <a:latin typeface="Trebuchet MS" panose="020B0603020202020204" pitchFamily="34" charset="0"/>
              </a:rPr>
              <a:t>Step 4 – Setup </a:t>
            </a:r>
            <a:r>
              <a:rPr lang="en-US" dirty="0" err="1">
                <a:latin typeface="Trebuchet MS" panose="020B0603020202020204" pitchFamily="34" charset="0"/>
              </a:rPr>
              <a:t>Docklight</a:t>
            </a:r>
            <a:r>
              <a:rPr lang="en-US" dirty="0">
                <a:latin typeface="Trebuchet MS" panose="020B0603020202020204" pitchFamily="34" charset="0"/>
              </a:rPr>
              <a:t>. Click Next</a:t>
            </a:r>
            <a:endParaRPr lang="en-US" dirty="0"/>
          </a:p>
        </p:txBody>
      </p:sp>
      <p:sp>
        <p:nvSpPr>
          <p:cNvPr id="11" name="TextBox 10">
            <a:extLst>
              <a:ext uri="{FF2B5EF4-FFF2-40B4-BE49-F238E27FC236}">
                <a16:creationId xmlns:a16="http://schemas.microsoft.com/office/drawing/2014/main" id="{5491E4BF-222F-2811-C921-C0B3BDDA746A}"/>
              </a:ext>
            </a:extLst>
          </p:cNvPr>
          <p:cNvSpPr txBox="1"/>
          <p:nvPr/>
        </p:nvSpPr>
        <p:spPr>
          <a:xfrm>
            <a:off x="2691882" y="3561574"/>
            <a:ext cx="6335484" cy="369332"/>
          </a:xfrm>
          <a:prstGeom prst="rect">
            <a:avLst/>
          </a:prstGeom>
          <a:noFill/>
        </p:spPr>
        <p:txBody>
          <a:bodyPr wrap="square">
            <a:spAutoFit/>
          </a:bodyPr>
          <a:lstStyle/>
          <a:p>
            <a:r>
              <a:rPr lang="en-US" dirty="0">
                <a:latin typeface="Trebuchet MS" panose="020B0603020202020204" pitchFamily="34" charset="0"/>
              </a:rPr>
              <a:t>Step 4 – Setup </a:t>
            </a:r>
            <a:endParaRPr lang="en-US" dirty="0"/>
          </a:p>
        </p:txBody>
      </p:sp>
      <p:sp>
        <p:nvSpPr>
          <p:cNvPr id="13" name="TextBox 12">
            <a:extLst>
              <a:ext uri="{FF2B5EF4-FFF2-40B4-BE49-F238E27FC236}">
                <a16:creationId xmlns:a16="http://schemas.microsoft.com/office/drawing/2014/main" id="{09A8F859-E54E-229A-0D23-F9D198F74675}"/>
              </a:ext>
            </a:extLst>
          </p:cNvPr>
          <p:cNvSpPr txBox="1"/>
          <p:nvPr/>
        </p:nvSpPr>
        <p:spPr>
          <a:xfrm>
            <a:off x="6816013" y="705753"/>
            <a:ext cx="6335484" cy="369332"/>
          </a:xfrm>
          <a:prstGeom prst="rect">
            <a:avLst/>
          </a:prstGeom>
          <a:noFill/>
        </p:spPr>
        <p:txBody>
          <a:bodyPr wrap="square">
            <a:spAutoFit/>
          </a:bodyPr>
          <a:lstStyle/>
          <a:p>
            <a:r>
              <a:rPr lang="en-US" dirty="0"/>
              <a:t>Read Agreement and Click Next</a:t>
            </a:r>
          </a:p>
        </p:txBody>
      </p:sp>
    </p:spTree>
    <p:extLst>
      <p:ext uri="{BB962C8B-B14F-4D97-AF65-F5344CB8AC3E}">
        <p14:creationId xmlns:p14="http://schemas.microsoft.com/office/powerpoint/2010/main" val="839381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3B66D4-B6CB-BC0D-497C-FB038A7483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389" y="1995738"/>
            <a:ext cx="4389500" cy="3650296"/>
          </a:xfrm>
          <a:prstGeom prst="rect">
            <a:avLst/>
          </a:prstGeom>
        </p:spPr>
      </p:pic>
      <p:pic>
        <p:nvPicPr>
          <p:cNvPr id="7" name="Picture 6">
            <a:extLst>
              <a:ext uri="{FF2B5EF4-FFF2-40B4-BE49-F238E27FC236}">
                <a16:creationId xmlns:a16="http://schemas.microsoft.com/office/drawing/2014/main" id="{5CF4C216-EF9F-5683-6D28-9D4191C891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4491" y="1995738"/>
            <a:ext cx="4389500" cy="3673158"/>
          </a:xfrm>
          <a:prstGeom prst="rect">
            <a:avLst/>
          </a:prstGeom>
        </p:spPr>
      </p:pic>
      <p:sp>
        <p:nvSpPr>
          <p:cNvPr id="9" name="TextBox 8">
            <a:extLst>
              <a:ext uri="{FF2B5EF4-FFF2-40B4-BE49-F238E27FC236}">
                <a16:creationId xmlns:a16="http://schemas.microsoft.com/office/drawing/2014/main" id="{C767FF69-6531-791F-228D-F6060A213E2D}"/>
              </a:ext>
            </a:extLst>
          </p:cNvPr>
          <p:cNvSpPr txBox="1"/>
          <p:nvPr/>
        </p:nvSpPr>
        <p:spPr>
          <a:xfrm>
            <a:off x="1008760" y="465209"/>
            <a:ext cx="4598938" cy="646331"/>
          </a:xfrm>
          <a:prstGeom prst="rect">
            <a:avLst/>
          </a:prstGeom>
          <a:noFill/>
        </p:spPr>
        <p:txBody>
          <a:bodyPr wrap="square">
            <a:spAutoFit/>
          </a:bodyPr>
          <a:lstStyle/>
          <a:p>
            <a:r>
              <a:rPr lang="en-US" dirty="0"/>
              <a:t>Specify Folder for Installation. Keep the Default Folder and Click Next</a:t>
            </a:r>
          </a:p>
        </p:txBody>
      </p:sp>
      <p:sp>
        <p:nvSpPr>
          <p:cNvPr id="10" name="TextBox 9">
            <a:extLst>
              <a:ext uri="{FF2B5EF4-FFF2-40B4-BE49-F238E27FC236}">
                <a16:creationId xmlns:a16="http://schemas.microsoft.com/office/drawing/2014/main" id="{06F1D459-03CD-C6DA-E370-B8D77A2CC0F0}"/>
              </a:ext>
            </a:extLst>
          </p:cNvPr>
          <p:cNvSpPr txBox="1"/>
          <p:nvPr/>
        </p:nvSpPr>
        <p:spPr>
          <a:xfrm>
            <a:off x="6295053" y="465209"/>
            <a:ext cx="4598938" cy="369332"/>
          </a:xfrm>
          <a:prstGeom prst="rect">
            <a:avLst/>
          </a:prstGeom>
          <a:noFill/>
        </p:spPr>
        <p:txBody>
          <a:bodyPr wrap="square">
            <a:spAutoFit/>
          </a:bodyPr>
          <a:lstStyle/>
          <a:p>
            <a:r>
              <a:rPr lang="en-US" dirty="0"/>
              <a:t>Click Next</a:t>
            </a:r>
          </a:p>
        </p:txBody>
      </p:sp>
    </p:spTree>
    <p:extLst>
      <p:ext uri="{BB962C8B-B14F-4D97-AF65-F5344CB8AC3E}">
        <p14:creationId xmlns:p14="http://schemas.microsoft.com/office/powerpoint/2010/main" val="3918714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E7F69F-277B-14E4-B80B-8096C4CC5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321" y="2580818"/>
            <a:ext cx="4412362" cy="2563296"/>
          </a:xfrm>
          <a:prstGeom prst="rect">
            <a:avLst/>
          </a:prstGeom>
        </p:spPr>
      </p:pic>
      <p:pic>
        <p:nvPicPr>
          <p:cNvPr id="7" name="Picture 6">
            <a:extLst>
              <a:ext uri="{FF2B5EF4-FFF2-40B4-BE49-F238E27FC236}">
                <a16:creationId xmlns:a16="http://schemas.microsoft.com/office/drawing/2014/main" id="{C91973D2-7C03-747A-7CD5-DFB110CE8D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6366" y="2270135"/>
            <a:ext cx="4412362" cy="3642676"/>
          </a:xfrm>
          <a:prstGeom prst="rect">
            <a:avLst/>
          </a:prstGeom>
        </p:spPr>
      </p:pic>
      <p:sp>
        <p:nvSpPr>
          <p:cNvPr id="9" name="TextBox 8">
            <a:extLst>
              <a:ext uri="{FF2B5EF4-FFF2-40B4-BE49-F238E27FC236}">
                <a16:creationId xmlns:a16="http://schemas.microsoft.com/office/drawing/2014/main" id="{35DC932B-6B8C-7756-89BA-511BB736873B}"/>
              </a:ext>
            </a:extLst>
          </p:cNvPr>
          <p:cNvSpPr txBox="1"/>
          <p:nvPr/>
        </p:nvSpPr>
        <p:spPr>
          <a:xfrm>
            <a:off x="1010321" y="1452855"/>
            <a:ext cx="6335484" cy="369332"/>
          </a:xfrm>
          <a:prstGeom prst="rect">
            <a:avLst/>
          </a:prstGeom>
          <a:noFill/>
        </p:spPr>
        <p:txBody>
          <a:bodyPr wrap="square">
            <a:spAutoFit/>
          </a:bodyPr>
          <a:lstStyle/>
          <a:p>
            <a:r>
              <a:rPr lang="en-US" dirty="0"/>
              <a:t>Check on Create Desktop icon and Click Next</a:t>
            </a:r>
          </a:p>
        </p:txBody>
      </p:sp>
      <p:sp>
        <p:nvSpPr>
          <p:cNvPr id="10" name="TextBox 9">
            <a:extLst>
              <a:ext uri="{FF2B5EF4-FFF2-40B4-BE49-F238E27FC236}">
                <a16:creationId xmlns:a16="http://schemas.microsoft.com/office/drawing/2014/main" id="{751D89C4-04ED-8B74-82C3-7BC4929A891E}"/>
              </a:ext>
            </a:extLst>
          </p:cNvPr>
          <p:cNvSpPr txBox="1"/>
          <p:nvPr/>
        </p:nvSpPr>
        <p:spPr>
          <a:xfrm>
            <a:off x="6331880" y="1452855"/>
            <a:ext cx="6335484" cy="369332"/>
          </a:xfrm>
          <a:prstGeom prst="rect">
            <a:avLst/>
          </a:prstGeom>
          <a:noFill/>
        </p:spPr>
        <p:txBody>
          <a:bodyPr wrap="square">
            <a:spAutoFit/>
          </a:bodyPr>
          <a:lstStyle/>
          <a:p>
            <a:r>
              <a:rPr lang="en-US" dirty="0"/>
              <a:t>Install the Application</a:t>
            </a:r>
          </a:p>
        </p:txBody>
      </p:sp>
    </p:spTree>
    <p:extLst>
      <p:ext uri="{BB962C8B-B14F-4D97-AF65-F5344CB8AC3E}">
        <p14:creationId xmlns:p14="http://schemas.microsoft.com/office/powerpoint/2010/main" val="262753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294053-0CE9-81F2-72EC-81C366FC76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231" y="1934935"/>
            <a:ext cx="7080096" cy="3981500"/>
          </a:xfrm>
          <a:prstGeom prst="rect">
            <a:avLst/>
          </a:prstGeom>
        </p:spPr>
      </p:pic>
      <p:sp>
        <p:nvSpPr>
          <p:cNvPr id="7" name="TextBox 6">
            <a:extLst>
              <a:ext uri="{FF2B5EF4-FFF2-40B4-BE49-F238E27FC236}">
                <a16:creationId xmlns:a16="http://schemas.microsoft.com/office/drawing/2014/main" id="{575CF1F1-0C77-C175-7B71-31324B88B1EB}"/>
              </a:ext>
            </a:extLst>
          </p:cNvPr>
          <p:cNvSpPr txBox="1"/>
          <p:nvPr/>
        </p:nvSpPr>
        <p:spPr>
          <a:xfrm>
            <a:off x="944231" y="1023648"/>
            <a:ext cx="6335484" cy="646331"/>
          </a:xfrm>
          <a:prstGeom prst="rect">
            <a:avLst/>
          </a:prstGeom>
          <a:noFill/>
        </p:spPr>
        <p:txBody>
          <a:bodyPr wrap="square">
            <a:spAutoFit/>
          </a:bodyPr>
          <a:lstStyle/>
          <a:p>
            <a:r>
              <a:rPr lang="en-US" dirty="0"/>
              <a:t>Once Installed, Open </a:t>
            </a:r>
            <a:r>
              <a:rPr lang="en-US" dirty="0" err="1"/>
              <a:t>Docklight</a:t>
            </a:r>
            <a:r>
              <a:rPr lang="en-US" dirty="0"/>
              <a:t>, And click OK when following Message Shows. Double Click on COM1.</a:t>
            </a:r>
          </a:p>
        </p:txBody>
      </p:sp>
      <p:sp>
        <p:nvSpPr>
          <p:cNvPr id="8" name="Rectangle 7">
            <a:extLst>
              <a:ext uri="{FF2B5EF4-FFF2-40B4-BE49-F238E27FC236}">
                <a16:creationId xmlns:a16="http://schemas.microsoft.com/office/drawing/2014/main" id="{8C7328D9-D40C-3B3F-E389-4F9F34786A15}"/>
              </a:ext>
            </a:extLst>
          </p:cNvPr>
          <p:cNvSpPr/>
          <p:nvPr/>
        </p:nvSpPr>
        <p:spPr>
          <a:xfrm>
            <a:off x="6607911" y="2466001"/>
            <a:ext cx="1416416" cy="17456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8863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5" name="Text Box 1">
            <a:extLst>
              <a:ext uri="{FF2B5EF4-FFF2-40B4-BE49-F238E27FC236}">
                <a16:creationId xmlns:a16="http://schemas.microsoft.com/office/drawing/2014/main" id="{90FD4AC5-A4D5-26FE-CD6C-35450DE5DA62}"/>
              </a:ext>
            </a:extLst>
          </p:cNvPr>
          <p:cNvSpPr txBox="1">
            <a:spLocks noChangeArrowheads="1"/>
          </p:cNvSpPr>
          <p:nvPr/>
        </p:nvSpPr>
        <p:spPr bwMode="auto">
          <a:xfrm>
            <a:off x="2274888" y="1421853"/>
            <a:ext cx="5045075" cy="434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FFFF"/>
                </a:solidFill>
                <a:effectLst/>
                <a:latin typeface="Trebuchet MS" panose="020B0603020202020204" pitchFamily="34" charset="0"/>
                <a:ea typeface="Arial" panose="020B0604020202020204" pitchFamily="34" charset="0"/>
              </a:rPr>
              <a:t>STM32 Cube IDE Configuration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00" name="Text Box 101">
            <a:extLst>
              <a:ext uri="{FF2B5EF4-FFF2-40B4-BE49-F238E27FC236}">
                <a16:creationId xmlns:a16="http://schemas.microsoft.com/office/drawing/2014/main" id="{37FA2CE4-A847-0899-8E00-DB5C9AF60554}"/>
              </a:ext>
            </a:extLst>
          </p:cNvPr>
          <p:cNvSpPr txBox="1">
            <a:spLocks noChangeArrowheads="1"/>
          </p:cNvSpPr>
          <p:nvPr/>
        </p:nvSpPr>
        <p:spPr bwMode="auto">
          <a:xfrm>
            <a:off x="2274888" y="1946456"/>
            <a:ext cx="5567363" cy="10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02" name="Rectangle 105">
            <a:extLst>
              <a:ext uri="{FF2B5EF4-FFF2-40B4-BE49-F238E27FC236}">
                <a16:creationId xmlns:a16="http://schemas.microsoft.com/office/drawing/2014/main" id="{929D4D0B-4067-70C0-0A37-0CAAE4C1DE79}"/>
              </a:ext>
            </a:extLst>
          </p:cNvPr>
          <p:cNvSpPr>
            <a:spLocks noChangeArrowheads="1"/>
          </p:cNvSpPr>
          <p:nvPr/>
        </p:nvSpPr>
        <p:spPr bwMode="auto">
          <a:xfrm>
            <a:off x="2133600" y="377741"/>
            <a:ext cx="14224000" cy="386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104" name="Rectangle 110">
            <a:extLst>
              <a:ext uri="{FF2B5EF4-FFF2-40B4-BE49-F238E27FC236}">
                <a16:creationId xmlns:a16="http://schemas.microsoft.com/office/drawing/2014/main" id="{75A45A19-2C52-E76C-142A-368FC87DBCF5}"/>
              </a:ext>
            </a:extLst>
          </p:cNvPr>
          <p:cNvSpPr>
            <a:spLocks noChangeArrowheads="1"/>
          </p:cNvSpPr>
          <p:nvPr/>
        </p:nvSpPr>
        <p:spPr bwMode="auto">
          <a:xfrm>
            <a:off x="2274888" y="834940"/>
            <a:ext cx="142240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TextBox 4">
            <a:extLst>
              <a:ext uri="{FF2B5EF4-FFF2-40B4-BE49-F238E27FC236}">
                <a16:creationId xmlns:a16="http://schemas.microsoft.com/office/drawing/2014/main" id="{968A1839-258B-82F1-44CD-DAFB30AD3A33}"/>
              </a:ext>
            </a:extLst>
          </p:cNvPr>
          <p:cNvSpPr txBox="1"/>
          <p:nvPr/>
        </p:nvSpPr>
        <p:spPr>
          <a:xfrm>
            <a:off x="328613" y="386397"/>
            <a:ext cx="8486774" cy="646331"/>
          </a:xfrm>
          <a:prstGeom prst="rect">
            <a:avLst/>
          </a:prstGeom>
          <a:noFill/>
          <a:ln>
            <a:solidFill>
              <a:schemeClr val="tx1"/>
            </a:solidFill>
          </a:ln>
        </p:spPr>
        <p:txBody>
          <a:bodyPr wrap="square">
            <a:spAutoFit/>
          </a:bodyPr>
          <a:lstStyle/>
          <a:p>
            <a:r>
              <a:rPr lang="en-US" sz="1800" b="1" dirty="0">
                <a:effectLst/>
                <a:latin typeface="Trebuchet MS" panose="020B0603020202020204" pitchFamily="34" charset="0"/>
                <a:ea typeface="Arial" panose="020B0604020202020204" pitchFamily="34" charset="0"/>
                <a:cs typeface="Arial" panose="020B0604020202020204" pitchFamily="34" charset="0"/>
              </a:rPr>
              <a:t>Lab Name: </a:t>
            </a:r>
            <a:r>
              <a:rPr lang="en-US" b="0" i="0" dirty="0">
                <a:solidFill>
                  <a:srgbClr val="333333"/>
                </a:solidFill>
                <a:effectLst/>
                <a:latin typeface="Trebuchet MS" panose="020B0603020202020204" pitchFamily="34" charset="0"/>
              </a:rPr>
              <a:t>A Hardware Communication Protocol Understanding Universal Asynchronous Receiver/Transmitter</a:t>
            </a:r>
          </a:p>
        </p:txBody>
      </p:sp>
      <p:sp>
        <p:nvSpPr>
          <p:cNvPr id="8" name="TextBox 7">
            <a:extLst>
              <a:ext uri="{FF2B5EF4-FFF2-40B4-BE49-F238E27FC236}">
                <a16:creationId xmlns:a16="http://schemas.microsoft.com/office/drawing/2014/main" id="{3ECC6A19-B1B2-ACE9-0D8C-70BDDF8209D2}"/>
              </a:ext>
            </a:extLst>
          </p:cNvPr>
          <p:cNvSpPr txBox="1"/>
          <p:nvPr/>
        </p:nvSpPr>
        <p:spPr>
          <a:xfrm>
            <a:off x="328613" y="1258912"/>
            <a:ext cx="8486774" cy="646331"/>
          </a:xfrm>
          <a:prstGeom prst="rect">
            <a:avLst/>
          </a:prstGeom>
          <a:noFill/>
          <a:ln>
            <a:solidFill>
              <a:schemeClr val="tx1"/>
            </a:solidFill>
          </a:ln>
        </p:spPr>
        <p:txBody>
          <a:bodyPr wrap="square">
            <a:spAutoFit/>
          </a:bodyPr>
          <a:lstStyle/>
          <a:p>
            <a:r>
              <a:rPr lang="en-US" sz="1800" b="1" dirty="0">
                <a:effectLst/>
                <a:latin typeface="Trebuchet MS" panose="020B0603020202020204" pitchFamily="34" charset="0"/>
                <a:ea typeface="Arial" panose="020B0604020202020204" pitchFamily="34" charset="0"/>
                <a:cs typeface="Arial" panose="020B0604020202020204" pitchFamily="34" charset="0"/>
              </a:rPr>
              <a:t>Problem Statement: To Understand UART Communication Protocol and Implement the UART Transmission and Reception on STM32L452RE Controller</a:t>
            </a:r>
            <a:endParaRPr lang="en-US" dirty="0"/>
          </a:p>
        </p:txBody>
      </p:sp>
      <p:sp>
        <p:nvSpPr>
          <p:cNvPr id="11" name="TextBox 10">
            <a:extLst>
              <a:ext uri="{FF2B5EF4-FFF2-40B4-BE49-F238E27FC236}">
                <a16:creationId xmlns:a16="http://schemas.microsoft.com/office/drawing/2014/main" id="{56AB28DC-F976-352F-927B-5181066DBD01}"/>
              </a:ext>
            </a:extLst>
          </p:cNvPr>
          <p:cNvSpPr txBox="1"/>
          <p:nvPr/>
        </p:nvSpPr>
        <p:spPr>
          <a:xfrm>
            <a:off x="328613" y="2156315"/>
            <a:ext cx="8486774" cy="923330"/>
          </a:xfrm>
          <a:prstGeom prst="rect">
            <a:avLst/>
          </a:prstGeom>
          <a:noFill/>
          <a:ln>
            <a:solidFill>
              <a:schemeClr val="tx1"/>
            </a:solidFill>
          </a:ln>
        </p:spPr>
        <p:txBody>
          <a:bodyPr wrap="square">
            <a:spAutoFit/>
          </a:bodyPr>
          <a:lstStyle/>
          <a:p>
            <a:r>
              <a:rPr lang="en-US" sz="1800" b="1" dirty="0">
                <a:effectLst/>
                <a:latin typeface="Trebuchet MS" panose="020B0603020202020204" pitchFamily="34" charset="0"/>
                <a:ea typeface="Arial" panose="020B0604020202020204" pitchFamily="34" charset="0"/>
                <a:cs typeface="Arial" panose="020B0604020202020204" pitchFamily="34" charset="0"/>
              </a:rPr>
              <a:t>Objective: The </a:t>
            </a:r>
            <a:r>
              <a:rPr lang="en-US" sz="1800" b="1" dirty="0" err="1">
                <a:effectLst/>
                <a:latin typeface="Trebuchet MS" panose="020B0603020202020204" pitchFamily="34" charset="0"/>
                <a:ea typeface="Arial" panose="020B0604020202020204" pitchFamily="34" charset="0"/>
                <a:cs typeface="Arial" panose="020B0604020202020204" pitchFamily="34" charset="0"/>
              </a:rPr>
              <a:t>Objecitve</a:t>
            </a:r>
            <a:r>
              <a:rPr lang="en-US" sz="1800" b="1" dirty="0">
                <a:effectLst/>
                <a:latin typeface="Trebuchet MS" panose="020B0603020202020204" pitchFamily="34" charset="0"/>
                <a:ea typeface="Arial" panose="020B0604020202020204" pitchFamily="34" charset="0"/>
                <a:cs typeface="Arial" panose="020B0604020202020204" pitchFamily="34" charset="0"/>
              </a:rPr>
              <a:t> of this Experiment is to Help understand UART Communication, its Features and Handle Serial Terminal Software </a:t>
            </a:r>
            <a:r>
              <a:rPr lang="en-US" b="1" dirty="0">
                <a:latin typeface="Trebuchet MS" panose="020B0603020202020204" pitchFamily="34" charset="0"/>
                <a:ea typeface="Arial" panose="020B0604020202020204" pitchFamily="34" charset="0"/>
                <a:cs typeface="Arial" panose="020B0604020202020204" pitchFamily="34" charset="0"/>
              </a:rPr>
              <a:t>like </a:t>
            </a:r>
            <a:r>
              <a:rPr lang="en-US" b="1" dirty="0" err="1">
                <a:latin typeface="Trebuchet MS" panose="020B0603020202020204" pitchFamily="34" charset="0"/>
                <a:ea typeface="Arial" panose="020B0604020202020204" pitchFamily="34" charset="0"/>
                <a:cs typeface="Arial" panose="020B0604020202020204" pitchFamily="34" charset="0"/>
              </a:rPr>
              <a:t>Docklight</a:t>
            </a:r>
            <a:r>
              <a:rPr lang="en-US" b="1" dirty="0">
                <a:latin typeface="Trebuchet MS" panose="020B0603020202020204" pitchFamily="34" charset="0"/>
                <a:ea typeface="Arial" panose="020B0604020202020204" pitchFamily="34" charset="0"/>
                <a:cs typeface="Arial" panose="020B0604020202020204" pitchFamily="34" charset="0"/>
              </a:rPr>
              <a:t>.</a:t>
            </a:r>
            <a:endParaRPr lang="en-US" dirty="0"/>
          </a:p>
        </p:txBody>
      </p:sp>
      <p:sp>
        <p:nvSpPr>
          <p:cNvPr id="14" name="TextBox 13">
            <a:extLst>
              <a:ext uri="{FF2B5EF4-FFF2-40B4-BE49-F238E27FC236}">
                <a16:creationId xmlns:a16="http://schemas.microsoft.com/office/drawing/2014/main" id="{45DFA8F1-E361-72AF-0EF7-A87D06297736}"/>
              </a:ext>
            </a:extLst>
          </p:cNvPr>
          <p:cNvSpPr txBox="1"/>
          <p:nvPr/>
        </p:nvSpPr>
        <p:spPr>
          <a:xfrm>
            <a:off x="328613" y="3423610"/>
            <a:ext cx="8486774" cy="646331"/>
          </a:xfrm>
          <a:prstGeom prst="rect">
            <a:avLst/>
          </a:prstGeom>
          <a:noFill/>
          <a:ln>
            <a:solidFill>
              <a:schemeClr val="tx1"/>
            </a:solidFill>
          </a:ln>
        </p:spPr>
        <p:txBody>
          <a:bodyPr wrap="square">
            <a:spAutoFit/>
          </a:bodyPr>
          <a:lstStyle/>
          <a:p>
            <a:r>
              <a:rPr lang="en-US" sz="1800" b="1" dirty="0">
                <a:effectLst/>
                <a:latin typeface="Trebuchet MS" panose="020B0603020202020204" pitchFamily="34" charset="0"/>
                <a:ea typeface="Arial" panose="020B0604020202020204" pitchFamily="34" charset="0"/>
                <a:cs typeface="Arial" panose="020B0604020202020204" pitchFamily="34" charset="0"/>
              </a:rPr>
              <a:t>Output: At the end of this experiment the students will be successfully able to implement UART Communication Protocol on STM32 </a:t>
            </a:r>
            <a:r>
              <a:rPr lang="en-US" sz="1800" b="1" dirty="0" err="1">
                <a:effectLst/>
                <a:latin typeface="Trebuchet MS" panose="020B0603020202020204" pitchFamily="34" charset="0"/>
                <a:ea typeface="Arial" panose="020B0604020202020204" pitchFamily="34" charset="0"/>
                <a:cs typeface="Arial" panose="020B0604020202020204" pitchFamily="34" charset="0"/>
              </a:rPr>
              <a:t>Mico</a:t>
            </a:r>
            <a:r>
              <a:rPr lang="en-US" sz="1800" b="1" dirty="0">
                <a:effectLst/>
                <a:latin typeface="Trebuchet MS" panose="020B0603020202020204" pitchFamily="34" charset="0"/>
                <a:ea typeface="Arial" panose="020B0604020202020204" pitchFamily="34" charset="0"/>
                <a:cs typeface="Arial" panose="020B0604020202020204" pitchFamily="34" charset="0"/>
              </a:rPr>
              <a:t>-controller.</a:t>
            </a:r>
            <a:endParaRPr lang="en-US" dirty="0"/>
          </a:p>
        </p:txBody>
      </p:sp>
    </p:spTree>
    <p:extLst>
      <p:ext uri="{BB962C8B-B14F-4D97-AF65-F5344CB8AC3E}">
        <p14:creationId xmlns:p14="http://schemas.microsoft.com/office/powerpoint/2010/main" val="3385853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404A23-5ADD-54A4-375C-62BCFD6C00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666" y="1762247"/>
            <a:ext cx="3226853" cy="4308652"/>
          </a:xfrm>
          <a:prstGeom prst="rect">
            <a:avLst/>
          </a:prstGeom>
        </p:spPr>
      </p:pic>
      <p:sp>
        <p:nvSpPr>
          <p:cNvPr id="6" name="Rectangle 5">
            <a:extLst>
              <a:ext uri="{FF2B5EF4-FFF2-40B4-BE49-F238E27FC236}">
                <a16:creationId xmlns:a16="http://schemas.microsoft.com/office/drawing/2014/main" id="{AC86BD6C-D69B-3F42-7992-090EDE6488E8}"/>
              </a:ext>
            </a:extLst>
          </p:cNvPr>
          <p:cNvSpPr/>
          <p:nvPr/>
        </p:nvSpPr>
        <p:spPr>
          <a:xfrm>
            <a:off x="907676" y="2997846"/>
            <a:ext cx="2264732" cy="21188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E1C2359-359C-08BD-11FD-11CF81EA8602}"/>
              </a:ext>
            </a:extLst>
          </p:cNvPr>
          <p:cNvSpPr/>
          <p:nvPr/>
        </p:nvSpPr>
        <p:spPr>
          <a:xfrm>
            <a:off x="1641433" y="5529552"/>
            <a:ext cx="812518" cy="21188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503A76B-8269-A95A-434A-5B8B3F537953}"/>
              </a:ext>
            </a:extLst>
          </p:cNvPr>
          <p:cNvSpPr txBox="1"/>
          <p:nvPr/>
        </p:nvSpPr>
        <p:spPr>
          <a:xfrm>
            <a:off x="592493" y="931897"/>
            <a:ext cx="7534469" cy="369332"/>
          </a:xfrm>
          <a:prstGeom prst="rect">
            <a:avLst/>
          </a:prstGeom>
          <a:noFill/>
        </p:spPr>
        <p:txBody>
          <a:bodyPr wrap="square">
            <a:spAutoFit/>
          </a:bodyPr>
          <a:lstStyle/>
          <a:p>
            <a:r>
              <a:rPr lang="en-US" dirty="0"/>
              <a:t>Select the desired COM Port and Select the Baud Rate to 115200 BPS</a:t>
            </a:r>
          </a:p>
        </p:txBody>
      </p:sp>
    </p:spTree>
    <p:extLst>
      <p:ext uri="{BB962C8B-B14F-4D97-AF65-F5344CB8AC3E}">
        <p14:creationId xmlns:p14="http://schemas.microsoft.com/office/powerpoint/2010/main" val="3194056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89F204-94F8-5F04-4535-996DC15ACF94}"/>
              </a:ext>
            </a:extLst>
          </p:cNvPr>
          <p:cNvPicPr>
            <a:picLocks noChangeAspect="1"/>
          </p:cNvPicPr>
          <p:nvPr/>
        </p:nvPicPr>
        <p:blipFill rotWithShape="1">
          <a:blip r:embed="rId2">
            <a:extLst>
              <a:ext uri="{28A0092B-C50C-407E-A947-70E740481C1C}">
                <a14:useLocalDpi xmlns:a14="http://schemas.microsoft.com/office/drawing/2010/main" val="0"/>
              </a:ext>
            </a:extLst>
          </a:blip>
          <a:srcRect b="86922"/>
          <a:stretch/>
        </p:blipFill>
        <p:spPr>
          <a:xfrm>
            <a:off x="673643" y="1738992"/>
            <a:ext cx="9711328" cy="705628"/>
          </a:xfrm>
          <a:prstGeom prst="rect">
            <a:avLst/>
          </a:prstGeom>
        </p:spPr>
      </p:pic>
      <p:sp>
        <p:nvSpPr>
          <p:cNvPr id="7" name="TextBox 6">
            <a:extLst>
              <a:ext uri="{FF2B5EF4-FFF2-40B4-BE49-F238E27FC236}">
                <a16:creationId xmlns:a16="http://schemas.microsoft.com/office/drawing/2014/main" id="{16A0B510-CCE3-207D-F9C9-AF9EB1CE7FB4}"/>
              </a:ext>
            </a:extLst>
          </p:cNvPr>
          <p:cNvSpPr txBox="1"/>
          <p:nvPr/>
        </p:nvSpPr>
        <p:spPr>
          <a:xfrm>
            <a:off x="673642" y="717197"/>
            <a:ext cx="7070765" cy="369332"/>
          </a:xfrm>
          <a:prstGeom prst="rect">
            <a:avLst/>
          </a:prstGeom>
          <a:noFill/>
        </p:spPr>
        <p:txBody>
          <a:bodyPr wrap="square">
            <a:spAutoFit/>
          </a:bodyPr>
          <a:lstStyle/>
          <a:p>
            <a:r>
              <a:rPr lang="en-US" dirty="0"/>
              <a:t>Click on Run Button</a:t>
            </a:r>
          </a:p>
        </p:txBody>
      </p:sp>
      <p:sp>
        <p:nvSpPr>
          <p:cNvPr id="8" name="Rectangle 7">
            <a:extLst>
              <a:ext uri="{FF2B5EF4-FFF2-40B4-BE49-F238E27FC236}">
                <a16:creationId xmlns:a16="http://schemas.microsoft.com/office/drawing/2014/main" id="{0212A94C-9225-574B-2FB2-763505C47BA2}"/>
              </a:ext>
            </a:extLst>
          </p:cNvPr>
          <p:cNvSpPr/>
          <p:nvPr/>
        </p:nvSpPr>
        <p:spPr>
          <a:xfrm>
            <a:off x="1728897" y="2257617"/>
            <a:ext cx="286894" cy="18700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7958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1FDE86-C9E5-3AC3-C61E-D028820979C7}"/>
              </a:ext>
            </a:extLst>
          </p:cNvPr>
          <p:cNvSpPr txBox="1"/>
          <p:nvPr/>
        </p:nvSpPr>
        <p:spPr>
          <a:xfrm>
            <a:off x="755780" y="606490"/>
            <a:ext cx="9778481" cy="369332"/>
          </a:xfrm>
          <a:prstGeom prst="rect">
            <a:avLst/>
          </a:prstGeom>
          <a:noFill/>
        </p:spPr>
        <p:txBody>
          <a:bodyPr wrap="square" rtlCol="0">
            <a:spAutoFit/>
          </a:bodyPr>
          <a:lstStyle/>
          <a:p>
            <a:r>
              <a:rPr lang="en-US" dirty="0">
                <a:latin typeface="Trebuchet MS" panose="020B0603020202020204" pitchFamily="34" charset="0"/>
              </a:rPr>
              <a:t>HARDWARE REQUIREMENTS</a:t>
            </a:r>
          </a:p>
        </p:txBody>
      </p:sp>
      <p:sp>
        <p:nvSpPr>
          <p:cNvPr id="5" name="TextBox 4">
            <a:extLst>
              <a:ext uri="{FF2B5EF4-FFF2-40B4-BE49-F238E27FC236}">
                <a16:creationId xmlns:a16="http://schemas.microsoft.com/office/drawing/2014/main" id="{93421312-871F-A002-7041-C14B8C8F0697}"/>
              </a:ext>
            </a:extLst>
          </p:cNvPr>
          <p:cNvSpPr txBox="1"/>
          <p:nvPr/>
        </p:nvSpPr>
        <p:spPr>
          <a:xfrm>
            <a:off x="755780" y="1280622"/>
            <a:ext cx="9778481" cy="3970318"/>
          </a:xfrm>
          <a:prstGeom prst="rect">
            <a:avLst/>
          </a:prstGeom>
          <a:noFill/>
        </p:spPr>
        <p:txBody>
          <a:bodyPr wrap="square" rtlCol="0">
            <a:spAutoFit/>
          </a:bodyPr>
          <a:lstStyle/>
          <a:p>
            <a:pPr marL="342900" indent="-342900">
              <a:buAutoNum type="arabicPeriod"/>
            </a:pPr>
            <a:r>
              <a:rPr lang="en-US" dirty="0">
                <a:latin typeface="Trebuchet MS" panose="020B0603020202020204" pitchFamily="34" charset="0"/>
              </a:rPr>
              <a:t>USB to TTL</a:t>
            </a:r>
          </a:p>
          <a:p>
            <a:pPr marL="342900" indent="-342900">
              <a:buAutoNum type="arabicPeriod"/>
            </a:pPr>
            <a:endParaRPr lang="en-US" dirty="0">
              <a:latin typeface="Trebuchet MS" panose="020B0603020202020204" pitchFamily="34" charset="0"/>
            </a:endParaRPr>
          </a:p>
          <a:p>
            <a:endParaRPr lang="en-US" dirty="0">
              <a:latin typeface="Trebuchet MS" panose="020B0603020202020204" pitchFamily="34" charset="0"/>
            </a:endParaRPr>
          </a:p>
          <a:p>
            <a:endParaRPr lang="en-US" dirty="0">
              <a:latin typeface="Trebuchet MS" panose="020B0603020202020204" pitchFamily="34" charset="0"/>
            </a:endParaRPr>
          </a:p>
          <a:p>
            <a:endParaRPr lang="en-US" dirty="0">
              <a:latin typeface="Trebuchet MS" panose="020B0603020202020204" pitchFamily="34" charset="0"/>
            </a:endParaRPr>
          </a:p>
          <a:p>
            <a:endParaRPr lang="en-US" dirty="0">
              <a:latin typeface="Trebuchet MS" panose="020B0603020202020204" pitchFamily="34" charset="0"/>
            </a:endParaRPr>
          </a:p>
          <a:p>
            <a:endParaRPr lang="en-US" dirty="0">
              <a:latin typeface="Trebuchet MS" panose="020B0603020202020204" pitchFamily="34" charset="0"/>
            </a:endParaRPr>
          </a:p>
          <a:p>
            <a:r>
              <a:rPr lang="en-US" dirty="0">
                <a:latin typeface="Trebuchet MS" panose="020B0603020202020204" pitchFamily="34" charset="0"/>
              </a:rPr>
              <a:t>2. Jumper Cables (Female to Female)</a:t>
            </a:r>
          </a:p>
          <a:p>
            <a:endParaRPr lang="en-US" dirty="0">
              <a:latin typeface="Trebuchet MS" panose="020B0603020202020204" pitchFamily="34" charset="0"/>
            </a:endParaRPr>
          </a:p>
          <a:p>
            <a:endParaRPr lang="en-US" dirty="0">
              <a:latin typeface="Trebuchet MS" panose="020B0603020202020204" pitchFamily="34" charset="0"/>
            </a:endParaRPr>
          </a:p>
          <a:p>
            <a:endParaRPr lang="en-US" dirty="0">
              <a:latin typeface="Trebuchet MS" panose="020B0603020202020204" pitchFamily="34" charset="0"/>
            </a:endParaRPr>
          </a:p>
          <a:p>
            <a:endParaRPr lang="en-US" dirty="0">
              <a:latin typeface="Trebuchet MS" panose="020B0603020202020204" pitchFamily="34" charset="0"/>
            </a:endParaRPr>
          </a:p>
          <a:p>
            <a:endParaRPr lang="en-US" dirty="0">
              <a:latin typeface="Trebuchet MS" panose="020B0603020202020204" pitchFamily="34" charset="0"/>
            </a:endParaRPr>
          </a:p>
          <a:p>
            <a:endParaRPr lang="en-US" dirty="0">
              <a:latin typeface="Trebuchet MS" panose="020B0603020202020204" pitchFamily="34" charset="0"/>
            </a:endParaRPr>
          </a:p>
        </p:txBody>
      </p:sp>
      <p:pic>
        <p:nvPicPr>
          <p:cNvPr id="7" name="Picture 6">
            <a:extLst>
              <a:ext uri="{FF2B5EF4-FFF2-40B4-BE49-F238E27FC236}">
                <a16:creationId xmlns:a16="http://schemas.microsoft.com/office/drawing/2014/main" id="{67AA306A-BF6D-7DDB-1450-8D4B162B6F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953933" y="1922640"/>
            <a:ext cx="2819644" cy="937341"/>
          </a:xfrm>
          <a:prstGeom prst="rect">
            <a:avLst/>
          </a:prstGeom>
        </p:spPr>
      </p:pic>
      <p:pic>
        <p:nvPicPr>
          <p:cNvPr id="9" name="Picture 8">
            <a:extLst>
              <a:ext uri="{FF2B5EF4-FFF2-40B4-BE49-F238E27FC236}">
                <a16:creationId xmlns:a16="http://schemas.microsoft.com/office/drawing/2014/main" id="{3058C9DE-1109-96C2-DF2E-CCCF60CDD4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043" y="3985751"/>
            <a:ext cx="4148430" cy="1769861"/>
          </a:xfrm>
          <a:prstGeom prst="rect">
            <a:avLst/>
          </a:prstGeom>
        </p:spPr>
      </p:pic>
    </p:spTree>
    <p:extLst>
      <p:ext uri="{BB962C8B-B14F-4D97-AF65-F5344CB8AC3E}">
        <p14:creationId xmlns:p14="http://schemas.microsoft.com/office/powerpoint/2010/main" val="247875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D423EF-901E-DC52-0E37-90827790B72F}"/>
              </a:ext>
            </a:extLst>
          </p:cNvPr>
          <p:cNvSpPr txBox="1"/>
          <p:nvPr/>
        </p:nvSpPr>
        <p:spPr>
          <a:xfrm>
            <a:off x="517848" y="432328"/>
            <a:ext cx="10203025" cy="646331"/>
          </a:xfrm>
          <a:prstGeom prst="rect">
            <a:avLst/>
          </a:prstGeom>
          <a:noFill/>
        </p:spPr>
        <p:txBody>
          <a:bodyPr wrap="square">
            <a:spAutoFit/>
          </a:bodyPr>
          <a:lstStyle/>
          <a:p>
            <a:r>
              <a:rPr lang="en-US" b="0" i="0" dirty="0">
                <a:solidFill>
                  <a:srgbClr val="333333"/>
                </a:solidFill>
                <a:effectLst/>
                <a:latin typeface="Helvetica" panose="020B0604020202020204" pitchFamily="34" charset="0"/>
              </a:rPr>
              <a:t>UART, or universal asynchronous receiver-transmitter, is one of the most used device-to-device communication protocols. </a:t>
            </a:r>
            <a:endParaRPr lang="en-US" dirty="0"/>
          </a:p>
        </p:txBody>
      </p:sp>
      <p:sp>
        <p:nvSpPr>
          <p:cNvPr id="5" name="TextBox 4">
            <a:extLst>
              <a:ext uri="{FF2B5EF4-FFF2-40B4-BE49-F238E27FC236}">
                <a16:creationId xmlns:a16="http://schemas.microsoft.com/office/drawing/2014/main" id="{ADBFEB46-BF3E-4801-448C-C3F8E0970813}"/>
              </a:ext>
            </a:extLst>
          </p:cNvPr>
          <p:cNvSpPr txBox="1"/>
          <p:nvPr/>
        </p:nvSpPr>
        <p:spPr>
          <a:xfrm>
            <a:off x="517847" y="1221050"/>
            <a:ext cx="9745825" cy="369332"/>
          </a:xfrm>
          <a:prstGeom prst="rect">
            <a:avLst/>
          </a:prstGeom>
          <a:noFill/>
        </p:spPr>
        <p:txBody>
          <a:bodyPr wrap="square">
            <a:spAutoFit/>
          </a:bodyPr>
          <a:lstStyle/>
          <a:p>
            <a:r>
              <a:rPr lang="en-US" b="0" i="0" dirty="0">
                <a:solidFill>
                  <a:srgbClr val="333333"/>
                </a:solidFill>
                <a:effectLst/>
                <a:latin typeface="Helvetica" panose="020B0604020202020204" pitchFamily="34" charset="0"/>
              </a:rPr>
              <a:t>Communication protocol plays a big role in organizing communication between devices.</a:t>
            </a:r>
            <a:endParaRPr lang="en-US" dirty="0"/>
          </a:p>
        </p:txBody>
      </p:sp>
      <p:sp>
        <p:nvSpPr>
          <p:cNvPr id="7" name="TextBox 6">
            <a:extLst>
              <a:ext uri="{FF2B5EF4-FFF2-40B4-BE49-F238E27FC236}">
                <a16:creationId xmlns:a16="http://schemas.microsoft.com/office/drawing/2014/main" id="{1D9EFE55-4F59-09B7-4B14-96C5D2420996}"/>
              </a:ext>
            </a:extLst>
          </p:cNvPr>
          <p:cNvSpPr txBox="1"/>
          <p:nvPr/>
        </p:nvSpPr>
        <p:spPr>
          <a:xfrm>
            <a:off x="517847" y="1838127"/>
            <a:ext cx="10716210" cy="646331"/>
          </a:xfrm>
          <a:prstGeom prst="rect">
            <a:avLst/>
          </a:prstGeom>
          <a:noFill/>
        </p:spPr>
        <p:txBody>
          <a:bodyPr wrap="square">
            <a:spAutoFit/>
          </a:bodyPr>
          <a:lstStyle/>
          <a:p>
            <a:r>
              <a:rPr lang="en-US" b="0" i="0" dirty="0">
                <a:solidFill>
                  <a:srgbClr val="333333"/>
                </a:solidFill>
                <a:effectLst/>
                <a:latin typeface="Helvetica" panose="020B0604020202020204" pitchFamily="34" charset="0"/>
              </a:rPr>
              <a:t>Embedded systems, microcontrollers, and computers mostly use UART as a form of device-to-device hardware communication protocol</a:t>
            </a:r>
            <a:endParaRPr lang="en-US" dirty="0"/>
          </a:p>
        </p:txBody>
      </p:sp>
      <p:pic>
        <p:nvPicPr>
          <p:cNvPr id="9" name="Picture 8">
            <a:extLst>
              <a:ext uri="{FF2B5EF4-FFF2-40B4-BE49-F238E27FC236}">
                <a16:creationId xmlns:a16="http://schemas.microsoft.com/office/drawing/2014/main" id="{581C9374-559D-566C-A1E1-8AF313A08A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5644" y="2732203"/>
            <a:ext cx="6088908" cy="3025402"/>
          </a:xfrm>
          <a:prstGeom prst="rect">
            <a:avLst/>
          </a:prstGeom>
        </p:spPr>
      </p:pic>
    </p:spTree>
    <p:extLst>
      <p:ext uri="{BB962C8B-B14F-4D97-AF65-F5344CB8AC3E}">
        <p14:creationId xmlns:p14="http://schemas.microsoft.com/office/powerpoint/2010/main" val="3595004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DAB8EA-B618-2196-193D-28BF6C3920E8}"/>
              </a:ext>
            </a:extLst>
          </p:cNvPr>
          <p:cNvSpPr txBox="1"/>
          <p:nvPr/>
        </p:nvSpPr>
        <p:spPr>
          <a:xfrm>
            <a:off x="751115" y="504053"/>
            <a:ext cx="9895114" cy="1200329"/>
          </a:xfrm>
          <a:prstGeom prst="rect">
            <a:avLst/>
          </a:prstGeom>
          <a:noFill/>
        </p:spPr>
        <p:txBody>
          <a:bodyPr wrap="square">
            <a:spAutoFit/>
          </a:bodyPr>
          <a:lstStyle/>
          <a:p>
            <a:pPr algn="l"/>
            <a:r>
              <a:rPr lang="en-US" b="0" i="0" dirty="0">
                <a:solidFill>
                  <a:srgbClr val="333333"/>
                </a:solidFill>
                <a:effectLst/>
                <a:latin typeface="Helvetica" panose="020B0604020202020204" pitchFamily="34" charset="0"/>
              </a:rPr>
              <a:t>The two signals of each UART device are named:</a:t>
            </a:r>
          </a:p>
          <a:p>
            <a:pPr algn="l"/>
            <a:endParaRPr lang="en-US" b="0" i="0" dirty="0">
              <a:solidFill>
                <a:srgbClr val="333333"/>
              </a:solidFill>
              <a:effectLst/>
              <a:latin typeface="Helvetica" panose="020B0604020202020204" pitchFamily="34" charset="0"/>
            </a:endParaRPr>
          </a:p>
          <a:p>
            <a:pPr algn="l">
              <a:buFont typeface="Arial" panose="020B0604020202020204" pitchFamily="34" charset="0"/>
              <a:buChar char="•"/>
            </a:pPr>
            <a:r>
              <a:rPr lang="en-US" b="0" i="0" dirty="0">
                <a:solidFill>
                  <a:srgbClr val="333333"/>
                </a:solidFill>
                <a:effectLst/>
                <a:latin typeface="Helvetica" panose="020B0604020202020204" pitchFamily="34" charset="0"/>
              </a:rPr>
              <a:t>Transmitter (Tx)</a:t>
            </a:r>
          </a:p>
          <a:p>
            <a:pPr algn="l">
              <a:buFont typeface="Arial" panose="020B0604020202020204" pitchFamily="34" charset="0"/>
              <a:buChar char="•"/>
            </a:pPr>
            <a:r>
              <a:rPr lang="en-US" b="0" i="0" dirty="0">
                <a:solidFill>
                  <a:srgbClr val="333333"/>
                </a:solidFill>
                <a:effectLst/>
                <a:latin typeface="Helvetica" panose="020B0604020202020204" pitchFamily="34" charset="0"/>
              </a:rPr>
              <a:t>Receiver (Rx)</a:t>
            </a:r>
          </a:p>
        </p:txBody>
      </p:sp>
      <p:sp>
        <p:nvSpPr>
          <p:cNvPr id="9" name="TextBox 8">
            <a:extLst>
              <a:ext uri="{FF2B5EF4-FFF2-40B4-BE49-F238E27FC236}">
                <a16:creationId xmlns:a16="http://schemas.microsoft.com/office/drawing/2014/main" id="{71E45483-72C8-5B26-A7B2-EB5E23B9512F}"/>
              </a:ext>
            </a:extLst>
          </p:cNvPr>
          <p:cNvSpPr txBox="1"/>
          <p:nvPr/>
        </p:nvSpPr>
        <p:spPr>
          <a:xfrm>
            <a:off x="751115" y="2071595"/>
            <a:ext cx="10333652" cy="646331"/>
          </a:xfrm>
          <a:prstGeom prst="rect">
            <a:avLst/>
          </a:prstGeom>
          <a:noFill/>
        </p:spPr>
        <p:txBody>
          <a:bodyPr wrap="square">
            <a:spAutoFit/>
          </a:bodyPr>
          <a:lstStyle/>
          <a:p>
            <a:r>
              <a:rPr lang="en-US" b="0" i="0" dirty="0">
                <a:solidFill>
                  <a:srgbClr val="333333"/>
                </a:solidFill>
                <a:effectLst/>
                <a:latin typeface="Helvetica" panose="020B0604020202020204" pitchFamily="34" charset="0"/>
              </a:rPr>
              <a:t>The main purpose of a transmitter and receiver line for each device is to transmit and receive serial data intended for serial communication.</a:t>
            </a:r>
          </a:p>
        </p:txBody>
      </p:sp>
      <p:graphicFrame>
        <p:nvGraphicFramePr>
          <p:cNvPr id="10" name="Table 2">
            <a:extLst>
              <a:ext uri="{FF2B5EF4-FFF2-40B4-BE49-F238E27FC236}">
                <a16:creationId xmlns:a16="http://schemas.microsoft.com/office/drawing/2014/main" id="{A8F93D64-5D73-8CAD-2D18-A45158D3A947}"/>
              </a:ext>
            </a:extLst>
          </p:cNvPr>
          <p:cNvGraphicFramePr>
            <a:graphicFrameLocks noGrp="1"/>
          </p:cNvGraphicFramePr>
          <p:nvPr>
            <p:extLst>
              <p:ext uri="{D42A27DB-BD31-4B8C-83A1-F6EECF244321}">
                <p14:modId xmlns:p14="http://schemas.microsoft.com/office/powerpoint/2010/main" val="4108412196"/>
              </p:ext>
            </p:extLst>
          </p:nvPr>
        </p:nvGraphicFramePr>
        <p:xfrm>
          <a:off x="751115" y="3205066"/>
          <a:ext cx="8004629" cy="2397760"/>
        </p:xfrm>
        <a:graphic>
          <a:graphicData uri="http://schemas.openxmlformats.org/drawingml/2006/table">
            <a:tbl>
              <a:tblPr firstRow="1" bandRow="1">
                <a:tableStyleId>{5C22544A-7EE6-4342-B048-85BDC9FD1C3A}</a:tableStyleId>
              </a:tblPr>
              <a:tblGrid>
                <a:gridCol w="3940629">
                  <a:extLst>
                    <a:ext uri="{9D8B030D-6E8A-4147-A177-3AD203B41FA5}">
                      <a16:colId xmlns:a16="http://schemas.microsoft.com/office/drawing/2014/main" val="1749387892"/>
                    </a:ext>
                  </a:extLst>
                </a:gridCol>
                <a:gridCol w="4064000">
                  <a:extLst>
                    <a:ext uri="{9D8B030D-6E8A-4147-A177-3AD203B41FA5}">
                      <a16:colId xmlns:a16="http://schemas.microsoft.com/office/drawing/2014/main" val="3062594069"/>
                    </a:ext>
                  </a:extLst>
                </a:gridCol>
              </a:tblGrid>
              <a:tr h="370840">
                <a:tc>
                  <a:txBody>
                    <a:bodyPr/>
                    <a:lstStyle/>
                    <a:p>
                      <a:r>
                        <a:rPr lang="en-US" dirty="0">
                          <a:latin typeface="Trebuchet MS" panose="020B0603020202020204" pitchFamily="34" charset="0"/>
                        </a:rPr>
                        <a:t>                      Parameters</a:t>
                      </a:r>
                    </a:p>
                  </a:txBody>
                  <a:tcPr/>
                </a:tc>
                <a:tc>
                  <a:txBody>
                    <a:bodyPr/>
                    <a:lstStyle/>
                    <a:p>
                      <a:r>
                        <a:rPr lang="en-US" dirty="0">
                          <a:latin typeface="Trebuchet MS" panose="020B0603020202020204" pitchFamily="34" charset="0"/>
                        </a:rPr>
                        <a:t>                       Value</a:t>
                      </a:r>
                    </a:p>
                  </a:txBody>
                  <a:tcPr/>
                </a:tc>
                <a:extLst>
                  <a:ext uri="{0D108BD9-81ED-4DB2-BD59-A6C34878D82A}">
                    <a16:rowId xmlns:a16="http://schemas.microsoft.com/office/drawing/2014/main" val="3090258275"/>
                  </a:ext>
                </a:extLst>
              </a:tr>
              <a:tr h="370840">
                <a:tc>
                  <a:txBody>
                    <a:bodyPr/>
                    <a:lstStyle/>
                    <a:p>
                      <a:r>
                        <a:rPr lang="en-US" dirty="0"/>
                        <a:t>                                  Speed</a:t>
                      </a:r>
                    </a:p>
                  </a:txBody>
                  <a:tcPr/>
                </a:tc>
                <a:tc>
                  <a:txBody>
                    <a:bodyPr/>
                    <a:lstStyle/>
                    <a:p>
                      <a:r>
                        <a:rPr lang="en-US" dirty="0"/>
                        <a:t>9600, 19200, 384200, 57600, 115200, 230400, 460800, 921600, 1000000, 1500000</a:t>
                      </a:r>
                    </a:p>
                  </a:txBody>
                  <a:tcPr/>
                </a:tc>
                <a:extLst>
                  <a:ext uri="{0D108BD9-81ED-4DB2-BD59-A6C34878D82A}">
                    <a16:rowId xmlns:a16="http://schemas.microsoft.com/office/drawing/2014/main" val="3913380974"/>
                  </a:ext>
                </a:extLst>
              </a:tr>
              <a:tr h="370840">
                <a:tc>
                  <a:txBody>
                    <a:bodyPr/>
                    <a:lstStyle/>
                    <a:p>
                      <a:pPr algn="ctr"/>
                      <a:r>
                        <a:rPr lang="en-US" dirty="0"/>
                        <a:t>Methods of Transmission</a:t>
                      </a:r>
                    </a:p>
                  </a:txBody>
                  <a:tcPr/>
                </a:tc>
                <a:tc>
                  <a:txBody>
                    <a:bodyPr/>
                    <a:lstStyle/>
                    <a:p>
                      <a:r>
                        <a:rPr lang="en-US" dirty="0"/>
                        <a:t>Asynchronous</a:t>
                      </a:r>
                    </a:p>
                  </a:txBody>
                  <a:tcPr/>
                </a:tc>
                <a:extLst>
                  <a:ext uri="{0D108BD9-81ED-4DB2-BD59-A6C34878D82A}">
                    <a16:rowId xmlns:a16="http://schemas.microsoft.com/office/drawing/2014/main" val="3843749286"/>
                  </a:ext>
                </a:extLst>
              </a:tr>
              <a:tr h="370840">
                <a:tc>
                  <a:txBody>
                    <a:bodyPr/>
                    <a:lstStyle/>
                    <a:p>
                      <a:r>
                        <a:rPr lang="en-US" dirty="0"/>
                        <a:t>                     Min No of Masters</a:t>
                      </a:r>
                    </a:p>
                  </a:txBody>
                  <a:tcPr/>
                </a:tc>
                <a:tc>
                  <a:txBody>
                    <a:bodyPr/>
                    <a:lstStyle/>
                    <a:p>
                      <a:r>
                        <a:rPr lang="en-US" dirty="0"/>
                        <a:t>1</a:t>
                      </a:r>
                    </a:p>
                  </a:txBody>
                  <a:tcPr/>
                </a:tc>
                <a:extLst>
                  <a:ext uri="{0D108BD9-81ED-4DB2-BD59-A6C34878D82A}">
                    <a16:rowId xmlns:a16="http://schemas.microsoft.com/office/drawing/2014/main" val="2304604886"/>
                  </a:ext>
                </a:extLst>
              </a:tr>
              <a:tr h="370840">
                <a:tc>
                  <a:txBody>
                    <a:bodyPr/>
                    <a:lstStyle/>
                    <a:p>
                      <a:pPr algn="ctr"/>
                      <a:r>
                        <a:rPr lang="en-US" dirty="0"/>
                        <a:t>Max No of Slaves</a:t>
                      </a:r>
                    </a:p>
                  </a:txBody>
                  <a:tcPr/>
                </a:tc>
                <a:tc>
                  <a:txBody>
                    <a:bodyPr/>
                    <a:lstStyle/>
                    <a:p>
                      <a:r>
                        <a:rPr lang="en-US" dirty="0"/>
                        <a:t>1</a:t>
                      </a:r>
                    </a:p>
                  </a:txBody>
                  <a:tcPr/>
                </a:tc>
                <a:extLst>
                  <a:ext uri="{0D108BD9-81ED-4DB2-BD59-A6C34878D82A}">
                    <a16:rowId xmlns:a16="http://schemas.microsoft.com/office/drawing/2014/main" val="3859945805"/>
                  </a:ext>
                </a:extLst>
              </a:tr>
            </a:tbl>
          </a:graphicData>
        </a:graphic>
      </p:graphicFrame>
    </p:spTree>
    <p:extLst>
      <p:ext uri="{BB962C8B-B14F-4D97-AF65-F5344CB8AC3E}">
        <p14:creationId xmlns:p14="http://schemas.microsoft.com/office/powerpoint/2010/main" val="1720343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3A1177-8C79-0C30-088D-708D20121772}"/>
              </a:ext>
            </a:extLst>
          </p:cNvPr>
          <p:cNvSpPr txBox="1"/>
          <p:nvPr/>
        </p:nvSpPr>
        <p:spPr>
          <a:xfrm>
            <a:off x="453312" y="653344"/>
            <a:ext cx="11285375" cy="1477328"/>
          </a:xfrm>
          <a:prstGeom prst="rect">
            <a:avLst/>
          </a:prstGeom>
          <a:noFill/>
        </p:spPr>
        <p:txBody>
          <a:bodyPr wrap="square">
            <a:spAutoFit/>
          </a:bodyPr>
          <a:lstStyle/>
          <a:p>
            <a:pPr algn="l"/>
            <a:r>
              <a:rPr lang="en-US" b="0" i="0" dirty="0">
                <a:solidFill>
                  <a:srgbClr val="333333"/>
                </a:solidFill>
                <a:effectLst/>
                <a:latin typeface="Helvetica" panose="020B0604020202020204" pitchFamily="34" charset="0"/>
              </a:rPr>
              <a:t>Data Transmission</a:t>
            </a:r>
          </a:p>
          <a:p>
            <a:pPr algn="l"/>
            <a:br>
              <a:rPr lang="en-US" dirty="0"/>
            </a:br>
            <a:r>
              <a:rPr lang="en-US" b="0" i="0" dirty="0">
                <a:solidFill>
                  <a:srgbClr val="333333"/>
                </a:solidFill>
                <a:effectLst/>
                <a:latin typeface="Helvetica" panose="020B0604020202020204" pitchFamily="34" charset="0"/>
              </a:rPr>
              <a:t>In UART, the mode of transmission is in the form of a packet. The piece that connects the transmitter and receiver includes the creation of serial packets and controls those physical hardware lines. A packet consists of a start bit, data frame, a parity bit, and stop bits.</a:t>
            </a:r>
            <a:endParaRPr lang="en-US" dirty="0"/>
          </a:p>
        </p:txBody>
      </p:sp>
      <p:pic>
        <p:nvPicPr>
          <p:cNvPr id="6" name="Picture 5">
            <a:extLst>
              <a:ext uri="{FF2B5EF4-FFF2-40B4-BE49-F238E27FC236}">
                <a16:creationId xmlns:a16="http://schemas.microsoft.com/office/drawing/2014/main" id="{3CB180D2-2547-227F-38C1-E87F3110CCFF}"/>
              </a:ext>
            </a:extLst>
          </p:cNvPr>
          <p:cNvPicPr>
            <a:picLocks noChangeAspect="1"/>
          </p:cNvPicPr>
          <p:nvPr/>
        </p:nvPicPr>
        <p:blipFill>
          <a:blip r:embed="rId2"/>
          <a:stretch>
            <a:fillRect/>
          </a:stretch>
        </p:blipFill>
        <p:spPr>
          <a:xfrm>
            <a:off x="634205" y="2750761"/>
            <a:ext cx="8161727" cy="678239"/>
          </a:xfrm>
          <a:prstGeom prst="rect">
            <a:avLst/>
          </a:prstGeom>
        </p:spPr>
      </p:pic>
    </p:spTree>
    <p:extLst>
      <p:ext uri="{BB962C8B-B14F-4D97-AF65-F5344CB8AC3E}">
        <p14:creationId xmlns:p14="http://schemas.microsoft.com/office/powerpoint/2010/main" val="386299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F97011-7C05-B0EC-6FB2-DA693F907FD7}"/>
              </a:ext>
            </a:extLst>
          </p:cNvPr>
          <p:cNvSpPr txBox="1"/>
          <p:nvPr/>
        </p:nvSpPr>
        <p:spPr>
          <a:xfrm>
            <a:off x="639147" y="566448"/>
            <a:ext cx="6335484" cy="369332"/>
          </a:xfrm>
          <a:prstGeom prst="rect">
            <a:avLst/>
          </a:prstGeom>
          <a:noFill/>
        </p:spPr>
        <p:txBody>
          <a:bodyPr wrap="square">
            <a:spAutoFit/>
          </a:bodyPr>
          <a:lstStyle/>
          <a:p>
            <a:pPr algn="l"/>
            <a:r>
              <a:rPr lang="en-US" b="0" i="0" dirty="0">
                <a:solidFill>
                  <a:srgbClr val="333333"/>
                </a:solidFill>
                <a:effectLst/>
                <a:latin typeface="Helvetica" panose="020B0604020202020204" pitchFamily="34" charset="0"/>
              </a:rPr>
              <a:t>Steps in UART Transmission and Reception</a:t>
            </a:r>
          </a:p>
        </p:txBody>
      </p:sp>
      <p:sp>
        <p:nvSpPr>
          <p:cNvPr id="7" name="TextBox 6">
            <a:extLst>
              <a:ext uri="{FF2B5EF4-FFF2-40B4-BE49-F238E27FC236}">
                <a16:creationId xmlns:a16="http://schemas.microsoft.com/office/drawing/2014/main" id="{242A354D-9EA7-98CF-B578-F1795AC985D1}"/>
              </a:ext>
            </a:extLst>
          </p:cNvPr>
          <p:cNvSpPr txBox="1"/>
          <p:nvPr/>
        </p:nvSpPr>
        <p:spPr>
          <a:xfrm>
            <a:off x="704462" y="1584945"/>
            <a:ext cx="6335484" cy="646331"/>
          </a:xfrm>
          <a:prstGeom prst="rect">
            <a:avLst/>
          </a:prstGeom>
          <a:noFill/>
        </p:spPr>
        <p:txBody>
          <a:bodyPr wrap="square">
            <a:spAutoFit/>
          </a:bodyPr>
          <a:lstStyle/>
          <a:p>
            <a:pPr algn="l"/>
            <a:r>
              <a:rPr lang="en-US" b="1" i="0" dirty="0">
                <a:solidFill>
                  <a:srgbClr val="333333"/>
                </a:solidFill>
                <a:effectLst/>
                <a:latin typeface="Helvetica" panose="020B0604020202020204" pitchFamily="34" charset="0"/>
              </a:rPr>
              <a:t>Step 1</a:t>
            </a:r>
            <a:r>
              <a:rPr lang="en-US" b="0" i="0" dirty="0">
                <a:solidFill>
                  <a:srgbClr val="333333"/>
                </a:solidFill>
                <a:effectLst/>
                <a:latin typeface="Helvetica" panose="020B0604020202020204" pitchFamily="34" charset="0"/>
              </a:rPr>
              <a:t> - The transmitting UART receives data in parallel from the data bus ( From Micro-controller)</a:t>
            </a:r>
          </a:p>
        </p:txBody>
      </p:sp>
      <p:sp>
        <p:nvSpPr>
          <p:cNvPr id="9" name="TextBox 8">
            <a:extLst>
              <a:ext uri="{FF2B5EF4-FFF2-40B4-BE49-F238E27FC236}">
                <a16:creationId xmlns:a16="http://schemas.microsoft.com/office/drawing/2014/main" id="{36FB2705-D461-73A4-DB9B-D20117958BFD}"/>
              </a:ext>
            </a:extLst>
          </p:cNvPr>
          <p:cNvSpPr txBox="1"/>
          <p:nvPr/>
        </p:nvSpPr>
        <p:spPr>
          <a:xfrm>
            <a:off x="704462" y="3335694"/>
            <a:ext cx="6335484" cy="369332"/>
          </a:xfrm>
          <a:prstGeom prst="rect">
            <a:avLst/>
          </a:prstGeom>
          <a:noFill/>
        </p:spPr>
        <p:txBody>
          <a:bodyPr wrap="square">
            <a:spAutoFit/>
          </a:bodyPr>
          <a:lstStyle/>
          <a:p>
            <a:pPr algn="l"/>
            <a:r>
              <a:rPr lang="en-US" b="1" i="0" dirty="0">
                <a:solidFill>
                  <a:srgbClr val="333333"/>
                </a:solidFill>
                <a:effectLst/>
                <a:latin typeface="Helvetica" panose="020B0604020202020204" pitchFamily="34" charset="0"/>
              </a:rPr>
              <a:t>Step 2</a:t>
            </a:r>
            <a:r>
              <a:rPr lang="en-US" b="0" i="0" dirty="0">
                <a:solidFill>
                  <a:srgbClr val="333333"/>
                </a:solidFill>
                <a:effectLst/>
                <a:latin typeface="Helvetica" panose="020B0604020202020204" pitchFamily="34" charset="0"/>
              </a:rPr>
              <a:t> -</a:t>
            </a:r>
          </a:p>
        </p:txBody>
      </p:sp>
      <p:sp>
        <p:nvSpPr>
          <p:cNvPr id="13" name="TextBox 12">
            <a:extLst>
              <a:ext uri="{FF2B5EF4-FFF2-40B4-BE49-F238E27FC236}">
                <a16:creationId xmlns:a16="http://schemas.microsoft.com/office/drawing/2014/main" id="{0372CC64-7A0A-857E-F491-80C6E87F2D60}"/>
              </a:ext>
            </a:extLst>
          </p:cNvPr>
          <p:cNvSpPr txBox="1"/>
          <p:nvPr/>
        </p:nvSpPr>
        <p:spPr>
          <a:xfrm>
            <a:off x="1693506" y="3335694"/>
            <a:ext cx="9213979" cy="369332"/>
          </a:xfrm>
          <a:prstGeom prst="rect">
            <a:avLst/>
          </a:prstGeom>
          <a:noFill/>
        </p:spPr>
        <p:txBody>
          <a:bodyPr wrap="square">
            <a:spAutoFit/>
          </a:bodyPr>
          <a:lstStyle/>
          <a:p>
            <a:r>
              <a:rPr lang="en-US" b="0" i="0" dirty="0">
                <a:solidFill>
                  <a:srgbClr val="333333"/>
                </a:solidFill>
                <a:effectLst/>
                <a:latin typeface="Helvetica" panose="020B0604020202020204" pitchFamily="34" charset="0"/>
              </a:rPr>
              <a:t>The transmitting UART adds the start bit, parity bit, and the stop bit(s) to the data frame.</a:t>
            </a:r>
            <a:endParaRPr lang="en-US" dirty="0"/>
          </a:p>
        </p:txBody>
      </p:sp>
      <p:sp>
        <p:nvSpPr>
          <p:cNvPr id="15" name="TextBox 14">
            <a:extLst>
              <a:ext uri="{FF2B5EF4-FFF2-40B4-BE49-F238E27FC236}">
                <a16:creationId xmlns:a16="http://schemas.microsoft.com/office/drawing/2014/main" id="{9333E1CF-0ADA-08CE-B686-7F9A8E22FC92}"/>
              </a:ext>
            </a:extLst>
          </p:cNvPr>
          <p:cNvSpPr txBox="1"/>
          <p:nvPr/>
        </p:nvSpPr>
        <p:spPr>
          <a:xfrm>
            <a:off x="639147" y="4518163"/>
            <a:ext cx="10370975" cy="646331"/>
          </a:xfrm>
          <a:prstGeom prst="rect">
            <a:avLst/>
          </a:prstGeom>
          <a:noFill/>
        </p:spPr>
        <p:txBody>
          <a:bodyPr wrap="square">
            <a:spAutoFit/>
          </a:bodyPr>
          <a:lstStyle/>
          <a:p>
            <a:pPr algn="l"/>
            <a:r>
              <a:rPr lang="en-US" b="1" i="0" dirty="0">
                <a:solidFill>
                  <a:srgbClr val="333333"/>
                </a:solidFill>
                <a:effectLst/>
                <a:latin typeface="Helvetica" panose="020B0604020202020204" pitchFamily="34" charset="0"/>
              </a:rPr>
              <a:t>Step 3</a:t>
            </a:r>
            <a:r>
              <a:rPr lang="en-US" b="0" i="0" dirty="0">
                <a:solidFill>
                  <a:srgbClr val="333333"/>
                </a:solidFill>
                <a:effectLst/>
                <a:latin typeface="Helvetica" panose="020B0604020202020204" pitchFamily="34" charset="0"/>
              </a:rPr>
              <a:t> - The entire packet is sent serially starting from start bit to stop bit from the transmitting UART to the receiving UART. The receiving UART samples the data line at the preconfigured baud rate.</a:t>
            </a:r>
          </a:p>
        </p:txBody>
      </p:sp>
    </p:spTree>
    <p:extLst>
      <p:ext uri="{BB962C8B-B14F-4D97-AF65-F5344CB8AC3E}">
        <p14:creationId xmlns:p14="http://schemas.microsoft.com/office/powerpoint/2010/main" val="2204041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767E57-056C-20C1-3C30-F76095393B84}"/>
              </a:ext>
            </a:extLst>
          </p:cNvPr>
          <p:cNvSpPr txBox="1"/>
          <p:nvPr/>
        </p:nvSpPr>
        <p:spPr>
          <a:xfrm>
            <a:off x="853751" y="785431"/>
            <a:ext cx="10902820" cy="369332"/>
          </a:xfrm>
          <a:prstGeom prst="rect">
            <a:avLst/>
          </a:prstGeom>
          <a:noFill/>
        </p:spPr>
        <p:txBody>
          <a:bodyPr wrap="square">
            <a:spAutoFit/>
          </a:bodyPr>
          <a:lstStyle/>
          <a:p>
            <a:pPr algn="l"/>
            <a:r>
              <a:rPr lang="en-US" b="1" i="0" dirty="0">
                <a:solidFill>
                  <a:srgbClr val="333333"/>
                </a:solidFill>
                <a:effectLst/>
                <a:latin typeface="Helvetica" panose="020B0604020202020204" pitchFamily="34" charset="0"/>
              </a:rPr>
              <a:t>Step 4</a:t>
            </a:r>
            <a:r>
              <a:rPr lang="en-US" b="0" i="0" dirty="0">
                <a:solidFill>
                  <a:srgbClr val="333333"/>
                </a:solidFill>
                <a:effectLst/>
                <a:latin typeface="Helvetica" panose="020B0604020202020204" pitchFamily="34" charset="0"/>
              </a:rPr>
              <a:t> - The receiving UART discards the start bit, parity bit, and stop bit from the data frame..</a:t>
            </a:r>
          </a:p>
        </p:txBody>
      </p:sp>
      <p:sp>
        <p:nvSpPr>
          <p:cNvPr id="7" name="TextBox 6">
            <a:extLst>
              <a:ext uri="{FF2B5EF4-FFF2-40B4-BE49-F238E27FC236}">
                <a16:creationId xmlns:a16="http://schemas.microsoft.com/office/drawing/2014/main" id="{F7904C13-5E3C-0583-AA28-BAC6A18EDF46}"/>
              </a:ext>
            </a:extLst>
          </p:cNvPr>
          <p:cNvSpPr txBox="1"/>
          <p:nvPr/>
        </p:nvSpPr>
        <p:spPr>
          <a:xfrm>
            <a:off x="853751" y="2014153"/>
            <a:ext cx="9797142" cy="646331"/>
          </a:xfrm>
          <a:prstGeom prst="rect">
            <a:avLst/>
          </a:prstGeom>
          <a:noFill/>
        </p:spPr>
        <p:txBody>
          <a:bodyPr wrap="square">
            <a:spAutoFit/>
          </a:bodyPr>
          <a:lstStyle/>
          <a:p>
            <a:r>
              <a:rPr lang="en-US" b="1" i="0" dirty="0">
                <a:solidFill>
                  <a:srgbClr val="333333"/>
                </a:solidFill>
                <a:effectLst/>
                <a:latin typeface="Helvetica" panose="020B0604020202020204" pitchFamily="34" charset="0"/>
              </a:rPr>
              <a:t>Step 5</a:t>
            </a:r>
            <a:r>
              <a:rPr lang="en-US" b="0" i="0" dirty="0">
                <a:solidFill>
                  <a:srgbClr val="333333"/>
                </a:solidFill>
                <a:effectLst/>
                <a:latin typeface="Helvetica" panose="020B0604020202020204" pitchFamily="34" charset="0"/>
              </a:rPr>
              <a:t> - The receiving UART converts the serial data back into parallel and transfers it to the data bus on the receiving end.</a:t>
            </a:r>
            <a:endParaRPr lang="en-US" dirty="0"/>
          </a:p>
        </p:txBody>
      </p:sp>
    </p:spTree>
    <p:extLst>
      <p:ext uri="{BB962C8B-B14F-4D97-AF65-F5344CB8AC3E}">
        <p14:creationId xmlns:p14="http://schemas.microsoft.com/office/powerpoint/2010/main" val="396378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1FDE86-C9E5-3AC3-C61E-D028820979C7}"/>
              </a:ext>
            </a:extLst>
          </p:cNvPr>
          <p:cNvSpPr txBox="1"/>
          <p:nvPr/>
        </p:nvSpPr>
        <p:spPr>
          <a:xfrm>
            <a:off x="755780" y="606490"/>
            <a:ext cx="9778481" cy="369332"/>
          </a:xfrm>
          <a:prstGeom prst="rect">
            <a:avLst/>
          </a:prstGeom>
          <a:noFill/>
        </p:spPr>
        <p:txBody>
          <a:bodyPr wrap="square" rtlCol="0">
            <a:spAutoFit/>
          </a:bodyPr>
          <a:lstStyle/>
          <a:p>
            <a:r>
              <a:rPr lang="en-US" dirty="0">
                <a:latin typeface="Trebuchet MS" panose="020B0603020202020204" pitchFamily="34" charset="0"/>
              </a:rPr>
              <a:t>HARDWARE CONNECTIONS</a:t>
            </a:r>
          </a:p>
        </p:txBody>
      </p:sp>
      <p:sp>
        <p:nvSpPr>
          <p:cNvPr id="5" name="TextBox 4">
            <a:extLst>
              <a:ext uri="{FF2B5EF4-FFF2-40B4-BE49-F238E27FC236}">
                <a16:creationId xmlns:a16="http://schemas.microsoft.com/office/drawing/2014/main" id="{93421312-871F-A002-7041-C14B8C8F0697}"/>
              </a:ext>
            </a:extLst>
          </p:cNvPr>
          <p:cNvSpPr txBox="1"/>
          <p:nvPr/>
        </p:nvSpPr>
        <p:spPr>
          <a:xfrm>
            <a:off x="8656163" y="4361652"/>
            <a:ext cx="690932" cy="369332"/>
          </a:xfrm>
          <a:prstGeom prst="rect">
            <a:avLst/>
          </a:prstGeom>
          <a:noFill/>
        </p:spPr>
        <p:txBody>
          <a:bodyPr wrap="square" rtlCol="0">
            <a:spAutoFit/>
          </a:bodyPr>
          <a:lstStyle/>
          <a:p>
            <a:r>
              <a:rPr lang="en-US" dirty="0"/>
              <a:t>GND</a:t>
            </a:r>
          </a:p>
        </p:txBody>
      </p:sp>
      <p:pic>
        <p:nvPicPr>
          <p:cNvPr id="2" name="Picture 1">
            <a:extLst>
              <a:ext uri="{FF2B5EF4-FFF2-40B4-BE49-F238E27FC236}">
                <a16:creationId xmlns:a16="http://schemas.microsoft.com/office/drawing/2014/main" id="{4AA4593B-A3C1-A3F2-296E-BD474FA904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3538511" y="2010747"/>
            <a:ext cx="2819644" cy="937341"/>
          </a:xfrm>
          <a:prstGeom prst="rect">
            <a:avLst/>
          </a:prstGeom>
        </p:spPr>
      </p:pic>
      <p:sp>
        <p:nvSpPr>
          <p:cNvPr id="3" name="Rectangle 2">
            <a:extLst>
              <a:ext uri="{FF2B5EF4-FFF2-40B4-BE49-F238E27FC236}">
                <a16:creationId xmlns:a16="http://schemas.microsoft.com/office/drawing/2014/main" id="{675BFE07-0032-1D81-1761-3DE464CAF94F}"/>
              </a:ext>
            </a:extLst>
          </p:cNvPr>
          <p:cNvSpPr/>
          <p:nvPr/>
        </p:nvSpPr>
        <p:spPr>
          <a:xfrm>
            <a:off x="8584163" y="2010747"/>
            <a:ext cx="1950098" cy="283650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rebuchet MS" panose="020B0603020202020204" pitchFamily="34" charset="0"/>
            </a:endParaRPr>
          </a:p>
        </p:txBody>
      </p:sp>
      <p:sp>
        <p:nvSpPr>
          <p:cNvPr id="6" name="TextBox 5">
            <a:extLst>
              <a:ext uri="{FF2B5EF4-FFF2-40B4-BE49-F238E27FC236}">
                <a16:creationId xmlns:a16="http://schemas.microsoft.com/office/drawing/2014/main" id="{4CB20146-5629-53E4-D09E-B720A409CD69}"/>
              </a:ext>
            </a:extLst>
          </p:cNvPr>
          <p:cNvSpPr txBox="1"/>
          <p:nvPr/>
        </p:nvSpPr>
        <p:spPr>
          <a:xfrm>
            <a:off x="9218643" y="3023267"/>
            <a:ext cx="942392" cy="923330"/>
          </a:xfrm>
          <a:prstGeom prst="rect">
            <a:avLst/>
          </a:prstGeom>
          <a:noFill/>
        </p:spPr>
        <p:txBody>
          <a:bodyPr wrap="square" rtlCol="0">
            <a:spAutoFit/>
          </a:bodyPr>
          <a:lstStyle/>
          <a:p>
            <a:r>
              <a:rPr lang="en-US" b="1" dirty="0"/>
              <a:t>STM32L452RE µC</a:t>
            </a:r>
          </a:p>
        </p:txBody>
      </p:sp>
      <p:sp>
        <p:nvSpPr>
          <p:cNvPr id="8" name="TextBox 7">
            <a:extLst>
              <a:ext uri="{FF2B5EF4-FFF2-40B4-BE49-F238E27FC236}">
                <a16:creationId xmlns:a16="http://schemas.microsoft.com/office/drawing/2014/main" id="{78ECF92E-4565-CBD7-8645-0CE4B56639F4}"/>
              </a:ext>
            </a:extLst>
          </p:cNvPr>
          <p:cNvSpPr txBox="1"/>
          <p:nvPr/>
        </p:nvSpPr>
        <p:spPr>
          <a:xfrm>
            <a:off x="8653675" y="2238880"/>
            <a:ext cx="1813560" cy="369332"/>
          </a:xfrm>
          <a:prstGeom prst="rect">
            <a:avLst/>
          </a:prstGeom>
          <a:noFill/>
        </p:spPr>
        <p:txBody>
          <a:bodyPr wrap="square" rtlCol="0">
            <a:spAutoFit/>
          </a:bodyPr>
          <a:lstStyle/>
          <a:p>
            <a:r>
              <a:rPr lang="en-US" dirty="0"/>
              <a:t>PC4 (UART TX</a:t>
            </a:r>
          </a:p>
        </p:txBody>
      </p:sp>
      <p:cxnSp>
        <p:nvCxnSpPr>
          <p:cNvPr id="11" name="Straight Connector 10">
            <a:extLst>
              <a:ext uri="{FF2B5EF4-FFF2-40B4-BE49-F238E27FC236}">
                <a16:creationId xmlns:a16="http://schemas.microsoft.com/office/drawing/2014/main" id="{4E708838-729F-20E0-B371-CCC03F197D35}"/>
              </a:ext>
            </a:extLst>
          </p:cNvPr>
          <p:cNvCxnSpPr>
            <a:stCxn id="2" idx="1"/>
          </p:cNvCxnSpPr>
          <p:nvPr/>
        </p:nvCxnSpPr>
        <p:spPr>
          <a:xfrm flipV="1">
            <a:off x="6358155" y="2467480"/>
            <a:ext cx="2226008" cy="1193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1EA97CF3-09F0-78B3-A5FA-0642BBE9F3F3}"/>
              </a:ext>
            </a:extLst>
          </p:cNvPr>
          <p:cNvCxnSpPr>
            <a:cxnSpLocks/>
          </p:cNvCxnSpPr>
          <p:nvPr/>
        </p:nvCxnSpPr>
        <p:spPr>
          <a:xfrm>
            <a:off x="6358155" y="2608212"/>
            <a:ext cx="2226008" cy="1938106"/>
          </a:xfrm>
          <a:prstGeom prst="bentConnector3">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51DE08D-DF5A-E1BC-87BA-94B85639FB89}"/>
              </a:ext>
            </a:extLst>
          </p:cNvPr>
          <p:cNvSpPr/>
          <p:nvPr/>
        </p:nvSpPr>
        <p:spPr>
          <a:xfrm>
            <a:off x="755780" y="1312032"/>
            <a:ext cx="2782731" cy="259235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rebuchet MS" panose="020B0603020202020204" pitchFamily="34" charset="0"/>
              </a:rPr>
              <a:t>TO PC / LAPTOP</a:t>
            </a:r>
          </a:p>
        </p:txBody>
      </p:sp>
    </p:spTree>
    <p:extLst>
      <p:ext uri="{BB962C8B-B14F-4D97-AF65-F5344CB8AC3E}">
        <p14:creationId xmlns:p14="http://schemas.microsoft.com/office/powerpoint/2010/main" val="3837846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1471</TotalTime>
  <Words>707</Words>
  <Application>Microsoft Office PowerPoint</Application>
  <PresentationFormat>Widescreen</PresentationFormat>
  <Paragraphs>77</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Bell MT</vt:lpstr>
      <vt:lpstr>Calibri</vt:lpstr>
      <vt:lpstr>Calibri Light</vt:lpstr>
      <vt:lpstr>Helvetica</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Chaitanya  Panse</dc:creator>
  <cp:lastModifiedBy>Chaitanya  Panse</cp:lastModifiedBy>
  <cp:revision>9</cp:revision>
  <dcterms:created xsi:type="dcterms:W3CDTF">2023-06-11T23:52:24Z</dcterms:created>
  <dcterms:modified xsi:type="dcterms:W3CDTF">2023-06-15T04:13:15Z</dcterms:modified>
</cp:coreProperties>
</file>