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3"/>
  </p:notesMasterIdLst>
  <p:sldIdLst>
    <p:sldId id="268" r:id="rId2"/>
    <p:sldId id="270" r:id="rId3"/>
    <p:sldId id="291" r:id="rId4"/>
    <p:sldId id="271" r:id="rId5"/>
    <p:sldId id="281" r:id="rId6"/>
    <p:sldId id="286" r:id="rId7"/>
    <p:sldId id="289" r:id="rId8"/>
    <p:sldId id="285" r:id="rId9"/>
    <p:sldId id="287" r:id="rId10"/>
    <p:sldId id="288" r:id="rId11"/>
    <p:sldId id="277" r:id="rId12"/>
    <p:sldId id="278" r:id="rId13"/>
    <p:sldId id="279" r:id="rId14"/>
    <p:sldId id="280" r:id="rId15"/>
    <p:sldId id="282" r:id="rId16"/>
    <p:sldId id="290" r:id="rId17"/>
    <p:sldId id="283" r:id="rId18"/>
    <p:sldId id="284" r:id="rId19"/>
    <p:sldId id="292" r:id="rId20"/>
    <p:sldId id="293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1" autoAdjust="0"/>
    <p:restoredTop sz="94444" autoAdjust="0"/>
  </p:normalViewPr>
  <p:slideViewPr>
    <p:cSldViewPr snapToGrid="0">
      <p:cViewPr>
        <p:scale>
          <a:sx n="66" d="100"/>
          <a:sy n="66" d="100"/>
        </p:scale>
        <p:origin x="-888" y="-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147C1-F6C5-45A1-8026-04C9333E5AB4}" type="datetimeFigureOut">
              <a:rPr lang="en-IN" smtClean="0"/>
              <a:t>22-01-2016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E17FE-7EBA-4B05-AE5F-D4AB88F56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341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`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E17FE-7EBA-4B05-AE5F-D4AB88F560E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470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E17FE-7EBA-4B05-AE5F-D4AB88F560EE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444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7E1-6605-4423-8103-CD94F8BFF7C0}" type="datetimeFigureOut">
              <a:rPr lang="en-SG" smtClean="0"/>
              <a:t>22/1/2016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F9E3-A110-4023-8949-D7600F5ACD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032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7E1-6605-4423-8103-CD94F8BFF7C0}" type="datetimeFigureOut">
              <a:rPr lang="en-SG" smtClean="0"/>
              <a:t>22/1/2016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F9E3-A110-4023-8949-D7600F5ACD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377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7E1-6605-4423-8103-CD94F8BFF7C0}" type="datetimeFigureOut">
              <a:rPr lang="en-SG" smtClean="0"/>
              <a:t>22/1/2016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F9E3-A110-4023-8949-D7600F5ACD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0290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7E1-6605-4423-8103-CD94F8BFF7C0}" type="datetimeFigureOut">
              <a:rPr lang="en-SG" smtClean="0"/>
              <a:t>22/1/2016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F9E3-A110-4023-8949-D7600F5ACD4A}" type="slidenum">
              <a:rPr lang="en-SG" smtClean="0"/>
              <a:t>‹#›</a:t>
            </a:fld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4184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7E1-6605-4423-8103-CD94F8BFF7C0}" type="datetimeFigureOut">
              <a:rPr lang="en-SG" smtClean="0"/>
              <a:t>22/1/2016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F9E3-A110-4023-8949-D7600F5ACD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1447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7E1-6605-4423-8103-CD94F8BFF7C0}" type="datetimeFigureOut">
              <a:rPr lang="en-SG" smtClean="0"/>
              <a:t>22/1/2016</a:t>
            </a:fld>
            <a:endParaRPr lang="en-S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F9E3-A110-4023-8949-D7600F5ACD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9022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7E1-6605-4423-8103-CD94F8BFF7C0}" type="datetimeFigureOut">
              <a:rPr lang="en-SG" smtClean="0"/>
              <a:t>22/1/2016</a:t>
            </a:fld>
            <a:endParaRPr lang="en-S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F9E3-A110-4023-8949-D7600F5ACD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6844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7E1-6605-4423-8103-CD94F8BFF7C0}" type="datetimeFigureOut">
              <a:rPr lang="en-SG" smtClean="0"/>
              <a:t>22/1/2016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F9E3-A110-4023-8949-D7600F5ACD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215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7E1-6605-4423-8103-CD94F8BFF7C0}" type="datetimeFigureOut">
              <a:rPr lang="en-SG" smtClean="0"/>
              <a:t>22/1/2016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F9E3-A110-4023-8949-D7600F5ACD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843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7E1-6605-4423-8103-CD94F8BFF7C0}" type="datetimeFigureOut">
              <a:rPr lang="en-SG" smtClean="0"/>
              <a:t>22/1/2016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F9E3-A110-4023-8949-D7600F5ACD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82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7E1-6605-4423-8103-CD94F8BFF7C0}" type="datetimeFigureOut">
              <a:rPr lang="en-SG" smtClean="0"/>
              <a:t>22/1/2016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F9E3-A110-4023-8949-D7600F5ACD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935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7E1-6605-4423-8103-CD94F8BFF7C0}" type="datetimeFigureOut">
              <a:rPr lang="en-SG" smtClean="0"/>
              <a:t>22/1/2016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F9E3-A110-4023-8949-D7600F5ACD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46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7E1-6605-4423-8103-CD94F8BFF7C0}" type="datetimeFigureOut">
              <a:rPr lang="en-SG" smtClean="0"/>
              <a:t>22/1/2016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F9E3-A110-4023-8949-D7600F5ACD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017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7E1-6605-4423-8103-CD94F8BFF7C0}" type="datetimeFigureOut">
              <a:rPr lang="en-SG" smtClean="0"/>
              <a:t>22/1/2016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F9E3-A110-4023-8949-D7600F5ACD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393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7E1-6605-4423-8103-CD94F8BFF7C0}" type="datetimeFigureOut">
              <a:rPr lang="en-SG" smtClean="0"/>
              <a:t>22/1/2016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F9E3-A110-4023-8949-D7600F5ACD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57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7E1-6605-4423-8103-CD94F8BFF7C0}" type="datetimeFigureOut">
              <a:rPr lang="en-SG" smtClean="0"/>
              <a:t>22/1/2016</a:t>
            </a:fld>
            <a:endParaRPr lang="en-S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F9E3-A110-4023-8949-D7600F5ACD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684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7E1-6605-4423-8103-CD94F8BFF7C0}" type="datetimeFigureOut">
              <a:rPr lang="en-SG" smtClean="0"/>
              <a:t>22/1/2016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F9E3-A110-4023-8949-D7600F5ACD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779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98987E1-6605-4423-8103-CD94F8BFF7C0}" type="datetimeFigureOut">
              <a:rPr lang="en-SG" smtClean="0"/>
              <a:t>22/1/2016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CF9E3-A110-4023-8949-D7600F5ACD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7053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742" y="1015010"/>
            <a:ext cx="10972800" cy="125272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Summarization of user reviews on 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e-commerce </a:t>
            </a:r>
            <a:r>
              <a:rPr lang="en-IN" b="1" dirty="0"/>
              <a:t>websites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7106" y="4146115"/>
            <a:ext cx="7565721" cy="149059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SG" sz="2000" dirty="0" smtClean="0"/>
              <a:t>Project Guide: </a:t>
            </a:r>
          </a:p>
          <a:p>
            <a:pPr marL="0" indent="0" algn="ctr">
              <a:buNone/>
            </a:pPr>
            <a:r>
              <a:rPr lang="en-SG" sz="2400" b="1" dirty="0" smtClean="0"/>
              <a:t>Dr. Arockia Xavier Annie,</a:t>
            </a:r>
          </a:p>
          <a:p>
            <a:pPr marL="0" indent="0" algn="ctr">
              <a:buNone/>
            </a:pPr>
            <a:r>
              <a:rPr lang="en-SG" sz="2000" b="1" dirty="0" smtClean="0"/>
              <a:t>Assistant Professor,</a:t>
            </a:r>
          </a:p>
          <a:p>
            <a:pPr marL="0" indent="0" algn="ctr">
              <a:buNone/>
            </a:pPr>
            <a:r>
              <a:rPr lang="en-SG" sz="2000" b="1" dirty="0" smtClean="0"/>
              <a:t>DCSE, CEG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95543" y="2555309"/>
            <a:ext cx="4379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SG" sz="2000" b="1" dirty="0" smtClean="0"/>
              <a:t>Sai </a:t>
            </a:r>
            <a:r>
              <a:rPr lang="en-SG" sz="2000" b="1" dirty="0"/>
              <a:t>Shibi M </a:t>
            </a:r>
            <a:r>
              <a:rPr lang="en-SG" sz="2000" b="1" dirty="0" smtClean="0"/>
              <a:t>R  </a:t>
            </a:r>
            <a:r>
              <a:rPr lang="en-SG" sz="2000" b="1" dirty="0"/>
              <a:t> </a:t>
            </a:r>
            <a:r>
              <a:rPr lang="en-SG" sz="2000" b="1" dirty="0" smtClean="0"/>
              <a:t>  (2012103056</a:t>
            </a:r>
            <a:r>
              <a:rPr lang="en-SG" sz="2000" b="1" dirty="0"/>
              <a:t>)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SG" sz="2000" b="1" dirty="0" smtClean="0"/>
              <a:t>Manikandan P (2012103554)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SG" sz="2000" b="1" dirty="0"/>
              <a:t>Pradeep T         (2012103570</a:t>
            </a:r>
            <a:r>
              <a:rPr lang="en-SG" sz="2000" b="1" dirty="0" smtClean="0"/>
              <a:t>)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310660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856" y="595746"/>
            <a:ext cx="9273998" cy="5652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b="1" dirty="0" smtClean="0"/>
              <a:t>Merging of Reviews</a:t>
            </a:r>
          </a:p>
          <a:p>
            <a:pPr marL="0" indent="0">
              <a:buNone/>
            </a:pPr>
            <a:endParaRPr lang="en-IN" sz="4200" b="1" dirty="0" smtClean="0"/>
          </a:p>
          <a:p>
            <a:pPr lvl="1"/>
            <a:r>
              <a:rPr lang="en-IN" sz="2000" b="1" dirty="0" smtClean="0"/>
              <a:t>Last two modules are repeated for all the three websites and the reviews from individual websites are merged.</a:t>
            </a:r>
          </a:p>
          <a:p>
            <a:pPr lvl="1"/>
            <a:r>
              <a:rPr lang="en-IN" sz="2000" b="1" dirty="0" smtClean="0"/>
              <a:t>One complete sub module(Information Extraction) is done.</a:t>
            </a:r>
          </a:p>
          <a:p>
            <a:pPr lvl="1"/>
            <a:endParaRPr lang="en-IN" sz="2000" b="1" dirty="0"/>
          </a:p>
          <a:p>
            <a:pPr marL="0" indent="0">
              <a:buNone/>
            </a:pPr>
            <a:endParaRPr lang="en-IN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413533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 smtClean="0"/>
              <a:t>Modules Description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0" y="1675547"/>
            <a:ext cx="10936289" cy="4449482"/>
          </a:xfrm>
        </p:spPr>
        <p:txBody>
          <a:bodyPr>
            <a:normAutofit/>
          </a:bodyPr>
          <a:lstStyle/>
          <a:p>
            <a:pPr marL="118872" indent="0" algn="just">
              <a:buNone/>
            </a:pPr>
            <a:r>
              <a:rPr lang="en-IN" sz="2500" b="1" dirty="0" smtClean="0"/>
              <a:t>Fetching </a:t>
            </a:r>
            <a:r>
              <a:rPr lang="en-IN" sz="2500" b="1" dirty="0"/>
              <a:t>user reviews</a:t>
            </a:r>
            <a:r>
              <a:rPr lang="en-IN" sz="2500" b="1" dirty="0" smtClean="0"/>
              <a:t>:</a:t>
            </a:r>
          </a:p>
          <a:p>
            <a:pPr marL="118872" indent="0" algn="just">
              <a:buNone/>
            </a:pPr>
            <a:endParaRPr lang="en-IN" sz="1100" b="1" dirty="0"/>
          </a:p>
          <a:p>
            <a:pPr algn="just"/>
            <a:r>
              <a:rPr lang="en-IN" sz="1800" b="1" dirty="0"/>
              <a:t>Every product contains reviews written by the customers. </a:t>
            </a:r>
            <a:r>
              <a:rPr lang="en-IN" sz="1800" b="1" dirty="0" smtClean="0"/>
              <a:t>This </a:t>
            </a:r>
            <a:r>
              <a:rPr lang="en-IN" sz="1800" b="1" dirty="0"/>
              <a:t>module brings all those reviews. </a:t>
            </a:r>
            <a:endParaRPr lang="en-IN" sz="1800" b="1" dirty="0" smtClean="0"/>
          </a:p>
          <a:p>
            <a:pPr algn="just"/>
            <a:r>
              <a:rPr lang="en-IN" sz="1800" b="1" dirty="0" smtClean="0"/>
              <a:t>Reviews </a:t>
            </a:r>
            <a:r>
              <a:rPr lang="en-IN" sz="1800" b="1" dirty="0"/>
              <a:t>can be categorized into product reviews which are actually the pros or cons about the product, delivery reviews which tells about the service. </a:t>
            </a:r>
            <a:endParaRPr lang="en-IN" sz="1800" b="1" dirty="0" smtClean="0"/>
          </a:p>
          <a:p>
            <a:pPr algn="just"/>
            <a:r>
              <a:rPr lang="en-IN" sz="1800" b="1" dirty="0" smtClean="0"/>
              <a:t>We </a:t>
            </a:r>
            <a:r>
              <a:rPr lang="en-IN" sz="1800" b="1" dirty="0"/>
              <a:t>do not need to worry about the delivery reviews which are out of our project’s aim. </a:t>
            </a:r>
            <a:endParaRPr lang="en-IN" sz="1800" b="1" dirty="0" smtClean="0"/>
          </a:p>
          <a:p>
            <a:pPr algn="just"/>
            <a:r>
              <a:rPr lang="en-IN" sz="1800" b="1" dirty="0" smtClean="0"/>
              <a:t>So </a:t>
            </a:r>
            <a:r>
              <a:rPr lang="en-IN" sz="1800" b="1" dirty="0"/>
              <a:t>the module also involves extraction of the product reviews separately which actually involves Natural Language Processing</a:t>
            </a:r>
          </a:p>
          <a:p>
            <a:pPr algn="just"/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192469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 smtClean="0"/>
              <a:t>Modules </a:t>
            </a:r>
            <a:r>
              <a:rPr lang="en-IN" sz="4000" b="1" dirty="0"/>
              <a:t>Description </a:t>
            </a:r>
            <a:r>
              <a:rPr lang="en-IN" sz="4000" b="1" i="1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30404"/>
            <a:ext cx="11110460" cy="4768796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IN" sz="2500" b="1" dirty="0" smtClean="0"/>
              <a:t>Summarizing </a:t>
            </a:r>
            <a:r>
              <a:rPr lang="en-IN" sz="2500" b="1" dirty="0"/>
              <a:t>reviews</a:t>
            </a:r>
            <a:r>
              <a:rPr lang="en-IN" sz="2500" b="1" dirty="0" smtClean="0"/>
              <a:t>:</a:t>
            </a:r>
          </a:p>
          <a:p>
            <a:pPr marL="118872" indent="0">
              <a:buNone/>
            </a:pPr>
            <a:endParaRPr lang="en-IN" sz="2000" b="1" dirty="0"/>
          </a:p>
          <a:p>
            <a:r>
              <a:rPr lang="en-IN" sz="1800" b="1" dirty="0" smtClean="0"/>
              <a:t>This </a:t>
            </a:r>
            <a:r>
              <a:rPr lang="en-IN" sz="1800" b="1" dirty="0"/>
              <a:t>module involves elimination of unnecessary sentences in the extracted reviews. Natural Language is an ocean. </a:t>
            </a:r>
            <a:endParaRPr lang="en-IN" sz="1800" b="1" dirty="0" smtClean="0"/>
          </a:p>
          <a:p>
            <a:r>
              <a:rPr lang="en-IN" sz="1800" b="1" dirty="0" smtClean="0"/>
              <a:t>So </a:t>
            </a:r>
            <a:r>
              <a:rPr lang="en-IN" sz="1800" b="1" dirty="0"/>
              <a:t>rather than eliminating unnecessary sentences, pick(include) the necessary sentences that actually describes the product. </a:t>
            </a:r>
            <a:endParaRPr lang="en-IN" sz="1800" b="1" dirty="0" smtClean="0"/>
          </a:p>
          <a:p>
            <a:r>
              <a:rPr lang="en-IN" sz="1800" b="1" dirty="0" smtClean="0"/>
              <a:t>This </a:t>
            </a:r>
            <a:r>
              <a:rPr lang="en-IN" sz="1800" b="1" dirty="0"/>
              <a:t>is done with “phrase match” and “frequency”. Phrase match actually plays a great role in this module. </a:t>
            </a:r>
            <a:endParaRPr lang="en-IN" sz="1800" b="1" dirty="0" smtClean="0"/>
          </a:p>
          <a:p>
            <a:r>
              <a:rPr lang="en-IN" sz="1800" b="1" dirty="0" smtClean="0"/>
              <a:t>Thus </a:t>
            </a:r>
            <a:r>
              <a:rPr lang="en-IN" sz="1800" b="1" dirty="0"/>
              <a:t>at the end of this module, the summary is available which then pass through another module where the pros and cons are separated</a:t>
            </a:r>
            <a:r>
              <a:rPr lang="en-IN" sz="2000" b="1" dirty="0"/>
              <a:t>.</a:t>
            </a:r>
          </a:p>
          <a:p>
            <a:pPr marL="118872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1472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 smtClean="0"/>
              <a:t>Modules </a:t>
            </a:r>
            <a:r>
              <a:rPr lang="en-IN" sz="4000" b="1" dirty="0"/>
              <a:t>Description </a:t>
            </a:r>
            <a:r>
              <a:rPr lang="en-IN" sz="4000" b="1" i="1" dirty="0"/>
              <a:t>(cont.)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02975"/>
            <a:ext cx="10718575" cy="4652682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IN" sz="2500" b="1" dirty="0"/>
              <a:t>Separating Pros and Cons</a:t>
            </a:r>
            <a:r>
              <a:rPr lang="en-IN" sz="2500" b="1" dirty="0" smtClean="0"/>
              <a:t>:</a:t>
            </a:r>
          </a:p>
          <a:p>
            <a:pPr marL="118872" indent="0">
              <a:buNone/>
            </a:pPr>
            <a:endParaRPr lang="en-IN" sz="2000" b="1" dirty="0"/>
          </a:p>
          <a:p>
            <a:r>
              <a:rPr lang="en-IN" sz="1800" b="1" dirty="0" smtClean="0"/>
              <a:t>The </a:t>
            </a:r>
            <a:r>
              <a:rPr lang="en-IN" sz="1800" b="1" dirty="0"/>
              <a:t>project basically aims at separating the pros and cons. In this module it is done</a:t>
            </a:r>
            <a:r>
              <a:rPr lang="en-IN" sz="1800" b="1" dirty="0" smtClean="0"/>
              <a:t>.</a:t>
            </a:r>
          </a:p>
          <a:p>
            <a:r>
              <a:rPr lang="en-IN" sz="1800" b="1" dirty="0" smtClean="0"/>
              <a:t>For </a:t>
            </a:r>
            <a:r>
              <a:rPr lang="en-IN" sz="1800" b="1" dirty="0"/>
              <a:t>this, decide whether a particular review is positive review or negative review. </a:t>
            </a:r>
            <a:endParaRPr lang="en-IN" sz="1800" b="1" dirty="0" smtClean="0"/>
          </a:p>
          <a:p>
            <a:r>
              <a:rPr lang="en-IN" sz="1800" b="1" dirty="0" smtClean="0"/>
              <a:t>The </a:t>
            </a:r>
            <a:r>
              <a:rPr lang="en-IN" sz="1800" b="1" dirty="0"/>
              <a:t>decision is made by matching with set of positive and negative words</a:t>
            </a:r>
            <a:r>
              <a:rPr lang="en-IN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472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 smtClean="0"/>
              <a:t>Modules </a:t>
            </a:r>
            <a:r>
              <a:rPr lang="en-IN" sz="4000" b="1" dirty="0"/>
              <a:t>Description </a:t>
            </a:r>
            <a:r>
              <a:rPr lang="en-IN" sz="4000" b="1" i="1" dirty="0"/>
              <a:t>(cont.)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255" y="1617489"/>
            <a:ext cx="10856459" cy="4195481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IN" sz="2400" b="1" dirty="0"/>
              <a:t>Sentence Formation</a:t>
            </a:r>
            <a:r>
              <a:rPr lang="en-IN" sz="2400" b="1" dirty="0" smtClean="0"/>
              <a:t>:</a:t>
            </a:r>
          </a:p>
          <a:p>
            <a:pPr marL="118872" indent="0">
              <a:buNone/>
            </a:pPr>
            <a:endParaRPr lang="en-IN" sz="2000" dirty="0"/>
          </a:p>
          <a:p>
            <a:r>
              <a:rPr lang="en-IN" sz="1800" b="1" dirty="0" smtClean="0"/>
              <a:t>With </a:t>
            </a:r>
            <a:r>
              <a:rPr lang="en-IN" sz="1800" b="1" dirty="0"/>
              <a:t>the set of positive and negative words or reviews found so far, sentences are formed and appended to respective sections(Append positive sentences to pros and negative sentences to cons).</a:t>
            </a:r>
          </a:p>
        </p:txBody>
      </p:sp>
    </p:spTree>
    <p:extLst>
      <p:ext uri="{BB962C8B-B14F-4D97-AF65-F5344CB8AC3E}">
        <p14:creationId xmlns:p14="http://schemas.microsoft.com/office/powerpoint/2010/main" val="271472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Literature </a:t>
            </a:r>
            <a:r>
              <a:rPr lang="en-IN" b="1" dirty="0" smtClean="0"/>
              <a:t>Review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22400"/>
            <a:ext cx="10834085" cy="5021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1. “Recommender </a:t>
            </a:r>
            <a:r>
              <a:rPr lang="en-IN" b="1" dirty="0"/>
              <a:t>systems based on user reviews</a:t>
            </a:r>
            <a:r>
              <a:rPr lang="en-IN" b="1" dirty="0" smtClean="0"/>
              <a:t>: the </a:t>
            </a:r>
            <a:r>
              <a:rPr lang="en-IN" b="1" dirty="0"/>
              <a:t>state of the </a:t>
            </a:r>
            <a:r>
              <a:rPr lang="en-IN" b="1" dirty="0" smtClean="0"/>
              <a:t>art”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 </a:t>
            </a:r>
            <a:r>
              <a:rPr lang="de-DE" b="1" dirty="0" smtClean="0"/>
              <a:t>Li </a:t>
            </a:r>
            <a:r>
              <a:rPr lang="de-DE" b="1" dirty="0"/>
              <a:t>Chen · Guanliang Chen · Feng </a:t>
            </a:r>
            <a:r>
              <a:rPr lang="de-DE" b="1" dirty="0" smtClean="0"/>
              <a:t>Wang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text analysis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opinion mining techniques enable the extraction of various types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review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elements, such as the discussed topics, the multi-faceted nature of opinions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contextual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information, comparative opinions, and reviewers’ emotions. 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article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they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comprehensive overview of how the review elements have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been exploited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standard content-based recommending, collaborative filtering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preference-based product ranking techniques. 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review-based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recommender system’s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alleviate the well-known rating sparsity and cold-start problems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emphasized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survey classifies state-of-the-art studies into two principal branches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review-based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profile building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review-based product profile building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user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sub-branch, the reviews are not only used to create term-based profiles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but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to infer or enhance ratings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profile can be enriched with feature opinions or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opinions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better reflect its assessment quality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64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/>
              <a:t>Literature Review </a:t>
            </a:r>
            <a:r>
              <a:rPr lang="en-IN" sz="4000" b="1" i="1" dirty="0"/>
              <a:t>(cont.)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30404"/>
            <a:ext cx="11023375" cy="4551082"/>
          </a:xfrm>
        </p:spPr>
        <p:txBody>
          <a:bodyPr/>
          <a:lstStyle/>
          <a:p>
            <a:pPr marL="118872" indent="0" algn="just">
              <a:buNone/>
            </a:pPr>
            <a:r>
              <a:rPr lang="en-IN" b="1" dirty="0" smtClean="0"/>
              <a:t>2. </a:t>
            </a:r>
            <a:r>
              <a:rPr lang="en-IN" b="1" dirty="0"/>
              <a:t>“Information Extraction from Web Pages” Novotny, </a:t>
            </a:r>
            <a:r>
              <a:rPr lang="en-IN" b="1" dirty="0" err="1"/>
              <a:t>Róbert</a:t>
            </a:r>
            <a:r>
              <a:rPr lang="en-IN" b="1" dirty="0"/>
              <a:t>; </a:t>
            </a:r>
            <a:r>
              <a:rPr lang="en-IN" b="1" dirty="0" err="1"/>
              <a:t>Vojtas</a:t>
            </a:r>
            <a:r>
              <a:rPr lang="en-IN" b="1" dirty="0"/>
              <a:t>, P.; </a:t>
            </a:r>
            <a:r>
              <a:rPr lang="en-IN" b="1" dirty="0" err="1"/>
              <a:t>Maruscak</a:t>
            </a:r>
            <a:r>
              <a:rPr lang="en-IN" b="1" dirty="0"/>
              <a:t>, </a:t>
            </a:r>
            <a:r>
              <a:rPr lang="en-IN" b="1" dirty="0" err="1"/>
              <a:t>Dušan</a:t>
            </a:r>
            <a:endParaRPr lang="en-IN" b="1" dirty="0"/>
          </a:p>
          <a:p>
            <a:pPr marL="118872" indent="0" algn="just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presents a chain of techniques for extraction of object attribute data from web pages which contain either multiple object data or detailed data about a single object.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discover data regions containing multiple data records, which will be extracted with help of extraction ontology. 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we present an additional algorithm for detail-page extraction based on the comparison of two HTML subtrees.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53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/>
              <a:t>Literature </a:t>
            </a:r>
            <a:r>
              <a:rPr lang="en-IN" sz="4000" b="1" dirty="0" smtClean="0"/>
              <a:t>Review </a:t>
            </a:r>
            <a:r>
              <a:rPr lang="en-IN" sz="4000" b="1" i="1" dirty="0"/>
              <a:t>(cont.)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591" y="1390191"/>
            <a:ext cx="11253409" cy="477578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b="1" dirty="0">
                <a:latin typeface="Century Gothic" panose="020B0502020202020204" pitchFamily="34" charset="0"/>
                <a:cs typeface="Arial" panose="020B0604020202020204" pitchFamily="34" charset="0"/>
              </a:rPr>
              <a:t>3</a:t>
            </a:r>
            <a:r>
              <a:rPr lang="en-IN" sz="20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. “Thai </a:t>
            </a:r>
            <a:r>
              <a:rPr lang="en-IN" sz="2000" b="1" dirty="0">
                <a:latin typeface="Century Gothic" panose="020B0502020202020204" pitchFamily="34" charset="0"/>
                <a:cs typeface="Arial" panose="020B0604020202020204" pitchFamily="34" charset="0"/>
              </a:rPr>
              <a:t>herb information extraction from multiple websites” </a:t>
            </a:r>
            <a:r>
              <a:rPr lang="en-IN" sz="2000" b="1" dirty="0" err="1">
                <a:latin typeface="Century Gothic" panose="020B0502020202020204" pitchFamily="34" charset="0"/>
                <a:cs typeface="Arial" panose="020B0604020202020204" pitchFamily="34" charset="0"/>
              </a:rPr>
              <a:t>Chainapaporn</a:t>
            </a:r>
            <a:r>
              <a:rPr lang="en-IN" sz="2000" b="1" dirty="0">
                <a:latin typeface="Century Gothic" panose="020B0502020202020204" pitchFamily="34" charset="0"/>
                <a:cs typeface="Arial" panose="020B0604020202020204" pitchFamily="34" charset="0"/>
              </a:rPr>
              <a:t>, P.; </a:t>
            </a:r>
            <a:r>
              <a:rPr lang="en-IN" sz="2000" b="1" dirty="0" err="1">
                <a:latin typeface="Century Gothic" panose="020B0502020202020204" pitchFamily="34" charset="0"/>
                <a:cs typeface="Arial" panose="020B0604020202020204" pitchFamily="34" charset="0"/>
              </a:rPr>
              <a:t>Netisopakul</a:t>
            </a:r>
            <a:r>
              <a:rPr lang="en-IN" sz="2000" b="1" dirty="0">
                <a:latin typeface="Century Gothic" panose="020B0502020202020204" pitchFamily="34" charset="0"/>
                <a:cs typeface="Arial" panose="020B0604020202020204" pitchFamily="34" charset="0"/>
              </a:rPr>
              <a:t>, P.</a:t>
            </a:r>
          </a:p>
          <a:p>
            <a:pPr marL="0" indent="0" algn="just">
              <a:buNone/>
            </a:pPr>
            <a:endParaRPr lang="en-IN" sz="20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marL="342900" indent="-342900"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Thai herbs have increasingly gained public attention. Recently, there are a number of Thai herb websites.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has similar information but quite different details. For example, some webpages do not provide information indicating which part of Thai herb can treat the specified symptom.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to collect more complete Thai herb information, we have developed information extraction process to extract Thai herb information from multiple websites.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employed a HTML parser and file templates to recognize useful information in various webpage formats.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gave satisfactory precision and recall over 85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percent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16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 smtClean="0"/>
              <a:t>Literature Review </a:t>
            </a:r>
            <a:r>
              <a:rPr lang="en-IN" sz="4000" b="1" i="1" dirty="0"/>
              <a:t>(cont.)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76342"/>
            <a:ext cx="10934096" cy="5036398"/>
          </a:xfrm>
        </p:spPr>
        <p:txBody>
          <a:bodyPr>
            <a:normAutofit/>
          </a:bodyPr>
          <a:lstStyle/>
          <a:p>
            <a:pPr marL="118872" indent="0" algn="just">
              <a:buNone/>
            </a:pPr>
            <a:r>
              <a:rPr lang="en-IN" sz="1800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4.  </a:t>
            </a:r>
            <a:r>
              <a:rPr lang="en-IN" sz="1800" b="1" dirty="0">
                <a:latin typeface="Century Gothic" panose="020B0502020202020204" pitchFamily="34" charset="0"/>
                <a:cs typeface="Arial" panose="020B0604020202020204" pitchFamily="34" charset="0"/>
              </a:rPr>
              <a:t>“Classification and Summarization of Pros and Cons for Customer Reviews” Hu, </a:t>
            </a:r>
            <a:r>
              <a:rPr lang="en-IN" sz="1800" b="1" dirty="0" err="1">
                <a:latin typeface="Century Gothic" panose="020B0502020202020204" pitchFamily="34" charset="0"/>
                <a:cs typeface="Arial" panose="020B0604020202020204" pitchFamily="34" charset="0"/>
              </a:rPr>
              <a:t>Xinghua</a:t>
            </a:r>
            <a:r>
              <a:rPr lang="en-IN" sz="1800" b="1" dirty="0">
                <a:latin typeface="Century Gothic" panose="020B0502020202020204" pitchFamily="34" charset="0"/>
                <a:cs typeface="Arial" panose="020B0604020202020204" pitchFamily="34" charset="0"/>
              </a:rPr>
              <a:t>; Wu, Bin</a:t>
            </a:r>
          </a:p>
          <a:p>
            <a:pPr algn="just"/>
            <a:endParaRPr lang="en-IN" sz="7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e-commerce is becoming more and more popular, the number of customer reviews for online products grows rapidly.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popular product, there can be hundreds of reviews.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it difficult for a potential customer to read all of them in order to get as much information as possible and to make a decision on purchasing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summarization of product reviews would make purchase more convenient and reliable.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way of summarizing a review is to select or rewrite a subset of the original sentences from the review, which is inefficient. 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paper, we propose to summarize all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customer’s reviews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product as a list of phrases named pros and cons list, which can be perceived and understood at a glance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 a score algorithm which considers the strength of a word towards positive or negative orientation to calculate and weigh the sentiment of a sentence. To assess our algorithm, a number of existing classifiers are also presented.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show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our Sentence Weight classifier is more accurate and effective than those compared.</a:t>
            </a:r>
          </a:p>
          <a:p>
            <a:pPr marL="118872" indent="0" algn="just">
              <a:buNone/>
            </a:pPr>
            <a:endParaRPr lang="en-IN" sz="7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35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0653"/>
          </a:xfrm>
        </p:spPr>
        <p:txBody>
          <a:bodyPr/>
          <a:lstStyle/>
          <a:p>
            <a:r>
              <a:rPr lang="en-IN" b="1" dirty="0" smtClean="0"/>
              <a:t>Gantt Chart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61284"/>
            <a:ext cx="10729773" cy="3958943"/>
          </a:xfrm>
        </p:spPr>
      </p:pic>
    </p:spTree>
    <p:extLst>
      <p:ext uri="{BB962C8B-B14F-4D97-AF65-F5344CB8AC3E}">
        <p14:creationId xmlns:p14="http://schemas.microsoft.com/office/powerpoint/2010/main" val="172513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Abstract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01607"/>
            <a:ext cx="10972800" cy="4625609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q"/>
            </a:pPr>
            <a:endParaRPr lang="en-IN" sz="2800" b="1" dirty="0"/>
          </a:p>
          <a:p>
            <a:pPr algn="just">
              <a:buFont typeface="Wingdings" pitchFamily="2" charset="2"/>
              <a:buChar char="q"/>
            </a:pPr>
            <a:r>
              <a:rPr lang="en-IN" sz="2000" b="1" dirty="0"/>
              <a:t>E-commerce is a rapidly growing industry at present, with the number of regular users of these sites increasing day by day. </a:t>
            </a:r>
            <a:endParaRPr lang="en-IN" sz="2000" b="1" dirty="0" smtClean="0"/>
          </a:p>
          <a:p>
            <a:pPr algn="just">
              <a:buFont typeface="Wingdings" pitchFamily="2" charset="2"/>
              <a:buChar char="q"/>
            </a:pPr>
            <a:r>
              <a:rPr lang="en-IN" sz="2000" b="1" dirty="0" smtClean="0"/>
              <a:t>A recent survey suggests that about 80% of users read the user-review forums of a product before they buy it.</a:t>
            </a:r>
          </a:p>
          <a:p>
            <a:pPr algn="just">
              <a:buFont typeface="Wingdings" pitchFamily="2" charset="2"/>
              <a:buChar char="q"/>
            </a:pPr>
            <a:r>
              <a:rPr lang="en-IN" sz="2000" b="1" dirty="0" smtClean="0"/>
              <a:t>But </a:t>
            </a:r>
            <a:r>
              <a:rPr lang="en-IN" sz="2000" b="1" dirty="0"/>
              <a:t>the problem with these reviews is that they are not organised</a:t>
            </a:r>
            <a:r>
              <a:rPr lang="en-IN" sz="2000" b="1" dirty="0" smtClean="0"/>
              <a:t>. Some </a:t>
            </a:r>
            <a:r>
              <a:rPr lang="en-IN" sz="2000" b="1" dirty="0"/>
              <a:t>users write about the product, while </a:t>
            </a:r>
            <a:r>
              <a:rPr lang="en-IN" sz="2000" b="1" dirty="0" smtClean="0"/>
              <a:t>some people write </a:t>
            </a:r>
            <a:r>
              <a:rPr lang="en-IN" sz="2000" b="1" dirty="0"/>
              <a:t>about the service </a:t>
            </a:r>
            <a:r>
              <a:rPr lang="en-IN" sz="2000" b="1" dirty="0" smtClean="0"/>
              <a:t>(like delivery</a:t>
            </a:r>
            <a:r>
              <a:rPr lang="en-IN" sz="2000" b="1" dirty="0"/>
              <a:t>, packaging etc</a:t>
            </a:r>
            <a:r>
              <a:rPr lang="en-IN" sz="2000" b="1" dirty="0" smtClean="0"/>
              <a:t>.) and for popular products these reviews are big </a:t>
            </a:r>
            <a:r>
              <a:rPr lang="en-IN" b="1" dirty="0" smtClean="0"/>
              <a:t>making it hard to read</a:t>
            </a:r>
            <a:r>
              <a:rPr lang="en-IN" sz="2000" b="1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2306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Gantt </a:t>
            </a:r>
            <a:r>
              <a:rPr lang="en-IN" b="1" dirty="0" smtClean="0"/>
              <a:t>Chart </a:t>
            </a:r>
            <a:r>
              <a:rPr lang="en-IN" b="1" i="1" dirty="0" smtClean="0"/>
              <a:t>(contd.)</a:t>
            </a:r>
            <a:endParaRPr lang="en-IN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10887820" cy="3850866"/>
          </a:xfrm>
        </p:spPr>
      </p:pic>
    </p:spTree>
    <p:extLst>
      <p:ext uri="{BB962C8B-B14F-4D97-AF65-F5344CB8AC3E}">
        <p14:creationId xmlns:p14="http://schemas.microsoft.com/office/powerpoint/2010/main" val="397191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 smtClean="0"/>
              <a:t>References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91772"/>
            <a:ext cx="10863717" cy="4956628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[1]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Raut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V.B and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Londhe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D.D :“Opinion Mining and Summarization of Hotel Reviews” Computational Intelligence and Communication Networks (CICN), 2014 International Conference on Year: </a:t>
            </a:r>
            <a:r>
              <a:rPr lang="en-IN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2014</a:t>
            </a:r>
          </a:p>
          <a:p>
            <a:pPr algn="just">
              <a:lnSpc>
                <a:spcPct val="115000"/>
              </a:lnSpc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[2] Amiya Kumar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Tripathy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Revathy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Sundararajan,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Chinmay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Deshpande, Pankaj Mishra, Neha </a:t>
            </a:r>
            <a:r>
              <a:rPr lang="en-IN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Natarajan “Opinion 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Mining from User </a:t>
            </a:r>
            <a:r>
              <a:rPr lang="en-IN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Reviews”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International Conference on Technologies for Sustainable Development (ICTSD-2015</a:t>
            </a:r>
            <a:r>
              <a:rPr lang="en-IN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IN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[3] Novotny,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Róbert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Vojtas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Maruscak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and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Dušan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: “Information Extraction from Web Pages” Web Intelligence and Intelligent Agent Technologies, 2009. WI-IAT '09. IEEE/WIC/ACM International Joint Conferences.</a:t>
            </a:r>
          </a:p>
          <a:p>
            <a:pPr algn="just">
              <a:lnSpc>
                <a:spcPct val="115000"/>
              </a:lnSpc>
            </a:pPr>
            <a:r>
              <a:rPr lang="en-IN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[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4]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Chainapaporn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P and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Netisopakul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P : “Thai herb information extraction from multiple websites” Knowledge and Smart Technology (KST), 2012 4th International Conference. </a:t>
            </a:r>
          </a:p>
        </p:txBody>
      </p:sp>
    </p:spTree>
    <p:extLst>
      <p:ext uri="{BB962C8B-B14F-4D97-AF65-F5344CB8AC3E}">
        <p14:creationId xmlns:p14="http://schemas.microsoft.com/office/powerpoint/2010/main" val="263898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Abstract </a:t>
            </a:r>
            <a:r>
              <a:rPr lang="en-IN" b="1" i="1" dirty="0" smtClean="0"/>
              <a:t>(contd.)</a:t>
            </a:r>
            <a:endParaRPr lang="en-IN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12905"/>
            <a:ext cx="10689546" cy="4195481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IN" b="1" dirty="0"/>
              <a:t>These product reviews can further be categorized into positive, negative or both. </a:t>
            </a:r>
          </a:p>
          <a:p>
            <a:pPr algn="just">
              <a:buFont typeface="Wingdings" pitchFamily="2" charset="2"/>
              <a:buChar char="q"/>
            </a:pPr>
            <a:r>
              <a:rPr lang="en-IN" b="1" dirty="0"/>
              <a:t>Our aim is to organize the product reviews from all popular e-commerce websites and summarize those reviews, so that users can get a clear idea about the product.</a:t>
            </a:r>
          </a:p>
          <a:p>
            <a:pPr algn="just">
              <a:buFont typeface="Wingdings" pitchFamily="2" charset="2"/>
              <a:buChar char="q"/>
            </a:pPr>
            <a:r>
              <a:rPr lang="en-US" b="1" dirty="0"/>
              <a:t>Among many e-commerce websites we extract reviews from Flipkart , Amazon and Snapdeal since these websites have many number of users.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0174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Problem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918" y="2213604"/>
            <a:ext cx="10972800" cy="3786364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IN" b="1" dirty="0"/>
              <a:t>To build a system to retrieve </a:t>
            </a:r>
            <a:r>
              <a:rPr lang="en-IN" b="1" dirty="0" smtClean="0"/>
              <a:t>users’ </a:t>
            </a:r>
            <a:r>
              <a:rPr lang="en-IN" b="1" dirty="0"/>
              <a:t>feedback (reviews) from e-commerce websites </a:t>
            </a:r>
            <a:r>
              <a:rPr lang="en-IN" b="1" dirty="0" smtClean="0"/>
              <a:t>(like Amazon</a:t>
            </a:r>
            <a:r>
              <a:rPr lang="en-IN" b="1" dirty="0"/>
              <a:t>, </a:t>
            </a:r>
            <a:r>
              <a:rPr lang="en-IN" b="1" dirty="0" smtClean="0"/>
              <a:t>Flipkart, Snapdeal etc.) and </a:t>
            </a:r>
            <a:r>
              <a:rPr lang="en-IN" b="1" dirty="0"/>
              <a:t>summarize the extracted </a:t>
            </a:r>
            <a:r>
              <a:rPr lang="en-IN" b="1" dirty="0" smtClean="0"/>
              <a:t>reviews into pros and cons.</a:t>
            </a:r>
          </a:p>
        </p:txBody>
      </p:sp>
    </p:spTree>
    <p:extLst>
      <p:ext uri="{BB962C8B-B14F-4D97-AF65-F5344CB8AC3E}">
        <p14:creationId xmlns:p14="http://schemas.microsoft.com/office/powerpoint/2010/main" val="293549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Problem Domain</a:t>
            </a:r>
            <a:endParaRPr lang="en-IN" b="1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241198" y="2031147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914400" lvl="2" indent="0">
              <a:buFont typeface="Wingdings 3" charset="2"/>
              <a:buNone/>
            </a:pPr>
            <a:endParaRPr lang="en-IN" sz="3200" b="1" dirty="0" smtClean="0"/>
          </a:p>
          <a:p>
            <a:pPr lvl="2"/>
            <a:r>
              <a:rPr lang="en-IN" sz="2800" b="1" dirty="0" smtClean="0"/>
              <a:t> Data Mining</a:t>
            </a:r>
          </a:p>
          <a:p>
            <a:pPr lvl="2"/>
            <a:r>
              <a:rPr lang="en-IN" sz="2800" b="1" dirty="0" smtClean="0"/>
              <a:t> Natural Language Processing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88824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Module Description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en-IN" sz="3200" b="1" dirty="0" smtClean="0"/>
          </a:p>
          <a:p>
            <a:pPr lvl="2"/>
            <a:r>
              <a:rPr lang="en-IN" sz="3200" b="1" dirty="0" smtClean="0"/>
              <a:t> </a:t>
            </a:r>
            <a:r>
              <a:rPr lang="en-IN" sz="2800" b="1" dirty="0" smtClean="0"/>
              <a:t>Extraction of reviews</a:t>
            </a:r>
          </a:p>
          <a:p>
            <a:pPr lvl="2"/>
            <a:r>
              <a:rPr lang="en-IN" sz="2800" b="1" dirty="0" smtClean="0"/>
              <a:t> Summarization of the reviews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407171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6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01" y="478972"/>
            <a:ext cx="10563696" cy="6212114"/>
          </a:xfrm>
        </p:spPr>
      </p:pic>
    </p:spTree>
    <p:extLst>
      <p:ext uri="{BB962C8B-B14F-4D97-AF65-F5344CB8AC3E}">
        <p14:creationId xmlns:p14="http://schemas.microsoft.com/office/powerpoint/2010/main" val="27973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Link Extractor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30745" cy="4195481"/>
          </a:xfrm>
        </p:spPr>
        <p:txBody>
          <a:bodyPr/>
          <a:lstStyle/>
          <a:p>
            <a:r>
              <a:rPr lang="en-IN" b="1" dirty="0" smtClean="0"/>
              <a:t>The input of this module is the product name.</a:t>
            </a:r>
          </a:p>
          <a:p>
            <a:r>
              <a:rPr lang="en-IN" b="1" dirty="0" smtClean="0"/>
              <a:t>There are many e-commerce websites of which Amazon , Flipkart and Snapdeal are popular.</a:t>
            </a:r>
          </a:p>
          <a:p>
            <a:r>
              <a:rPr lang="en-IN" b="1" dirty="0" smtClean="0"/>
              <a:t>This module aims at extracting the link of the review page of the given product.</a:t>
            </a:r>
          </a:p>
        </p:txBody>
      </p:sp>
    </p:spTree>
    <p:extLst>
      <p:ext uri="{BB962C8B-B14F-4D97-AF65-F5344CB8AC3E}">
        <p14:creationId xmlns:p14="http://schemas.microsoft.com/office/powerpoint/2010/main" val="163294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309" y="720435"/>
            <a:ext cx="10596748" cy="536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b="1" dirty="0" smtClean="0"/>
              <a:t>Noise Remover</a:t>
            </a:r>
          </a:p>
          <a:p>
            <a:pPr marL="0" indent="0">
              <a:buNone/>
            </a:pPr>
            <a:endParaRPr lang="en-IN" b="1" dirty="0"/>
          </a:p>
          <a:p>
            <a:pPr lvl="2"/>
            <a:r>
              <a:rPr lang="en-IN" sz="2000" b="1" dirty="0" smtClean="0"/>
              <a:t>A tree </a:t>
            </a:r>
            <a:r>
              <a:rPr lang="en-IN" sz="2000" b="1" dirty="0"/>
              <a:t>structured output given by DOM </a:t>
            </a:r>
            <a:r>
              <a:rPr lang="en-IN" sz="2000" b="1" dirty="0" smtClean="0"/>
              <a:t>parser is the input of this field</a:t>
            </a:r>
          </a:p>
          <a:p>
            <a:pPr lvl="2"/>
            <a:r>
              <a:rPr lang="en-IN" sz="2000" b="1" dirty="0" smtClean="0"/>
              <a:t>This removes unnecessary contents like images, advertisements etc..,</a:t>
            </a:r>
            <a:endParaRPr lang="en-IN" sz="2000" b="1" dirty="0"/>
          </a:p>
          <a:p>
            <a:pPr marL="914400" lvl="2" indent="0">
              <a:buNone/>
            </a:pPr>
            <a:endParaRPr lang="en-IN" sz="2000" b="1" dirty="0" smtClean="0"/>
          </a:p>
          <a:p>
            <a:pPr marL="0" indent="0">
              <a:buNone/>
            </a:pPr>
            <a:r>
              <a:rPr lang="en-IN" sz="4000" b="1" dirty="0" smtClean="0"/>
              <a:t>Review Extraction</a:t>
            </a:r>
          </a:p>
          <a:p>
            <a:pPr marL="0" indent="0">
              <a:buNone/>
            </a:pPr>
            <a:endParaRPr lang="en-IN" b="1" dirty="0" smtClean="0"/>
          </a:p>
          <a:p>
            <a:pPr lvl="2"/>
            <a:r>
              <a:rPr lang="en-IN" sz="2000" b="1" dirty="0" smtClean="0"/>
              <a:t>With some sort of scoring, the reviews are extracted from the web page.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74603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3182</TotalTime>
  <Words>1254</Words>
  <Application>Microsoft Office PowerPoint</Application>
  <PresentationFormat>Custom</PresentationFormat>
  <Paragraphs>105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Ion</vt:lpstr>
      <vt:lpstr>Summarization of user reviews on  e-commerce websites</vt:lpstr>
      <vt:lpstr>Abstract</vt:lpstr>
      <vt:lpstr>Abstract (contd.)</vt:lpstr>
      <vt:lpstr>Problem Statement</vt:lpstr>
      <vt:lpstr>Problem Domain</vt:lpstr>
      <vt:lpstr>Module Description</vt:lpstr>
      <vt:lpstr>PowerPoint Presentation</vt:lpstr>
      <vt:lpstr>Link Extractor</vt:lpstr>
      <vt:lpstr>PowerPoint Presentation</vt:lpstr>
      <vt:lpstr>PowerPoint Presentation</vt:lpstr>
      <vt:lpstr>Modules Description</vt:lpstr>
      <vt:lpstr>Modules Description (cont.)</vt:lpstr>
      <vt:lpstr>Modules Description (cont.)</vt:lpstr>
      <vt:lpstr>Modules Description (cont.)</vt:lpstr>
      <vt:lpstr>Literature Review</vt:lpstr>
      <vt:lpstr>Literature Review (cont.)</vt:lpstr>
      <vt:lpstr>Literature Review (cont.)</vt:lpstr>
      <vt:lpstr>Literature Review (cont.)</vt:lpstr>
      <vt:lpstr>Gantt Chart</vt:lpstr>
      <vt:lpstr>Gantt Chart (contd.)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Shiv</cp:lastModifiedBy>
  <cp:revision>212</cp:revision>
  <dcterms:created xsi:type="dcterms:W3CDTF">2015-01-27T17:04:52Z</dcterms:created>
  <dcterms:modified xsi:type="dcterms:W3CDTF">2016-01-22T06:55:49Z</dcterms:modified>
</cp:coreProperties>
</file>