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6"/>
  </p:notesMasterIdLst>
  <p:sldIdLst>
    <p:sldId id="268" r:id="rId2"/>
    <p:sldId id="270" r:id="rId3"/>
    <p:sldId id="271" r:id="rId4"/>
    <p:sldId id="281" r:id="rId5"/>
    <p:sldId id="285" r:id="rId6"/>
    <p:sldId id="282" r:id="rId7"/>
    <p:sldId id="283" r:id="rId8"/>
    <p:sldId id="284" r:id="rId9"/>
    <p:sldId id="276" r:id="rId10"/>
    <p:sldId id="277" r:id="rId11"/>
    <p:sldId id="278" r:id="rId12"/>
    <p:sldId id="279" r:id="rId13"/>
    <p:sldId id="28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444" autoAdjust="0"/>
  </p:normalViewPr>
  <p:slideViewPr>
    <p:cSldViewPr snapToGrid="0">
      <p:cViewPr>
        <p:scale>
          <a:sx n="77" d="100"/>
          <a:sy n="77" d="100"/>
        </p:scale>
        <p:origin x="-4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147C1-F6C5-45A1-8026-04C9333E5AB4}" type="datetimeFigureOut">
              <a:rPr lang="en-IN" smtClean="0"/>
              <a:t>07-10-2015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E17FE-7EBA-4B05-AE5F-D4AB88F560EE}" type="slidenum">
              <a:rPr lang="en-IN" smtClean="0"/>
              <a:t>‹#›</a:t>
            </a:fld>
            <a:endParaRPr lang="en-IN"/>
          </a:p>
        </p:txBody>
      </p:sp>
    </p:spTree>
    <p:extLst>
      <p:ext uri="{BB962C8B-B14F-4D97-AF65-F5344CB8AC3E}">
        <p14:creationId xmlns:p14="http://schemas.microsoft.com/office/powerpoint/2010/main" val="273934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8987E1-6605-4423-8103-CD94F8BFF7C0}" type="datetimeFigureOut">
              <a:rPr lang="en-SG" smtClean="0"/>
              <a:t>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282787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987E1-6605-4423-8103-CD94F8BFF7C0}" type="datetimeFigureOut">
              <a:rPr lang="en-SG" smtClean="0"/>
              <a:t>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53019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987E1-6605-4423-8103-CD94F8BFF7C0}" type="datetimeFigureOut">
              <a:rPr lang="en-SG" smtClean="0"/>
              <a:t>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4287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8987E1-6605-4423-8103-CD94F8BFF7C0}" type="datetimeFigureOut">
              <a:rPr lang="en-SG" smtClean="0"/>
              <a:t>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379749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987E1-6605-4423-8103-CD94F8BFF7C0}" type="datetimeFigureOut">
              <a:rPr lang="en-SG" smtClean="0"/>
              <a:t>7/10/2015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256238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8987E1-6605-4423-8103-CD94F8BFF7C0}" type="datetimeFigureOut">
              <a:rPr lang="en-SG" smtClean="0"/>
              <a:t>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391225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8987E1-6605-4423-8103-CD94F8BFF7C0}" type="datetimeFigureOut">
              <a:rPr lang="en-SG" smtClean="0"/>
              <a:t>7/10/2015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348825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8987E1-6605-4423-8103-CD94F8BFF7C0}" type="datetimeFigureOut">
              <a:rPr lang="en-SG" smtClean="0"/>
              <a:t>7/10/2015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412571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987E1-6605-4423-8103-CD94F8BFF7C0}" type="datetimeFigureOut">
              <a:rPr lang="en-SG" smtClean="0"/>
              <a:t>7/10/2015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99602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987E1-6605-4423-8103-CD94F8BFF7C0}" type="datetimeFigureOut">
              <a:rPr lang="en-SG" smtClean="0"/>
              <a:t>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283384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987E1-6605-4423-8103-CD94F8BFF7C0}" type="datetimeFigureOut">
              <a:rPr lang="en-SG" smtClean="0"/>
              <a:t>7/10/2015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6CCF9E3-A110-4023-8949-D7600F5ACD4A}" type="slidenum">
              <a:rPr lang="en-SG" smtClean="0"/>
              <a:t>‹#›</a:t>
            </a:fld>
            <a:endParaRPr lang="en-SG"/>
          </a:p>
        </p:txBody>
      </p:sp>
    </p:spTree>
    <p:extLst>
      <p:ext uri="{BB962C8B-B14F-4D97-AF65-F5344CB8AC3E}">
        <p14:creationId xmlns:p14="http://schemas.microsoft.com/office/powerpoint/2010/main" val="347748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987E1-6605-4423-8103-CD94F8BFF7C0}" type="datetimeFigureOut">
              <a:rPr lang="en-SG" smtClean="0"/>
              <a:t>7/10/2015</a:t>
            </a:fld>
            <a:endParaRPr lang="en-SG"/>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CF9E3-A110-4023-8949-D7600F5ACD4A}" type="slidenum">
              <a:rPr lang="en-SG" smtClean="0"/>
              <a:t>‹#›</a:t>
            </a:fld>
            <a:endParaRPr lang="en-SG"/>
          </a:p>
        </p:txBody>
      </p:sp>
    </p:spTree>
    <p:extLst>
      <p:ext uri="{BB962C8B-B14F-4D97-AF65-F5344CB8AC3E}">
        <p14:creationId xmlns:p14="http://schemas.microsoft.com/office/powerpoint/2010/main" val="35455444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652" y="117870"/>
            <a:ext cx="10972800" cy="1252728"/>
          </a:xfrm>
        </p:spPr>
        <p:txBody>
          <a:bodyPr>
            <a:normAutofit fontScale="90000"/>
          </a:bodyPr>
          <a:lstStyle/>
          <a:p>
            <a:pPr algn="ctr"/>
            <a:r>
              <a:rPr lang="en-IN" dirty="0"/>
              <a:t>Summarization of user reviews on </a:t>
            </a:r>
            <a:r>
              <a:rPr lang="en-IN" dirty="0" smtClean="0"/>
              <a:t/>
            </a:r>
            <a:br>
              <a:rPr lang="en-IN" dirty="0" smtClean="0"/>
            </a:br>
            <a:r>
              <a:rPr lang="en-IN" dirty="0" smtClean="0"/>
              <a:t>e-commerce </a:t>
            </a:r>
            <a:r>
              <a:rPr lang="en-IN" dirty="0"/>
              <a:t>websites</a:t>
            </a:r>
            <a:endParaRPr lang="en-SG" dirty="0"/>
          </a:p>
        </p:txBody>
      </p:sp>
      <p:sp>
        <p:nvSpPr>
          <p:cNvPr id="3" name="Content Placeholder 2"/>
          <p:cNvSpPr>
            <a:spLocks noGrp="1"/>
          </p:cNvSpPr>
          <p:nvPr>
            <p:ph idx="1"/>
          </p:nvPr>
        </p:nvSpPr>
        <p:spPr>
          <a:xfrm>
            <a:off x="2217106" y="4146115"/>
            <a:ext cx="7565721" cy="1490597"/>
          </a:xfrm>
        </p:spPr>
        <p:txBody>
          <a:bodyPr>
            <a:normAutofit lnSpcReduction="10000"/>
          </a:bodyPr>
          <a:lstStyle/>
          <a:p>
            <a:pPr marL="0" indent="0" algn="ctr">
              <a:buNone/>
            </a:pPr>
            <a:r>
              <a:rPr lang="en-SG" sz="2000" dirty="0" smtClean="0"/>
              <a:t>Project Guide: </a:t>
            </a:r>
          </a:p>
          <a:p>
            <a:pPr marL="0" indent="0" algn="ctr">
              <a:buNone/>
            </a:pPr>
            <a:r>
              <a:rPr lang="en-SG" sz="2400" b="1" dirty="0" err="1" smtClean="0"/>
              <a:t>Dr.</a:t>
            </a:r>
            <a:r>
              <a:rPr lang="en-SG" sz="2400" b="1" dirty="0" smtClean="0"/>
              <a:t> </a:t>
            </a:r>
            <a:r>
              <a:rPr lang="en-SG" sz="2400" b="1" dirty="0" err="1" smtClean="0"/>
              <a:t>Arockia</a:t>
            </a:r>
            <a:r>
              <a:rPr lang="en-SG" sz="2400" b="1" dirty="0" smtClean="0"/>
              <a:t> Xavier Annie,</a:t>
            </a:r>
          </a:p>
          <a:p>
            <a:pPr marL="0" indent="0" algn="ctr">
              <a:buNone/>
            </a:pPr>
            <a:r>
              <a:rPr lang="en-SG" sz="2000" b="1" dirty="0" smtClean="0"/>
              <a:t>Assistant Professor,</a:t>
            </a:r>
          </a:p>
          <a:p>
            <a:pPr marL="0" indent="0" algn="ctr">
              <a:buNone/>
            </a:pPr>
            <a:r>
              <a:rPr lang="en-SG" sz="2000" b="1" dirty="0" smtClean="0"/>
              <a:t>DCSE, CEG</a:t>
            </a:r>
          </a:p>
        </p:txBody>
      </p:sp>
      <p:sp>
        <p:nvSpPr>
          <p:cNvPr id="7" name="TextBox 6"/>
          <p:cNvSpPr txBox="1"/>
          <p:nvPr/>
        </p:nvSpPr>
        <p:spPr>
          <a:xfrm>
            <a:off x="3995544" y="2555309"/>
            <a:ext cx="3996062" cy="1015663"/>
          </a:xfrm>
          <a:prstGeom prst="rect">
            <a:avLst/>
          </a:prstGeom>
          <a:noFill/>
        </p:spPr>
        <p:txBody>
          <a:bodyPr wrap="square" rtlCol="0">
            <a:spAutoFit/>
          </a:bodyPr>
          <a:lstStyle/>
          <a:p>
            <a:pPr marL="342900" indent="-342900" algn="just">
              <a:buFont typeface="Wingdings" pitchFamily="2" charset="2"/>
              <a:buChar char="v"/>
            </a:pPr>
            <a:r>
              <a:rPr lang="en-SG" sz="2000" b="1" dirty="0" err="1"/>
              <a:t>Pradeep</a:t>
            </a:r>
            <a:r>
              <a:rPr lang="en-SG" sz="2000" b="1" dirty="0"/>
              <a:t> </a:t>
            </a:r>
            <a:r>
              <a:rPr lang="en-SG" sz="2000" b="1" dirty="0" smtClean="0"/>
              <a:t>T       </a:t>
            </a:r>
            <a:r>
              <a:rPr lang="en-SG" sz="2000" b="1" dirty="0"/>
              <a:t>(2012103570)</a:t>
            </a:r>
          </a:p>
          <a:p>
            <a:pPr marL="342900" indent="-342900" algn="just">
              <a:buFont typeface="Wingdings" pitchFamily="2" charset="2"/>
              <a:buChar char="v"/>
            </a:pPr>
            <a:r>
              <a:rPr lang="en-SG" sz="2000" b="1" dirty="0" err="1"/>
              <a:t>Sai</a:t>
            </a:r>
            <a:r>
              <a:rPr lang="en-SG" sz="2000" b="1" dirty="0"/>
              <a:t> </a:t>
            </a:r>
            <a:r>
              <a:rPr lang="en-SG" sz="2000" b="1" dirty="0" err="1"/>
              <a:t>Shibi</a:t>
            </a:r>
            <a:r>
              <a:rPr lang="en-SG" sz="2000" b="1" dirty="0"/>
              <a:t> M </a:t>
            </a:r>
            <a:r>
              <a:rPr lang="en-SG" sz="2000" b="1" dirty="0" smtClean="0"/>
              <a:t>R  </a:t>
            </a:r>
            <a:r>
              <a:rPr lang="en-SG" sz="2000" b="1" dirty="0"/>
              <a:t>(2012103056)</a:t>
            </a:r>
          </a:p>
          <a:p>
            <a:pPr marL="342900" indent="-342900" algn="just">
              <a:buFont typeface="Wingdings" pitchFamily="2" charset="2"/>
              <a:buChar char="v"/>
            </a:pPr>
            <a:r>
              <a:rPr lang="en-SG" sz="2000" b="1" dirty="0" err="1"/>
              <a:t>Manikandan</a:t>
            </a:r>
            <a:r>
              <a:rPr lang="en-SG" sz="2000" b="1" dirty="0"/>
              <a:t> P (2012103554)</a:t>
            </a:r>
          </a:p>
        </p:txBody>
      </p:sp>
    </p:spTree>
    <p:extLst>
      <p:ext uri="{BB962C8B-B14F-4D97-AF65-F5344CB8AC3E}">
        <p14:creationId xmlns:p14="http://schemas.microsoft.com/office/powerpoint/2010/main" val="3106604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Description</a:t>
            </a:r>
            <a:endParaRPr lang="en-IN" dirty="0"/>
          </a:p>
        </p:txBody>
      </p:sp>
      <p:sp>
        <p:nvSpPr>
          <p:cNvPr id="3" name="Content Placeholder 2"/>
          <p:cNvSpPr>
            <a:spLocks noGrp="1"/>
          </p:cNvSpPr>
          <p:nvPr>
            <p:ph idx="1"/>
          </p:nvPr>
        </p:nvSpPr>
        <p:spPr/>
        <p:txBody>
          <a:bodyPr>
            <a:normAutofit/>
          </a:bodyPr>
          <a:lstStyle/>
          <a:p>
            <a:pPr marL="118872" indent="0">
              <a:buNone/>
            </a:pPr>
            <a:r>
              <a:rPr lang="en-IN" sz="2000" b="1" dirty="0" smtClean="0"/>
              <a:t>Fetching </a:t>
            </a:r>
            <a:r>
              <a:rPr lang="en-IN" sz="2000" b="1" dirty="0"/>
              <a:t>user reviews</a:t>
            </a:r>
            <a:r>
              <a:rPr lang="en-IN" sz="2000" b="1" dirty="0" smtClean="0"/>
              <a:t>:</a:t>
            </a:r>
          </a:p>
          <a:p>
            <a:pPr marL="118872" indent="0">
              <a:buNone/>
            </a:pPr>
            <a:endParaRPr lang="en-IN" sz="2000" b="1" dirty="0"/>
          </a:p>
          <a:p>
            <a:r>
              <a:rPr lang="en-IN" sz="2000" dirty="0"/>
              <a:t>Every product contains reviews written by the customers. </a:t>
            </a:r>
            <a:r>
              <a:rPr lang="en-IN" sz="2000" dirty="0" smtClean="0"/>
              <a:t>This </a:t>
            </a:r>
            <a:r>
              <a:rPr lang="en-IN" sz="2000" dirty="0"/>
              <a:t>module brings all those reviews. </a:t>
            </a:r>
            <a:endParaRPr lang="en-IN" sz="2000" dirty="0" smtClean="0"/>
          </a:p>
          <a:p>
            <a:r>
              <a:rPr lang="en-IN" sz="2000" dirty="0" smtClean="0"/>
              <a:t>Reviews </a:t>
            </a:r>
            <a:r>
              <a:rPr lang="en-IN" sz="2000" dirty="0"/>
              <a:t>can be categorized into product reviews which are actually the pros or cons about the product, delivery reviews which tells about the service. </a:t>
            </a:r>
            <a:endParaRPr lang="en-IN" sz="2000" dirty="0" smtClean="0"/>
          </a:p>
          <a:p>
            <a:r>
              <a:rPr lang="en-IN" sz="2000" dirty="0" smtClean="0"/>
              <a:t>We </a:t>
            </a:r>
            <a:r>
              <a:rPr lang="en-IN" sz="2000" dirty="0"/>
              <a:t>do not need to worry about the delivery reviews which are out of our project’s aim. </a:t>
            </a:r>
            <a:endParaRPr lang="en-IN" sz="2000" dirty="0" smtClean="0"/>
          </a:p>
          <a:p>
            <a:r>
              <a:rPr lang="en-IN" sz="2000" dirty="0" smtClean="0"/>
              <a:t>So </a:t>
            </a:r>
            <a:r>
              <a:rPr lang="en-IN" sz="2000" dirty="0"/>
              <a:t>the module also involves extraction of the product reviews separately which actually involves Natural Language Processing</a:t>
            </a:r>
          </a:p>
          <a:p>
            <a:endParaRPr lang="en-IN" sz="2000" dirty="0"/>
          </a:p>
        </p:txBody>
      </p:sp>
    </p:spTree>
    <p:extLst>
      <p:ext uri="{BB962C8B-B14F-4D97-AF65-F5344CB8AC3E}">
        <p14:creationId xmlns:p14="http://schemas.microsoft.com/office/powerpoint/2010/main" val="1924690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a:t>
            </a:r>
            <a:r>
              <a:rPr lang="en-IN" dirty="0"/>
              <a:t>Description </a:t>
            </a:r>
            <a:r>
              <a:rPr lang="en-IN" i="1" dirty="0"/>
              <a:t>(cont.)</a:t>
            </a:r>
          </a:p>
        </p:txBody>
      </p:sp>
      <p:sp>
        <p:nvSpPr>
          <p:cNvPr id="3" name="Content Placeholder 2"/>
          <p:cNvSpPr>
            <a:spLocks noGrp="1"/>
          </p:cNvSpPr>
          <p:nvPr>
            <p:ph idx="1"/>
          </p:nvPr>
        </p:nvSpPr>
        <p:spPr/>
        <p:txBody>
          <a:bodyPr>
            <a:normAutofit/>
          </a:bodyPr>
          <a:lstStyle/>
          <a:p>
            <a:pPr marL="118872" indent="0">
              <a:buNone/>
            </a:pPr>
            <a:r>
              <a:rPr lang="en-IN" sz="2000" b="1" dirty="0" smtClean="0"/>
              <a:t>Summarizing </a:t>
            </a:r>
            <a:r>
              <a:rPr lang="en-IN" sz="2000" b="1" dirty="0"/>
              <a:t>reviews</a:t>
            </a:r>
            <a:r>
              <a:rPr lang="en-IN" sz="2000" b="1" dirty="0" smtClean="0"/>
              <a:t>:</a:t>
            </a:r>
          </a:p>
          <a:p>
            <a:pPr marL="118872" indent="0">
              <a:buNone/>
            </a:pPr>
            <a:endParaRPr lang="en-IN" sz="2000" dirty="0"/>
          </a:p>
          <a:p>
            <a:r>
              <a:rPr lang="en-IN" sz="2000" dirty="0" smtClean="0"/>
              <a:t>This </a:t>
            </a:r>
            <a:r>
              <a:rPr lang="en-IN" sz="2000" dirty="0"/>
              <a:t>module involves elimination of unnecessary sentences in the extracted reviews. Natural Language is an ocean. </a:t>
            </a:r>
            <a:endParaRPr lang="en-IN" sz="2000" dirty="0" smtClean="0"/>
          </a:p>
          <a:p>
            <a:r>
              <a:rPr lang="en-IN" sz="2000" dirty="0" smtClean="0"/>
              <a:t>So </a:t>
            </a:r>
            <a:r>
              <a:rPr lang="en-IN" sz="2000" dirty="0"/>
              <a:t>rather than eliminating unnecessary sentences, pick(include) the necessary sentences that actually describes the product. </a:t>
            </a:r>
            <a:endParaRPr lang="en-IN" sz="2000" dirty="0" smtClean="0"/>
          </a:p>
          <a:p>
            <a:r>
              <a:rPr lang="en-IN" sz="2000" dirty="0" smtClean="0"/>
              <a:t>This </a:t>
            </a:r>
            <a:r>
              <a:rPr lang="en-IN" sz="2000" dirty="0"/>
              <a:t>is done with “phrase match” and “frequency”. Phrase match actually plays a great role in this module. </a:t>
            </a:r>
            <a:endParaRPr lang="en-IN" sz="2000" dirty="0" smtClean="0"/>
          </a:p>
          <a:p>
            <a:r>
              <a:rPr lang="en-IN" sz="2000" dirty="0" smtClean="0"/>
              <a:t>Thus </a:t>
            </a:r>
            <a:r>
              <a:rPr lang="en-IN" sz="2000" dirty="0"/>
              <a:t>at the end of this module, the summary is available which then pass through another module where the pros and cons are separated.</a:t>
            </a:r>
          </a:p>
          <a:p>
            <a:pPr marL="118872" indent="0">
              <a:buNone/>
            </a:pPr>
            <a:endParaRPr lang="en-IN" dirty="0"/>
          </a:p>
        </p:txBody>
      </p:sp>
    </p:spTree>
    <p:extLst>
      <p:ext uri="{BB962C8B-B14F-4D97-AF65-F5344CB8AC3E}">
        <p14:creationId xmlns:p14="http://schemas.microsoft.com/office/powerpoint/2010/main" val="2714727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a:t>
            </a:r>
            <a:r>
              <a:rPr lang="en-IN" dirty="0"/>
              <a:t>Description </a:t>
            </a:r>
            <a:r>
              <a:rPr lang="en-IN" i="1" dirty="0"/>
              <a:t>(cont.)</a:t>
            </a:r>
            <a:endParaRPr lang="en-IN" dirty="0"/>
          </a:p>
        </p:txBody>
      </p:sp>
      <p:sp>
        <p:nvSpPr>
          <p:cNvPr id="3" name="Content Placeholder 2"/>
          <p:cNvSpPr>
            <a:spLocks noGrp="1"/>
          </p:cNvSpPr>
          <p:nvPr>
            <p:ph idx="1"/>
          </p:nvPr>
        </p:nvSpPr>
        <p:spPr/>
        <p:txBody>
          <a:bodyPr>
            <a:normAutofit/>
          </a:bodyPr>
          <a:lstStyle/>
          <a:p>
            <a:pPr marL="118872" indent="0">
              <a:buNone/>
            </a:pPr>
            <a:r>
              <a:rPr lang="en-IN" sz="2000" b="1" dirty="0"/>
              <a:t>Separating Pros and Cons</a:t>
            </a:r>
            <a:r>
              <a:rPr lang="en-IN" sz="2000" b="1" dirty="0" smtClean="0"/>
              <a:t>:</a:t>
            </a:r>
          </a:p>
          <a:p>
            <a:pPr marL="118872" indent="0">
              <a:buNone/>
            </a:pPr>
            <a:endParaRPr lang="en-IN" sz="2000" dirty="0"/>
          </a:p>
          <a:p>
            <a:r>
              <a:rPr lang="en-IN" sz="2000" dirty="0" smtClean="0"/>
              <a:t>The </a:t>
            </a:r>
            <a:r>
              <a:rPr lang="en-IN" sz="2000" dirty="0"/>
              <a:t>project basically aims at separating the pros and cons. In this module it is done</a:t>
            </a:r>
            <a:r>
              <a:rPr lang="en-IN" sz="2000" dirty="0" smtClean="0"/>
              <a:t>.</a:t>
            </a:r>
          </a:p>
          <a:p>
            <a:r>
              <a:rPr lang="en-IN" sz="2000" dirty="0" smtClean="0"/>
              <a:t>For </a:t>
            </a:r>
            <a:r>
              <a:rPr lang="en-IN" sz="2000" dirty="0"/>
              <a:t>this, decide whether a particular review is positive review or negative review. </a:t>
            </a:r>
            <a:endParaRPr lang="en-IN" sz="2000" dirty="0" smtClean="0"/>
          </a:p>
          <a:p>
            <a:r>
              <a:rPr lang="en-IN" sz="2000" dirty="0" smtClean="0"/>
              <a:t>The </a:t>
            </a:r>
            <a:r>
              <a:rPr lang="en-IN" sz="2000" dirty="0"/>
              <a:t>decision is made by matching with set of positive and negative words.</a:t>
            </a:r>
          </a:p>
        </p:txBody>
      </p:sp>
    </p:spTree>
    <p:extLst>
      <p:ext uri="{BB962C8B-B14F-4D97-AF65-F5344CB8AC3E}">
        <p14:creationId xmlns:p14="http://schemas.microsoft.com/office/powerpoint/2010/main" val="2714727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a:t>
            </a:r>
            <a:r>
              <a:rPr lang="en-IN" dirty="0"/>
              <a:t>Description </a:t>
            </a:r>
            <a:r>
              <a:rPr lang="en-IN" sz="4800" i="1" dirty="0"/>
              <a:t>(cont.)</a:t>
            </a:r>
            <a:endParaRPr lang="en-IN" dirty="0"/>
          </a:p>
        </p:txBody>
      </p:sp>
      <p:sp>
        <p:nvSpPr>
          <p:cNvPr id="3" name="Content Placeholder 2"/>
          <p:cNvSpPr>
            <a:spLocks noGrp="1"/>
          </p:cNvSpPr>
          <p:nvPr>
            <p:ph idx="1"/>
          </p:nvPr>
        </p:nvSpPr>
        <p:spPr/>
        <p:txBody>
          <a:bodyPr>
            <a:normAutofit/>
          </a:bodyPr>
          <a:lstStyle/>
          <a:p>
            <a:pPr marL="118872" indent="0">
              <a:buNone/>
            </a:pPr>
            <a:r>
              <a:rPr lang="en-IN" sz="2000" b="1" dirty="0"/>
              <a:t>Sentence Formation</a:t>
            </a:r>
            <a:r>
              <a:rPr lang="en-IN" sz="2000" b="1" dirty="0" smtClean="0"/>
              <a:t>:</a:t>
            </a:r>
          </a:p>
          <a:p>
            <a:pPr marL="118872" indent="0">
              <a:buNone/>
            </a:pPr>
            <a:endParaRPr lang="en-IN" sz="2000" dirty="0"/>
          </a:p>
          <a:p>
            <a:r>
              <a:rPr lang="en-IN" sz="2000" dirty="0" smtClean="0"/>
              <a:t>With </a:t>
            </a:r>
            <a:r>
              <a:rPr lang="en-IN" sz="2000" dirty="0"/>
              <a:t>the set of positive and negative words or reviews found so far, sentences are formed and appended to respective sections(Append positive sentences to pros and negative sentences to cons).</a:t>
            </a:r>
          </a:p>
        </p:txBody>
      </p:sp>
    </p:spTree>
    <p:extLst>
      <p:ext uri="{BB962C8B-B14F-4D97-AF65-F5344CB8AC3E}">
        <p14:creationId xmlns:p14="http://schemas.microsoft.com/office/powerpoint/2010/main" val="2714727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828" y="1703713"/>
            <a:ext cx="7634130" cy="4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980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584548" y="1314097"/>
            <a:ext cx="10972800" cy="4625609"/>
          </a:xfrm>
        </p:spPr>
        <p:txBody>
          <a:bodyPr>
            <a:noAutofit/>
          </a:bodyPr>
          <a:lstStyle/>
          <a:p>
            <a:pPr marL="457200" indent="-457200" algn="just">
              <a:buFont typeface="Wingdings" pitchFamily="2" charset="2"/>
              <a:buChar char="q"/>
            </a:pPr>
            <a:r>
              <a:rPr lang="en-IN" sz="2400" dirty="0">
                <a:latin typeface="Times New Roman" pitchFamily="18" charset="0"/>
                <a:cs typeface="Times New Roman" pitchFamily="18" charset="0"/>
              </a:rPr>
              <a:t>E-commerce is a rapidly growing industry at present, with the number of regular users of these sites increasing day by day. </a:t>
            </a:r>
            <a:endParaRPr lang="en-IN" sz="2400" dirty="0" smtClean="0">
              <a:latin typeface="Times New Roman" pitchFamily="18" charset="0"/>
              <a:cs typeface="Times New Roman" pitchFamily="18" charset="0"/>
            </a:endParaRPr>
          </a:p>
          <a:p>
            <a:pPr marL="457200" indent="-457200" algn="just">
              <a:buFont typeface="Wingdings" pitchFamily="2" charset="2"/>
              <a:buChar char="q"/>
            </a:pP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recent survey suggests that more than 80% of users read the user-review forums of a product before they buy it. </a:t>
            </a:r>
            <a:endParaRPr lang="en-IN" sz="2400" dirty="0" smtClean="0">
              <a:latin typeface="Times New Roman" pitchFamily="18" charset="0"/>
              <a:cs typeface="Times New Roman" pitchFamily="18" charset="0"/>
            </a:endParaRPr>
          </a:p>
          <a:p>
            <a:pPr marL="457200" indent="-457200" algn="just">
              <a:buFont typeface="Wingdings" pitchFamily="2" charset="2"/>
              <a:buChar char="q"/>
            </a:pPr>
            <a:r>
              <a:rPr lang="en-IN" sz="2400" dirty="0" smtClean="0">
                <a:latin typeface="Times New Roman" pitchFamily="18" charset="0"/>
                <a:cs typeface="Times New Roman" pitchFamily="18" charset="0"/>
              </a:rPr>
              <a:t>But </a:t>
            </a:r>
            <a:r>
              <a:rPr lang="en-IN" sz="2400" dirty="0">
                <a:latin typeface="Times New Roman" pitchFamily="18" charset="0"/>
                <a:cs typeface="Times New Roman" pitchFamily="18" charset="0"/>
              </a:rPr>
              <a:t>the problem with these reviews is that they are not organised. Some users write about the product, while some people write about the service (like delivery, packaging etc.) and for popular products these reviews are big making it hard to </a:t>
            </a:r>
            <a:r>
              <a:rPr lang="en-IN" sz="2400" dirty="0" smtClean="0">
                <a:latin typeface="Times New Roman" pitchFamily="18" charset="0"/>
                <a:cs typeface="Times New Roman" pitchFamily="18" charset="0"/>
              </a:rPr>
              <a:t>read. </a:t>
            </a:r>
          </a:p>
          <a:p>
            <a:pPr marL="457200" indent="-457200" algn="just">
              <a:buFont typeface="Wingdings" pitchFamily="2" charset="2"/>
              <a:buChar char="q"/>
            </a:pPr>
            <a:r>
              <a:rPr lang="en-IN" sz="2400" dirty="0" smtClean="0">
                <a:latin typeface="Times New Roman" pitchFamily="18" charset="0"/>
                <a:cs typeface="Times New Roman" pitchFamily="18" charset="0"/>
              </a:rPr>
              <a:t>These </a:t>
            </a:r>
            <a:r>
              <a:rPr lang="en-IN" sz="2400" dirty="0">
                <a:latin typeface="Times New Roman" pitchFamily="18" charset="0"/>
                <a:cs typeface="Times New Roman" pitchFamily="18" charset="0"/>
              </a:rPr>
              <a:t>product reviews can further be categorized into positive, negative or both. </a:t>
            </a:r>
            <a:endParaRPr lang="en-IN" sz="2400" dirty="0" smtClean="0">
              <a:latin typeface="Times New Roman" pitchFamily="18" charset="0"/>
              <a:cs typeface="Times New Roman" pitchFamily="18" charset="0"/>
            </a:endParaRPr>
          </a:p>
          <a:p>
            <a:pPr marL="457200" indent="-457200" algn="just">
              <a:buFont typeface="Wingdings" pitchFamily="2" charset="2"/>
              <a:buChar char="q"/>
            </a:pPr>
            <a:r>
              <a:rPr lang="en-IN" sz="2400" dirty="0" smtClean="0">
                <a:latin typeface="Times New Roman" pitchFamily="18" charset="0"/>
                <a:cs typeface="Times New Roman" pitchFamily="18" charset="0"/>
              </a:rPr>
              <a:t>Our </a:t>
            </a:r>
            <a:r>
              <a:rPr lang="en-IN" sz="2400" dirty="0">
                <a:latin typeface="Times New Roman" pitchFamily="18" charset="0"/>
                <a:cs typeface="Times New Roman" pitchFamily="18" charset="0"/>
              </a:rPr>
              <a:t>aim is to organize the product reviews from all popular e-commerce websites and summarize those reviews, so that users can get a clear idea about the product</a:t>
            </a:r>
            <a:r>
              <a:rPr lang="en-IN" sz="2400" dirty="0" smtClean="0">
                <a:latin typeface="Times New Roman" pitchFamily="18" charset="0"/>
                <a:cs typeface="Times New Roman" pitchFamily="18" charset="0"/>
              </a:rPr>
              <a:t>.</a:t>
            </a:r>
          </a:p>
          <a:p>
            <a:pPr marL="457200" indent="-457200" algn="just">
              <a:buFont typeface="Wingdings" pitchFamily="2" charset="2"/>
              <a:buChar char="q"/>
            </a:pPr>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Among </a:t>
            </a:r>
            <a:r>
              <a:rPr lang="en-US" sz="2400" dirty="0" smtClean="0">
                <a:latin typeface="Times New Roman" pitchFamily="18" charset="0"/>
                <a:cs typeface="Times New Roman" pitchFamily="18" charset="0"/>
              </a:rPr>
              <a:t>many e-commerce websites we extract reviews from </a:t>
            </a:r>
            <a:r>
              <a:rPr lang="en-US" sz="2400" dirty="0" err="1" smtClean="0">
                <a:latin typeface="Times New Roman" pitchFamily="18" charset="0"/>
                <a:cs typeface="Times New Roman" pitchFamily="18" charset="0"/>
              </a:rPr>
              <a:t>Flipkart</a:t>
            </a:r>
            <a:r>
              <a:rPr lang="en-US" sz="2400" dirty="0" smtClean="0">
                <a:latin typeface="Times New Roman" pitchFamily="18" charset="0"/>
                <a:cs typeface="Times New Roman" pitchFamily="18" charset="0"/>
              </a:rPr>
              <a:t> , Amazon and </a:t>
            </a:r>
            <a:r>
              <a:rPr lang="en-US" sz="2400" dirty="0" err="1" smtClean="0">
                <a:latin typeface="Times New Roman" pitchFamily="18" charset="0"/>
                <a:cs typeface="Times New Roman" pitchFamily="18" charset="0"/>
              </a:rPr>
              <a:t>Snapdeal</a:t>
            </a:r>
            <a:r>
              <a:rPr lang="en-US" sz="2400" dirty="0" smtClean="0">
                <a:latin typeface="Times New Roman" pitchFamily="18" charset="0"/>
                <a:cs typeface="Times New Roman" pitchFamily="18" charset="0"/>
              </a:rPr>
              <a:t> since these websites have many number of users.</a:t>
            </a:r>
            <a:endParaRPr lang="en-IN" sz="2400" dirty="0">
              <a:latin typeface="Times New Roman" pitchFamily="18" charset="0"/>
              <a:cs typeface="Times New Roman" pitchFamily="18" charset="0"/>
            </a:endParaRPr>
          </a:p>
          <a:p>
            <a:pPr algn="just">
              <a:buFont typeface="Wingdings" pitchFamily="2" charset="2"/>
              <a:buChar char="q"/>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2306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370703" y="2213604"/>
            <a:ext cx="11124015" cy="3786364"/>
          </a:xfrm>
        </p:spPr>
        <p:txBody>
          <a:bodyPr>
            <a:normAutofit/>
          </a:bodyPr>
          <a:lstStyle/>
          <a:p>
            <a:pPr algn="just">
              <a:buFont typeface="Wingdings" pitchFamily="2" charset="2"/>
              <a:buChar char="q"/>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build a system to retrieve </a:t>
            </a:r>
            <a:r>
              <a:rPr lang="en-IN" dirty="0" smtClean="0">
                <a:latin typeface="Times New Roman" pitchFamily="18" charset="0"/>
                <a:cs typeface="Times New Roman" pitchFamily="18" charset="0"/>
              </a:rPr>
              <a:t>users’ </a:t>
            </a:r>
            <a:r>
              <a:rPr lang="en-IN" dirty="0">
                <a:latin typeface="Times New Roman" pitchFamily="18" charset="0"/>
                <a:cs typeface="Times New Roman" pitchFamily="18" charset="0"/>
              </a:rPr>
              <a:t>feedback (reviews) from </a:t>
            </a:r>
            <a:r>
              <a:rPr lang="en-IN" dirty="0" smtClean="0">
                <a:latin typeface="Times New Roman" pitchFamily="18" charset="0"/>
                <a:cs typeface="Times New Roman" pitchFamily="18" charset="0"/>
              </a:rPr>
              <a:t>e-   commerce </a:t>
            </a:r>
            <a:r>
              <a:rPr lang="en-IN" dirty="0">
                <a:latin typeface="Times New Roman" pitchFamily="18" charset="0"/>
                <a:cs typeface="Times New Roman" pitchFamily="18" charset="0"/>
              </a:rPr>
              <a:t>websites </a:t>
            </a:r>
            <a:r>
              <a:rPr lang="en-IN" dirty="0" smtClean="0">
                <a:latin typeface="Times New Roman" pitchFamily="18" charset="0"/>
                <a:cs typeface="Times New Roman" pitchFamily="18" charset="0"/>
              </a:rPr>
              <a:t>(like Amazon</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Flipkart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Snapdeal</a:t>
            </a:r>
            <a:r>
              <a:rPr lang="en-IN" dirty="0" smtClean="0">
                <a:latin typeface="Times New Roman" pitchFamily="18" charset="0"/>
                <a:cs typeface="Times New Roman" pitchFamily="18" charset="0"/>
              </a:rPr>
              <a:t> etc.) and </a:t>
            </a:r>
            <a:r>
              <a:rPr lang="en-IN" dirty="0" smtClean="0">
                <a:latin typeface="Times New Roman" pitchFamily="18" charset="0"/>
                <a:cs typeface="Times New Roman" pitchFamily="18" charset="0"/>
              </a:rPr>
              <a:t>  summarize </a:t>
            </a:r>
            <a:r>
              <a:rPr lang="en-IN" dirty="0">
                <a:latin typeface="Times New Roman" pitchFamily="18" charset="0"/>
                <a:cs typeface="Times New Roman" pitchFamily="18" charset="0"/>
              </a:rPr>
              <a:t>the extracted </a:t>
            </a:r>
            <a:r>
              <a:rPr lang="en-IN" dirty="0" smtClean="0">
                <a:latin typeface="Times New Roman" pitchFamily="18" charset="0"/>
                <a:cs typeface="Times New Roman" pitchFamily="18" charset="0"/>
              </a:rPr>
              <a:t>reviews into pros and cons.</a:t>
            </a:r>
          </a:p>
        </p:txBody>
      </p:sp>
    </p:spTree>
    <p:extLst>
      <p:ext uri="{BB962C8B-B14F-4D97-AF65-F5344CB8AC3E}">
        <p14:creationId xmlns:p14="http://schemas.microsoft.com/office/powerpoint/2010/main" val="2935497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Domain</a:t>
            </a:r>
            <a:endParaRPr lang="en-IN" dirty="0"/>
          </a:p>
        </p:txBody>
      </p:sp>
      <p:sp>
        <p:nvSpPr>
          <p:cNvPr id="3" name="Content Placeholder 2"/>
          <p:cNvSpPr>
            <a:spLocks noGrp="1"/>
          </p:cNvSpPr>
          <p:nvPr>
            <p:ph idx="1"/>
          </p:nvPr>
        </p:nvSpPr>
        <p:spPr>
          <a:xfrm>
            <a:off x="714912" y="1944152"/>
            <a:ext cx="10783982" cy="4790364"/>
          </a:xfrm>
        </p:spPr>
        <p:txBody>
          <a:bodyPr>
            <a:noAutofit/>
          </a:bodyPr>
          <a:lstStyle/>
          <a:p>
            <a:pPr marL="457200" indent="-457200" algn="just">
              <a:buFont typeface="Wingdings" pitchFamily="2" charset="2"/>
              <a:buChar char="q"/>
            </a:pPr>
            <a:r>
              <a:rPr lang="en-US" sz="2800" b="1" dirty="0" smtClean="0"/>
              <a:t>Data Mining</a:t>
            </a:r>
          </a:p>
          <a:p>
            <a:pPr marL="457200" indent="-457200" algn="just">
              <a:buFont typeface="Wingdings" pitchFamily="2" charset="2"/>
              <a:buChar char="q"/>
            </a:pPr>
            <a:endParaRPr lang="en-US" sz="2800" b="1" dirty="0" smtClean="0"/>
          </a:p>
          <a:p>
            <a:pPr marL="457200" indent="-457200" algn="just">
              <a:buFont typeface="Wingdings" pitchFamily="2" charset="2"/>
              <a:buChar char="q"/>
            </a:pPr>
            <a:r>
              <a:rPr lang="en-US" sz="2800" b="1" dirty="0" smtClean="0"/>
              <a:t>Natural Language Processing</a:t>
            </a:r>
            <a:endParaRPr lang="en-US" sz="2800" b="1" dirty="0"/>
          </a:p>
        </p:txBody>
      </p:sp>
    </p:spTree>
    <p:extLst>
      <p:ext uri="{BB962C8B-B14F-4D97-AF65-F5344CB8AC3E}">
        <p14:creationId xmlns:p14="http://schemas.microsoft.com/office/powerpoint/2010/main" val="388824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Extractor</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63294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a:t>
            </a:r>
            <a:r>
              <a:rPr lang="en-IN" dirty="0" smtClean="0"/>
              <a:t>Review</a:t>
            </a:r>
            <a:endParaRPr lang="en-IN" dirty="0"/>
          </a:p>
        </p:txBody>
      </p:sp>
      <p:sp>
        <p:nvSpPr>
          <p:cNvPr id="3" name="Content Placeholder 2"/>
          <p:cNvSpPr>
            <a:spLocks noGrp="1"/>
          </p:cNvSpPr>
          <p:nvPr>
            <p:ph idx="1"/>
          </p:nvPr>
        </p:nvSpPr>
        <p:spPr>
          <a:xfrm>
            <a:off x="677333" y="1801505"/>
            <a:ext cx="10834085" cy="4239858"/>
          </a:xfrm>
        </p:spPr>
        <p:txBody>
          <a:bodyPr>
            <a:normAutofit/>
          </a:bodyPr>
          <a:lstStyle/>
          <a:p>
            <a:pPr marL="118872" indent="0" algn="just">
              <a:buNone/>
            </a:pPr>
            <a:r>
              <a:rPr lang="en-IN" sz="2000" b="1" dirty="0" smtClean="0"/>
              <a:t>1</a:t>
            </a:r>
            <a:r>
              <a:rPr lang="en-IN" sz="2000" b="1" dirty="0"/>
              <a:t>. “Information Extraction from Web Pages” Novotny, </a:t>
            </a:r>
            <a:r>
              <a:rPr lang="en-IN" sz="2000" b="1" dirty="0" err="1"/>
              <a:t>Róbert</a:t>
            </a:r>
            <a:r>
              <a:rPr lang="en-IN" sz="2000" b="1" dirty="0"/>
              <a:t>; </a:t>
            </a:r>
            <a:r>
              <a:rPr lang="en-IN" sz="2000" b="1" dirty="0" err="1"/>
              <a:t>Vojtas</a:t>
            </a:r>
            <a:r>
              <a:rPr lang="en-IN" sz="2000" b="1" dirty="0"/>
              <a:t>, P.; </a:t>
            </a:r>
            <a:r>
              <a:rPr lang="en-IN" sz="2000" b="1" dirty="0" err="1"/>
              <a:t>Maruscak</a:t>
            </a:r>
            <a:r>
              <a:rPr lang="en-IN" sz="2000" b="1" dirty="0"/>
              <a:t>, </a:t>
            </a:r>
            <a:r>
              <a:rPr lang="en-IN" sz="2000" b="1" dirty="0" err="1" smtClean="0"/>
              <a:t>Dušan</a:t>
            </a:r>
            <a:endParaRPr lang="en-IN" sz="2000" b="1" dirty="0" smtClean="0"/>
          </a:p>
          <a:p>
            <a:pPr marL="118872" indent="0" algn="just">
              <a:buNone/>
            </a:pPr>
            <a:endParaRPr lang="en-US" sz="2000" b="1" dirty="0">
              <a:latin typeface="Arial" panose="020B0604020202020204" pitchFamily="34" charset="0"/>
              <a:cs typeface="Arial" panose="020B0604020202020204" pitchFamily="34" charset="0"/>
            </a:endParaRPr>
          </a:p>
          <a:p>
            <a:pPr algn="just"/>
            <a:r>
              <a:rPr lang="en-IN" sz="2000" dirty="0"/>
              <a:t>This paper presents a chain of techniques for extraction of object attribute data from web pages which contain either multiple object data or detailed data about a single object</a:t>
            </a:r>
            <a:r>
              <a:rPr lang="en-IN" sz="2000" dirty="0" smtClean="0"/>
              <a:t>.</a:t>
            </a:r>
          </a:p>
          <a:p>
            <a:pPr algn="just"/>
            <a:r>
              <a:rPr lang="en-IN" sz="2000" dirty="0" smtClean="0"/>
              <a:t>We discover </a:t>
            </a:r>
            <a:r>
              <a:rPr lang="en-IN" sz="2000" dirty="0"/>
              <a:t>data regions containing multiple data records, which will be extracted with help of extraction ontology. </a:t>
            </a:r>
            <a:endParaRPr lang="en-IN" sz="2000" dirty="0" smtClean="0"/>
          </a:p>
          <a:p>
            <a:pPr algn="just"/>
            <a:r>
              <a:rPr lang="en-IN" sz="2000" dirty="0" smtClean="0"/>
              <a:t>Furthermore</a:t>
            </a:r>
            <a:r>
              <a:rPr lang="en-IN" sz="2000" dirty="0"/>
              <a:t>, we present an additional algorithm for detail-page extraction based on the comparison of two HTML </a:t>
            </a:r>
            <a:r>
              <a:rPr lang="en-IN" sz="2000" dirty="0" err="1"/>
              <a:t>subtrees</a:t>
            </a:r>
            <a:r>
              <a:rPr lang="en-IN" sz="2000" dirty="0"/>
              <a:t>.</a:t>
            </a:r>
            <a:endParaRPr lang="en-US" sz="20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644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a:t>
            </a:r>
            <a:r>
              <a:rPr lang="en-IN" dirty="0" smtClean="0"/>
              <a:t>Review </a:t>
            </a:r>
            <a:r>
              <a:rPr lang="en-IN" sz="4800" i="1" dirty="0"/>
              <a:t>(cont.)</a:t>
            </a:r>
            <a:endParaRPr lang="en-IN" dirty="0"/>
          </a:p>
        </p:txBody>
      </p:sp>
      <p:sp>
        <p:nvSpPr>
          <p:cNvPr id="3" name="Content Placeholder 2"/>
          <p:cNvSpPr>
            <a:spLocks noGrp="1"/>
          </p:cNvSpPr>
          <p:nvPr>
            <p:ph idx="1"/>
          </p:nvPr>
        </p:nvSpPr>
        <p:spPr>
          <a:xfrm>
            <a:off x="677334" y="1665962"/>
            <a:ext cx="10746403" cy="4775781"/>
          </a:xfrm>
        </p:spPr>
        <p:txBody>
          <a:bodyPr>
            <a:noAutofit/>
          </a:bodyPr>
          <a:lstStyle/>
          <a:p>
            <a:pPr marL="0" indent="0" algn="just">
              <a:buNone/>
            </a:pPr>
            <a:r>
              <a:rPr lang="en-IN" sz="2000" b="1" dirty="0" smtClean="0">
                <a:latin typeface="Arial" panose="020B0604020202020204" pitchFamily="34" charset="0"/>
                <a:cs typeface="Arial" panose="020B0604020202020204" pitchFamily="34" charset="0"/>
              </a:rPr>
              <a:t>2. “Thai </a:t>
            </a:r>
            <a:r>
              <a:rPr lang="en-IN" sz="2000" b="1" dirty="0">
                <a:latin typeface="Arial" panose="020B0604020202020204" pitchFamily="34" charset="0"/>
                <a:cs typeface="Arial" panose="020B0604020202020204" pitchFamily="34" charset="0"/>
              </a:rPr>
              <a:t>herb information extraction from multiple websites” </a:t>
            </a:r>
            <a:r>
              <a:rPr lang="en-IN" sz="2000" b="1" dirty="0" err="1">
                <a:latin typeface="Arial" panose="020B0604020202020204" pitchFamily="34" charset="0"/>
                <a:cs typeface="Arial" panose="020B0604020202020204" pitchFamily="34" charset="0"/>
              </a:rPr>
              <a:t>Chainapaporn</a:t>
            </a:r>
            <a:r>
              <a:rPr lang="en-IN" sz="2000" b="1" dirty="0">
                <a:latin typeface="Arial" panose="020B0604020202020204" pitchFamily="34" charset="0"/>
                <a:cs typeface="Arial" panose="020B0604020202020204" pitchFamily="34" charset="0"/>
              </a:rPr>
              <a:t>, P.; </a:t>
            </a:r>
            <a:r>
              <a:rPr lang="en-IN" sz="2000" b="1" dirty="0" err="1">
                <a:latin typeface="Arial" panose="020B0604020202020204" pitchFamily="34" charset="0"/>
                <a:cs typeface="Arial" panose="020B0604020202020204" pitchFamily="34" charset="0"/>
              </a:rPr>
              <a:t>Netisopakul</a:t>
            </a:r>
            <a:r>
              <a:rPr lang="en-IN" sz="2000" b="1" dirty="0">
                <a:latin typeface="Arial" panose="020B0604020202020204" pitchFamily="34" charset="0"/>
                <a:cs typeface="Arial" panose="020B0604020202020204" pitchFamily="34" charset="0"/>
              </a:rPr>
              <a:t>, P.</a:t>
            </a:r>
          </a:p>
          <a:p>
            <a:pPr marL="0" indent="0" algn="just">
              <a:buNone/>
            </a:pPr>
            <a:endParaRPr lang="en-IN" sz="2000" b="1" dirty="0">
              <a:latin typeface="Arial" panose="020B0604020202020204" pitchFamily="34" charset="0"/>
              <a:cs typeface="Arial" panose="020B0604020202020204" pitchFamily="34" charset="0"/>
            </a:endParaRPr>
          </a:p>
          <a:p>
            <a:pPr marL="342900" indent="-342900" algn="just"/>
            <a:r>
              <a:rPr lang="en-IN" sz="2000" dirty="0">
                <a:latin typeface="Arial" panose="020B0604020202020204" pitchFamily="34" charset="0"/>
                <a:cs typeface="Arial" panose="020B0604020202020204" pitchFamily="34" charset="0"/>
              </a:rPr>
              <a:t>Thai herbs have increasingly gained public attention. Recently, there are a number of Thai herb websites. </a:t>
            </a:r>
            <a:endParaRPr lang="en-IN" sz="2000" dirty="0" smtClean="0">
              <a:latin typeface="Arial" panose="020B0604020202020204" pitchFamily="34" charset="0"/>
              <a:cs typeface="Arial" panose="020B0604020202020204" pitchFamily="34" charset="0"/>
            </a:endParaRPr>
          </a:p>
          <a:p>
            <a:pPr marL="342900" indent="-342900" algn="just"/>
            <a:r>
              <a:rPr lang="en-IN" sz="2000" dirty="0" smtClean="0">
                <a:latin typeface="Arial" panose="020B0604020202020204" pitchFamily="34" charset="0"/>
                <a:cs typeface="Arial" panose="020B0604020202020204" pitchFamily="34" charset="0"/>
              </a:rPr>
              <a:t>Each </a:t>
            </a:r>
            <a:r>
              <a:rPr lang="en-IN" sz="2000" dirty="0">
                <a:latin typeface="Arial" panose="020B0604020202020204" pitchFamily="34" charset="0"/>
                <a:cs typeface="Arial" panose="020B0604020202020204" pitchFamily="34" charset="0"/>
              </a:rPr>
              <a:t>website has similar information but quite different details. For example, some webpages do not provide information indicating which part of Thai herb can treat the specified symptom. </a:t>
            </a:r>
            <a:endParaRPr lang="en-IN" sz="2000" dirty="0" smtClean="0">
              <a:latin typeface="Arial" panose="020B0604020202020204" pitchFamily="34" charset="0"/>
              <a:cs typeface="Arial" panose="020B0604020202020204" pitchFamily="34" charset="0"/>
            </a:endParaRPr>
          </a:p>
          <a:p>
            <a:pPr marL="342900" indent="-342900" algn="just"/>
            <a:r>
              <a:rPr lang="en-IN" sz="2000" dirty="0" smtClean="0">
                <a:latin typeface="Arial" panose="020B0604020202020204" pitchFamily="34" charset="0"/>
                <a:cs typeface="Arial" panose="020B0604020202020204" pitchFamily="34" charset="0"/>
              </a:rPr>
              <a:t>In </a:t>
            </a:r>
            <a:r>
              <a:rPr lang="en-IN" sz="2000" dirty="0">
                <a:latin typeface="Arial" panose="020B0604020202020204" pitchFamily="34" charset="0"/>
                <a:cs typeface="Arial" panose="020B0604020202020204" pitchFamily="34" charset="0"/>
              </a:rPr>
              <a:t>order to collect more complete Thai herb information, we have developed information extraction process to extract Thai herb information from multiple websites. </a:t>
            </a:r>
            <a:endParaRPr lang="en-IN" sz="2000" dirty="0" smtClean="0">
              <a:latin typeface="Arial" panose="020B0604020202020204" pitchFamily="34" charset="0"/>
              <a:cs typeface="Arial" panose="020B0604020202020204" pitchFamily="34" charset="0"/>
            </a:endParaRPr>
          </a:p>
          <a:p>
            <a:pPr marL="342900" indent="-342900" algn="just"/>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process employed a HTML parser and file templates to recognize useful information in various webpage formats. </a:t>
            </a:r>
            <a:endParaRPr lang="en-IN" sz="2000" dirty="0" smtClean="0">
              <a:latin typeface="Arial" panose="020B0604020202020204" pitchFamily="34" charset="0"/>
              <a:cs typeface="Arial" panose="020B0604020202020204" pitchFamily="34" charset="0"/>
            </a:endParaRPr>
          </a:p>
          <a:p>
            <a:pPr marL="342900" indent="-342900" algn="just"/>
            <a:r>
              <a:rPr lang="en-IN" sz="2000" dirty="0" smtClean="0">
                <a:latin typeface="Arial" panose="020B0604020202020204" pitchFamily="34" charset="0"/>
                <a:cs typeface="Arial" panose="020B0604020202020204" pitchFamily="34" charset="0"/>
              </a:rPr>
              <a:t>Preliminary </a:t>
            </a:r>
            <a:r>
              <a:rPr lang="en-IN" sz="2000" dirty="0">
                <a:latin typeface="Arial" panose="020B0604020202020204" pitchFamily="34" charset="0"/>
                <a:cs typeface="Arial" panose="020B0604020202020204" pitchFamily="34" charset="0"/>
              </a:rPr>
              <a:t>experiments gave satisfactory precision and recall over 85 </a:t>
            </a:r>
            <a:r>
              <a:rPr lang="en-IN" sz="2000" dirty="0" err="1">
                <a:latin typeface="Arial" panose="020B0604020202020204" pitchFamily="34" charset="0"/>
                <a:cs typeface="Arial" panose="020B0604020202020204" pitchFamily="34" charset="0"/>
              </a:rPr>
              <a:t>percent</a:t>
            </a:r>
            <a:endParaRPr lang="en-IN" sz="2000" dirty="0">
              <a:latin typeface="Arial" panose="020B0604020202020204" pitchFamily="34" charset="0"/>
              <a:cs typeface="Arial" panose="020B0604020202020204" pitchFamily="34" charset="0"/>
            </a:endParaRPr>
          </a:p>
          <a:p>
            <a:pPr marL="0" indent="0" algn="just">
              <a:buNone/>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8168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 </a:t>
            </a:r>
            <a:r>
              <a:rPr lang="en-IN" sz="4800" i="1" dirty="0"/>
              <a:t>(cont.)</a:t>
            </a:r>
            <a:endParaRPr lang="en-IN" dirty="0"/>
          </a:p>
        </p:txBody>
      </p:sp>
      <p:sp>
        <p:nvSpPr>
          <p:cNvPr id="3" name="Content Placeholder 2"/>
          <p:cNvSpPr>
            <a:spLocks noGrp="1"/>
          </p:cNvSpPr>
          <p:nvPr>
            <p:ph idx="1"/>
          </p:nvPr>
        </p:nvSpPr>
        <p:spPr>
          <a:xfrm>
            <a:off x="677333" y="1665027"/>
            <a:ext cx="10608617" cy="5036398"/>
          </a:xfrm>
        </p:spPr>
        <p:txBody>
          <a:bodyPr>
            <a:normAutofit fontScale="32500" lnSpcReduction="20000"/>
          </a:bodyPr>
          <a:lstStyle/>
          <a:p>
            <a:pPr marL="118872" indent="0" algn="just">
              <a:buNone/>
            </a:pPr>
            <a:r>
              <a:rPr lang="en-IN" sz="5000" b="1" dirty="0" smtClean="0">
                <a:latin typeface="Arial" panose="020B0604020202020204" pitchFamily="34" charset="0"/>
                <a:cs typeface="Arial" panose="020B0604020202020204" pitchFamily="34" charset="0"/>
              </a:rPr>
              <a:t>3.  </a:t>
            </a:r>
            <a:r>
              <a:rPr lang="en-IN" sz="5000" b="1" dirty="0">
                <a:latin typeface="Arial" panose="020B0604020202020204" pitchFamily="34" charset="0"/>
                <a:cs typeface="Arial" panose="020B0604020202020204" pitchFamily="34" charset="0"/>
              </a:rPr>
              <a:t>“Classification and Summarization of Pros and Cons for Customer Reviews” Hu, </a:t>
            </a:r>
            <a:r>
              <a:rPr lang="en-IN" sz="5000" b="1" dirty="0" err="1">
                <a:latin typeface="Arial" panose="020B0604020202020204" pitchFamily="34" charset="0"/>
                <a:cs typeface="Arial" panose="020B0604020202020204" pitchFamily="34" charset="0"/>
              </a:rPr>
              <a:t>Xinghua</a:t>
            </a:r>
            <a:r>
              <a:rPr lang="en-IN" sz="5000" b="1" dirty="0">
                <a:latin typeface="Arial" panose="020B0604020202020204" pitchFamily="34" charset="0"/>
                <a:cs typeface="Arial" panose="020B0604020202020204" pitchFamily="34" charset="0"/>
              </a:rPr>
              <a:t>; Wu, Bin</a:t>
            </a:r>
          </a:p>
          <a:p>
            <a:pPr algn="just"/>
            <a:endParaRPr lang="en-IN" b="1" dirty="0">
              <a:latin typeface="Arial" panose="020B0604020202020204" pitchFamily="34" charset="0"/>
              <a:cs typeface="Arial" panose="020B0604020202020204" pitchFamily="34" charset="0"/>
            </a:endParaRPr>
          </a:p>
          <a:p>
            <a:pPr algn="just"/>
            <a:r>
              <a:rPr lang="en-IN" sz="5000" dirty="0">
                <a:latin typeface="Arial" panose="020B0604020202020204" pitchFamily="34" charset="0"/>
                <a:cs typeface="Arial" panose="020B0604020202020204" pitchFamily="34" charset="0"/>
              </a:rPr>
              <a:t>As e-commerce is becoming more and more popular, the number of customer reviews for online products grows rapidly. </a:t>
            </a:r>
            <a:r>
              <a:rPr lang="en-IN" sz="5000" dirty="0" smtClean="0">
                <a:latin typeface="Arial" panose="020B0604020202020204" pitchFamily="34" charset="0"/>
                <a:cs typeface="Arial" panose="020B0604020202020204" pitchFamily="34" charset="0"/>
              </a:rPr>
              <a:t>For </a:t>
            </a:r>
            <a:r>
              <a:rPr lang="en-IN" sz="5000" dirty="0">
                <a:latin typeface="Arial" panose="020B0604020202020204" pitchFamily="34" charset="0"/>
                <a:cs typeface="Arial" panose="020B0604020202020204" pitchFamily="34" charset="0"/>
              </a:rPr>
              <a:t>a popular product, there can be hundreds of reviews. </a:t>
            </a:r>
            <a:r>
              <a:rPr lang="en-IN" sz="5000" dirty="0" smtClean="0">
                <a:latin typeface="Arial" panose="020B0604020202020204" pitchFamily="34" charset="0"/>
                <a:cs typeface="Arial" panose="020B0604020202020204" pitchFamily="34" charset="0"/>
              </a:rPr>
              <a:t>This </a:t>
            </a:r>
            <a:r>
              <a:rPr lang="en-IN" sz="5000" dirty="0">
                <a:latin typeface="Arial" panose="020B0604020202020204" pitchFamily="34" charset="0"/>
                <a:cs typeface="Arial" panose="020B0604020202020204" pitchFamily="34" charset="0"/>
              </a:rPr>
              <a:t>makes it difficult for a potential customer to read all of them in order to get as much information as possible and to make a decision on purchasing</a:t>
            </a:r>
            <a:r>
              <a:rPr lang="en-IN" sz="5000" dirty="0" smtClean="0">
                <a:latin typeface="Arial" panose="020B0604020202020204" pitchFamily="34" charset="0"/>
                <a:cs typeface="Arial" panose="020B0604020202020204" pitchFamily="34" charset="0"/>
              </a:rPr>
              <a:t>.</a:t>
            </a:r>
          </a:p>
          <a:p>
            <a:pPr marL="118872" indent="0" algn="just">
              <a:buNone/>
            </a:pPr>
            <a:r>
              <a:rPr lang="en-IN" sz="5000" dirty="0" smtClean="0">
                <a:latin typeface="Arial" panose="020B0604020202020204" pitchFamily="34" charset="0"/>
                <a:cs typeface="Arial" panose="020B0604020202020204" pitchFamily="34" charset="0"/>
              </a:rPr>
              <a:t> </a:t>
            </a:r>
          </a:p>
          <a:p>
            <a:pPr algn="just"/>
            <a:r>
              <a:rPr lang="en-IN" sz="5000" dirty="0" smtClean="0">
                <a:latin typeface="Arial" panose="020B0604020202020204" pitchFamily="34" charset="0"/>
                <a:cs typeface="Arial" panose="020B0604020202020204" pitchFamily="34" charset="0"/>
              </a:rPr>
              <a:t>Therefore</a:t>
            </a:r>
            <a:r>
              <a:rPr lang="en-IN" sz="5000" dirty="0">
                <a:latin typeface="Arial" panose="020B0604020202020204" pitchFamily="34" charset="0"/>
                <a:cs typeface="Arial" panose="020B0604020202020204" pitchFamily="34" charset="0"/>
              </a:rPr>
              <a:t>, a summarization of product reviews would make purchase more convenient and reliable. </a:t>
            </a:r>
            <a:r>
              <a:rPr lang="en-IN" sz="5000" dirty="0" smtClean="0">
                <a:latin typeface="Arial" panose="020B0604020202020204" pitchFamily="34" charset="0"/>
                <a:cs typeface="Arial" panose="020B0604020202020204" pitchFamily="34" charset="0"/>
              </a:rPr>
              <a:t>The </a:t>
            </a:r>
            <a:r>
              <a:rPr lang="en-IN" sz="5000" dirty="0">
                <a:latin typeface="Arial" panose="020B0604020202020204" pitchFamily="34" charset="0"/>
                <a:cs typeface="Arial" panose="020B0604020202020204" pitchFamily="34" charset="0"/>
              </a:rPr>
              <a:t>conventional way of summarizing a review is to select or rewrite a subset of the original sentences from the review, which is inefficient. </a:t>
            </a:r>
            <a:endParaRPr lang="en-IN" sz="5000" dirty="0" smtClean="0">
              <a:latin typeface="Arial" panose="020B0604020202020204" pitchFamily="34" charset="0"/>
              <a:cs typeface="Arial" panose="020B0604020202020204" pitchFamily="34" charset="0"/>
            </a:endParaRPr>
          </a:p>
          <a:p>
            <a:pPr algn="just"/>
            <a:endParaRPr lang="en-IN" sz="5000" dirty="0" smtClean="0">
              <a:latin typeface="Arial" panose="020B0604020202020204" pitchFamily="34" charset="0"/>
              <a:cs typeface="Arial" panose="020B0604020202020204" pitchFamily="34" charset="0"/>
            </a:endParaRPr>
          </a:p>
          <a:p>
            <a:pPr algn="just"/>
            <a:r>
              <a:rPr lang="en-IN" sz="5000" dirty="0" smtClean="0">
                <a:latin typeface="Arial" panose="020B0604020202020204" pitchFamily="34" charset="0"/>
                <a:cs typeface="Arial" panose="020B0604020202020204" pitchFamily="34" charset="0"/>
              </a:rPr>
              <a:t>In </a:t>
            </a:r>
            <a:r>
              <a:rPr lang="en-IN" sz="5000" dirty="0">
                <a:latin typeface="Arial" panose="020B0604020202020204" pitchFamily="34" charset="0"/>
                <a:cs typeface="Arial" panose="020B0604020202020204" pitchFamily="34" charset="0"/>
              </a:rPr>
              <a:t>this paper, we propose to summarize all </a:t>
            </a:r>
            <a:r>
              <a:rPr lang="en-IN" sz="5000" dirty="0" smtClean="0">
                <a:latin typeface="Arial" panose="020B0604020202020204" pitchFamily="34" charset="0"/>
                <a:cs typeface="Arial" panose="020B0604020202020204" pitchFamily="34" charset="0"/>
              </a:rPr>
              <a:t>customer’s reviews </a:t>
            </a:r>
            <a:r>
              <a:rPr lang="en-IN" sz="5000" dirty="0">
                <a:latin typeface="Arial" panose="020B0604020202020204" pitchFamily="34" charset="0"/>
                <a:cs typeface="Arial" panose="020B0604020202020204" pitchFamily="34" charset="0"/>
              </a:rPr>
              <a:t>of a product as a list of phrases named pros and cons list, which can be perceived and understood at a glance</a:t>
            </a:r>
            <a:r>
              <a:rPr lang="en-IN" sz="5000" dirty="0" smtClean="0">
                <a:latin typeface="Arial" panose="020B0604020202020204" pitchFamily="34" charset="0"/>
                <a:cs typeface="Arial" panose="020B0604020202020204" pitchFamily="34" charset="0"/>
              </a:rPr>
              <a:t>.</a:t>
            </a:r>
          </a:p>
          <a:p>
            <a:pPr algn="just"/>
            <a:endParaRPr lang="en-IN" sz="5000" dirty="0" smtClean="0">
              <a:latin typeface="Arial" panose="020B0604020202020204" pitchFamily="34" charset="0"/>
              <a:cs typeface="Arial" panose="020B0604020202020204" pitchFamily="34" charset="0"/>
            </a:endParaRPr>
          </a:p>
          <a:p>
            <a:pPr algn="just"/>
            <a:r>
              <a:rPr lang="en-IN" sz="5000" dirty="0" smtClean="0">
                <a:latin typeface="Arial" panose="020B0604020202020204" pitchFamily="34" charset="0"/>
                <a:cs typeface="Arial" panose="020B0604020202020204" pitchFamily="34" charset="0"/>
              </a:rPr>
              <a:t>We </a:t>
            </a:r>
            <a:r>
              <a:rPr lang="en-IN" sz="5000" dirty="0">
                <a:latin typeface="Arial" panose="020B0604020202020204" pitchFamily="34" charset="0"/>
                <a:cs typeface="Arial" panose="020B0604020202020204" pitchFamily="34" charset="0"/>
              </a:rPr>
              <a:t>employ a score algorithm which considers the strength of a word towards positive or negative orientation to calculate and weigh the sentiment of a sentence. To assess our algorithm, a number of existing classifiers are also presented. </a:t>
            </a:r>
            <a:r>
              <a:rPr lang="en-IN" sz="5000" dirty="0" smtClean="0">
                <a:latin typeface="Arial" panose="020B0604020202020204" pitchFamily="34" charset="0"/>
                <a:cs typeface="Arial" panose="020B0604020202020204" pitchFamily="34" charset="0"/>
              </a:rPr>
              <a:t>Our </a:t>
            </a:r>
            <a:r>
              <a:rPr lang="en-IN" sz="5000" dirty="0">
                <a:latin typeface="Arial" panose="020B0604020202020204" pitchFamily="34" charset="0"/>
                <a:cs typeface="Arial" panose="020B0604020202020204" pitchFamily="34" charset="0"/>
              </a:rPr>
              <a:t>experimental </a:t>
            </a:r>
            <a:r>
              <a:rPr lang="en-IN" sz="5000" dirty="0" smtClean="0">
                <a:latin typeface="Arial" panose="020B0604020202020204" pitchFamily="34" charset="0"/>
                <a:cs typeface="Arial" panose="020B0604020202020204" pitchFamily="34" charset="0"/>
              </a:rPr>
              <a:t>results show </a:t>
            </a:r>
            <a:r>
              <a:rPr lang="en-IN" sz="5000" dirty="0">
                <a:latin typeface="Arial" panose="020B0604020202020204" pitchFamily="34" charset="0"/>
                <a:cs typeface="Arial" panose="020B0604020202020204" pitchFamily="34" charset="0"/>
              </a:rPr>
              <a:t>that our Sentence Weight classifier is more accurate and effective than those compared.</a:t>
            </a:r>
          </a:p>
          <a:p>
            <a:pPr marL="118872" indent="0" algn="just">
              <a:buNone/>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2353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340" y="0"/>
            <a:ext cx="8596668" cy="1320800"/>
          </a:xfrm>
        </p:spPr>
        <p:txBody>
          <a:bodyPr/>
          <a:lstStyle/>
          <a:p>
            <a:r>
              <a:rPr lang="en-IN" dirty="0" smtClean="0"/>
              <a:t>Overall Architecture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2043" y="-580766"/>
            <a:ext cx="9687698" cy="7685903"/>
          </a:xfrm>
        </p:spPr>
      </p:pic>
    </p:spTree>
    <p:extLst>
      <p:ext uri="{BB962C8B-B14F-4D97-AF65-F5344CB8AC3E}">
        <p14:creationId xmlns:p14="http://schemas.microsoft.com/office/powerpoint/2010/main" val="3445258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1631</TotalTime>
  <Words>962</Words>
  <Application>Microsoft Office PowerPoint</Application>
  <PresentationFormat>Custom</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Summarization of user reviews on  e-commerce websites</vt:lpstr>
      <vt:lpstr>Abstract</vt:lpstr>
      <vt:lpstr>Problem Statement</vt:lpstr>
      <vt:lpstr>Problem Domain</vt:lpstr>
      <vt:lpstr>Link Extractor</vt:lpstr>
      <vt:lpstr>Literature Review</vt:lpstr>
      <vt:lpstr>Literature Review (cont.)</vt:lpstr>
      <vt:lpstr>Literature Review (cont.)</vt:lpstr>
      <vt:lpstr>Overall Architecture</vt:lpstr>
      <vt:lpstr>Modules Description</vt:lpstr>
      <vt:lpstr>Modules Description (cont.)</vt:lpstr>
      <vt:lpstr>Modules Description (cont.)</vt:lpstr>
      <vt:lpstr>Modules Description (cont.)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Shiv</cp:lastModifiedBy>
  <cp:revision>193</cp:revision>
  <dcterms:created xsi:type="dcterms:W3CDTF">2015-01-27T17:04:52Z</dcterms:created>
  <dcterms:modified xsi:type="dcterms:W3CDTF">2015-10-07T13:01:44Z</dcterms:modified>
</cp:coreProperties>
</file>