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5"/>
  </p:notesMasterIdLst>
  <p:sldIdLst>
    <p:sldId id="268" r:id="rId2"/>
    <p:sldId id="270" r:id="rId3"/>
    <p:sldId id="271" r:id="rId4"/>
    <p:sldId id="281" r:id="rId5"/>
    <p:sldId id="282" r:id="rId6"/>
    <p:sldId id="283" r:id="rId7"/>
    <p:sldId id="284" r:id="rId8"/>
    <p:sldId id="276" r:id="rId9"/>
    <p:sldId id="277" r:id="rId10"/>
    <p:sldId id="278" r:id="rId11"/>
    <p:sldId id="279" r:id="rId12"/>
    <p:sldId id="280" r:id="rId13"/>
    <p:sldId id="27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61" autoAdjust="0"/>
    <p:restoredTop sz="94444" autoAdjust="0"/>
  </p:normalViewPr>
  <p:slideViewPr>
    <p:cSldViewPr snapToGrid="0">
      <p:cViewPr>
        <p:scale>
          <a:sx n="70" d="100"/>
          <a:sy n="70" d="100"/>
        </p:scale>
        <p:origin x="-732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9147C1-F6C5-45A1-8026-04C9333E5AB4}" type="datetimeFigureOut">
              <a:rPr lang="en-IN" smtClean="0"/>
              <a:t>23-09-2015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AE17FE-7EBA-4B05-AE5F-D4AB88F560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9341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1" y="0"/>
            <a:ext cx="12191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355848"/>
            <a:ext cx="107696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1828800"/>
            <a:ext cx="107696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987E1-6605-4423-8103-CD94F8BFF7C0}" type="datetimeFigureOut">
              <a:rPr lang="en-SG" smtClean="0"/>
              <a:t>23/9/2015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CF9E3-A110-4023-8949-D7600F5ACD4A}" type="slidenum">
              <a:rPr lang="en-SG" smtClean="0"/>
              <a:t>‹#›</a:t>
            </a:fld>
            <a:endParaRPr lang="en-SG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987E1-6605-4423-8103-CD94F8BFF7C0}" type="datetimeFigureOut">
              <a:rPr lang="en-SG" smtClean="0"/>
              <a:t>23/9/2015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CF9E3-A110-4023-8949-D7600F5ACD4A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8798560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8863584" y="0"/>
            <a:ext cx="33528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274641"/>
            <a:ext cx="2540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04801"/>
            <a:ext cx="8026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987E1-6605-4423-8103-CD94F8BFF7C0}" type="datetimeFigureOut">
              <a:rPr lang="en-SG" smtClean="0"/>
              <a:t>23/9/2015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20796" y="6377460"/>
            <a:ext cx="5115205" cy="365125"/>
          </a:xfrm>
        </p:spPr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CF9E3-A110-4023-8949-D7600F5ACD4A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5448"/>
            <a:ext cx="109728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987E1-6605-4423-8103-CD94F8BFF7C0}" type="datetimeFigureOut">
              <a:rPr lang="en-SG" smtClean="0"/>
              <a:t>23/9/2015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CF9E3-A110-4023-8949-D7600F5ACD4A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12192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9744" y="118872"/>
            <a:ext cx="10684256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7552" y="1828800"/>
            <a:ext cx="10696448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987E1-6605-4423-8103-CD94F8BFF7C0}" type="datetimeFigureOut">
              <a:rPr lang="en-SG" smtClean="0"/>
              <a:t>23/9/2015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CF9E3-A110-4023-8949-D7600F5ACD4A}" type="slidenum">
              <a:rPr lang="en-SG" smtClean="0"/>
              <a:t>‹#›</a:t>
            </a:fld>
            <a:endParaRPr lang="en-SG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73936"/>
            <a:ext cx="53848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73936"/>
            <a:ext cx="53848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987E1-6605-4423-8103-CD94F8BFF7C0}" type="datetimeFigureOut">
              <a:rPr lang="en-SG" smtClean="0"/>
              <a:t>23/9/2015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CF9E3-A110-4023-8949-D7600F5ACD4A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98988"/>
            <a:ext cx="5386917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49512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698988"/>
            <a:ext cx="5389033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449512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987E1-6605-4423-8103-CD94F8BFF7C0}" type="datetimeFigureOut">
              <a:rPr lang="en-SG" smtClean="0"/>
              <a:t>23/9/2015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CF9E3-A110-4023-8949-D7600F5ACD4A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987E1-6605-4423-8103-CD94F8BFF7C0}" type="datetimeFigureOut">
              <a:rPr lang="en-SG" smtClean="0"/>
              <a:t>23/9/2015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CF9E3-A110-4023-8949-D7600F5ACD4A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987E1-6605-4423-8103-CD94F8BFF7C0}" type="datetimeFigureOut">
              <a:rPr lang="en-SG" smtClean="0"/>
              <a:t>23/9/2015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CF9E3-A110-4023-8949-D7600F5ACD4A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784" y="152400"/>
            <a:ext cx="3364992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5837" y="1743134"/>
            <a:ext cx="7894188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784" y="1730018"/>
            <a:ext cx="329184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987E1-6605-4423-8103-CD94F8BFF7C0}" type="datetimeFigureOut">
              <a:rPr lang="en-SG" smtClean="0"/>
              <a:t>23/9/2015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CF9E3-A110-4023-8949-D7600F5ACD4A}" type="slidenum">
              <a:rPr lang="en-SG" smtClean="0"/>
              <a:t>‹#›</a:t>
            </a:fld>
            <a:endParaRPr lang="en-SG"/>
          </a:p>
        </p:txBody>
      </p:sp>
      <p:sp>
        <p:nvSpPr>
          <p:cNvPr id="12" name="Rectangle 11"/>
          <p:cNvSpPr/>
          <p:nvPr/>
        </p:nvSpPr>
        <p:spPr bwMode="invGray">
          <a:xfrm>
            <a:off x="3807649" y="0"/>
            <a:ext cx="6096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3807649" y="0"/>
            <a:ext cx="6096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5448"/>
            <a:ext cx="3366867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71741" y="1484808"/>
            <a:ext cx="8329863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" y="1728216"/>
            <a:ext cx="329184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19456" y="1170432"/>
            <a:ext cx="3364992" cy="201168"/>
          </a:xfrm>
        </p:spPr>
        <p:txBody>
          <a:bodyPr/>
          <a:lstStyle/>
          <a:p>
            <a:fld id="{198987E1-6605-4423-8103-CD94F8BFF7C0}" type="datetimeFigureOut">
              <a:rPr lang="en-SG" smtClean="0"/>
              <a:t>23/9/2015</a:t>
            </a:fld>
            <a:endParaRPr lang="en-SG"/>
          </a:p>
        </p:txBody>
      </p:sp>
      <p:sp>
        <p:nvSpPr>
          <p:cNvPr id="11" name="Rectangle 10"/>
          <p:cNvSpPr/>
          <p:nvPr/>
        </p:nvSpPr>
        <p:spPr>
          <a:xfrm>
            <a:off x="3807649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3807649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47744" y="1170432"/>
            <a:ext cx="6925056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119104" y="1170432"/>
            <a:ext cx="978485" cy="201168"/>
          </a:xfrm>
        </p:spPr>
        <p:txBody>
          <a:bodyPr/>
          <a:lstStyle/>
          <a:p>
            <a:fld id="{16CCF9E3-A110-4023-8949-D7600F5ACD4A}" type="slidenum">
              <a:rPr lang="en-SG" smtClean="0"/>
              <a:t>‹#›</a:t>
            </a:fld>
            <a:endParaRPr lang="en-SG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1" y="1"/>
            <a:ext cx="12191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775192"/>
            <a:ext cx="109728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76999"/>
            <a:ext cx="28448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198987E1-6605-4423-8103-CD94F8BFF7C0}" type="datetimeFigureOut">
              <a:rPr lang="en-SG" smtClean="0"/>
              <a:t>23/9/2015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20796" y="6476999"/>
            <a:ext cx="7343625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39195" y="6476999"/>
            <a:ext cx="978485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16CCF9E3-A110-4023-8949-D7600F5ACD4A}" type="slidenum">
              <a:rPr lang="en-SG" smtClean="0"/>
              <a:t>‹#›</a:t>
            </a:fld>
            <a:endParaRPr lang="en-S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652" y="117870"/>
            <a:ext cx="10972800" cy="1252728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Summarization of user reviews on 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e-commerce </a:t>
            </a:r>
            <a:r>
              <a:rPr lang="en-IN" dirty="0"/>
              <a:t>websites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17106" y="4146115"/>
            <a:ext cx="7565721" cy="149059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SG" sz="2000" dirty="0" smtClean="0"/>
              <a:t>Project Guide: </a:t>
            </a:r>
          </a:p>
          <a:p>
            <a:pPr marL="0" indent="0" algn="ctr">
              <a:buNone/>
            </a:pPr>
            <a:r>
              <a:rPr lang="en-SG" sz="2400" b="1" dirty="0" err="1" smtClean="0"/>
              <a:t>Dr.</a:t>
            </a:r>
            <a:r>
              <a:rPr lang="en-SG" sz="2400" b="1" dirty="0" smtClean="0"/>
              <a:t> </a:t>
            </a:r>
            <a:r>
              <a:rPr lang="en-SG" sz="2400" b="1" dirty="0" err="1" smtClean="0"/>
              <a:t>Aro</a:t>
            </a:r>
            <a:r>
              <a:rPr lang="en-SG" sz="2400" b="1" dirty="0" err="1" smtClean="0"/>
              <a:t>ckia</a:t>
            </a:r>
            <a:r>
              <a:rPr lang="en-SG" sz="2400" b="1" dirty="0" smtClean="0"/>
              <a:t> Xavier Annie,</a:t>
            </a:r>
          </a:p>
          <a:p>
            <a:pPr marL="0" indent="0" algn="ctr">
              <a:buNone/>
            </a:pPr>
            <a:r>
              <a:rPr lang="en-SG" sz="2000" b="1" dirty="0" smtClean="0"/>
              <a:t>Assistant Professor,</a:t>
            </a:r>
          </a:p>
          <a:p>
            <a:pPr marL="0" indent="0" algn="ctr">
              <a:buNone/>
            </a:pPr>
            <a:r>
              <a:rPr lang="en-SG" sz="2000" b="1" dirty="0" smtClean="0"/>
              <a:t>DCSE, CEG</a:t>
            </a:r>
            <a:endParaRPr lang="en-SG" sz="2000" b="1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3995544" y="2555309"/>
            <a:ext cx="39960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itchFamily="2" charset="2"/>
              <a:buChar char="v"/>
            </a:pPr>
            <a:r>
              <a:rPr lang="en-SG" sz="2000" b="1" dirty="0" err="1"/>
              <a:t>Pradeep</a:t>
            </a:r>
            <a:r>
              <a:rPr lang="en-SG" sz="2000" b="1" dirty="0"/>
              <a:t> </a:t>
            </a:r>
            <a:r>
              <a:rPr lang="en-SG" sz="2000" b="1" dirty="0" smtClean="0"/>
              <a:t>T       </a:t>
            </a:r>
            <a:r>
              <a:rPr lang="en-SG" sz="2000" b="1" dirty="0"/>
              <a:t>(2012103570)</a:t>
            </a:r>
          </a:p>
          <a:p>
            <a:pPr marL="342900" indent="-342900" algn="just">
              <a:buFont typeface="Wingdings" pitchFamily="2" charset="2"/>
              <a:buChar char="v"/>
            </a:pPr>
            <a:r>
              <a:rPr lang="en-SG" sz="2000" b="1" dirty="0" err="1"/>
              <a:t>Sai</a:t>
            </a:r>
            <a:r>
              <a:rPr lang="en-SG" sz="2000" b="1" dirty="0"/>
              <a:t> </a:t>
            </a:r>
            <a:r>
              <a:rPr lang="en-SG" sz="2000" b="1" dirty="0" err="1"/>
              <a:t>Shibi</a:t>
            </a:r>
            <a:r>
              <a:rPr lang="en-SG" sz="2000" b="1" dirty="0"/>
              <a:t> M </a:t>
            </a:r>
            <a:r>
              <a:rPr lang="en-SG" sz="2000" b="1" dirty="0" smtClean="0"/>
              <a:t>R  </a:t>
            </a:r>
            <a:r>
              <a:rPr lang="en-SG" sz="2000" b="1" dirty="0"/>
              <a:t>(2012103056)</a:t>
            </a:r>
          </a:p>
          <a:p>
            <a:pPr marL="342900" indent="-342900" algn="just">
              <a:buFont typeface="Wingdings" pitchFamily="2" charset="2"/>
              <a:buChar char="v"/>
            </a:pPr>
            <a:r>
              <a:rPr lang="en-SG" sz="2000" b="1" dirty="0" err="1"/>
              <a:t>Manikandan</a:t>
            </a:r>
            <a:r>
              <a:rPr lang="en-SG" sz="2000" b="1" dirty="0"/>
              <a:t> P (2012103554)</a:t>
            </a:r>
          </a:p>
        </p:txBody>
      </p:sp>
    </p:spTree>
    <p:extLst>
      <p:ext uri="{BB962C8B-B14F-4D97-AF65-F5344CB8AC3E}">
        <p14:creationId xmlns:p14="http://schemas.microsoft.com/office/powerpoint/2010/main" val="3106604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Modules </a:t>
            </a:r>
            <a:r>
              <a:rPr lang="en-IN" dirty="0"/>
              <a:t>Description </a:t>
            </a:r>
            <a:r>
              <a:rPr lang="en-IN" i="1" dirty="0"/>
              <a:t>(cont.)</a:t>
            </a:r>
            <a:endParaRPr lang="en-IN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indent="0">
              <a:buNone/>
            </a:pPr>
            <a:r>
              <a:rPr lang="en-IN" sz="2000" b="1" dirty="0" smtClean="0"/>
              <a:t>Summarizing </a:t>
            </a:r>
            <a:r>
              <a:rPr lang="en-IN" sz="2000" b="1" dirty="0"/>
              <a:t>reviews</a:t>
            </a:r>
            <a:r>
              <a:rPr lang="en-IN" sz="2000" b="1" dirty="0" smtClean="0"/>
              <a:t>:</a:t>
            </a:r>
          </a:p>
          <a:p>
            <a:pPr marL="118872" indent="0">
              <a:buNone/>
            </a:pPr>
            <a:endParaRPr lang="en-IN" sz="2000" dirty="0"/>
          </a:p>
          <a:p>
            <a:r>
              <a:rPr lang="en-IN" sz="2000" dirty="0" smtClean="0"/>
              <a:t>This </a:t>
            </a:r>
            <a:r>
              <a:rPr lang="en-IN" sz="2000" dirty="0"/>
              <a:t>module involves elimination of unnecessary sentences in the extracted reviews. Natural Language is an ocean. </a:t>
            </a:r>
            <a:endParaRPr lang="en-IN" sz="2000" dirty="0" smtClean="0"/>
          </a:p>
          <a:p>
            <a:r>
              <a:rPr lang="en-IN" sz="2000" dirty="0" smtClean="0"/>
              <a:t>So </a:t>
            </a:r>
            <a:r>
              <a:rPr lang="en-IN" sz="2000" dirty="0"/>
              <a:t>rather than eliminating unnecessary sentences, pick(include) the necessary sentences that actually describes the product. </a:t>
            </a:r>
            <a:endParaRPr lang="en-IN" sz="2000" dirty="0" smtClean="0"/>
          </a:p>
          <a:p>
            <a:r>
              <a:rPr lang="en-IN" sz="2000" dirty="0" smtClean="0"/>
              <a:t>This </a:t>
            </a:r>
            <a:r>
              <a:rPr lang="en-IN" sz="2000" dirty="0"/>
              <a:t>is done with “phrase match” and “frequency”. Phrase match actually plays a great role in this module. </a:t>
            </a:r>
            <a:endParaRPr lang="en-IN" sz="2000" dirty="0" smtClean="0"/>
          </a:p>
          <a:p>
            <a:r>
              <a:rPr lang="en-IN" sz="2000" dirty="0" smtClean="0"/>
              <a:t>Thus </a:t>
            </a:r>
            <a:r>
              <a:rPr lang="en-IN" sz="2000" dirty="0"/>
              <a:t>at the end of this module, the summary is available which then pass through another module where the pros and cons are separated.</a:t>
            </a:r>
          </a:p>
          <a:p>
            <a:pPr marL="118872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4727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Modules </a:t>
            </a:r>
            <a:r>
              <a:rPr lang="en-IN" dirty="0"/>
              <a:t>Description </a:t>
            </a:r>
            <a:r>
              <a:rPr lang="en-IN" i="1" dirty="0"/>
              <a:t>(cont.)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indent="0">
              <a:buNone/>
            </a:pPr>
            <a:r>
              <a:rPr lang="en-IN" sz="2000" b="1" dirty="0"/>
              <a:t>Separating Pros and Cons</a:t>
            </a:r>
            <a:r>
              <a:rPr lang="en-IN" sz="2000" b="1" dirty="0" smtClean="0"/>
              <a:t>:</a:t>
            </a:r>
          </a:p>
          <a:p>
            <a:pPr marL="118872" indent="0">
              <a:buNone/>
            </a:pPr>
            <a:endParaRPr lang="en-IN" sz="2000" dirty="0"/>
          </a:p>
          <a:p>
            <a:r>
              <a:rPr lang="en-IN" sz="2000" dirty="0" smtClean="0"/>
              <a:t>The </a:t>
            </a:r>
            <a:r>
              <a:rPr lang="en-IN" sz="2000" dirty="0"/>
              <a:t>project basically aims at separating the pros and cons. In this module it is done</a:t>
            </a:r>
            <a:r>
              <a:rPr lang="en-IN" sz="2000" dirty="0" smtClean="0"/>
              <a:t>.</a:t>
            </a:r>
          </a:p>
          <a:p>
            <a:r>
              <a:rPr lang="en-IN" sz="2000" dirty="0" smtClean="0"/>
              <a:t>For </a:t>
            </a:r>
            <a:r>
              <a:rPr lang="en-IN" sz="2000" dirty="0"/>
              <a:t>this, decide whether a particular review is positive review or negative review. </a:t>
            </a:r>
            <a:endParaRPr lang="en-IN" sz="2000" dirty="0" smtClean="0"/>
          </a:p>
          <a:p>
            <a:r>
              <a:rPr lang="en-IN" sz="2000" dirty="0" smtClean="0"/>
              <a:t>The </a:t>
            </a:r>
            <a:r>
              <a:rPr lang="en-IN" sz="2000" dirty="0"/>
              <a:t>decision is made by matching with set of positive and negative words.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714727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Modules </a:t>
            </a:r>
            <a:r>
              <a:rPr lang="en-IN" dirty="0"/>
              <a:t>Description </a:t>
            </a:r>
            <a:r>
              <a:rPr lang="en-IN" sz="4800" i="1" dirty="0"/>
              <a:t>(cont.)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indent="0">
              <a:buNone/>
            </a:pPr>
            <a:r>
              <a:rPr lang="en-IN" sz="2000" b="1" dirty="0"/>
              <a:t>Sentence Formation</a:t>
            </a:r>
            <a:r>
              <a:rPr lang="en-IN" sz="2000" b="1" dirty="0" smtClean="0"/>
              <a:t>:</a:t>
            </a:r>
          </a:p>
          <a:p>
            <a:pPr marL="118872" indent="0">
              <a:buNone/>
            </a:pPr>
            <a:endParaRPr lang="en-IN" sz="2000" dirty="0"/>
          </a:p>
          <a:p>
            <a:r>
              <a:rPr lang="en-IN" sz="2000" dirty="0" smtClean="0"/>
              <a:t>With </a:t>
            </a:r>
            <a:r>
              <a:rPr lang="en-IN" sz="2000" dirty="0"/>
              <a:t>the set of positive and negative words or reviews found so far, sentences are formed and appended to respective sections(Append positive sentences to pros and negative sentences to cons).</a:t>
            </a:r>
          </a:p>
        </p:txBody>
      </p:sp>
    </p:spTree>
    <p:extLst>
      <p:ext uri="{BB962C8B-B14F-4D97-AF65-F5344CB8AC3E}">
        <p14:creationId xmlns:p14="http://schemas.microsoft.com/office/powerpoint/2010/main" val="2714727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References</a:t>
            </a:r>
            <a:endParaRPr lang="en-IN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828" y="1703713"/>
            <a:ext cx="7634130" cy="4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898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Abstract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4548" y="1487092"/>
            <a:ext cx="10972800" cy="462560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IN" sz="2800" dirty="0"/>
          </a:p>
          <a:p>
            <a:pPr algn="just"/>
            <a:r>
              <a:rPr lang="en-IN" sz="2000" dirty="0"/>
              <a:t>E-commerce is a rapidly growing industry at present, with the number of regular users of these sites increasing day by day. </a:t>
            </a:r>
            <a:endParaRPr lang="en-IN" sz="2000" dirty="0" smtClean="0"/>
          </a:p>
          <a:p>
            <a:pPr algn="just"/>
            <a:r>
              <a:rPr lang="en-IN" sz="2000" dirty="0" smtClean="0"/>
              <a:t>These </a:t>
            </a:r>
            <a:r>
              <a:rPr lang="en-IN" sz="2000" dirty="0"/>
              <a:t>users read the user-review forums of a product before they buy the product. </a:t>
            </a:r>
            <a:endParaRPr lang="en-IN" sz="2000" dirty="0" smtClean="0"/>
          </a:p>
          <a:p>
            <a:pPr algn="just"/>
            <a:r>
              <a:rPr lang="en-IN" sz="2000" dirty="0" smtClean="0"/>
              <a:t>But </a:t>
            </a:r>
            <a:r>
              <a:rPr lang="en-IN" sz="2000" dirty="0"/>
              <a:t>the problem with these reviews is that they are not organised. </a:t>
            </a:r>
            <a:endParaRPr lang="en-IN" sz="2000" dirty="0" smtClean="0"/>
          </a:p>
          <a:p>
            <a:pPr algn="just"/>
            <a:r>
              <a:rPr lang="en-IN" sz="2000" dirty="0" smtClean="0"/>
              <a:t>Some </a:t>
            </a:r>
            <a:r>
              <a:rPr lang="en-IN" sz="2000" dirty="0"/>
              <a:t>users write about the product, while some people write about the service (delivery, packaging etc.). </a:t>
            </a:r>
            <a:endParaRPr lang="en-IN" sz="2000" dirty="0" smtClean="0"/>
          </a:p>
          <a:p>
            <a:pPr algn="just"/>
            <a:r>
              <a:rPr lang="en-IN" sz="2000" dirty="0" smtClean="0"/>
              <a:t>These </a:t>
            </a:r>
            <a:r>
              <a:rPr lang="en-IN" sz="2000" dirty="0"/>
              <a:t>product reviews can further be positive, negative or both. </a:t>
            </a:r>
            <a:endParaRPr lang="en-IN" sz="2000" dirty="0" smtClean="0"/>
          </a:p>
          <a:p>
            <a:pPr algn="just"/>
            <a:r>
              <a:rPr lang="en-IN" sz="2000" dirty="0" smtClean="0"/>
              <a:t>Our </a:t>
            </a:r>
            <a:r>
              <a:rPr lang="en-IN" sz="2000" dirty="0"/>
              <a:t>aim is to organize these product reviews from all popular e-commerce websites and summarize those reviews, so that users can get a clear idea about the product.</a:t>
            </a:r>
          </a:p>
          <a:p>
            <a:pPr marL="118872" indent="0" algn="just">
              <a:buNone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023061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Problem 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1918" y="2213604"/>
            <a:ext cx="10972800" cy="3786364"/>
          </a:xfrm>
        </p:spPr>
        <p:txBody>
          <a:bodyPr>
            <a:normAutofit/>
          </a:bodyPr>
          <a:lstStyle/>
          <a:p>
            <a:pPr algn="just"/>
            <a:r>
              <a:rPr lang="en-IN" sz="2000" dirty="0"/>
              <a:t>To build a system to retrieve users feedback (reviews) from e-commerce websites like (Amazon, </a:t>
            </a:r>
            <a:r>
              <a:rPr lang="en-IN" sz="2000" dirty="0" err="1"/>
              <a:t>Flipkart</a:t>
            </a:r>
            <a:r>
              <a:rPr lang="en-IN" sz="2000" dirty="0"/>
              <a:t>, </a:t>
            </a:r>
            <a:r>
              <a:rPr lang="en-IN" sz="2000" dirty="0" err="1"/>
              <a:t>Snapdeal</a:t>
            </a:r>
            <a:r>
              <a:rPr lang="en-IN" sz="2000" dirty="0"/>
              <a:t> </a:t>
            </a:r>
            <a:r>
              <a:rPr lang="en-IN" sz="2000" dirty="0" smtClean="0"/>
              <a:t>etc.) </a:t>
            </a:r>
            <a:r>
              <a:rPr lang="en-IN" sz="2000" dirty="0"/>
              <a:t>and then to summarize the extracted reviews. </a:t>
            </a:r>
            <a:endParaRPr lang="en-IN" sz="2000" dirty="0" smtClean="0"/>
          </a:p>
          <a:p>
            <a:pPr algn="just"/>
            <a:r>
              <a:rPr lang="en-IN" sz="2000" dirty="0" smtClean="0"/>
              <a:t>The </a:t>
            </a:r>
            <a:r>
              <a:rPr lang="en-IN" sz="2000" dirty="0"/>
              <a:t>summarized content contains advantages and disadvantages of the product.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935497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Problem Domain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912" y="1944152"/>
            <a:ext cx="10783982" cy="4790364"/>
          </a:xfrm>
        </p:spPr>
        <p:txBody>
          <a:bodyPr>
            <a:noAutofit/>
          </a:bodyPr>
          <a:lstStyle/>
          <a:p>
            <a:pPr marL="342900" indent="-342900" algn="just"/>
            <a:r>
              <a:rPr lang="en-IN" sz="2000" dirty="0"/>
              <a:t>Our project falls under the domains “Data Mining” and “Natural Language Processing</a:t>
            </a:r>
            <a:r>
              <a:rPr lang="en-IN" sz="2000" dirty="0" smtClean="0"/>
              <a:t>”.</a:t>
            </a:r>
          </a:p>
          <a:p>
            <a:pPr marL="342900" indent="-342900" algn="just"/>
            <a:r>
              <a:rPr lang="en-IN" sz="2000" dirty="0" smtClean="0"/>
              <a:t>Data </a:t>
            </a:r>
            <a:r>
              <a:rPr lang="en-IN" sz="2000" dirty="0"/>
              <a:t>Mining is an analytic </a:t>
            </a:r>
            <a:r>
              <a:rPr lang="en-IN" sz="2000" dirty="0" smtClean="0"/>
              <a:t>process </a:t>
            </a:r>
            <a:r>
              <a:rPr lang="en-IN" sz="2000" dirty="0"/>
              <a:t>to explore data. </a:t>
            </a:r>
            <a:endParaRPr lang="en-IN" sz="2000" dirty="0" smtClean="0"/>
          </a:p>
          <a:p>
            <a:pPr marL="342900" indent="-342900" algn="just"/>
            <a:r>
              <a:rPr lang="en-IN" sz="2000" dirty="0" smtClean="0"/>
              <a:t>Natural </a:t>
            </a:r>
            <a:r>
              <a:rPr lang="en-IN" sz="2000" dirty="0"/>
              <a:t>Language Processing is a field of computer science artificial intelligence, and computational linguistics concerned with the interactions between computers and human (natural) languages. </a:t>
            </a:r>
            <a:endParaRPr lang="en-IN" sz="2000" dirty="0" smtClean="0"/>
          </a:p>
          <a:p>
            <a:pPr marL="342900" indent="-342900" algn="just"/>
            <a:r>
              <a:rPr lang="en-IN" sz="2000" dirty="0" smtClean="0"/>
              <a:t>As </a:t>
            </a:r>
            <a:r>
              <a:rPr lang="en-IN" sz="2000" dirty="0"/>
              <a:t>such, NLP is related to the area of human–computer interaction.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8246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Literature </a:t>
            </a:r>
            <a:r>
              <a:rPr lang="en-IN" dirty="0" smtClean="0"/>
              <a:t>Review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801505"/>
            <a:ext cx="10834085" cy="4239858"/>
          </a:xfrm>
        </p:spPr>
        <p:txBody>
          <a:bodyPr>
            <a:normAutofit/>
          </a:bodyPr>
          <a:lstStyle/>
          <a:p>
            <a:pPr marL="118872" indent="0" algn="just">
              <a:buNone/>
            </a:pPr>
            <a:r>
              <a:rPr lang="en-IN" sz="2000" b="1" dirty="0" smtClean="0"/>
              <a:t>1</a:t>
            </a:r>
            <a:r>
              <a:rPr lang="en-IN" sz="2000" b="1" dirty="0"/>
              <a:t>. “Information Extraction from Web Pages” Novotny, </a:t>
            </a:r>
            <a:r>
              <a:rPr lang="en-IN" sz="2000" b="1" dirty="0" err="1"/>
              <a:t>Róbert</a:t>
            </a:r>
            <a:r>
              <a:rPr lang="en-IN" sz="2000" b="1" dirty="0"/>
              <a:t>; </a:t>
            </a:r>
            <a:r>
              <a:rPr lang="en-IN" sz="2000" b="1" dirty="0" err="1"/>
              <a:t>Vojtas</a:t>
            </a:r>
            <a:r>
              <a:rPr lang="en-IN" sz="2000" b="1" dirty="0"/>
              <a:t>, P.; </a:t>
            </a:r>
            <a:r>
              <a:rPr lang="en-IN" sz="2000" b="1" dirty="0" err="1"/>
              <a:t>Maruscak</a:t>
            </a:r>
            <a:r>
              <a:rPr lang="en-IN" sz="2000" b="1" dirty="0"/>
              <a:t>, </a:t>
            </a:r>
            <a:r>
              <a:rPr lang="en-IN" sz="2000" b="1" dirty="0" err="1" smtClean="0"/>
              <a:t>Dušan</a:t>
            </a:r>
            <a:endParaRPr lang="en-IN" sz="2000" b="1" dirty="0" smtClean="0"/>
          </a:p>
          <a:p>
            <a:pPr marL="118872" indent="0" algn="just">
              <a:buNone/>
            </a:pP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IN" sz="2000" dirty="0"/>
              <a:t>This paper presents a chain of techniques for extraction of object attribute data from web pages which contain either multiple object data or detailed data about a single object</a:t>
            </a:r>
            <a:r>
              <a:rPr lang="en-IN" sz="2000" dirty="0" smtClean="0"/>
              <a:t>.</a:t>
            </a:r>
          </a:p>
          <a:p>
            <a:pPr algn="just"/>
            <a:r>
              <a:rPr lang="en-IN" sz="2000" dirty="0" smtClean="0"/>
              <a:t>We discover </a:t>
            </a:r>
            <a:r>
              <a:rPr lang="en-IN" sz="2000" dirty="0"/>
              <a:t>data regions containing multiple data records, which will be extracted with help of extraction ontology. </a:t>
            </a:r>
            <a:endParaRPr lang="en-IN" sz="2000" dirty="0" smtClean="0"/>
          </a:p>
          <a:p>
            <a:pPr algn="just"/>
            <a:r>
              <a:rPr lang="en-IN" sz="2000" dirty="0" smtClean="0"/>
              <a:t>Furthermore</a:t>
            </a:r>
            <a:r>
              <a:rPr lang="en-IN" sz="2000" dirty="0"/>
              <a:t>, we present an additional algorithm for detail-page extraction based on the comparison of two HTML </a:t>
            </a:r>
            <a:r>
              <a:rPr lang="en-IN" sz="2000" dirty="0" err="1"/>
              <a:t>subtrees</a:t>
            </a:r>
            <a:r>
              <a:rPr lang="en-IN" sz="2000" dirty="0"/>
              <a:t>.</a:t>
            </a:r>
            <a:endParaRPr lang="en-US"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8644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Literature </a:t>
            </a:r>
            <a:r>
              <a:rPr lang="en-IN" dirty="0" smtClean="0"/>
              <a:t>Review </a:t>
            </a:r>
            <a:r>
              <a:rPr lang="en-IN" sz="4800" i="1" dirty="0"/>
              <a:t>(cont.)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65962"/>
            <a:ext cx="10746403" cy="477578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IN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2. “Thai </a:t>
            </a: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herb information extraction from multiple websites” </a:t>
            </a:r>
            <a:r>
              <a:rPr lang="en-IN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Chainapaporn</a:t>
            </a: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, P.; </a:t>
            </a:r>
            <a:r>
              <a:rPr lang="en-IN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Netisopakul</a:t>
            </a: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, P.</a:t>
            </a:r>
          </a:p>
          <a:p>
            <a:pPr marL="0" indent="0" algn="just">
              <a:buNone/>
            </a:pPr>
            <a:endParaRPr lang="en-I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/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Thai herbs have increasingly gained public attention. Recently, there are a number of Thai herb websites. </a:t>
            </a:r>
            <a:endParaRPr lang="en-IN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/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Each 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website has similar information but quite different details. For example, some webpages do not provide information indicating which part of Thai herb can treat the specified symptom. </a:t>
            </a:r>
            <a:endParaRPr lang="en-IN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/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order to collect more complete Thai herb information, we have developed information extraction process to extract Thai herb information from multiple websites. </a:t>
            </a:r>
            <a:endParaRPr lang="en-IN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/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process employed a HTML parser and file templates to recognize useful information in various webpage formats. </a:t>
            </a:r>
            <a:endParaRPr lang="en-IN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/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Preliminary 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experiments gave satisfactory precision and recall over 85 </a:t>
            </a:r>
            <a:r>
              <a:rPr lang="en-IN" sz="2000" dirty="0" err="1">
                <a:latin typeface="Arial" panose="020B0604020202020204" pitchFamily="34" charset="0"/>
                <a:cs typeface="Arial" panose="020B0604020202020204" pitchFamily="34" charset="0"/>
              </a:rPr>
              <a:t>percent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8168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Literature Review </a:t>
            </a:r>
            <a:r>
              <a:rPr lang="en-IN" sz="4800" i="1" dirty="0"/>
              <a:t>(cont.)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665027"/>
            <a:ext cx="10608617" cy="5036398"/>
          </a:xfrm>
        </p:spPr>
        <p:txBody>
          <a:bodyPr>
            <a:normAutofit fontScale="40000" lnSpcReduction="20000"/>
          </a:bodyPr>
          <a:lstStyle/>
          <a:p>
            <a:pPr marL="118872" indent="0" algn="just">
              <a:buNone/>
            </a:pPr>
            <a:r>
              <a:rPr lang="en-IN" sz="5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3.  </a:t>
            </a:r>
            <a:r>
              <a:rPr lang="en-IN" sz="5000" b="1" dirty="0">
                <a:latin typeface="Arial" panose="020B0604020202020204" pitchFamily="34" charset="0"/>
                <a:cs typeface="Arial" panose="020B0604020202020204" pitchFamily="34" charset="0"/>
              </a:rPr>
              <a:t>“Classification and Summarization of Pros and Cons for Customer Reviews” Hu, </a:t>
            </a:r>
            <a:r>
              <a:rPr lang="en-IN" sz="5000" b="1" dirty="0" err="1">
                <a:latin typeface="Arial" panose="020B0604020202020204" pitchFamily="34" charset="0"/>
                <a:cs typeface="Arial" panose="020B0604020202020204" pitchFamily="34" charset="0"/>
              </a:rPr>
              <a:t>Xinghua</a:t>
            </a:r>
            <a:r>
              <a:rPr lang="en-IN" sz="5000" b="1" dirty="0">
                <a:latin typeface="Arial" panose="020B0604020202020204" pitchFamily="34" charset="0"/>
                <a:cs typeface="Arial" panose="020B0604020202020204" pitchFamily="34" charset="0"/>
              </a:rPr>
              <a:t>; Wu, Bin</a:t>
            </a:r>
          </a:p>
          <a:p>
            <a:pPr algn="just"/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IN" sz="5000" dirty="0">
                <a:latin typeface="Arial" panose="020B0604020202020204" pitchFamily="34" charset="0"/>
                <a:cs typeface="Arial" panose="020B0604020202020204" pitchFamily="34" charset="0"/>
              </a:rPr>
              <a:t>As e-commerce is becoming more and more popular, the number of customer reviews for online products grows rapidly. </a:t>
            </a:r>
            <a:r>
              <a:rPr lang="en-IN" sz="5000" dirty="0" smtClean="0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IN" sz="5000" dirty="0">
                <a:latin typeface="Arial" panose="020B0604020202020204" pitchFamily="34" charset="0"/>
                <a:cs typeface="Arial" panose="020B0604020202020204" pitchFamily="34" charset="0"/>
              </a:rPr>
              <a:t>a popular product, there can be hundreds of reviews. </a:t>
            </a:r>
            <a:r>
              <a:rPr lang="en-IN" sz="5000" dirty="0" smtClean="0">
                <a:latin typeface="Arial" panose="020B0604020202020204" pitchFamily="34" charset="0"/>
                <a:cs typeface="Arial" panose="020B0604020202020204" pitchFamily="34" charset="0"/>
              </a:rPr>
              <a:t>This </a:t>
            </a:r>
            <a:r>
              <a:rPr lang="en-IN" sz="5000" dirty="0">
                <a:latin typeface="Arial" panose="020B0604020202020204" pitchFamily="34" charset="0"/>
                <a:cs typeface="Arial" panose="020B0604020202020204" pitchFamily="34" charset="0"/>
              </a:rPr>
              <a:t>makes it difficult for a potential customer to read all of them in order to get as much information as possible and to make a decision on purchasing</a:t>
            </a:r>
            <a:r>
              <a:rPr lang="en-IN" sz="5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118872" indent="0" algn="just">
              <a:buNone/>
            </a:pPr>
            <a:r>
              <a:rPr lang="en-IN" sz="5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just"/>
            <a:r>
              <a:rPr lang="en-IN" sz="5000" dirty="0" smtClean="0">
                <a:latin typeface="Arial" panose="020B0604020202020204" pitchFamily="34" charset="0"/>
                <a:cs typeface="Arial" panose="020B0604020202020204" pitchFamily="34" charset="0"/>
              </a:rPr>
              <a:t>Therefore</a:t>
            </a:r>
            <a:r>
              <a:rPr lang="en-IN" sz="5000" dirty="0">
                <a:latin typeface="Arial" panose="020B0604020202020204" pitchFamily="34" charset="0"/>
                <a:cs typeface="Arial" panose="020B0604020202020204" pitchFamily="34" charset="0"/>
              </a:rPr>
              <a:t>, a summarization of product reviews would make purchase more convenient and reliable. </a:t>
            </a:r>
            <a:r>
              <a:rPr lang="en-IN" sz="50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IN" sz="5000" dirty="0">
                <a:latin typeface="Arial" panose="020B0604020202020204" pitchFamily="34" charset="0"/>
                <a:cs typeface="Arial" panose="020B0604020202020204" pitchFamily="34" charset="0"/>
              </a:rPr>
              <a:t>conventional way of summarizing a review is to select or rewrite a subset of the original sentences from the review, which is inefficient. </a:t>
            </a:r>
            <a:endParaRPr lang="en-IN" sz="5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IN" sz="5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IN" sz="5000" dirty="0" smtClean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IN" sz="5000" dirty="0">
                <a:latin typeface="Arial" panose="020B0604020202020204" pitchFamily="34" charset="0"/>
                <a:cs typeface="Arial" panose="020B0604020202020204" pitchFamily="34" charset="0"/>
              </a:rPr>
              <a:t>this paper, we propose to summarize all </a:t>
            </a:r>
            <a:r>
              <a:rPr lang="en-IN" sz="5000" dirty="0" smtClean="0">
                <a:latin typeface="Arial" panose="020B0604020202020204" pitchFamily="34" charset="0"/>
                <a:cs typeface="Arial" panose="020B0604020202020204" pitchFamily="34" charset="0"/>
              </a:rPr>
              <a:t>customer’s reviews </a:t>
            </a:r>
            <a:r>
              <a:rPr lang="en-IN" sz="5000" dirty="0">
                <a:latin typeface="Arial" panose="020B0604020202020204" pitchFamily="34" charset="0"/>
                <a:cs typeface="Arial" panose="020B0604020202020204" pitchFamily="34" charset="0"/>
              </a:rPr>
              <a:t>of a product as a list of phrases named pros and cons list, which can be perceived and understood at a glance</a:t>
            </a:r>
            <a:r>
              <a:rPr lang="en-IN" sz="5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endParaRPr lang="en-IN" sz="5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IN" sz="5000" dirty="0" smtClean="0">
                <a:latin typeface="Arial" panose="020B0604020202020204" pitchFamily="34" charset="0"/>
                <a:cs typeface="Arial" panose="020B0604020202020204" pitchFamily="34" charset="0"/>
              </a:rPr>
              <a:t>We </a:t>
            </a:r>
            <a:r>
              <a:rPr lang="en-IN" sz="5000" dirty="0">
                <a:latin typeface="Arial" panose="020B0604020202020204" pitchFamily="34" charset="0"/>
                <a:cs typeface="Arial" panose="020B0604020202020204" pitchFamily="34" charset="0"/>
              </a:rPr>
              <a:t>employ a score algorithm which considers the strength of a word towards positive or negative orientation to calculate and weigh the sentiment of a sentence. To assess our algorithm, a number of existing classifiers are also presented. </a:t>
            </a:r>
            <a:r>
              <a:rPr lang="en-IN" sz="5000" dirty="0" smtClean="0">
                <a:latin typeface="Arial" panose="020B0604020202020204" pitchFamily="34" charset="0"/>
                <a:cs typeface="Arial" panose="020B0604020202020204" pitchFamily="34" charset="0"/>
              </a:rPr>
              <a:t>Our </a:t>
            </a:r>
            <a:r>
              <a:rPr lang="en-IN" sz="5000" dirty="0">
                <a:latin typeface="Arial" panose="020B0604020202020204" pitchFamily="34" charset="0"/>
                <a:cs typeface="Arial" panose="020B0604020202020204" pitchFamily="34" charset="0"/>
              </a:rPr>
              <a:t>experimental </a:t>
            </a:r>
            <a:r>
              <a:rPr lang="en-IN" sz="5000" dirty="0" smtClean="0">
                <a:latin typeface="Arial" panose="020B0604020202020204" pitchFamily="34" charset="0"/>
                <a:cs typeface="Arial" panose="020B0604020202020204" pitchFamily="34" charset="0"/>
              </a:rPr>
              <a:t>results show </a:t>
            </a:r>
            <a:r>
              <a:rPr lang="en-IN" sz="5000" dirty="0">
                <a:latin typeface="Arial" panose="020B0604020202020204" pitchFamily="34" charset="0"/>
                <a:cs typeface="Arial" panose="020B0604020202020204" pitchFamily="34" charset="0"/>
              </a:rPr>
              <a:t>that our Sentence Weight classifier is more accurate and effective than those compared.</a:t>
            </a:r>
          </a:p>
          <a:p>
            <a:pPr marL="118872" indent="0" algn="just">
              <a:buNone/>
            </a:pPr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2353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40" y="0"/>
            <a:ext cx="8596668" cy="1320800"/>
          </a:xfrm>
        </p:spPr>
        <p:txBody>
          <a:bodyPr/>
          <a:lstStyle/>
          <a:p>
            <a:r>
              <a:rPr lang="en-IN" dirty="0" smtClean="0"/>
              <a:t>Overall Architecture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211" y="1503123"/>
            <a:ext cx="6588689" cy="5480137"/>
          </a:xfrm>
        </p:spPr>
      </p:pic>
    </p:spTree>
    <p:extLst>
      <p:ext uri="{BB962C8B-B14F-4D97-AF65-F5344CB8AC3E}">
        <p14:creationId xmlns:p14="http://schemas.microsoft.com/office/powerpoint/2010/main" val="344525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Modules </a:t>
            </a:r>
            <a:r>
              <a:rPr lang="en-IN" dirty="0" smtClean="0"/>
              <a:t>Description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indent="0">
              <a:buNone/>
            </a:pPr>
            <a:r>
              <a:rPr lang="en-IN" sz="2000" b="1" dirty="0" smtClean="0"/>
              <a:t>Fetching </a:t>
            </a:r>
            <a:r>
              <a:rPr lang="en-IN" sz="2000" b="1" dirty="0"/>
              <a:t>user reviews</a:t>
            </a:r>
            <a:r>
              <a:rPr lang="en-IN" sz="2000" b="1" dirty="0" smtClean="0"/>
              <a:t>:</a:t>
            </a:r>
          </a:p>
          <a:p>
            <a:pPr marL="118872" indent="0">
              <a:buNone/>
            </a:pPr>
            <a:endParaRPr lang="en-IN" sz="2000" b="1" dirty="0"/>
          </a:p>
          <a:p>
            <a:r>
              <a:rPr lang="en-IN" sz="2000" dirty="0"/>
              <a:t>Every product contains reviews written by the customers. </a:t>
            </a:r>
            <a:r>
              <a:rPr lang="en-IN" sz="2000" dirty="0" smtClean="0"/>
              <a:t>This </a:t>
            </a:r>
            <a:r>
              <a:rPr lang="en-IN" sz="2000" dirty="0"/>
              <a:t>module brings all those reviews. </a:t>
            </a:r>
            <a:endParaRPr lang="en-IN" sz="2000" dirty="0" smtClean="0"/>
          </a:p>
          <a:p>
            <a:r>
              <a:rPr lang="en-IN" sz="2000" dirty="0" smtClean="0"/>
              <a:t>Reviews </a:t>
            </a:r>
            <a:r>
              <a:rPr lang="en-IN" sz="2000" dirty="0"/>
              <a:t>can be categorized into product reviews which are actually the pros or cons about the product, delivery reviews which tells about the service. </a:t>
            </a:r>
            <a:endParaRPr lang="en-IN" sz="2000" dirty="0" smtClean="0"/>
          </a:p>
          <a:p>
            <a:r>
              <a:rPr lang="en-IN" sz="2000" dirty="0" smtClean="0"/>
              <a:t>We </a:t>
            </a:r>
            <a:r>
              <a:rPr lang="en-IN" sz="2000" dirty="0"/>
              <a:t>do not need to worry about the delivery reviews which are out of our project’s aim. </a:t>
            </a:r>
            <a:endParaRPr lang="en-IN" sz="2000" dirty="0" smtClean="0"/>
          </a:p>
          <a:p>
            <a:r>
              <a:rPr lang="en-IN" sz="2000" dirty="0" smtClean="0"/>
              <a:t>So </a:t>
            </a:r>
            <a:r>
              <a:rPr lang="en-IN" sz="2000" dirty="0"/>
              <a:t>the module also involves extraction of the product reviews separately which actually involves Natural Language Processing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924690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1401</TotalTime>
  <Words>981</Words>
  <Application>Microsoft Office PowerPoint</Application>
  <PresentationFormat>Custom</PresentationFormat>
  <Paragraphs>74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Module</vt:lpstr>
      <vt:lpstr>Summarization of user reviews on  e-commerce websites</vt:lpstr>
      <vt:lpstr>Abstract</vt:lpstr>
      <vt:lpstr>Problem Statement</vt:lpstr>
      <vt:lpstr>Problem Domain</vt:lpstr>
      <vt:lpstr>Literature Review</vt:lpstr>
      <vt:lpstr>Literature Review (cont.)</vt:lpstr>
      <vt:lpstr>Literature Review (cont.)</vt:lpstr>
      <vt:lpstr>Overall Architecture</vt:lpstr>
      <vt:lpstr>Modules Description</vt:lpstr>
      <vt:lpstr>Modules Description (cont.)</vt:lpstr>
      <vt:lpstr>Modules Description (cont.)</vt:lpstr>
      <vt:lpstr>Modules Description (cont.)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Shiv</cp:lastModifiedBy>
  <cp:revision>187</cp:revision>
  <dcterms:created xsi:type="dcterms:W3CDTF">2015-01-27T17:04:52Z</dcterms:created>
  <dcterms:modified xsi:type="dcterms:W3CDTF">2015-09-22T19:28:48Z</dcterms:modified>
</cp:coreProperties>
</file>