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3"/>
  </p:handoutMasterIdLst>
  <p:sldIdLst>
    <p:sldId id="340" r:id="rId4"/>
    <p:sldId id="384" r:id="rId6"/>
    <p:sldId id="341" r:id="rId7"/>
    <p:sldId id="342" r:id="rId8"/>
    <p:sldId id="376" r:id="rId9"/>
    <p:sldId id="408" r:id="rId10"/>
    <p:sldId id="373" r:id="rId11"/>
    <p:sldId id="409" r:id="rId12"/>
    <p:sldId id="375" r:id="rId13"/>
    <p:sldId id="380" r:id="rId14"/>
    <p:sldId id="410" r:id="rId15"/>
    <p:sldId id="343" r:id="rId16"/>
    <p:sldId id="411" r:id="rId17"/>
    <p:sldId id="354" r:id="rId18"/>
    <p:sldId id="379" r:id="rId19"/>
    <p:sldId id="412" r:id="rId20"/>
    <p:sldId id="382" r:id="rId21"/>
    <p:sldId id="393" r:id="rId22"/>
  </p:sldIdLst>
  <p:sldSz cx="12192000" cy="6858000"/>
  <p:notesSz cx="6858000" cy="9144000"/>
  <p:embeddedFontLst>
    <p:embeddedFont>
      <p:font typeface="Inter" panose="02000503000000020004" charset="0"/>
      <p:regular r:id="rId27"/>
      <p:bold r:id="rId28"/>
    </p:embeddedFont>
    <p:embeddedFont>
      <p:font typeface="Inter Black" panose="02000503000000020004" charset="0"/>
      <p:bold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BF8"/>
    <a:srgbClr val="4AC7F9"/>
    <a:srgbClr val="47B2FA"/>
    <a:srgbClr val="54A6FB"/>
    <a:srgbClr val="4589FB"/>
    <a:srgbClr val="4675FC"/>
    <a:srgbClr val="54FDED"/>
    <a:srgbClr val="4EE4F0"/>
    <a:srgbClr val="49CCF3"/>
    <a:srgbClr val="44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0" Type="http://schemas.openxmlformats.org/officeDocument/2006/relationships/tags" Target="tags/tag271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12.xml"/><Relationship Id="rId27" Type="http://schemas.openxmlformats.org/officeDocument/2006/relationships/tags" Target="../tags/tag150.xml"/><Relationship Id="rId26" Type="http://schemas.openxmlformats.org/officeDocument/2006/relationships/tags" Target="../tags/tag149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212.xml"/><Relationship Id="rId5" Type="http://schemas.openxmlformats.org/officeDocument/2006/relationships/image" Target="../media/image6.png"/><Relationship Id="rId4" Type="http://schemas.openxmlformats.org/officeDocument/2006/relationships/tags" Target="../tags/tag211.xml"/><Relationship Id="rId3" Type="http://schemas.openxmlformats.org/officeDocument/2006/relationships/image" Target="../media/image2.jpeg"/><Relationship Id="rId2" Type="http://schemas.openxmlformats.org/officeDocument/2006/relationships/tags" Target="../tags/tag210.xml"/><Relationship Id="rId1" Type="http://schemas.openxmlformats.org/officeDocument/2006/relationships/tags" Target="../tags/tag20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7.xml"/><Relationship Id="rId4" Type="http://schemas.openxmlformats.org/officeDocument/2006/relationships/image" Target="../media/image7.png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9" Type="http://schemas.openxmlformats.org/officeDocument/2006/relationships/notesSlide" Target="../notesSlides/notesSlide18.xml"/><Relationship Id="rId28" Type="http://schemas.openxmlformats.org/officeDocument/2006/relationships/slideLayout" Target="../slideLayouts/slideLayout12.xml"/><Relationship Id="rId27" Type="http://schemas.openxmlformats.org/officeDocument/2006/relationships/tags" Target="../tags/tag270.xml"/><Relationship Id="rId26" Type="http://schemas.openxmlformats.org/officeDocument/2006/relationships/tags" Target="../tags/tag269.xml"/><Relationship Id="rId25" Type="http://schemas.openxmlformats.org/officeDocument/2006/relationships/tags" Target="../tags/tag268.xml"/><Relationship Id="rId24" Type="http://schemas.openxmlformats.org/officeDocument/2006/relationships/tags" Target="../tags/tag267.xml"/><Relationship Id="rId23" Type="http://schemas.openxmlformats.org/officeDocument/2006/relationships/tags" Target="../tags/tag266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tags" Target="../tags/tag245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53.xml"/><Relationship Id="rId4" Type="http://schemas.openxmlformats.org/officeDocument/2006/relationships/image" Target="../media/image3.png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2.xml"/><Relationship Id="rId22" Type="http://schemas.openxmlformats.org/officeDocument/2006/relationships/tags" Target="../tags/tag174.xml"/><Relationship Id="rId21" Type="http://schemas.openxmlformats.org/officeDocument/2006/relationships/tags" Target="../tags/tag173.xml"/><Relationship Id="rId20" Type="http://schemas.openxmlformats.org/officeDocument/2006/relationships/tags" Target="../tags/tag172.xml"/><Relationship Id="rId2" Type="http://schemas.openxmlformats.org/officeDocument/2006/relationships/tags" Target="../tags/tag154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1.xml"/><Relationship Id="rId4" Type="http://schemas.openxmlformats.org/officeDocument/2006/relationships/image" Target="../media/image5.png"/><Relationship Id="rId3" Type="http://schemas.openxmlformats.org/officeDocument/2006/relationships/tags" Target="../tags/tag180.xml"/><Relationship Id="rId2" Type="http://schemas.openxmlformats.org/officeDocument/2006/relationships/image" Target="../media/image2.jpeg"/><Relationship Id="rId1" Type="http://schemas.openxmlformats.org/officeDocument/2006/relationships/tags" Target="../tags/tag17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9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208.xml"/><Relationship Id="rId10" Type="http://schemas.openxmlformats.org/officeDocument/2006/relationships/tags" Target="../tags/tag20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623185" y="3098165"/>
            <a:ext cx="6631940" cy="1500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36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BITCOIN DONATION EXTENSION</a:t>
            </a:r>
            <a:endParaRPr lang="en-US" altLang="zh-CN" sz="36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2413635" y="2252980"/>
            <a:ext cx="73653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4000">
                <a:ln>
                  <a:noFill/>
                </a:ln>
                <a:solidFill>
                  <a:schemeClr val="bg1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MIT BITCOIN PROJECT</a:t>
            </a:r>
            <a:endParaRPr lang="en-US" altLang="zh-CN" sz="4000">
              <a:ln>
                <a:noFill/>
              </a:ln>
              <a:solidFill>
                <a:schemeClr val="bg1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4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5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7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8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9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4153853" y="1996440"/>
            <a:ext cx="3869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1200" cap="all" dirty="0">
                <a:solidFill>
                  <a:schemeClr val="accent6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HACKATHON</a:t>
            </a:r>
            <a:endParaRPr lang="en-US" altLang="zh-CN" sz="1200" cap="all" dirty="0">
              <a:solidFill>
                <a:schemeClr val="accent6"/>
              </a:solidFill>
              <a:uFillTx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3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4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5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6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7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8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9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2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3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4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/>
          <p:cNvSpPr/>
          <p:nvPr>
            <p:custDataLst>
              <p:tags r:id="rId1"/>
            </p:custDataLst>
          </p:nvPr>
        </p:nvSpPr>
        <p:spPr>
          <a:xfrm rot="10800000" flipH="1">
            <a:off x="5866130" y="4072890"/>
            <a:ext cx="6132830" cy="1772285"/>
          </a:xfrm>
          <a:prstGeom prst="parallelogram">
            <a:avLst>
              <a:gd name="adj" fmla="val 49444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2" name="平行四边形 1"/>
          <p:cNvSpPr/>
          <p:nvPr>
            <p:custDataLst>
              <p:tags r:id="rId2"/>
            </p:custDataLst>
          </p:nvPr>
        </p:nvSpPr>
        <p:spPr>
          <a:xfrm rot="10800000">
            <a:off x="5876290" y="1482090"/>
            <a:ext cx="6008370" cy="1823720"/>
          </a:xfrm>
          <a:prstGeom prst="parallelogram">
            <a:avLst>
              <a:gd name="adj" fmla="val 42375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4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4415" y="305435"/>
            <a:ext cx="5490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en-US" altLang="zh-CN" sz="24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  <a:p>
            <a:pPr algn="ctr"/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834005" y="447040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942070" y="4400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2" name="文本框 22"/>
          <p:cNvSpPr txBox="1"/>
          <p:nvPr/>
        </p:nvSpPr>
        <p:spPr>
          <a:xfrm>
            <a:off x="7462520" y="1900555"/>
            <a:ext cx="3220720" cy="140779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noAutofit/>
          </a:bodyPr>
          <a:lstStyle>
            <a:lvl1pPr algn="l">
              <a:lnSpc>
                <a:spcPct val="130000"/>
              </a:lnSpc>
              <a:defRPr sz="2100" b="0">
                <a:solidFill>
                  <a:srgbClr val="5E5E5E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1000">
                <a:solidFill>
                  <a:schemeClr val="bg2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Inter Black" panose="02000503000000020004" charset="0"/>
              </a:rPr>
              <a:t>A user-friendly donation tool that works with a small background service. It generates Bitcoin addresses, shows QR codes, and tracks donations—all through a simple popup in your browser. Ideal for creators who want full control with minimal effort.</a:t>
            </a:r>
            <a:endParaRPr lang="en-US" altLang="en-US" sz="1000">
              <a:solidFill>
                <a:schemeClr val="bg2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Inter Black" panose="020005030000000200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462520" y="1563370"/>
            <a:ext cx="3425190" cy="43434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noAutofit/>
          </a:bodyPr>
          <a:lstStyle>
            <a:lvl1pPr algn="l">
              <a:defRPr sz="2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en-US" altLang="zh-CN" sz="2000" dirty="0">
                <a:solidFill>
                  <a:schemeClr val="accent6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Inter Black" panose="02000503000000020004" charset="0"/>
              </a:rPr>
              <a:t>CHROME EXTENSION</a:t>
            </a:r>
            <a:r>
              <a:rPr lang="zh-CN" altLang="en-US" sz="2000" dirty="0">
                <a:solidFill>
                  <a:schemeClr val="accent6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Inter Black" panose="02000503000000020004" charset="0"/>
              </a:rPr>
              <a:t> </a:t>
            </a:r>
            <a:endParaRPr lang="zh-CN" altLang="en-US" sz="2000" dirty="0">
              <a:solidFill>
                <a:schemeClr val="accent6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Inter Black" panose="020005030000000200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462520" y="4571365"/>
            <a:ext cx="3220720" cy="120459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>
            <a:spAutoFit/>
          </a:bodyPr>
          <a:lstStyle>
            <a:lvl1pPr algn="l">
              <a:lnSpc>
                <a:spcPct val="130000"/>
              </a:lnSpc>
              <a:defRPr sz="2100" b="0">
                <a:solidFill>
                  <a:srgbClr val="5E5E5E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en-US" sz="1000" dirty="0" err="1">
                <a:solidFill>
                  <a:schemeClr val="bg2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Inter Black" panose="02000503000000020004" charset="0"/>
              </a:rPr>
              <a:t>The Safari extension lets you generate a new Bitcoin address with one click, display a QR code for easy sharing, and safely accept donations. It’s a simple, private way to collect Bitcoin tips directly from your browser.</a:t>
            </a:r>
            <a:endParaRPr lang="en-US" altLang="en-US" sz="1000" dirty="0" err="1">
              <a:solidFill>
                <a:schemeClr val="bg2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Inter Black" panose="02000503000000020004" charset="0"/>
            </a:endParaRPr>
          </a:p>
        </p:txBody>
      </p:sp>
      <p:sp>
        <p:nvSpPr>
          <p:cNvPr id="55" name="文本框 25"/>
          <p:cNvSpPr txBox="1"/>
          <p:nvPr/>
        </p:nvSpPr>
        <p:spPr>
          <a:xfrm>
            <a:off x="7462520" y="4230370"/>
            <a:ext cx="3097530" cy="35814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>
              <a:defRPr sz="27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en-US" altLang="zh-CN" sz="20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Inter Black" panose="02000503000000020004" charset="0"/>
              </a:rPr>
              <a:t>SAFARI EXTENSION</a:t>
            </a:r>
            <a:r>
              <a:rPr lang="zh-CN" altLang="en-US" sz="20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Inter Black" panose="02000503000000020004" charset="0"/>
              </a:rPr>
              <a:t> </a:t>
            </a:r>
            <a:endParaRPr lang="zh-CN" altLang="en-US" sz="20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Inter Black" panose="020005030000000200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" y="1563370"/>
            <a:ext cx="4952365" cy="35591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5958" cy="4472"/>
              <a:chOff x="1999" y="3283"/>
              <a:chExt cx="15958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8724" y="4535"/>
                <a:ext cx="9233" cy="2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ARCHTECTURE</a:t>
                </a:r>
                <a:endParaRPr lang="en-US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04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9" name="平行四边形 8"/>
          <p:cNvSpPr/>
          <p:nvPr>
            <p:custDataLst>
              <p:tags r:id="rId2"/>
            </p:custDataLst>
          </p:nvPr>
        </p:nvSpPr>
        <p:spPr>
          <a:xfrm rot="10800000" flipH="1">
            <a:off x="774065" y="1522095"/>
            <a:ext cx="10772775" cy="444119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24885" y="305435"/>
            <a:ext cx="561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74828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926830" y="44640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" name="组合 1"/>
          <p:cNvGrpSpPr/>
          <p:nvPr/>
        </p:nvGrpSpPr>
        <p:grpSpPr>
          <a:xfrm>
            <a:off x="1880870" y="1995805"/>
            <a:ext cx="8714105" cy="3801110"/>
            <a:chOff x="5795" y="3400"/>
            <a:chExt cx="7510" cy="5986"/>
          </a:xfrm>
        </p:grpSpPr>
        <p:sp>
          <p:nvSpPr>
            <p:cNvPr id="16" name="矩形 4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49" y="4191"/>
              <a:ext cx="3112" cy="51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 anchorCtr="0" compatLnSpc="0">
              <a:noAutofit/>
            </a:bodyPr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Backend API via Flask (bitcoinlib or bit) generates and stores addresses, returns balances and transaction history.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UI connects via REST endpoints like /generate-address, /transactions, /wallet-balance.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Uses qrcode.min.js for dynamic QR code generation.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5795" y="3400"/>
              <a:ext cx="286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2000">
                  <a:solidFill>
                    <a:schemeClr val="accent1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CHROME </a:t>
              </a:r>
              <a:endParaRPr lang="en-US" altLang="zh-CN" sz="200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965" y="4222"/>
              <a:ext cx="0" cy="37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4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843" y="4180"/>
              <a:ext cx="3462" cy="463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 anchorCtr="0" compatLnSpc="0">
              <a:noAutofit/>
            </a:bodyPr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Purely client-side using bitcoinjs-lib for address generation.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Leverages public APIs (BlockCypher, Mempool.space) for balance and transactions.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Saves addresses in browser storage; QR codes via api.qrserver.com.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9427" y="3400"/>
              <a:ext cx="1295" cy="617"/>
            </a:xfrm>
            <a:prstGeom prst="rect">
              <a:avLst/>
            </a:prstGeom>
            <a:noFill/>
          </p:spPr>
          <p:txBody>
            <a:bodyPr wrap="square" bIns="45720" rtlCol="0" anchor="t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zh-CN" sz="2000" b="1">
                  <a:solidFill>
                    <a:schemeClr val="accent6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SAFARI</a:t>
              </a:r>
              <a:endParaRPr lang="en-US" altLang="zh-CN" sz="2000" b="1">
                <a:solidFill>
                  <a:schemeClr val="accent6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9713" y="4180"/>
              <a:ext cx="0" cy="37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4812" cy="4472"/>
              <a:chOff x="1999" y="3283"/>
              <a:chExt cx="14812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8684" y="4535"/>
                <a:ext cx="8127" cy="2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SETUP AND USE</a:t>
                </a:r>
                <a:endParaRPr lang="en-US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05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41" name="平行四边形 40"/>
          <p:cNvSpPr/>
          <p:nvPr>
            <p:custDataLst>
              <p:tags r:id="rId2"/>
            </p:custDataLst>
          </p:nvPr>
        </p:nvSpPr>
        <p:spPr>
          <a:xfrm rot="10800000" flipH="1">
            <a:off x="926465" y="1130618"/>
            <a:ext cx="10328275" cy="498602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00755" y="305435"/>
            <a:ext cx="5303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621915" y="48450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819515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3" name="组合 1"/>
          <p:cNvGrpSpPr/>
          <p:nvPr/>
        </p:nvGrpSpPr>
        <p:grpSpPr>
          <a:xfrm>
            <a:off x="1880870" y="1995805"/>
            <a:ext cx="8714105" cy="3801110"/>
            <a:chOff x="5795" y="3400"/>
            <a:chExt cx="7510" cy="5986"/>
          </a:xfrm>
        </p:grpSpPr>
        <p:sp>
          <p:nvSpPr>
            <p:cNvPr id="44" name="矩形 4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49" y="4191"/>
              <a:ext cx="3112" cy="51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 anchorCtr="0" compatLnSpc="0">
              <a:noAutofit/>
            </a:bodyPr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Run app2.py or app.py in the Flask backend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Load unpacked extension from Chrome_Extension/bitcoin-donation-extension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5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5795" y="3400"/>
              <a:ext cx="286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2000">
                  <a:solidFill>
                    <a:schemeClr val="accent1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CHROME </a:t>
              </a:r>
              <a:endParaRPr lang="en-US" altLang="zh-CN" sz="200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  <p:cxnSp>
          <p:nvCxnSpPr>
            <p:cNvPr id="46" name="直接连接符 18"/>
            <p:cNvCxnSpPr/>
            <p:nvPr/>
          </p:nvCxnSpPr>
          <p:spPr>
            <a:xfrm flipV="1">
              <a:off x="5965" y="4222"/>
              <a:ext cx="0" cy="37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843" y="4180"/>
              <a:ext cx="3462" cy="463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 anchorCtr="0" compatLnSpc="0">
              <a:noAutofit/>
            </a:bodyPr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Enable extension in Safari Preferences 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lvl="0" indent="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  <a:p>
              <a:pPr marL="171450" lvl="0" indent="-17145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For macOS app, open .xcodeproj in Xcode and build/run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8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9427" y="3400"/>
              <a:ext cx="1295" cy="617"/>
            </a:xfrm>
            <a:prstGeom prst="rect">
              <a:avLst/>
            </a:prstGeom>
            <a:noFill/>
          </p:spPr>
          <p:txBody>
            <a:bodyPr wrap="square" bIns="45720" rtlCol="0" anchor="t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zh-CN" sz="2000" b="1">
                  <a:solidFill>
                    <a:schemeClr val="accent6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SAFARI</a:t>
              </a:r>
              <a:endParaRPr lang="en-US" altLang="zh-CN" sz="2000" b="1">
                <a:solidFill>
                  <a:schemeClr val="accent6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  <p:cxnSp>
          <p:nvCxnSpPr>
            <p:cNvPr id="49" name="直接连接符 22"/>
            <p:cNvCxnSpPr/>
            <p:nvPr/>
          </p:nvCxnSpPr>
          <p:spPr>
            <a:xfrm flipV="1">
              <a:off x="9713" y="4180"/>
              <a:ext cx="0" cy="37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64" name="平行四边形 63"/>
          <p:cNvSpPr/>
          <p:nvPr>
            <p:custDataLst>
              <p:tags r:id="rId2"/>
            </p:custDataLst>
          </p:nvPr>
        </p:nvSpPr>
        <p:spPr>
          <a:xfrm rot="10800000">
            <a:off x="538480" y="1551940"/>
            <a:ext cx="5401310" cy="4341495"/>
          </a:xfrm>
          <a:prstGeom prst="parallelogram">
            <a:avLst>
              <a:gd name="adj" fmla="val 0"/>
            </a:avLst>
          </a:prstGeom>
          <a:solidFill>
            <a:schemeClr val="accent3">
              <a:alpha val="5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14040" y="327660"/>
            <a:ext cx="564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475865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529955" y="48450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0265" y="1906905"/>
            <a:ext cx="4303395" cy="3274060"/>
            <a:chOff x="1339" y="2875"/>
            <a:chExt cx="7336" cy="5631"/>
          </a:xfrm>
        </p:grpSpPr>
        <p:sp>
          <p:nvSpPr>
            <p:cNvPr id="5" name="Oval 7"/>
            <p:cNvSpPr/>
            <p:nvPr/>
          </p:nvSpPr>
          <p:spPr>
            <a:xfrm>
              <a:off x="1339" y="2875"/>
              <a:ext cx="1061" cy="10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</a:rPr>
                <a:t>1</a:t>
              </a:r>
              <a:endParaRPr lang="en-US" dirty="0"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339" y="4542"/>
              <a:ext cx="1061" cy="10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</a:rPr>
                <a:t>2</a:t>
              </a:r>
              <a:endParaRPr lang="en-US" dirty="0"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endParaRPr>
            </a:p>
          </p:txBody>
        </p:sp>
        <p:sp>
          <p:nvSpPr>
            <p:cNvPr id="6" name="Oval 9"/>
            <p:cNvSpPr/>
            <p:nvPr/>
          </p:nvSpPr>
          <p:spPr>
            <a:xfrm>
              <a:off x="1339" y="6244"/>
              <a:ext cx="1061" cy="10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</a:rPr>
                <a:t>3</a:t>
              </a:r>
              <a:endParaRPr lang="en-US" dirty="0"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endParaRPr>
            </a:p>
          </p:txBody>
        </p:sp>
        <p:sp>
          <p:nvSpPr>
            <p:cNvPr id="19" name="TextBox 34"/>
            <p:cNvSpPr txBox="1"/>
            <p:nvPr/>
          </p:nvSpPr>
          <p:spPr>
            <a:xfrm>
              <a:off x="2613" y="2956"/>
              <a:ext cx="6062" cy="5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l">
                <a:lnSpc>
                  <a:spcPct val="130000"/>
                </a:lnSpc>
                <a:spcAft>
                  <a:spcPts val="1000"/>
                </a:spcAft>
                <a:buClrTx/>
                <a:buSzTx/>
                <a:buFontTx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Click “Generate New Address”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20" name="TextBox 34"/>
            <p:cNvSpPr txBox="1"/>
            <p:nvPr/>
          </p:nvSpPr>
          <p:spPr>
            <a:xfrm>
              <a:off x="2613" y="4704"/>
              <a:ext cx="6062" cy="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l">
                <a:lnSpc>
                  <a:spcPct val="130000"/>
                </a:lnSpc>
                <a:spcAft>
                  <a:spcPts val="1000"/>
                </a:spcAft>
                <a:buClrTx/>
                <a:buSzTx/>
                <a:buFontTx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Copy or scan the QR code and share with your supporters 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21" name="TextBox 34"/>
            <p:cNvSpPr txBox="1"/>
            <p:nvPr/>
          </p:nvSpPr>
          <p:spPr>
            <a:xfrm>
              <a:off x="2613" y="6387"/>
              <a:ext cx="6062" cy="9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l">
                <a:lnSpc>
                  <a:spcPct val="130000"/>
                </a:lnSpc>
                <a:spcAft>
                  <a:spcPts val="1000"/>
                </a:spcAft>
                <a:buClrTx/>
                <a:buSzTx/>
                <a:buFontTx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Track balance and transactions in real-time in the wallet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22" name="TextBox 34"/>
            <p:cNvSpPr txBox="1"/>
            <p:nvPr/>
          </p:nvSpPr>
          <p:spPr>
            <a:xfrm>
              <a:off x="2613" y="7985"/>
              <a:ext cx="6062" cy="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l">
                <a:lnSpc>
                  <a:spcPct val="130000"/>
                </a:lnSpc>
                <a:spcAft>
                  <a:spcPts val="1000"/>
                </a:spcAft>
                <a:buClrTx/>
                <a:buSzTx/>
                <a:buFontTx/>
                <a:defRPr/>
              </a:pP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1191895" y="1131570"/>
            <a:ext cx="458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>
                <a:solidFill>
                  <a:schemeClr val="bg2"/>
                </a:solidFill>
              </a:rPr>
              <a:t>HOW TO USE</a:t>
            </a:r>
            <a:endParaRPr lang="en-US" b="1" i="1">
              <a:solidFill>
                <a:schemeClr val="bg2"/>
              </a:solidFill>
            </a:endParaRPr>
          </a:p>
        </p:txBody>
      </p:sp>
      <p:pic>
        <p:nvPicPr>
          <p:cNvPr id="18" name="Picture 17" descr="f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820" y="906145"/>
            <a:ext cx="3691890" cy="55384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5260" cy="4472"/>
              <a:chOff x="1999" y="3283"/>
              <a:chExt cx="15260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8855" y="4535"/>
                <a:ext cx="8404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CONCLUSION</a:t>
                </a:r>
                <a:endParaRPr lang="en-US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06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64" name="平行四边形 63"/>
          <p:cNvSpPr/>
          <p:nvPr>
            <p:custDataLst>
              <p:tags r:id="rId2"/>
            </p:custDataLst>
          </p:nvPr>
        </p:nvSpPr>
        <p:spPr>
          <a:xfrm rot="10800000">
            <a:off x="398780" y="4938395"/>
            <a:ext cx="11345545" cy="1132205"/>
          </a:xfrm>
          <a:prstGeom prst="parallelogram">
            <a:avLst>
              <a:gd name="adj" fmla="val 45989"/>
            </a:avLst>
          </a:prstGeom>
          <a:solidFill>
            <a:schemeClr val="accent3">
              <a:alpha val="5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70910" y="305435"/>
            <a:ext cx="55162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en-US" altLang="zh-CN" sz="24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  <a:p>
            <a:pPr algn="ctr"/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79654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797925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23" name="Text Box 22"/>
          <p:cNvSpPr txBox="1"/>
          <p:nvPr/>
        </p:nvSpPr>
        <p:spPr>
          <a:xfrm>
            <a:off x="1673860" y="1905635"/>
            <a:ext cx="9147175" cy="2841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solidFill>
                  <a:schemeClr val="bg2"/>
                </a:solidFill>
              </a:rPr>
              <a:t>BitDrop offers a robust and privacy-first solution for crypto donations. Whether you're a creator looking to accept tips or a developer wanting to build on top of a secure Bitcoin integration, BitDrop provides a fully functional, cross-platform donation system with no compromises on control, transparency, or usability. With full testnet support and future extensibility, BitDrop is a meaningful step toward open, decentralized digital support systems.</a:t>
            </a:r>
            <a:endParaRPr lang="en-US" sz="2400">
              <a:solidFill>
                <a:schemeClr val="bg2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413318" y="3166110"/>
            <a:ext cx="736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THANK YOU</a:t>
            </a:r>
            <a:endParaRPr lang="zh-CN" altLang="en-US" sz="60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6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214755" y="814070"/>
            <a:ext cx="1264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dirty="0">
                <a:solidFill>
                  <a:schemeClr val="lt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YOR LOGO</a:t>
            </a:r>
            <a:endParaRPr lang="en-US" altLang="zh-CN" sz="1000" dirty="0">
              <a:solidFill>
                <a:schemeClr val="lt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任意多边形: 形状 21"/>
          <p:cNvSpPr/>
          <p:nvPr>
            <p:custDataLst>
              <p:tags r:id="rId8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9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4153853" y="1996440"/>
            <a:ext cx="3869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 cap="all" dirty="0">
                <a:solidFill>
                  <a:schemeClr val="bg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03</a:t>
            </a:r>
            <a:endParaRPr lang="zh-CN" altLang="en-US" sz="1200" cap="all" dirty="0">
              <a:solidFill>
                <a:schemeClr val="bg1"/>
              </a:solidFill>
              <a:uFillTx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3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4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5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6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7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8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9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2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3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4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2" name="平行四边形 1"/>
          <p:cNvSpPr/>
          <p:nvPr>
            <p:custDataLst>
              <p:tags r:id="rId2"/>
            </p:custDataLst>
          </p:nvPr>
        </p:nvSpPr>
        <p:spPr>
          <a:xfrm rot="10800000" flipH="1">
            <a:off x="6780530" y="1732915"/>
            <a:ext cx="4766310" cy="387604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7540" y="332740"/>
            <a:ext cx="5694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564765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606790" y="48450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1229995" y="1360170"/>
            <a:ext cx="450405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MEMBERS</a:t>
            </a:r>
            <a:endParaRPr lang="en-US" sz="28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356995" y="2146935"/>
            <a:ext cx="4739005" cy="3462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bg1"/>
                </a:solidFill>
              </a:rPr>
              <a:t>AMIT KUMAR YADAV K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SHIVRAM NEKKANTI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ISHAN BISWAS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SRI SAI CHARAN YARLAGADDA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SRI SAI TEJA METTU SRINIVAS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8" name="Picture 27" descr="bitdro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530" y="1882775"/>
            <a:ext cx="4765675" cy="36175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VCG211280058674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 rot="10800000">
            <a:off x="0" y="0"/>
            <a:ext cx="12192635" cy="6858000"/>
          </a:xfrm>
          <a:prstGeom prst="rect">
            <a:avLst/>
          </a:prstGeom>
        </p:spPr>
      </p:pic>
      <p:sp>
        <p:nvSpPr>
          <p:cNvPr id="3" name="任意多边形: 形状 14"/>
          <p:cNvSpPr/>
          <p:nvPr>
            <p:custDataLst>
              <p:tags r:id="rId2"/>
            </p:custDataLst>
          </p:nvPr>
        </p:nvSpPr>
        <p:spPr>
          <a:xfrm>
            <a:off x="2376796" y="1261981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19050">
            <a:gradFill>
              <a:gsLst>
                <a:gs pos="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7825" y="1706880"/>
            <a:ext cx="3560445" cy="1390175"/>
            <a:chOff x="1182" y="2068"/>
            <a:chExt cx="5607" cy="2189"/>
          </a:xfrm>
        </p:grpSpPr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 flipH="1">
              <a:off x="2248" y="2068"/>
              <a:ext cx="3927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8000" i="1" dirty="0">
                  <a:ln>
                    <a:gradFill>
                      <a:gsLst>
                        <a:gs pos="0">
                          <a:schemeClr val="bg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51000">
                          <a:schemeClr val="bg1"/>
                        </a:gs>
                      </a:gsLst>
                      <a:lin ang="5400000" scaled="1"/>
                    </a:gra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rPr>
                <a:t>01</a:t>
              </a:r>
              <a:endPara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82" y="3211"/>
              <a:ext cx="5607" cy="1046"/>
              <a:chOff x="1279" y="3137"/>
              <a:chExt cx="5607" cy="1126"/>
            </a:xfrm>
          </p:grpSpPr>
          <p:sp>
            <p:nvSpPr>
              <p:cNvPr id="64" name="平行四边形 63"/>
              <p:cNvSpPr/>
              <p:nvPr>
                <p:custDataLst>
                  <p:tags r:id="rId4"/>
                </p:custDataLst>
              </p:nvPr>
            </p:nvSpPr>
            <p:spPr>
              <a:xfrm rot="10800000">
                <a:off x="1635" y="3137"/>
                <a:ext cx="5251" cy="1109"/>
              </a:xfrm>
              <a:prstGeom prst="parallelogram">
                <a:avLst>
                  <a:gd name="adj" fmla="val 68862"/>
                </a:avLst>
              </a:prstGeom>
              <a:noFill/>
              <a:ln w="25400">
                <a:gradFill flip="none" rotWithShape="1">
                  <a:gsLst>
                    <a:gs pos="2000">
                      <a:schemeClr val="accent6">
                        <a:alpha val="0"/>
                      </a:schemeClr>
                    </a:gs>
                    <a:gs pos="50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lt1"/>
                  </a:solidFill>
                  <a:cs typeface="Inter" panose="02000503000000020004" charset="0"/>
                </a:endParaRPr>
              </a:p>
            </p:txBody>
          </p:sp>
          <p:sp>
            <p:nvSpPr>
              <p:cNvPr id="63" name="平行四边形 62"/>
              <p:cNvSpPr/>
              <p:nvPr>
                <p:custDataLst>
                  <p:tags r:id="rId5"/>
                </p:custDataLst>
              </p:nvPr>
            </p:nvSpPr>
            <p:spPr>
              <a:xfrm rot="10800000">
                <a:off x="1279" y="3137"/>
                <a:ext cx="5242" cy="1126"/>
              </a:xfrm>
              <a:prstGeom prst="parallelogram">
                <a:avLst>
                  <a:gd name="adj" fmla="val 68862"/>
                </a:avLst>
              </a:prstGeom>
              <a:noFill/>
              <a:ln w="25400">
                <a:gradFill>
                  <a:gsLst>
                    <a:gs pos="2000">
                      <a:schemeClr val="accent1">
                        <a:alpha val="0"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  <a:cs typeface="Inter" panose="02000503000000020004" charset="0"/>
                </a:endParaRPr>
              </a:p>
            </p:txBody>
          </p:sp>
        </p:grpSp>
        <p:sp>
          <p:nvSpPr>
            <p:cNvPr id="65" name="文本框 64"/>
            <p:cNvSpPr txBox="1"/>
            <p:nvPr/>
          </p:nvSpPr>
          <p:spPr>
            <a:xfrm flipH="1">
              <a:off x="1529" y="3372"/>
              <a:ext cx="4895" cy="82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en-US" altLang="zh-CN" sz="2800" b="1" i="1" dirty="0">
                  <a:solidFill>
                    <a:schemeClr val="lt1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rPr>
                <a:t>I</a:t>
              </a:r>
              <a:r>
                <a:rPr lang="en-US" altLang="zh-CN" sz="2800" i="1" dirty="0">
                  <a:ln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rPr>
                <a:t>NTRODUCTION</a:t>
              </a:r>
              <a:endParaRPr lang="en-US" altLang="zh-CN" sz="2800" i="1" dirty="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endParaRPr>
            </a:p>
          </p:txBody>
        </p:sp>
      </p:grp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>
            <a:off x="4150995" y="493395"/>
            <a:ext cx="38900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4400" i="1">
                <a:solidFill>
                  <a:schemeClr val="l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CONTENTS</a:t>
            </a:r>
            <a:endParaRPr lang="en-US" altLang="zh-CN" sz="4400" i="1">
              <a:solidFill>
                <a:schemeClr val="l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 flipH="1">
            <a:off x="4992370" y="1706880"/>
            <a:ext cx="24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02</a:t>
            </a:r>
            <a:endParaRPr lang="en-US" altLang="zh-CN" sz="8000" i="1" dirty="0">
              <a:ln>
                <a:gradFill>
                  <a:gsLst>
                    <a:gs pos="0">
                      <a:schemeClr val="bg1"/>
                    </a:gs>
                    <a:gs pos="56000">
                      <a:srgbClr val="FFFFFF">
                        <a:alpha val="0"/>
                      </a:srgbClr>
                    </a:gs>
                    <a:gs pos="51000">
                      <a:schemeClr val="bg1"/>
                    </a:gs>
                  </a:gsLst>
                  <a:lin ang="5400000" scaled="1"/>
                </a:gradFill>
              </a:ln>
              <a:noFill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 rot="0">
            <a:off x="4315460" y="2432685"/>
            <a:ext cx="3560445" cy="766445"/>
            <a:chOff x="1279" y="3137"/>
            <a:chExt cx="5607" cy="1299"/>
          </a:xfrm>
        </p:grpSpPr>
        <p:sp>
          <p:nvSpPr>
            <p:cNvPr id="13" name="平行四边形 12"/>
            <p:cNvSpPr/>
            <p:nvPr>
              <p:custDataLst>
                <p:tags r:id="rId8"/>
              </p:custDataLst>
            </p:nvPr>
          </p:nvSpPr>
          <p:spPr>
            <a:xfrm rot="10800000">
              <a:off x="1635" y="3137"/>
              <a:ext cx="5251" cy="1109"/>
            </a:xfrm>
            <a:prstGeom prst="parallelogram">
              <a:avLst>
                <a:gd name="adj" fmla="val 68862"/>
              </a:avLst>
            </a:prstGeom>
            <a:noFill/>
            <a:ln w="25400">
              <a:gradFill flip="none" rotWithShape="1">
                <a:gsLst>
                  <a:gs pos="2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>
              <p:custDataLst>
                <p:tags r:id="rId9"/>
              </p:custDataLst>
            </p:nvPr>
          </p:nvSpPr>
          <p:spPr>
            <a:xfrm rot="10800000">
              <a:off x="1279" y="3310"/>
              <a:ext cx="5242" cy="1126"/>
            </a:xfrm>
            <a:prstGeom prst="parallelogram">
              <a:avLst>
                <a:gd name="adj" fmla="val 68862"/>
              </a:avLst>
            </a:prstGeom>
            <a:noFill/>
            <a:ln w="25400">
              <a:gradFill>
                <a:gsLst>
                  <a:gs pos="2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 flipH="1">
            <a:off x="8930005" y="1706880"/>
            <a:ext cx="24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03</a:t>
            </a:r>
            <a:endParaRPr lang="en-US" altLang="zh-CN" sz="8000" i="1" dirty="0">
              <a:ln>
                <a:gradFill>
                  <a:gsLst>
                    <a:gs pos="0">
                      <a:schemeClr val="bg1"/>
                    </a:gs>
                    <a:gs pos="56000">
                      <a:srgbClr val="FFFFFF">
                        <a:alpha val="0"/>
                      </a:srgbClr>
                    </a:gs>
                    <a:gs pos="51000">
                      <a:schemeClr val="bg1"/>
                    </a:gs>
                  </a:gsLst>
                  <a:lin ang="5400000" scaled="1"/>
                </a:gradFill>
              </a:ln>
              <a:noFill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 rot="0">
            <a:off x="8253095" y="2432685"/>
            <a:ext cx="3560445" cy="766445"/>
            <a:chOff x="1279" y="3137"/>
            <a:chExt cx="5607" cy="1299"/>
          </a:xfrm>
        </p:grpSpPr>
        <p:sp>
          <p:nvSpPr>
            <p:cNvPr id="19" name="平行四边形 18"/>
            <p:cNvSpPr/>
            <p:nvPr>
              <p:custDataLst>
                <p:tags r:id="rId11"/>
              </p:custDataLst>
            </p:nvPr>
          </p:nvSpPr>
          <p:spPr>
            <a:xfrm rot="10800000">
              <a:off x="1635" y="3137"/>
              <a:ext cx="5251" cy="1109"/>
            </a:xfrm>
            <a:prstGeom prst="parallelogram">
              <a:avLst>
                <a:gd name="adj" fmla="val 68862"/>
              </a:avLst>
            </a:prstGeom>
            <a:noFill/>
            <a:ln w="25400">
              <a:gradFill flip="none" rotWithShape="1">
                <a:gsLst>
                  <a:gs pos="2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0" name="平行四边形 19"/>
            <p:cNvSpPr/>
            <p:nvPr>
              <p:custDataLst>
                <p:tags r:id="rId12"/>
              </p:custDataLst>
            </p:nvPr>
          </p:nvSpPr>
          <p:spPr>
            <a:xfrm rot="10800000">
              <a:off x="1279" y="3310"/>
              <a:ext cx="5242" cy="1126"/>
            </a:xfrm>
            <a:prstGeom prst="parallelogram">
              <a:avLst>
                <a:gd name="adj" fmla="val 68862"/>
              </a:avLst>
            </a:prstGeom>
            <a:noFill/>
            <a:ln w="25400">
              <a:gradFill>
                <a:gsLst>
                  <a:gs pos="2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 flipH="1">
            <a:off x="8867775" y="2571115"/>
            <a:ext cx="3141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i="1">
                <a:ln>
                  <a:noFill/>
                </a:ln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KEY  FEATURES</a:t>
            </a:r>
            <a:endParaRPr lang="en-US" altLang="zh-CN" sz="2800" i="1">
              <a:ln>
                <a:noFill/>
              </a:ln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 flipH="1">
            <a:off x="1054735" y="3980180"/>
            <a:ext cx="24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04</a:t>
            </a:r>
            <a:endParaRPr lang="en-US" altLang="zh-CN" sz="8000" i="1" dirty="0">
              <a:ln>
                <a:gradFill>
                  <a:gsLst>
                    <a:gs pos="0">
                      <a:schemeClr val="bg1"/>
                    </a:gs>
                    <a:gs pos="56000">
                      <a:srgbClr val="FFFFFF">
                        <a:alpha val="0"/>
                      </a:srgbClr>
                    </a:gs>
                    <a:gs pos="51000">
                      <a:schemeClr val="bg1"/>
                    </a:gs>
                  </a:gsLst>
                  <a:lin ang="5400000" scaled="1"/>
                </a:gradFill>
              </a:ln>
              <a:noFill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377825" y="4705985"/>
            <a:ext cx="3560445" cy="766445"/>
            <a:chOff x="1279" y="3137"/>
            <a:chExt cx="5607" cy="1299"/>
          </a:xfrm>
        </p:grpSpPr>
        <p:sp>
          <p:nvSpPr>
            <p:cNvPr id="25" name="平行四边形 24"/>
            <p:cNvSpPr/>
            <p:nvPr>
              <p:custDataLst>
                <p:tags r:id="rId14"/>
              </p:custDataLst>
            </p:nvPr>
          </p:nvSpPr>
          <p:spPr>
            <a:xfrm rot="10800000">
              <a:off x="1635" y="3137"/>
              <a:ext cx="5251" cy="1109"/>
            </a:xfrm>
            <a:prstGeom prst="parallelogram">
              <a:avLst>
                <a:gd name="adj" fmla="val 68862"/>
              </a:avLst>
            </a:prstGeom>
            <a:noFill/>
            <a:ln w="25400">
              <a:gradFill flip="none" rotWithShape="1">
                <a:gsLst>
                  <a:gs pos="2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6" name="平行四边形 25"/>
            <p:cNvSpPr/>
            <p:nvPr>
              <p:custDataLst>
                <p:tags r:id="rId15"/>
              </p:custDataLst>
            </p:nvPr>
          </p:nvSpPr>
          <p:spPr>
            <a:xfrm rot="10800000">
              <a:off x="1279" y="3310"/>
              <a:ext cx="5242" cy="1126"/>
            </a:xfrm>
            <a:prstGeom prst="parallelogram">
              <a:avLst>
                <a:gd name="adj" fmla="val 68862"/>
              </a:avLst>
            </a:prstGeom>
            <a:noFill/>
            <a:ln w="25400">
              <a:gradFill>
                <a:gsLst>
                  <a:gs pos="2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 flipH="1">
            <a:off x="659765" y="4947920"/>
            <a:ext cx="3503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i="1">
                <a:ln>
                  <a:noFill/>
                </a:ln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ARCHITECTURE</a:t>
            </a:r>
            <a:endParaRPr lang="en-US" altLang="zh-CN" sz="2800" i="1">
              <a:ln>
                <a:noFill/>
              </a:ln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 flipH="1">
            <a:off x="4992370" y="3980180"/>
            <a:ext cx="24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05</a:t>
            </a:r>
            <a:endParaRPr lang="en-US" altLang="zh-CN" sz="8000" i="1" dirty="0">
              <a:ln>
                <a:gradFill>
                  <a:gsLst>
                    <a:gs pos="0">
                      <a:schemeClr val="bg1"/>
                    </a:gs>
                    <a:gs pos="56000">
                      <a:srgbClr val="FFFFFF">
                        <a:alpha val="0"/>
                      </a:srgbClr>
                    </a:gs>
                    <a:gs pos="51000">
                      <a:schemeClr val="bg1"/>
                    </a:gs>
                  </a:gsLst>
                  <a:lin ang="5400000" scaled="1"/>
                </a:gradFill>
              </a:ln>
              <a:noFill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 rot="0">
            <a:off x="4315460" y="4705985"/>
            <a:ext cx="3560445" cy="766445"/>
            <a:chOff x="1279" y="3137"/>
            <a:chExt cx="5607" cy="1299"/>
          </a:xfrm>
        </p:grpSpPr>
        <p:sp>
          <p:nvSpPr>
            <p:cNvPr id="31" name="平行四边形 30"/>
            <p:cNvSpPr/>
            <p:nvPr>
              <p:custDataLst>
                <p:tags r:id="rId17"/>
              </p:custDataLst>
            </p:nvPr>
          </p:nvSpPr>
          <p:spPr>
            <a:xfrm rot="10800000">
              <a:off x="1635" y="3137"/>
              <a:ext cx="5251" cy="1109"/>
            </a:xfrm>
            <a:prstGeom prst="parallelogram">
              <a:avLst>
                <a:gd name="adj" fmla="val 68862"/>
              </a:avLst>
            </a:prstGeom>
            <a:noFill/>
            <a:ln w="25400">
              <a:gradFill flip="none" rotWithShape="1">
                <a:gsLst>
                  <a:gs pos="2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32" name="平行四边形 31"/>
            <p:cNvSpPr/>
            <p:nvPr>
              <p:custDataLst>
                <p:tags r:id="rId18"/>
              </p:custDataLst>
            </p:nvPr>
          </p:nvSpPr>
          <p:spPr>
            <a:xfrm rot="10800000">
              <a:off x="1279" y="3310"/>
              <a:ext cx="5242" cy="1126"/>
            </a:xfrm>
            <a:prstGeom prst="parallelogram">
              <a:avLst>
                <a:gd name="adj" fmla="val 68862"/>
              </a:avLst>
            </a:prstGeom>
            <a:noFill/>
            <a:ln w="25400">
              <a:gradFill>
                <a:gsLst>
                  <a:gs pos="2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 flipH="1">
            <a:off x="4992370" y="4844415"/>
            <a:ext cx="3039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i="1">
                <a:ln>
                  <a:noFill/>
                </a:ln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SETUP AND USE</a:t>
            </a:r>
            <a:endParaRPr lang="en-US" altLang="zh-CN" sz="2800" i="1">
              <a:ln>
                <a:noFill/>
              </a:ln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9"/>
            </p:custDataLst>
          </p:nvPr>
        </p:nvSpPr>
        <p:spPr>
          <a:xfrm flipH="1">
            <a:off x="8930005" y="3980180"/>
            <a:ext cx="2493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i="1" dirty="0">
                <a:ln>
                  <a:gradFill>
                    <a:gsLst>
                      <a:gs pos="0">
                        <a:schemeClr val="bg1"/>
                      </a:gs>
                      <a:gs pos="56000">
                        <a:srgbClr val="FFFFFF">
                          <a:alpha val="0"/>
                        </a:srgbClr>
                      </a:gs>
                      <a:gs pos="51000">
                        <a:schemeClr val="bg1"/>
                      </a:gs>
                    </a:gsLst>
                    <a:lin ang="5400000" scaled="1"/>
                  </a:gradFill>
                </a:ln>
                <a:noFill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06</a:t>
            </a:r>
            <a:endParaRPr lang="en-US" altLang="zh-CN" sz="8000" i="1" dirty="0">
              <a:ln>
                <a:gradFill>
                  <a:gsLst>
                    <a:gs pos="0">
                      <a:schemeClr val="bg1"/>
                    </a:gs>
                    <a:gs pos="56000">
                      <a:srgbClr val="FFFFFF">
                        <a:alpha val="0"/>
                      </a:srgbClr>
                    </a:gs>
                    <a:gs pos="51000">
                      <a:schemeClr val="bg1"/>
                    </a:gs>
                  </a:gsLst>
                  <a:lin ang="5400000" scaled="1"/>
                </a:gradFill>
              </a:ln>
              <a:noFill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8253095" y="4705985"/>
            <a:ext cx="3560445" cy="766445"/>
            <a:chOff x="1279" y="3137"/>
            <a:chExt cx="5607" cy="1299"/>
          </a:xfrm>
        </p:grpSpPr>
        <p:sp>
          <p:nvSpPr>
            <p:cNvPr id="37" name="平行四边形 36"/>
            <p:cNvSpPr/>
            <p:nvPr>
              <p:custDataLst>
                <p:tags r:id="rId20"/>
              </p:custDataLst>
            </p:nvPr>
          </p:nvSpPr>
          <p:spPr>
            <a:xfrm rot="10800000">
              <a:off x="1635" y="3137"/>
              <a:ext cx="5251" cy="1109"/>
            </a:xfrm>
            <a:prstGeom prst="parallelogram">
              <a:avLst>
                <a:gd name="adj" fmla="val 68862"/>
              </a:avLst>
            </a:prstGeom>
            <a:noFill/>
            <a:ln w="25400">
              <a:gradFill flip="none" rotWithShape="1">
                <a:gsLst>
                  <a:gs pos="2000">
                    <a:schemeClr val="accent6">
                      <a:alpha val="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39" name="平行四边形 38"/>
            <p:cNvSpPr/>
            <p:nvPr>
              <p:custDataLst>
                <p:tags r:id="rId21"/>
              </p:custDataLst>
            </p:nvPr>
          </p:nvSpPr>
          <p:spPr>
            <a:xfrm rot="10800000">
              <a:off x="1279" y="3310"/>
              <a:ext cx="5242" cy="1126"/>
            </a:xfrm>
            <a:prstGeom prst="parallelogram">
              <a:avLst>
                <a:gd name="adj" fmla="val 68862"/>
              </a:avLst>
            </a:prstGeom>
            <a:noFill/>
            <a:ln w="25400">
              <a:gradFill>
                <a:gsLst>
                  <a:gs pos="2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 flipH="1">
            <a:off x="8710930" y="4844415"/>
            <a:ext cx="2939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i="1">
                <a:ln>
                  <a:noFill/>
                </a:ln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CONCLUSION</a:t>
            </a:r>
            <a:endParaRPr lang="en-US" altLang="zh-CN" sz="2800" i="1">
              <a:ln>
                <a:noFill/>
              </a:ln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15460" y="2551430"/>
            <a:ext cx="4025900" cy="47752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i="1">
                <a:ln>
                  <a:noFill/>
                </a:ln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GOALS AND INTENT</a:t>
            </a:r>
            <a:endParaRPr lang="en-US" sz="2800" b="1" i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1795145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5392" cy="4472"/>
              <a:chOff x="1999" y="3283"/>
              <a:chExt cx="15392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7826" y="5225"/>
                <a:ext cx="9565" cy="7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INTRODUCTION</a:t>
                </a:r>
                <a:endParaRPr lang="en-US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01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>
            <p:custDataLst>
              <p:tags r:id="rId1"/>
            </p:custDataLst>
          </p:nvPr>
        </p:nvSpPr>
        <p:spPr>
          <a:xfrm rot="10800000">
            <a:off x="652780" y="4919345"/>
            <a:ext cx="3701415" cy="865505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8890" y="0"/>
            <a:ext cx="12183110" cy="6858000"/>
          </a:xfrm>
          <a:prstGeom prst="rect">
            <a:avLst/>
          </a:prstGeom>
        </p:spPr>
      </p:pic>
      <p:sp>
        <p:nvSpPr>
          <p:cNvPr id="96" name="Content Placeholder 2"/>
          <p:cNvSpPr/>
          <p:nvPr/>
        </p:nvSpPr>
        <p:spPr>
          <a:xfrm>
            <a:off x="1784350" y="2882265"/>
            <a:ext cx="2192020" cy="575310"/>
          </a:xfrm>
          <a:prstGeom prst="rect">
            <a:avLst/>
          </a:prstGeom>
        </p:spPr>
        <p:txBody>
          <a:bodyPr wrap="square" bIns="46990" rtlCol="0" anchor="t">
            <a:normAutofit/>
          </a:bodyPr>
          <a:p>
            <a:pPr lvl="0" algn="l">
              <a:lnSpc>
                <a:spcPct val="130000"/>
              </a:lnSpc>
              <a:spcAft>
                <a:spcPts val="1000"/>
              </a:spcAft>
              <a:buClr>
                <a:srgbClr val="E24848"/>
              </a:buClr>
              <a:buSzTx/>
              <a:buFontTx/>
            </a:pPr>
            <a:endParaRPr lang="en-US" sz="1200">
              <a:solidFill>
                <a:schemeClr val="bg1">
                  <a:lumMod val="85000"/>
                </a:schemeClr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03575" y="305435"/>
            <a:ext cx="5614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480945" y="427990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677275" y="447040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002030" y="1817370"/>
            <a:ext cx="4591685" cy="3101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bg2"/>
                </a:solidFill>
              </a:rPr>
              <a:t>BitDrop is a cross-browser Bitcoin donation extension designed for Chrome and Safari. It allows content creators to seamlessly generate Bitcoin addresses, display QR codes, and monitor incoming transactions.</a:t>
            </a:r>
            <a:endParaRPr lang="en-US" alt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  <a:p>
            <a:r>
              <a:rPr lang="en-US" altLang="en-US">
                <a:solidFill>
                  <a:schemeClr val="bg2"/>
                </a:solidFill>
              </a:rPr>
              <a:t>BitDrop combines privacy, simplicity, and open-source accessibility to enable decentralized donations—directly from the browser.</a:t>
            </a:r>
            <a:endParaRPr lang="en-US" altLang="en-US">
              <a:solidFill>
                <a:schemeClr val="bg2"/>
              </a:solidFill>
            </a:endParaRPr>
          </a:p>
          <a:p>
            <a:endParaRPr lang="en-US" altLang="en-US">
              <a:solidFill>
                <a:schemeClr val="bg2"/>
              </a:solidFill>
            </a:endParaRPr>
          </a:p>
          <a:p>
            <a:endParaRPr lang="en-US" altLang="en-US">
              <a:solidFill>
                <a:schemeClr val="bg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715" y="1722755"/>
            <a:ext cx="5829300" cy="3905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4378" cy="4472"/>
              <a:chOff x="1999" y="3283"/>
              <a:chExt cx="14378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7526" y="4535"/>
                <a:ext cx="8851" cy="18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GOALS AND INTENT</a:t>
                </a:r>
                <a:endParaRPr lang="en-US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02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41" name="平行四边形 40"/>
          <p:cNvSpPr/>
          <p:nvPr>
            <p:custDataLst>
              <p:tags r:id="rId2"/>
            </p:custDataLst>
          </p:nvPr>
        </p:nvSpPr>
        <p:spPr>
          <a:xfrm rot="10800000" flipH="1">
            <a:off x="964565" y="1156018"/>
            <a:ext cx="10328275" cy="498602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95320" y="304800"/>
            <a:ext cx="6214110" cy="488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en-US" altLang="zh-CN" sz="24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  <a:p>
            <a:pPr algn="ctr"/>
            <a:endParaRPr lang="en-US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7139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943975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40635" y="1988820"/>
            <a:ext cx="6684645" cy="3615690"/>
            <a:chOff x="5795" y="3389"/>
            <a:chExt cx="7510" cy="5694"/>
          </a:xfrm>
        </p:grpSpPr>
        <p:sp>
          <p:nvSpPr>
            <p:cNvPr id="16" name="矩形 47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49" y="4191"/>
              <a:ext cx="3112" cy="232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 anchorCtr="0" compatLnSpc="0">
              <a:spAutoFit/>
            </a:bodyPr>
            <a:p>
              <a:pPr lvl="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Tx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BitDrop is developed to democratize digital donations by giving creators a seamless way to receive Bitcoin directly in their browser</a:t>
              </a:r>
              <a:endParaRPr lang="en-US" alt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5795" y="3400"/>
              <a:ext cx="286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2000">
                  <a:solidFill>
                    <a:schemeClr val="accent1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1</a:t>
              </a:r>
              <a:endParaRPr lang="en-US" altLang="zh-CN" sz="200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 flipV="1">
              <a:off x="5965" y="4222"/>
              <a:ext cx="0" cy="37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5884" y="6516"/>
              <a:ext cx="2860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0000">
                  <a:solidFill>
                    <a:schemeClr val="accent1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1</a:t>
              </a:r>
              <a:endParaRPr lang="en-US" altLang="zh-CN" sz="1000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  <p:sp>
          <p:nvSpPr>
            <p:cNvPr id="21" name="矩形 4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193" y="4180"/>
              <a:ext cx="3112" cy="28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 anchorCtr="0" compatLnSpc="0">
              <a:noAutofit/>
            </a:bodyPr>
            <a:p>
              <a:pPr lvl="0" algn="l">
                <a:lnSpc>
                  <a:spcPct val="150000"/>
                </a:lnSpc>
                <a:spcAft>
                  <a:spcPts val="1000"/>
                </a:spcAft>
                <a:buClrTx/>
                <a:buSzTx/>
                <a:buFontTx/>
                <a:defRPr/>
              </a:pPr>
              <a:r>
                <a:rPr lang="en-US" altLang="en-US" sz="1200" dirty="0">
                  <a:solidFill>
                    <a:schemeClr val="bg1">
                      <a:lumMod val="85000"/>
                    </a:schemeClr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rPr>
                <a:t>BitDrop eliminates intermediaries, respects user privacy, and enhances accessibility—especially for developers, artists, activists, and independent publishers.</a:t>
              </a:r>
              <a:endParaRPr lang="en-US" sz="12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8"/>
              </p:custDataLst>
            </p:nvPr>
          </p:nvSpPr>
          <p:spPr>
            <a:xfrm>
              <a:off x="10039" y="3389"/>
              <a:ext cx="1437" cy="628"/>
            </a:xfrm>
            <a:prstGeom prst="rect">
              <a:avLst/>
            </a:prstGeom>
            <a:noFill/>
          </p:spPr>
          <p:txBody>
            <a:bodyPr wrap="square" bIns="45720" rtlCol="0" anchor="t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2000" b="1">
                  <a:solidFill>
                    <a:schemeClr val="accent6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2</a:t>
              </a:r>
              <a:endParaRPr lang="en-US" altLang="zh-CN" sz="2000" b="1">
                <a:solidFill>
                  <a:schemeClr val="accent6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9953" y="4222"/>
              <a:ext cx="0" cy="37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>
              <p:custDataLst>
                <p:tags r:id="rId9"/>
              </p:custDataLst>
            </p:nvPr>
          </p:nvSpPr>
          <p:spPr>
            <a:xfrm>
              <a:off x="10128" y="6516"/>
              <a:ext cx="2860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0000">
                  <a:solidFill>
                    <a:schemeClr val="accent6"/>
                  </a:solidFill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  <a:sym typeface="+mn-ea"/>
                </a:rPr>
                <a:t>2</a:t>
              </a:r>
              <a:endParaRPr lang="en-US" altLang="zh-CN" sz="10000">
                <a:solidFill>
                  <a:schemeClr val="accent6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endParaRPr>
            </a:p>
          </p:txBody>
        </p:sp>
      </p:grp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VCG2112800586751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 flipH="1">
            <a:off x="4445" y="0"/>
            <a:ext cx="12183110" cy="6858000"/>
          </a:xfrm>
          <a:prstGeom prst="rect">
            <a:avLst/>
          </a:prstGeom>
        </p:spPr>
      </p:pic>
      <p:sp>
        <p:nvSpPr>
          <p:cNvPr id="55" name="半闭框 54"/>
          <p:cNvSpPr/>
          <p:nvPr/>
        </p:nvSpPr>
        <p:spPr>
          <a:xfrm rot="10800000" flipH="1" flipV="1">
            <a:off x="411554" y="2811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11538024" y="627177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1000" y="2009140"/>
            <a:ext cx="11430635" cy="2839720"/>
            <a:chOff x="264" y="3164"/>
            <a:chExt cx="18001" cy="4472"/>
          </a:xfrm>
        </p:grpSpPr>
        <p:grpSp>
          <p:nvGrpSpPr>
            <p:cNvPr id="25" name="组合 24"/>
            <p:cNvGrpSpPr/>
            <p:nvPr/>
          </p:nvGrpSpPr>
          <p:grpSpPr>
            <a:xfrm>
              <a:off x="264" y="3395"/>
              <a:ext cx="3779" cy="4010"/>
              <a:chOff x="264" y="3729"/>
              <a:chExt cx="3779" cy="4010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1271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264" y="3729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1"/>
                    </a:gs>
                    <a:gs pos="100000">
                      <a:srgbClr val="0439D9">
                        <a:alpha val="0"/>
                      </a:srgb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14486" y="3395"/>
              <a:ext cx="3779" cy="4010"/>
              <a:chOff x="14486" y="3395"/>
              <a:chExt cx="3779" cy="4010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5493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14486" y="3395"/>
                <a:ext cx="2773" cy="4010"/>
              </a:xfrm>
              <a:prstGeom prst="line">
                <a:avLst/>
              </a:prstGeom>
              <a:ln>
                <a:gradFill>
                  <a:gsLst>
                    <a:gs pos="29000">
                      <a:schemeClr val="accent6"/>
                    </a:gs>
                    <a:gs pos="100000">
                      <a:schemeClr val="accent6">
                        <a:alpha val="0"/>
                      </a:schemeClr>
                    </a:gs>
                  </a:gsLst>
                  <a:lin ang="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1999" y="3164"/>
              <a:ext cx="15943" cy="4472"/>
              <a:chOff x="1999" y="3283"/>
              <a:chExt cx="15943" cy="4472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99" y="3283"/>
                <a:ext cx="14378" cy="4472"/>
                <a:chOff x="3417" y="3934"/>
                <a:chExt cx="11388" cy="3542"/>
              </a:xfrm>
            </p:grpSpPr>
            <p:sp>
              <p:nvSpPr>
                <p:cNvPr id="64" name="平行四边形 63"/>
                <p:cNvSpPr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4267" y="3934"/>
                  <a:ext cx="10538" cy="3119"/>
                </a:xfrm>
                <a:prstGeom prst="parallelogram">
                  <a:avLst>
                    <a:gd name="adj" fmla="val 68862"/>
                  </a:avLst>
                </a:prstGeom>
                <a:solidFill>
                  <a:schemeClr val="accent3">
                    <a:alpha val="15000"/>
                  </a:schemeClr>
                </a:solidFill>
                <a:ln w="38100">
                  <a:gradFill>
                    <a:gsLst>
                      <a:gs pos="2000">
                        <a:schemeClr val="accent6">
                          <a:alpha val="0"/>
                        </a:schemeClr>
                      </a:gs>
                      <a:gs pos="50000">
                        <a:schemeClr val="accent6"/>
                      </a:gs>
                      <a:gs pos="100000">
                        <a:schemeClr val="accent6">
                          <a:alpha val="0"/>
                        </a:schemeClr>
                      </a:gs>
                    </a:gsLst>
                    <a:lin ang="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dirty="0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  <p:sp>
              <p:nvSpPr>
                <p:cNvPr id="63" name="平行四边形 62"/>
                <p:cNvSpPr/>
                <p:nvPr>
                  <p:custDataLst>
                    <p:tags r:id="rId3"/>
                  </p:custDataLst>
                </p:nvPr>
              </p:nvSpPr>
              <p:spPr>
                <a:xfrm rot="10800000">
                  <a:off x="3417" y="4357"/>
                  <a:ext cx="10537" cy="3119"/>
                </a:xfrm>
                <a:prstGeom prst="parallelogram">
                  <a:avLst>
                    <a:gd name="adj" fmla="val 68862"/>
                  </a:avLst>
                </a:prstGeom>
                <a:noFill/>
                <a:ln w="41275">
                  <a:gradFill>
                    <a:gsLst>
                      <a:gs pos="2000">
                        <a:schemeClr val="accent1">
                          <a:alpha val="0"/>
                        </a:schemeClr>
                      </a:gs>
                      <a:gs pos="5000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>
                    <a:solidFill>
                      <a:schemeClr val="lt1"/>
                    </a:solidFill>
                    <a:cs typeface="Inter" panose="02000503000000020004" charset="0"/>
                  </a:endParaRPr>
                </a:p>
              </p:txBody>
            </p:sp>
          </p:grpSp>
          <p:sp>
            <p:nvSpPr>
              <p:cNvPr id="65" name="文本框 64"/>
              <p:cNvSpPr txBox="1"/>
              <p:nvPr/>
            </p:nvSpPr>
            <p:spPr>
              <a:xfrm flipH="1">
                <a:off x="8856" y="4535"/>
                <a:ext cx="9086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5600" i="1" cap="all" dirty="0">
                    <a:solidFill>
                      <a:schemeClr val="bg2"/>
                    </a:solidFill>
                    <a:uFillTx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KEY FEATURES</a:t>
                </a:r>
                <a:endParaRPr lang="en-US" altLang="zh-CN" sz="5600" i="1" cap="all" dirty="0">
                  <a:solidFill>
                    <a:schemeClr val="bg2"/>
                  </a:solidFill>
                  <a:uFillTx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 flipH="1">
                <a:off x="4929" y="3998"/>
                <a:ext cx="3927" cy="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1500" i="1" dirty="0">
                    <a:ln>
                      <a:solidFill>
                        <a:schemeClr val="bg1"/>
                      </a:solidFill>
                    </a:ln>
                    <a:noFill/>
                    <a:latin typeface="Inter Black" panose="02000503000000020004" charset="0"/>
                    <a:ea typeface="Inter Black" panose="02000503000000020004" charset="0"/>
                    <a:cs typeface="Inter" panose="02000503000000020004" charset="0"/>
                  </a:rPr>
                  <a:t>03</a:t>
                </a:r>
                <a:endParaRPr lang="en-US" altLang="zh-CN" sz="11500" i="1" dirty="0">
                  <a:ln>
                    <a:solidFill>
                      <a:schemeClr val="bg1"/>
                    </a:solidFill>
                  </a:ln>
                  <a:noFill/>
                  <a:latin typeface="Inter Black" panose="02000503000000020004" charset="0"/>
                  <a:ea typeface="Inter Black" panose="02000503000000020004" charset="0"/>
                  <a:cs typeface="Inter" panose="02000503000000020004" charset="0"/>
                </a:endParaRPr>
              </a:p>
            </p:txBody>
          </p:sp>
        </p:grpSp>
      </p:grp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9" name="平行四边形 8"/>
          <p:cNvSpPr/>
          <p:nvPr>
            <p:custDataLst>
              <p:tags r:id="rId2"/>
            </p:custDataLst>
          </p:nvPr>
        </p:nvSpPr>
        <p:spPr>
          <a:xfrm rot="10800000" flipH="1">
            <a:off x="438785" y="4093845"/>
            <a:ext cx="4704715" cy="15824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6" name="平行四边形 15"/>
          <p:cNvSpPr/>
          <p:nvPr>
            <p:custDataLst>
              <p:tags r:id="rId3"/>
            </p:custDataLst>
          </p:nvPr>
        </p:nvSpPr>
        <p:spPr>
          <a:xfrm rot="10800000">
            <a:off x="6965950" y="4115435"/>
            <a:ext cx="4772025" cy="15824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2" name="平行四边形 1"/>
          <p:cNvSpPr/>
          <p:nvPr>
            <p:custDataLst>
              <p:tags r:id="rId4"/>
            </p:custDataLst>
          </p:nvPr>
        </p:nvSpPr>
        <p:spPr>
          <a:xfrm rot="10800000">
            <a:off x="560705" y="1636395"/>
            <a:ext cx="4470400" cy="15824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7" name="平行四边形 6"/>
          <p:cNvSpPr/>
          <p:nvPr>
            <p:custDataLst>
              <p:tags r:id="rId5"/>
            </p:custDataLst>
          </p:nvPr>
        </p:nvSpPr>
        <p:spPr>
          <a:xfrm rot="10800000" flipH="1">
            <a:off x="7110730" y="1636395"/>
            <a:ext cx="4470400" cy="1582420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0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6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99435" y="305435"/>
            <a:ext cx="5986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BITCOIN DONATION EXTENSION</a:t>
            </a:r>
            <a:endParaRPr lang="en-US" altLang="zh-CN" sz="24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  <a:p>
            <a:pPr algn="ctr"/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2495550" y="48450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8756015" y="5035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 rot="1020000">
            <a:off x="4249420" y="1750060"/>
            <a:ext cx="3622040" cy="3622040"/>
          </a:xfrm>
          <a:prstGeom prst="ellipse">
            <a:avLst/>
          </a:prstGeom>
          <a:noFill/>
          <a:ln w="95250">
            <a:gradFill>
              <a:gsLst>
                <a:gs pos="73000">
                  <a:schemeClr val="accent6">
                    <a:alpha val="0"/>
                  </a:schemeClr>
                </a:gs>
                <a:gs pos="35000">
                  <a:schemeClr val="accent1"/>
                </a:gs>
                <a:gs pos="100000">
                  <a:schemeClr val="accent1"/>
                </a:gs>
                <a:gs pos="1000">
                  <a:schemeClr val="accent6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cs typeface="Inter Black" panose="02000503000000020004" charset="0"/>
            </a:endParaRPr>
          </a:p>
        </p:txBody>
      </p:sp>
      <p:sp>
        <p:nvSpPr>
          <p:cNvPr id="38" name="椭圆 37"/>
          <p:cNvSpPr/>
          <p:nvPr/>
        </p:nvSpPr>
        <p:spPr>
          <a:xfrm rot="10800000">
            <a:off x="4471035" y="1973580"/>
            <a:ext cx="3175000" cy="3175000"/>
          </a:xfrm>
          <a:prstGeom prst="ellipse">
            <a:avLst/>
          </a:prstGeom>
          <a:noFill/>
          <a:ln w="76200">
            <a:gradFill>
              <a:gsLst>
                <a:gs pos="39000">
                  <a:schemeClr val="accent1"/>
                </a:gs>
                <a:gs pos="0">
                  <a:schemeClr val="accent6">
                    <a:alpha val="0"/>
                  </a:schemeClr>
                </a:gs>
                <a:gs pos="100000">
                  <a:schemeClr val="accent1"/>
                </a:gs>
                <a:gs pos="72000">
                  <a:schemeClr val="accent6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cs typeface="Inter Black" panose="0200050300000002000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50995" y="2506980"/>
            <a:ext cx="3881755" cy="2011680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85000">
                <a:schemeClr val="accent1"/>
              </a:gs>
            </a:gsLst>
            <a:lin ang="2700000" scaled="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altLang="zh-CN" sz="3200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KEY FEATURES</a:t>
            </a:r>
            <a:endParaRPr lang="en-US" altLang="zh-CN" sz="3200" dirty="0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 rot="0">
            <a:off x="4625340" y="2202815"/>
            <a:ext cx="2805430" cy="2716530"/>
            <a:chOff x="3907790" y="2007432"/>
            <a:chExt cx="3854131" cy="3627565"/>
          </a:xfrm>
        </p:grpSpPr>
        <p:sp>
          <p:nvSpPr>
            <p:cNvPr id="46" name="2"/>
            <p:cNvSpPr/>
            <p:nvPr/>
          </p:nvSpPr>
          <p:spPr>
            <a:xfrm flipH="1" flipV="1">
              <a:off x="3984739" y="2007432"/>
              <a:ext cx="3777182" cy="3627565"/>
            </a:xfrm>
            <a:prstGeom prst="blockArc">
              <a:avLst>
                <a:gd name="adj1" fmla="val 34484"/>
                <a:gd name="adj2" fmla="val 10794548"/>
                <a:gd name="adj3" fmla="val 92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3000">
                  <a:schemeClr val="accent3">
                    <a:lumMod val="40000"/>
                    <a:lumOff val="60000"/>
                  </a:schemeClr>
                </a:gs>
                <a:gs pos="85000">
                  <a:schemeClr val="accent1">
                    <a:lumMod val="40000"/>
                    <a:lumOff val="6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  <p:sp>
          <p:nvSpPr>
            <p:cNvPr id="63" name="1"/>
            <p:cNvSpPr/>
            <p:nvPr/>
          </p:nvSpPr>
          <p:spPr>
            <a:xfrm flipH="1" flipV="1">
              <a:off x="3907790" y="3739621"/>
              <a:ext cx="197107" cy="1631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4688840" y="2202815"/>
            <a:ext cx="2805430" cy="2716530"/>
            <a:chOff x="3907790" y="2007432"/>
            <a:chExt cx="3854130" cy="3627565"/>
          </a:xfrm>
          <a:gradFill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53000">
                <a:schemeClr val="accent3">
                  <a:lumMod val="40000"/>
                  <a:lumOff val="60000"/>
                </a:schemeClr>
              </a:gs>
              <a:gs pos="26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grpSpPr>
        <p:sp>
          <p:nvSpPr>
            <p:cNvPr id="49" name="2"/>
            <p:cNvSpPr/>
            <p:nvPr/>
          </p:nvSpPr>
          <p:spPr>
            <a:xfrm flipH="1" flipV="1">
              <a:off x="3984738" y="2007432"/>
              <a:ext cx="3777182" cy="3627565"/>
            </a:xfrm>
            <a:prstGeom prst="blockArc">
              <a:avLst>
                <a:gd name="adj1" fmla="val 34484"/>
                <a:gd name="adj2" fmla="val 10794548"/>
                <a:gd name="adj3" fmla="val 9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  <p:sp>
          <p:nvSpPr>
            <p:cNvPr id="50" name="1"/>
            <p:cNvSpPr/>
            <p:nvPr/>
          </p:nvSpPr>
          <p:spPr>
            <a:xfrm flipH="1" flipV="1">
              <a:off x="3907790" y="3739621"/>
              <a:ext cx="197107" cy="16319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  <a:endParaRPr>
                <a:ea typeface="Inter Black" panose="02000503000000020004" charset="0"/>
                <a:cs typeface="Inter Black" panose="02000503000000020004" charset="0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0">
            <a:off x="2190750" y="2258060"/>
            <a:ext cx="2068830" cy="180975"/>
            <a:chOff x="2479361" y="2183606"/>
            <a:chExt cx="2068827" cy="180975"/>
          </a:xfrm>
        </p:grpSpPr>
        <p:cxnSp>
          <p:nvCxnSpPr>
            <p:cNvPr id="65" name="直接连接符 64"/>
            <p:cNvCxnSpPr/>
            <p:nvPr/>
          </p:nvCxnSpPr>
          <p:spPr>
            <a:xfrm flipH="1" flipV="1">
              <a:off x="4367213" y="2183606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Rectangle 46"/>
          <p:cNvSpPr txBox="1"/>
          <p:nvPr/>
        </p:nvSpPr>
        <p:spPr>
          <a:xfrm>
            <a:off x="1885315" y="1746250"/>
            <a:ext cx="276415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spc="3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ADDRESSES</a:t>
            </a:r>
            <a:endParaRPr lang="en-US" altLang="zh-CN" sz="2000" spc="300" dirty="0" smtClean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grpSp>
        <p:nvGrpSpPr>
          <p:cNvPr id="69" name="组合 68"/>
          <p:cNvGrpSpPr/>
          <p:nvPr/>
        </p:nvGrpSpPr>
        <p:grpSpPr>
          <a:xfrm rot="0">
            <a:off x="2082800" y="4520565"/>
            <a:ext cx="2068830" cy="180975"/>
            <a:chOff x="2479361" y="2003425"/>
            <a:chExt cx="2068827" cy="180975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4367213" y="2003425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3" name="Rectangle 46"/>
          <p:cNvSpPr txBox="1"/>
          <p:nvPr/>
        </p:nvSpPr>
        <p:spPr>
          <a:xfrm>
            <a:off x="1543050" y="4149090"/>
            <a:ext cx="338709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spc="3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WALLET</a:t>
            </a:r>
            <a:r>
              <a:rPr lang="zh-CN" altLang="en-US" sz="2000" spc="3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 </a:t>
            </a:r>
            <a:endParaRPr lang="zh-CN" altLang="en-US" sz="2000" spc="300" dirty="0" smtClean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grpSp>
        <p:nvGrpSpPr>
          <p:cNvPr id="74" name="组合 73"/>
          <p:cNvGrpSpPr/>
          <p:nvPr/>
        </p:nvGrpSpPr>
        <p:grpSpPr>
          <a:xfrm rot="0" flipH="1">
            <a:off x="7852410" y="2258060"/>
            <a:ext cx="2068830" cy="180975"/>
            <a:chOff x="2479361" y="2183606"/>
            <a:chExt cx="2068827" cy="180975"/>
          </a:xfrm>
        </p:grpSpPr>
        <p:cxnSp>
          <p:nvCxnSpPr>
            <p:cNvPr id="75" name="直接连接符 74"/>
            <p:cNvCxnSpPr/>
            <p:nvPr/>
          </p:nvCxnSpPr>
          <p:spPr>
            <a:xfrm flipH="1" flipV="1">
              <a:off x="4367213" y="2183606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7" name="Rectangle 46"/>
          <p:cNvSpPr txBox="1"/>
          <p:nvPr/>
        </p:nvSpPr>
        <p:spPr>
          <a:xfrm>
            <a:off x="8065770" y="1746250"/>
            <a:ext cx="2689860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spc="3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QR DISPLAY</a:t>
            </a:r>
            <a:r>
              <a:rPr lang="zh-CN" altLang="en-US" sz="2000" spc="3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 </a:t>
            </a:r>
            <a:endParaRPr lang="zh-CN" altLang="en-US" sz="2000" spc="300" dirty="0" smtClean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grpSp>
        <p:nvGrpSpPr>
          <p:cNvPr id="79" name="组合 78"/>
          <p:cNvGrpSpPr/>
          <p:nvPr/>
        </p:nvGrpSpPr>
        <p:grpSpPr>
          <a:xfrm rot="0" flipH="1">
            <a:off x="7960360" y="4520565"/>
            <a:ext cx="2068830" cy="180975"/>
            <a:chOff x="2479361" y="2003425"/>
            <a:chExt cx="2068827" cy="180975"/>
          </a:xfrm>
        </p:grpSpPr>
        <p:cxnSp>
          <p:nvCxnSpPr>
            <p:cNvPr id="80" name="直接连接符 79"/>
            <p:cNvCxnSpPr/>
            <p:nvPr/>
          </p:nvCxnSpPr>
          <p:spPr>
            <a:xfrm flipH="1">
              <a:off x="4367213" y="2003425"/>
              <a:ext cx="180975" cy="180975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2479361" y="2184400"/>
              <a:ext cx="1889439" cy="0"/>
            </a:xfrm>
            <a:prstGeom prst="line">
              <a:avLst/>
            </a:prstGeom>
            <a:noFill/>
            <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2" name="Rectangle 46"/>
          <p:cNvSpPr txBox="1"/>
          <p:nvPr/>
        </p:nvSpPr>
        <p:spPr>
          <a:xfrm>
            <a:off x="8065770" y="4149090"/>
            <a:ext cx="279463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000" spc="3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TRANSACTIONS</a:t>
            </a:r>
            <a:r>
              <a:rPr lang="zh-CN" altLang="en-US" sz="2000" spc="300" dirty="0" smtClean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0"/>
                </a:gra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 </a:t>
            </a:r>
            <a:endParaRPr lang="zh-CN" altLang="en-US" sz="2000" spc="300" dirty="0" smtClean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55" name="矩形 4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82040" y="2342515"/>
            <a:ext cx="2888615" cy="671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>
            <a:noAutofit/>
          </a:bodyPr>
          <a:p>
            <a:pPr algn="r">
              <a:lnSpc>
                <a:spcPct val="158000"/>
              </a:lnSpc>
              <a:buFont typeface="Inter Black" panose="02000503000000020004" charset="0"/>
              <a:buNone/>
            </a:pPr>
            <a:r>
              <a:rPr lang="en-US" altLang="en-US" sz="14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+mn-ea"/>
                <a:sym typeface="Inter Black" panose="02000503000000020004" charset="0"/>
              </a:rPr>
              <a:t>Bitcoin Address Generation</a:t>
            </a:r>
            <a:endParaRPr lang="en-US" altLang="en-US" sz="1400" dirty="0">
              <a:solidFill>
                <a:schemeClr val="bg1">
                  <a:lumMod val="85000"/>
                </a:schemeClr>
              </a:solidFill>
              <a:latin typeface="Inter Black" panose="02000503000000020004" charset="0"/>
              <a:ea typeface="Inter Black" panose="02000503000000020004" charset="0"/>
              <a:cs typeface="+mn-ea"/>
              <a:sym typeface="Inter Black" panose="02000503000000020004" charset="0"/>
            </a:endParaRPr>
          </a:p>
        </p:txBody>
      </p:sp>
      <p:sp>
        <p:nvSpPr>
          <p:cNvPr id="56" name="矩形 4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82040" y="4705985"/>
            <a:ext cx="2888615" cy="746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>
            <a:spAutoFit/>
          </a:bodyPr>
          <a:p>
            <a:pPr algn="r">
              <a:lnSpc>
                <a:spcPct val="158000"/>
              </a:lnSpc>
              <a:buFont typeface="Inter Black" panose="02000503000000020004" charset="0"/>
              <a:buNone/>
            </a:pPr>
            <a:r>
              <a:rPr lang="en-US" altLang="en-US" sz="14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+mn-ea"/>
                <a:sym typeface="Inter Black" panose="02000503000000020004" charset="0"/>
              </a:rPr>
              <a:t>Real-Time Wallet Balance in BTC or satoshis</a:t>
            </a:r>
            <a:endParaRPr lang="en-US" altLang="en-US" sz="1400" dirty="0">
              <a:solidFill>
                <a:schemeClr val="bg1">
                  <a:lumMod val="85000"/>
                </a:schemeClr>
              </a:solidFill>
              <a:latin typeface="Inter Black" panose="02000503000000020004" charset="0"/>
              <a:ea typeface="Inter Black" panose="02000503000000020004" charset="0"/>
              <a:cs typeface="+mn-ea"/>
              <a:sym typeface="Inter Black" panose="02000503000000020004" charset="0"/>
            </a:endParaRPr>
          </a:p>
        </p:txBody>
      </p:sp>
      <p:sp>
        <p:nvSpPr>
          <p:cNvPr id="57" name="矩形 4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06740" y="4548505"/>
            <a:ext cx="2888615" cy="1235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>
            <a:noAutofit/>
          </a:bodyPr>
          <a:p>
            <a:pPr algn="l">
              <a:lnSpc>
                <a:spcPct val="158000"/>
              </a:lnSpc>
              <a:buFont typeface="Inter Black" panose="02000503000000020004" charset="0"/>
              <a:buNone/>
            </a:pPr>
            <a:r>
              <a:rPr lang="en-US" altLang="en-US" sz="14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+mn-ea"/>
                <a:sym typeface="Inter Black" panose="02000503000000020004" charset="0"/>
              </a:rPr>
              <a:t>Transaction Tracking for incoming donations through testnet faucets</a:t>
            </a:r>
            <a:endParaRPr lang="en-US" altLang="en-US" sz="1400" dirty="0">
              <a:solidFill>
                <a:schemeClr val="bg1">
                  <a:lumMod val="85000"/>
                </a:schemeClr>
              </a:solidFill>
              <a:latin typeface="Inter Black" panose="02000503000000020004" charset="0"/>
              <a:ea typeface="Inter Black" panose="02000503000000020004" charset="0"/>
              <a:cs typeface="+mn-ea"/>
              <a:sym typeface="Inter Black" panose="02000503000000020004" charset="0"/>
            </a:endParaRPr>
          </a:p>
        </p:txBody>
      </p:sp>
      <p:sp>
        <p:nvSpPr>
          <p:cNvPr id="58" name="矩形 4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206740" y="2258695"/>
            <a:ext cx="2888615" cy="6076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8566" tIns="34283" rIns="68566" bIns="34283">
            <a:noAutofit/>
          </a:bodyPr>
          <a:p>
            <a:pPr algn="l">
              <a:lnSpc>
                <a:spcPct val="158000"/>
              </a:lnSpc>
              <a:buFont typeface="Inter Black" panose="02000503000000020004" charset="0"/>
              <a:buNone/>
            </a:pPr>
            <a:r>
              <a:rPr lang="en-US" altLang="en-US" sz="14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+mn-ea"/>
                <a:sym typeface="Inter Black" panose="02000503000000020004" charset="0"/>
              </a:rPr>
              <a:t>QR Code Display for easy donations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Inter Black" panose="02000503000000020004" charset="0"/>
                <a:ea typeface="Inter Black" panose="02000503000000020004" charset="0"/>
                <a:cs typeface="+mn-ea"/>
                <a:sym typeface="Inter Black" panose="02000503000000020004" charset="0"/>
              </a:rPr>
              <a:t>.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Inter Black" panose="02000503000000020004" charset="0"/>
              <a:ea typeface="Inter Black" panose="02000503000000020004" charset="0"/>
              <a:cs typeface="+mn-ea"/>
              <a:sym typeface="Inter Black" panose="0200050300000002000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29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5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-0.35"/>
  <p:tag name="KSO_WM_UNIT_TEXT_FILL_FORE_SCHEMECOLOR_INDEX" val="14"/>
  <p:tag name="KSO_WM_UNIT_TEXT_FILL_TYPE" val="1"/>
</p:tagLst>
</file>

<file path=ppt/tags/tag159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8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77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84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88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97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1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204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2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15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2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219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26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2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2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UNIT_TEXT_FILL_FORE_SCHEMECOLOR_INDEX_BRIGHTNESS" val="0.25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2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3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</p:tagLst>
</file>

<file path=ppt/tags/tag2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24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248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249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25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5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5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255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26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26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1.xml><?xml version="1.0" encoding="utf-8"?>
<p:tagLst xmlns:p="http://schemas.openxmlformats.org/presentationml/2006/main">
  <p:tag name="COMMONDATA" val="eyJoZGlkIjoiMmNmYmEwOWQ4Y2Q0M2IxMGZkNjI4ZjhkZDQyNzg1OTYifQ=="/>
  <p:tag name="KSO_WPP_MARK_KEY" val="37523c5a-f9bd-4157-ab56-121979c0b78d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3252</Words>
  <Application>WPS Slides</Application>
  <PresentationFormat>宽屏</PresentationFormat>
  <Paragraphs>180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SimSun</vt:lpstr>
      <vt:lpstr>Wingdings</vt:lpstr>
      <vt:lpstr>Inter</vt:lpstr>
      <vt:lpstr>Inter Black</vt:lpstr>
      <vt:lpstr>Wingdings</vt:lpstr>
      <vt:lpstr>Helvetica</vt:lpstr>
      <vt:lpstr>Microsoft YaHei</vt:lpstr>
      <vt:lpstr>Arial Unicode MS</vt:lpstr>
      <vt:lpstr>Lato Regular</vt:lpstr>
      <vt:lpstr>Segoe Print</vt:lpstr>
      <vt:lpstr>Roboto Slab Bold</vt:lpstr>
      <vt:lpstr>Roboto Slab Regular</vt:lpstr>
      <vt:lpstr>Montserrat-Regular</vt:lpstr>
      <vt:lpstr>Helvetica Light</vt:lpstr>
      <vt:lpstr>Roboto Medium</vt:lpstr>
      <vt:lpstr>Open Sans Light</vt:lpstr>
      <vt:lpstr>Times New Roman</vt:lpstr>
      <vt:lpstr>-apple-system</vt:lpstr>
      <vt:lpstr>Arial</vt:lpstr>
      <vt:lpstr>var(--fontStack-monospace</vt:lpstr>
      <vt:lpstr>Cascadia Code</vt:lpstr>
      <vt:lpstr>Wide Latin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Sri Sai Charan Yarlagadda</cp:lastModifiedBy>
  <cp:revision>165</cp:revision>
  <dcterms:created xsi:type="dcterms:W3CDTF">2019-06-19T02:08:00Z</dcterms:created>
  <dcterms:modified xsi:type="dcterms:W3CDTF">2025-04-06T03:22:38Z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1033-12.2.0.20782</vt:lpwstr>
  </property>
  <property fmtid="{D5CDD505-2E9C-101B-9397-08002B2CF9AE}" pid="3" name="ICV">
    <vt:lpwstr>AA0F46A8BFC443CCADB8E2948F714A2B_13</vt:lpwstr>
  </property>
</Properties>
</file>