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98" r:id="rId5"/>
    <p:sldId id="323" r:id="rId6"/>
    <p:sldId id="324" r:id="rId7"/>
    <p:sldId id="325" r:id="rId8"/>
    <p:sldId id="326" r:id="rId9"/>
    <p:sldId id="327" r:id="rId10"/>
    <p:sldId id="300" r:id="rId11"/>
    <p:sldId id="338" r:id="rId12"/>
    <p:sldId id="339" r:id="rId13"/>
    <p:sldId id="340" r:id="rId14"/>
    <p:sldId id="301" r:id="rId15"/>
    <p:sldId id="312" r:id="rId16"/>
    <p:sldId id="328" r:id="rId17"/>
    <p:sldId id="329" r:id="rId18"/>
    <p:sldId id="330" r:id="rId19"/>
    <p:sldId id="331" r:id="rId20"/>
    <p:sldId id="333" r:id="rId21"/>
    <p:sldId id="334" r:id="rId22"/>
    <p:sldId id="302" r:id="rId23"/>
    <p:sldId id="303" r:id="rId24"/>
    <p:sldId id="313" r:id="rId25"/>
    <p:sldId id="318" r:id="rId26"/>
    <p:sldId id="320" r:id="rId27"/>
  </p:sldIdLst>
  <p:sldSz cx="9144000" cy="5143500" type="screen16x9"/>
  <p:notesSz cx="6858000" cy="9144000"/>
  <p:embeddedFontLst>
    <p:embeddedFont>
      <p:font typeface="Quicksand"/>
      <p:regular r:id="rId31"/>
    </p:embeddedFont>
    <p:embeddedFont>
      <p:font typeface="Quicksand"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94660"/>
  </p:normalViewPr>
  <p:slideViewPr>
    <p:cSldViewPr snapToGrid="0">
      <p:cViewPr varScale="1">
        <p:scale>
          <a:sx n="110" d="100"/>
          <a:sy n="110" d="100"/>
        </p:scale>
        <p:origin x="4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61" name="Google Shape;61;p10"/>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2470800"/>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GB"/>
            </a:fld>
            <a:endParaRPr lang="en-GB"/>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35886" y="796636"/>
            <a:ext cx="6680400" cy="3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smtClean="0">
                <a:solidFill>
                  <a:schemeClr val="bg1"/>
                </a:solidFill>
              </a:rPr>
              <a:t>COMPUTER VISION DA3</a:t>
            </a:r>
            <a:br>
              <a:rPr lang="en-GB" sz="2800" dirty="0" smtClean="0"/>
            </a:br>
            <a:r>
              <a:rPr lang="en-GB" sz="2800" dirty="0" smtClean="0"/>
              <a:t>DROWSINESS DETECTION USING HAAR TRANSFORMS AND EAR ALGORITHM IN OPEN CV</a:t>
            </a:r>
            <a:br>
              <a:rPr lang="en-GB" sz="3600" dirty="0" smtClean="0"/>
            </a:br>
            <a:br>
              <a:rPr lang="en-GB" sz="3600" dirty="0" smtClean="0"/>
            </a:br>
            <a:r>
              <a:rPr lang="en-IN" altLang="en-GB" sz="1600" dirty="0" smtClean="0"/>
              <a:t>BY : K.P.S.Shivratna</a:t>
            </a:r>
            <a:endParaRPr lang="en-IN" altLang="en-GB" sz="1600" dirty="0" smtClean="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140361" y="649745"/>
            <a:ext cx="5334167" cy="383842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rot="10800000" flipH="1" flipV="1">
            <a:off x="1678944" y="263236"/>
            <a:ext cx="5068220" cy="734291"/>
          </a:xfrm>
        </p:spPr>
        <p:txBody>
          <a:bodyPr/>
          <a:lstStyle/>
          <a:p>
            <a:r>
              <a:rPr lang="en-IN" i="0" dirty="0" err="1" smtClean="0"/>
              <a:t>Haar</a:t>
            </a:r>
            <a:r>
              <a:rPr lang="en-IN" i="0" dirty="0" smtClean="0"/>
              <a:t> Cascade algorithm </a:t>
            </a:r>
            <a:endParaRPr lang="en-IN" i="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4" name="Picture 3"/>
          <p:cNvPicPr>
            <a:picLocks noChangeAspect="1"/>
          </p:cNvPicPr>
          <p:nvPr/>
        </p:nvPicPr>
        <p:blipFill>
          <a:blip r:embed="rId1"/>
          <a:stretch>
            <a:fillRect/>
          </a:stretch>
        </p:blipFill>
        <p:spPr>
          <a:xfrm>
            <a:off x="2022764" y="997528"/>
            <a:ext cx="5735781" cy="3881396"/>
          </a:xfrm>
          <a:prstGeom prst="rect">
            <a:avLst/>
          </a:prstGeom>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1422747" y="220267"/>
            <a:ext cx="2766482" cy="4679550"/>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p:spPr>
      </p:pic>
      <p:sp>
        <p:nvSpPr>
          <p:cNvPr id="7" name="Text Placeholder 6"/>
          <p:cNvSpPr>
            <a:spLocks noGrp="1"/>
          </p:cNvSpPr>
          <p:nvPr>
            <p:ph type="body" idx="2"/>
          </p:nvPr>
        </p:nvSpPr>
        <p:spPr>
          <a:xfrm>
            <a:off x="4649972" y="231975"/>
            <a:ext cx="3668740" cy="4679550"/>
          </a:xfrm>
        </p:spPr>
        <p:txBody>
          <a:bodyPr/>
          <a:lstStyle/>
          <a:p>
            <a:r>
              <a:rPr lang="en-US" sz="1300" dirty="0"/>
              <a:t>The Algorithm detects the face in the pre-processed image by using facial landmarks produced by </a:t>
            </a:r>
            <a:r>
              <a:rPr lang="en-US" sz="1300" dirty="0" err="1"/>
              <a:t>dlib</a:t>
            </a:r>
            <a:r>
              <a:rPr lang="en-US" sz="1300" dirty="0"/>
              <a:t> library.</a:t>
            </a:r>
            <a:endParaRPr lang="en-US" sz="1300" dirty="0"/>
          </a:p>
          <a:p>
            <a:r>
              <a:rPr lang="en-US" sz="1300" dirty="0"/>
              <a:t>In the detected face region, the algorithm finds the face landmark</a:t>
            </a:r>
            <a:endParaRPr lang="en-US" sz="1300" dirty="0"/>
          </a:p>
          <a:p>
            <a:r>
              <a:rPr lang="en-US" sz="1300" dirty="0"/>
              <a:t>To detect eye region, the correct array slices from the set of face landmarks is detected.</a:t>
            </a:r>
            <a:endParaRPr lang="en-US" sz="1300" dirty="0"/>
          </a:p>
          <a:p>
            <a:r>
              <a:rPr lang="en-US" sz="1300" dirty="0"/>
              <a:t>Set the ear threshold = 0.25.</a:t>
            </a:r>
            <a:endParaRPr lang="en-US" sz="1300" dirty="0"/>
          </a:p>
          <a:p>
            <a:r>
              <a:rPr lang="en-US" sz="1300" dirty="0"/>
              <a:t>Calculate </a:t>
            </a:r>
            <a:r>
              <a:rPr lang="en-US" sz="1300" dirty="0" smtClean="0"/>
              <a:t>EAR </a:t>
            </a:r>
            <a:r>
              <a:rPr lang="en-US" sz="1300" dirty="0"/>
              <a:t>(eye aspect ratio) to determine whether the eyes </a:t>
            </a:r>
            <a:r>
              <a:rPr lang="en-US" sz="1300" dirty="0" smtClean="0"/>
              <a:t>are </a:t>
            </a:r>
            <a:r>
              <a:rPr lang="en-US" sz="1300" dirty="0"/>
              <a:t>closed or not while driving.</a:t>
            </a:r>
            <a:endParaRPr lang="en-US" sz="1300" dirty="0"/>
          </a:p>
          <a:p>
            <a:r>
              <a:rPr lang="en-US" sz="1300" dirty="0"/>
              <a:t>Check to see if the eye aspect ratio is below the “blink/closed” eye threshold.</a:t>
            </a:r>
            <a:endParaRPr lang="en-US" sz="1300" dirty="0"/>
          </a:p>
          <a:p>
            <a:r>
              <a:rPr lang="en-US" sz="1300" dirty="0"/>
              <a:t>If it is, increment counter, the total number of consecutive frames where the person has had their eyes closed.</a:t>
            </a:r>
            <a:endParaRPr lang="en-US" sz="1300" dirty="0"/>
          </a:p>
          <a:p>
            <a:r>
              <a:rPr lang="en-US" sz="1300" dirty="0"/>
              <a:t>If the counter is greater than 50, alarm sounds and “</a:t>
            </a:r>
            <a:r>
              <a:rPr lang="en-US" sz="1300" dirty="0">
                <a:solidFill>
                  <a:srgbClr val="FF0000"/>
                </a:solidFill>
              </a:rPr>
              <a:t>Alert!</a:t>
            </a:r>
            <a:r>
              <a:rPr lang="en-US" sz="1300" dirty="0"/>
              <a:t>” Is created</a:t>
            </a:r>
            <a:endParaRPr lang="en-IN" sz="13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000" dirty="0"/>
              <a:t>Algorithm to calculate the EAR(Eye Aspect Ratio)</a:t>
            </a:r>
            <a:endParaRPr lang="en-IN" sz="2000" dirty="0"/>
          </a:p>
        </p:txBody>
      </p:sp>
      <p:sp>
        <p:nvSpPr>
          <p:cNvPr id="7" name="Text Placeholder 6"/>
          <p:cNvSpPr>
            <a:spLocks noGrp="1"/>
          </p:cNvSpPr>
          <p:nvPr>
            <p:ph type="body" idx="1"/>
          </p:nvPr>
        </p:nvSpPr>
        <p:spPr>
          <a:xfrm>
            <a:off x="1165498" y="1086799"/>
            <a:ext cx="4101162" cy="3725700"/>
          </a:xfrm>
        </p:spPr>
        <p:txBody>
          <a:bodyPr/>
          <a:lstStyle/>
          <a:p>
            <a:r>
              <a:rPr lang="en-US" sz="1600" dirty="0">
                <a:solidFill>
                  <a:schemeClr val="accent3"/>
                </a:solidFill>
              </a:rPr>
              <a:t>EAR algorithm: </a:t>
            </a:r>
            <a:endParaRPr lang="en-US" sz="1600" dirty="0">
              <a:solidFill>
                <a:schemeClr val="accent3"/>
              </a:solidFill>
            </a:endParaRPr>
          </a:p>
          <a:p>
            <a:r>
              <a:rPr lang="en-US" sz="1400" dirty="0"/>
              <a:t>Step 1: Use the Detected Eye region from the  algorithm.</a:t>
            </a:r>
            <a:endParaRPr lang="en-US" sz="1400" dirty="0"/>
          </a:p>
          <a:p>
            <a:r>
              <a:rPr lang="en-US" sz="1400" dirty="0"/>
              <a:t>Step 2: Compute the Eye Aspect Ratio to determine if the eyes are closed. </a:t>
            </a:r>
            <a:endParaRPr lang="en-US" sz="1400" dirty="0"/>
          </a:p>
          <a:p>
            <a:r>
              <a:rPr lang="en-US" sz="1400" dirty="0"/>
              <a:t>Step 3: If EAR satisfies the drowsy condition then move to step 5. </a:t>
            </a:r>
            <a:endParaRPr lang="en-US" sz="1400" dirty="0"/>
          </a:p>
          <a:p>
            <a:r>
              <a:rPr lang="en-US" sz="1400" dirty="0"/>
              <a:t>Step 4: If EAR is normal then go to Step 1.</a:t>
            </a:r>
            <a:endParaRPr lang="en-US" sz="1400" dirty="0"/>
          </a:p>
          <a:p>
            <a:r>
              <a:rPr lang="en-US" sz="1400" dirty="0"/>
              <a:t>Step 5: Sound Alarm.</a:t>
            </a:r>
            <a:endParaRPr lang="en-US" sz="1400" dirty="0"/>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8" name="Picture 7"/>
          <p:cNvPicPr>
            <a:picLocks noChangeAspect="1"/>
          </p:cNvPicPr>
          <p:nvPr/>
        </p:nvPicPr>
        <p:blipFill>
          <a:blip r:embed="rId1"/>
          <a:stretch>
            <a:fillRect/>
          </a:stretch>
        </p:blipFill>
        <p:spPr>
          <a:xfrm>
            <a:off x="5727403" y="1323283"/>
            <a:ext cx="2873151" cy="963926"/>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p:spPr>
      </p:pic>
      <p:pic>
        <p:nvPicPr>
          <p:cNvPr id="9" name="Picture 8"/>
          <p:cNvPicPr>
            <a:picLocks noChangeAspect="1"/>
          </p:cNvPicPr>
          <p:nvPr/>
        </p:nvPicPr>
        <p:blipFill>
          <a:blip r:embed="rId2"/>
          <a:stretch>
            <a:fillRect/>
          </a:stretch>
        </p:blipFill>
        <p:spPr>
          <a:xfrm>
            <a:off x="5469144" y="2852100"/>
            <a:ext cx="3389670" cy="1335140"/>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TextBox 4"/>
          <p:cNvSpPr txBox="1"/>
          <p:nvPr/>
        </p:nvSpPr>
        <p:spPr>
          <a:xfrm>
            <a:off x="1553582" y="2156239"/>
            <a:ext cx="6301562" cy="1323439"/>
          </a:xfrm>
          <a:prstGeom prst="rect">
            <a:avLst/>
          </a:prstGeom>
          <a:noFill/>
        </p:spPr>
        <p:txBody>
          <a:bodyPr wrap="square" rtlCol="0">
            <a:spAutoFit/>
          </a:bodyPr>
          <a:lstStyle/>
          <a:p>
            <a:r>
              <a:rPr lang="en-US" sz="4000" dirty="0" smtClean="0">
                <a:solidFill>
                  <a:schemeClr val="bg1"/>
                </a:solidFill>
                <a:latin typeface="Quicksand" charset="0"/>
              </a:rPr>
              <a:t>SNAPSHOTS OF IMPLEMENTATION</a:t>
            </a:r>
            <a:endParaRPr lang="en-IN" sz="4000" dirty="0">
              <a:solidFill>
                <a:schemeClr val="bg1"/>
              </a:solidFill>
              <a:latin typeface="Quicksand" charset="0"/>
            </a:endParaRPr>
          </a:p>
        </p:txBody>
      </p:sp>
      <p:grpSp>
        <p:nvGrpSpPr>
          <p:cNvPr id="6" name="Google Shape;265;p29"/>
          <p:cNvGrpSpPr/>
          <p:nvPr/>
        </p:nvGrpSpPr>
        <p:grpSpPr>
          <a:xfrm>
            <a:off x="964019" y="2147777"/>
            <a:ext cx="457200" cy="423973"/>
            <a:chOff x="2594050" y="1631825"/>
            <a:chExt cx="439625" cy="439625"/>
          </a:xfrm>
          <a:solidFill>
            <a:schemeClr val="tx1"/>
          </a:solidFill>
        </p:grpSpPr>
        <p:sp>
          <p:nvSpPr>
            <p:cNvPr id="7" name="Google Shape;266;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267;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268;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269;p29"/>
            <p:cNvSpPr/>
            <p:nvPr/>
          </p:nvSpPr>
          <p:spPr>
            <a:xfrm>
              <a:off x="2801675" y="1740825"/>
              <a:ext cx="49950" cy="49950"/>
            </a:xfrm>
            <a:custGeom>
              <a:avLst/>
              <a:gdLst/>
              <a:ahLst/>
              <a:cxnLst/>
              <a:rect l="l" t="t" r="r" b="b"/>
              <a:pathLst>
                <a:path w="1998" h="1998" fill="none" extrusionOk="0">
                  <a:moveTo>
                    <a:pt x="1" y="1997"/>
                  </a:moveTo>
                  <a:lnTo>
                    <a:pt x="1998" y="0"/>
                  </a:lnTo>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AutoShape 6" descr="blob:https://web.whatsapp.com/7ff6edbe-0b7c-4609-b15f-345c8faff72e"/>
          <p:cNvSpPr>
            <a:spLocks noChangeAspect="1" noChangeArrowheads="1"/>
          </p:cNvSpPr>
          <p:nvPr/>
        </p:nvSpPr>
        <p:spPr bwMode="auto">
          <a:xfrm>
            <a:off x="155575" y="-144463"/>
            <a:ext cx="2296680" cy="22966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7" name="Picture 6"/>
          <p:cNvPicPr>
            <a:picLocks noChangeAspect="1"/>
          </p:cNvPicPr>
          <p:nvPr/>
        </p:nvPicPr>
        <p:blipFill>
          <a:blip r:embed="rId1"/>
          <a:stretch>
            <a:fillRect/>
          </a:stretch>
        </p:blipFill>
        <p:spPr>
          <a:xfrm>
            <a:off x="1136073" y="510361"/>
            <a:ext cx="7307222" cy="4122777"/>
          </a:xfrm>
          <a:prstGeom prst="rect">
            <a:avLst/>
          </a:prstGeom>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AutoShape 6" descr="blob:https://web.whatsapp.com/7ff6edbe-0b7c-4609-b15f-345c8faff72e"/>
          <p:cNvSpPr>
            <a:spLocks noChangeAspect="1" noChangeArrowheads="1"/>
          </p:cNvSpPr>
          <p:nvPr/>
        </p:nvSpPr>
        <p:spPr bwMode="auto">
          <a:xfrm>
            <a:off x="155575" y="-144463"/>
            <a:ext cx="2296680" cy="22966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3" name="Picture 2"/>
          <p:cNvPicPr>
            <a:picLocks noChangeAspect="1"/>
          </p:cNvPicPr>
          <p:nvPr/>
        </p:nvPicPr>
        <p:blipFill>
          <a:blip r:embed="rId1"/>
          <a:stretch>
            <a:fillRect/>
          </a:stretch>
        </p:blipFill>
        <p:spPr>
          <a:xfrm>
            <a:off x="1052944" y="1794442"/>
            <a:ext cx="7676125" cy="2119467"/>
          </a:xfrm>
          <a:prstGeom prst="rect">
            <a:avLst/>
          </a:prstGeom>
        </p:spPr>
      </p:pic>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AutoShape 6" descr="blob:https://web.whatsapp.com/7ff6edbe-0b7c-4609-b15f-345c8faff72e"/>
          <p:cNvSpPr>
            <a:spLocks noChangeAspect="1" noChangeArrowheads="1"/>
          </p:cNvSpPr>
          <p:nvPr/>
        </p:nvSpPr>
        <p:spPr bwMode="auto">
          <a:xfrm>
            <a:off x="155575" y="-144463"/>
            <a:ext cx="2296680" cy="22966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3" name="Picture 2"/>
          <p:cNvPicPr>
            <a:picLocks noChangeAspect="1"/>
          </p:cNvPicPr>
          <p:nvPr/>
        </p:nvPicPr>
        <p:blipFill>
          <a:blip r:embed="rId1"/>
          <a:stretch>
            <a:fillRect/>
          </a:stretch>
        </p:blipFill>
        <p:spPr>
          <a:xfrm>
            <a:off x="1388066" y="1572769"/>
            <a:ext cx="7135091" cy="2119467"/>
          </a:xfrm>
          <a:prstGeom prst="rect">
            <a:avLst/>
          </a:prstGeom>
        </p:spPr>
      </p:pic>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AutoShape 6" descr="blob:https://web.whatsapp.com/7ff6edbe-0b7c-4609-b15f-345c8faff72e"/>
          <p:cNvSpPr>
            <a:spLocks noChangeAspect="1" noChangeArrowheads="1"/>
          </p:cNvSpPr>
          <p:nvPr/>
        </p:nvSpPr>
        <p:spPr bwMode="auto">
          <a:xfrm>
            <a:off x="155575" y="-144463"/>
            <a:ext cx="2296680" cy="22966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4" name="Picture 3"/>
          <p:cNvPicPr>
            <a:picLocks noChangeAspect="1"/>
          </p:cNvPicPr>
          <p:nvPr/>
        </p:nvPicPr>
        <p:blipFill>
          <a:blip r:embed="rId1"/>
          <a:stretch>
            <a:fillRect/>
          </a:stretch>
        </p:blipFill>
        <p:spPr>
          <a:xfrm>
            <a:off x="1988596" y="361758"/>
            <a:ext cx="5166808" cy="4419983"/>
          </a:xfrm>
          <a:prstGeom prst="rect">
            <a:avLst/>
          </a:prstGeom>
        </p:spPr>
      </p:pic>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AutoShape 6" descr="blob:https://web.whatsapp.com/7ff6edbe-0b7c-4609-b15f-345c8faff72e"/>
          <p:cNvSpPr>
            <a:spLocks noChangeAspect="1" noChangeArrowheads="1"/>
          </p:cNvSpPr>
          <p:nvPr/>
        </p:nvSpPr>
        <p:spPr bwMode="auto">
          <a:xfrm>
            <a:off x="155575" y="-144463"/>
            <a:ext cx="2296680" cy="22966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4" name="Picture 3"/>
          <p:cNvPicPr>
            <a:picLocks noChangeAspect="1"/>
          </p:cNvPicPr>
          <p:nvPr/>
        </p:nvPicPr>
        <p:blipFill>
          <a:blip r:embed="rId1"/>
          <a:stretch>
            <a:fillRect/>
          </a:stretch>
        </p:blipFill>
        <p:spPr>
          <a:xfrm>
            <a:off x="1988596" y="361758"/>
            <a:ext cx="5166808" cy="4419983"/>
          </a:xfrm>
          <a:prstGeom prst="rect">
            <a:avLst/>
          </a:prstGeom>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TextBox 4"/>
          <p:cNvSpPr txBox="1"/>
          <p:nvPr/>
        </p:nvSpPr>
        <p:spPr>
          <a:xfrm>
            <a:off x="1446028" y="2213748"/>
            <a:ext cx="7119659" cy="707886"/>
          </a:xfrm>
          <a:prstGeom prst="rect">
            <a:avLst/>
          </a:prstGeom>
          <a:noFill/>
        </p:spPr>
        <p:txBody>
          <a:bodyPr wrap="square" rtlCol="0">
            <a:spAutoFit/>
          </a:bodyPr>
          <a:lstStyle/>
          <a:p>
            <a:r>
              <a:rPr lang="en-US" sz="4000" dirty="0" smtClean="0">
                <a:solidFill>
                  <a:schemeClr val="bg1"/>
                </a:solidFill>
                <a:latin typeface="Quicksand" charset="0"/>
              </a:rPr>
              <a:t>INTRODUCTION</a:t>
            </a:r>
            <a:endParaRPr lang="en-IN" sz="4000" dirty="0">
              <a:solidFill>
                <a:schemeClr val="bg1"/>
              </a:solidFill>
              <a:latin typeface="Quicksand" charset="0"/>
            </a:endParaRPr>
          </a:p>
        </p:txBody>
      </p:sp>
      <p:grpSp>
        <p:nvGrpSpPr>
          <p:cNvPr id="6" name="Google Shape;265;p29"/>
          <p:cNvGrpSpPr/>
          <p:nvPr/>
        </p:nvGrpSpPr>
        <p:grpSpPr>
          <a:xfrm>
            <a:off x="964018" y="2152683"/>
            <a:ext cx="482010" cy="419067"/>
            <a:chOff x="2594050" y="1631825"/>
            <a:chExt cx="439625" cy="439625"/>
          </a:xfrm>
          <a:solidFill>
            <a:schemeClr val="tx1"/>
          </a:solidFill>
        </p:grpSpPr>
        <p:sp>
          <p:nvSpPr>
            <p:cNvPr id="7" name="Google Shape;266;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267;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268;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269;p29"/>
            <p:cNvSpPr/>
            <p:nvPr/>
          </p:nvSpPr>
          <p:spPr>
            <a:xfrm>
              <a:off x="2801675" y="1740825"/>
              <a:ext cx="49950" cy="49950"/>
            </a:xfrm>
            <a:custGeom>
              <a:avLst/>
              <a:gdLst/>
              <a:ahLst/>
              <a:cxnLst/>
              <a:rect l="l" t="t" r="r" b="b"/>
              <a:pathLst>
                <a:path w="1998" h="1998" fill="none" extrusionOk="0">
                  <a:moveTo>
                    <a:pt x="1" y="1997"/>
                  </a:moveTo>
                  <a:lnTo>
                    <a:pt x="1998" y="0"/>
                  </a:lnTo>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TextBox 4"/>
          <p:cNvSpPr txBox="1"/>
          <p:nvPr/>
        </p:nvSpPr>
        <p:spPr>
          <a:xfrm>
            <a:off x="1552354" y="2027274"/>
            <a:ext cx="6907008" cy="1323439"/>
          </a:xfrm>
          <a:prstGeom prst="rect">
            <a:avLst/>
          </a:prstGeom>
          <a:noFill/>
        </p:spPr>
        <p:txBody>
          <a:bodyPr wrap="square" rtlCol="0">
            <a:spAutoFit/>
          </a:bodyPr>
          <a:lstStyle/>
          <a:p>
            <a:r>
              <a:rPr lang="en-US" sz="4000" dirty="0">
                <a:solidFill>
                  <a:schemeClr val="bg1"/>
                </a:solidFill>
                <a:latin typeface="Quicksand" charset="0"/>
              </a:rPr>
              <a:t>SOFTWARE/HARDWARE IMPLEMENTATION</a:t>
            </a:r>
            <a:endParaRPr lang="en-IN" sz="4000" dirty="0">
              <a:solidFill>
                <a:schemeClr val="bg1"/>
              </a:solidFill>
              <a:latin typeface="Quicksand" charset="0"/>
            </a:endParaRPr>
          </a:p>
        </p:txBody>
      </p:sp>
      <p:grpSp>
        <p:nvGrpSpPr>
          <p:cNvPr id="6" name="Google Shape;265;p29"/>
          <p:cNvGrpSpPr/>
          <p:nvPr/>
        </p:nvGrpSpPr>
        <p:grpSpPr>
          <a:xfrm>
            <a:off x="921068" y="2123160"/>
            <a:ext cx="517871" cy="448590"/>
            <a:chOff x="2594050" y="1631825"/>
            <a:chExt cx="439625" cy="439625"/>
          </a:xfrm>
          <a:solidFill>
            <a:schemeClr val="tx1"/>
          </a:solidFill>
        </p:grpSpPr>
        <p:sp>
          <p:nvSpPr>
            <p:cNvPr id="7" name="Google Shape;266;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267;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268;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269;p29"/>
            <p:cNvSpPr/>
            <p:nvPr/>
          </p:nvSpPr>
          <p:spPr>
            <a:xfrm>
              <a:off x="2801675" y="1740825"/>
              <a:ext cx="49950" cy="49950"/>
            </a:xfrm>
            <a:custGeom>
              <a:avLst/>
              <a:gdLst/>
              <a:ahLst/>
              <a:cxnLst/>
              <a:rect l="l" t="t" r="r" b="b"/>
              <a:pathLst>
                <a:path w="1998" h="1998" fill="none" extrusionOk="0">
                  <a:moveTo>
                    <a:pt x="1" y="1997"/>
                  </a:moveTo>
                  <a:lnTo>
                    <a:pt x="1998" y="0"/>
                  </a:lnTo>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1" name="Picture 10"/>
          <p:cNvPicPr>
            <a:picLocks noChangeAspect="1"/>
          </p:cNvPicPr>
          <p:nvPr/>
        </p:nvPicPr>
        <p:blipFill>
          <a:blip r:embed="rId1"/>
          <a:stretch>
            <a:fillRect/>
          </a:stretch>
        </p:blipFill>
        <p:spPr>
          <a:xfrm>
            <a:off x="6094208" y="2571750"/>
            <a:ext cx="554685" cy="591663"/>
          </a:xfrm>
          <a:prstGeom prst="rect">
            <a:avLst/>
          </a:prstGeom>
        </p:spPr>
      </p:pic>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OUTPUT</a:t>
            </a:r>
            <a:endParaRPr lang="en-IN" sz="2400" dirty="0"/>
          </a:p>
        </p:txBody>
      </p:sp>
      <p:sp>
        <p:nvSpPr>
          <p:cNvPr id="5" name="Text Placeholder 4"/>
          <p:cNvSpPr>
            <a:spLocks noGrp="1"/>
          </p:cNvSpPr>
          <p:nvPr>
            <p:ph type="body" idx="1"/>
          </p:nvPr>
        </p:nvSpPr>
        <p:spPr>
          <a:xfrm>
            <a:off x="1120525" y="894649"/>
            <a:ext cx="3306900" cy="3725700"/>
          </a:xfrm>
        </p:spPr>
        <p:txBody>
          <a:bodyPr/>
          <a:lstStyle/>
          <a:p>
            <a:r>
              <a:rPr lang="en-US" dirty="0"/>
              <a:t>EYES OPEN</a:t>
            </a:r>
            <a:endParaRPr lang="en-IN" dirty="0"/>
          </a:p>
        </p:txBody>
      </p:sp>
      <p:sp>
        <p:nvSpPr>
          <p:cNvPr id="6" name="Text Placeholder 5"/>
          <p:cNvSpPr>
            <a:spLocks noGrp="1"/>
          </p:cNvSpPr>
          <p:nvPr>
            <p:ph type="body" idx="2"/>
          </p:nvPr>
        </p:nvSpPr>
        <p:spPr>
          <a:xfrm>
            <a:off x="5422938" y="669031"/>
            <a:ext cx="3306900" cy="3725700"/>
          </a:xfrm>
        </p:spPr>
        <p:txBody>
          <a:bodyPr/>
          <a:lstStyle/>
          <a:p>
            <a:pPr algn="r"/>
            <a:r>
              <a:rPr lang="en-US" dirty="0"/>
              <a:t>NO ALARM</a:t>
            </a:r>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7" name="Picture 6"/>
          <p:cNvPicPr>
            <a:picLocks noChangeAspect="1"/>
          </p:cNvPicPr>
          <p:nvPr/>
        </p:nvPicPr>
        <p:blipFill>
          <a:blip r:embed="rId1"/>
          <a:stretch>
            <a:fillRect/>
          </a:stretch>
        </p:blipFill>
        <p:spPr>
          <a:xfrm>
            <a:off x="1513606" y="1489374"/>
            <a:ext cx="3477825" cy="2643147"/>
          </a:xfrm>
          <a:prstGeom prst="rect">
            <a:avLst/>
          </a:prstGeom>
        </p:spPr>
      </p:pic>
      <p:sp>
        <p:nvSpPr>
          <p:cNvPr id="8" name="Rectangle 7"/>
          <p:cNvSpPr/>
          <p:nvPr/>
        </p:nvSpPr>
        <p:spPr>
          <a:xfrm>
            <a:off x="1513606" y="1495945"/>
            <a:ext cx="3477825" cy="2636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stretch>
            <a:fillRect/>
          </a:stretch>
        </p:blipFill>
        <p:spPr>
          <a:xfrm>
            <a:off x="5806555" y="1145431"/>
            <a:ext cx="2923283" cy="3783072"/>
          </a:xfrm>
          <a:prstGeom prst="rect">
            <a:avLst/>
          </a:prstGeom>
        </p:spPr>
      </p:pic>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OUTPUT</a:t>
            </a:r>
            <a:endParaRPr lang="en-IN" sz="2400" dirty="0"/>
          </a:p>
        </p:txBody>
      </p:sp>
      <p:sp>
        <p:nvSpPr>
          <p:cNvPr id="3" name="Text Placeholder 2"/>
          <p:cNvSpPr>
            <a:spLocks noGrp="1"/>
          </p:cNvSpPr>
          <p:nvPr>
            <p:ph type="body" idx="1"/>
          </p:nvPr>
        </p:nvSpPr>
        <p:spPr>
          <a:xfrm>
            <a:off x="924470" y="708900"/>
            <a:ext cx="3306900" cy="3725700"/>
          </a:xfrm>
        </p:spPr>
        <p:txBody>
          <a:bodyPr/>
          <a:lstStyle/>
          <a:p>
            <a:r>
              <a:rPr lang="en-US" dirty="0"/>
              <a:t>EYES CLOSED</a:t>
            </a:r>
            <a:endParaRPr lang="en-IN" dirty="0"/>
          </a:p>
        </p:txBody>
      </p:sp>
      <p:sp>
        <p:nvSpPr>
          <p:cNvPr id="4" name="Text Placeholder 3"/>
          <p:cNvSpPr>
            <a:spLocks noGrp="1"/>
          </p:cNvSpPr>
          <p:nvPr>
            <p:ph type="body" idx="2"/>
          </p:nvPr>
        </p:nvSpPr>
        <p:spPr>
          <a:xfrm>
            <a:off x="5156204" y="554185"/>
            <a:ext cx="3306900" cy="3725700"/>
          </a:xfrm>
        </p:spPr>
        <p:txBody>
          <a:bodyPr/>
          <a:lstStyle/>
          <a:p>
            <a:pPr algn="r"/>
            <a:r>
              <a:rPr lang="en-US" dirty="0"/>
              <a:t>ALARM!!</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1507390" y="1409335"/>
            <a:ext cx="3306899" cy="2442677"/>
          </a:xfrm>
          <a:prstGeom prst="rect">
            <a:avLst/>
          </a:prstGeom>
        </p:spPr>
      </p:pic>
      <p:sp>
        <p:nvSpPr>
          <p:cNvPr id="7" name="Rectangle 6"/>
          <p:cNvSpPr/>
          <p:nvPr/>
        </p:nvSpPr>
        <p:spPr>
          <a:xfrm>
            <a:off x="1507391" y="1409334"/>
            <a:ext cx="3263976" cy="24426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2"/>
          <a:stretch>
            <a:fillRect/>
          </a:stretch>
        </p:blipFill>
        <p:spPr>
          <a:xfrm>
            <a:off x="5925879" y="1186031"/>
            <a:ext cx="2809929" cy="3634176"/>
          </a:xfrm>
          <a:prstGeom prst="rect">
            <a:avLst/>
          </a:prstGeom>
        </p:spPr>
      </p:pic>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5422937" y="708900"/>
            <a:ext cx="3306900" cy="3725700"/>
          </a:xfrm>
        </p:spPr>
        <p:txBody>
          <a:bodyPr/>
          <a:lstStyle/>
          <a:p>
            <a:r>
              <a:rPr lang="en-US" dirty="0"/>
              <a:t>Ultrasonic sensor in front of car also left and right indicator when driver falls asleep while driving system is alerted and indicator start blinking to inform nearby users to pass slowly</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7" name="Picture 6"/>
          <p:cNvPicPr>
            <a:picLocks noChangeAspect="1"/>
          </p:cNvPicPr>
          <p:nvPr/>
        </p:nvPicPr>
        <p:blipFill>
          <a:blip r:embed="rId1"/>
          <a:stretch>
            <a:fillRect/>
          </a:stretch>
        </p:blipFill>
        <p:spPr>
          <a:xfrm>
            <a:off x="1464636" y="762991"/>
            <a:ext cx="2846544" cy="3795392"/>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TextBox 4"/>
          <p:cNvSpPr txBox="1"/>
          <p:nvPr/>
        </p:nvSpPr>
        <p:spPr>
          <a:xfrm>
            <a:off x="1576553" y="1910030"/>
            <a:ext cx="6946604" cy="1323439"/>
          </a:xfrm>
          <a:prstGeom prst="rect">
            <a:avLst/>
          </a:prstGeom>
          <a:noFill/>
        </p:spPr>
        <p:txBody>
          <a:bodyPr wrap="square" rtlCol="0">
            <a:spAutoFit/>
          </a:bodyPr>
          <a:lstStyle/>
          <a:p>
            <a:r>
              <a:rPr lang="en-US" sz="8000" i="1" dirty="0">
                <a:solidFill>
                  <a:schemeClr val="bg1"/>
                </a:solidFill>
                <a:latin typeface="Quicksand" charset="0"/>
              </a:rPr>
              <a:t>THANK-YOU</a:t>
            </a:r>
            <a:endParaRPr lang="en-IN" sz="8000" i="1" dirty="0">
              <a:solidFill>
                <a:schemeClr val="bg1"/>
              </a:solidFill>
              <a:latin typeface="Quicksand"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98232" y="727363"/>
            <a:ext cx="6680400" cy="3886200"/>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2000" dirty="0" smtClean="0"/>
              <a:t>In India driver </a:t>
            </a:r>
            <a:r>
              <a:rPr lang="en-US" sz="2000" dirty="0"/>
              <a:t>fatigue results in over 50% of the road accidents each year. </a:t>
            </a:r>
            <a:r>
              <a:rPr lang="en-US" sz="2000" dirty="0" smtClean="0"/>
              <a:t>Using technology </a:t>
            </a:r>
            <a:r>
              <a:rPr lang="en-US" sz="2000" dirty="0"/>
              <a:t>to detect driver fatigue/drowsiness is an interesting challenge that would help </a:t>
            </a:r>
            <a:r>
              <a:rPr lang="en-US" sz="2000" dirty="0" smtClean="0"/>
              <a:t>in </a:t>
            </a:r>
            <a:r>
              <a:rPr lang="en-IN" sz="2000" dirty="0" smtClean="0"/>
              <a:t>preventing </a:t>
            </a:r>
            <a:r>
              <a:rPr lang="en-IN" sz="2000" dirty="0"/>
              <a:t>accidents</a:t>
            </a:r>
            <a:r>
              <a:rPr lang="en-IN" sz="2000" dirty="0" smtClean="0"/>
              <a:t>.</a:t>
            </a:r>
            <a:br>
              <a:rPr lang="en-IN" sz="2000" dirty="0" smtClean="0"/>
            </a:br>
            <a:br>
              <a:rPr lang="en-IN" sz="2000" dirty="0" smtClean="0"/>
            </a:br>
            <a:r>
              <a:rPr lang="en-IN" sz="2000" dirty="0"/>
              <a:t>The focus will </a:t>
            </a:r>
            <a:r>
              <a:rPr lang="en-IN" sz="2000" dirty="0" smtClean="0"/>
              <a:t>be </a:t>
            </a:r>
            <a:r>
              <a:rPr lang="en-US" sz="2000" dirty="0"/>
              <a:t>placed on designing a real-time system that will accurately monitor the open or closed state of </a:t>
            </a:r>
            <a:r>
              <a:rPr lang="en-US" sz="2000" dirty="0" smtClean="0"/>
              <a:t>the </a:t>
            </a:r>
            <a:r>
              <a:rPr lang="en-IN" sz="2000" dirty="0" smtClean="0"/>
              <a:t>driver’s eyes.</a:t>
            </a:r>
            <a:br>
              <a:rPr lang="en-IN" sz="2000" dirty="0" smtClean="0"/>
            </a:br>
            <a:r>
              <a:rPr lang="en-US" sz="2000" dirty="0"/>
              <a:t>Detection of fatigue involves the observation of eye</a:t>
            </a:r>
            <a:br>
              <a:rPr lang="en-US" sz="2000" dirty="0"/>
            </a:br>
            <a:r>
              <a:rPr lang="en-US" sz="2000" dirty="0"/>
              <a:t>movements and blink patterns in a sequence of images of a face extracted from a live video</a:t>
            </a:r>
            <a:br>
              <a:rPr lang="en-GB" sz="2000" dirty="0" smtClean="0"/>
            </a:br>
            <a:endParaRPr sz="2000"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TextBox 4"/>
          <p:cNvSpPr txBox="1"/>
          <p:nvPr/>
        </p:nvSpPr>
        <p:spPr>
          <a:xfrm>
            <a:off x="1446028" y="2213748"/>
            <a:ext cx="7119659" cy="707886"/>
          </a:xfrm>
          <a:prstGeom prst="rect">
            <a:avLst/>
          </a:prstGeom>
          <a:noFill/>
        </p:spPr>
        <p:txBody>
          <a:bodyPr wrap="square" rtlCol="0">
            <a:spAutoFit/>
          </a:bodyPr>
          <a:lstStyle/>
          <a:p>
            <a:r>
              <a:rPr lang="en-US" sz="4000" dirty="0" smtClean="0">
                <a:solidFill>
                  <a:schemeClr val="bg1"/>
                </a:solidFill>
                <a:latin typeface="Quicksand" charset="0"/>
              </a:rPr>
              <a:t>System Design</a:t>
            </a:r>
            <a:endParaRPr lang="en-IN" sz="4000" dirty="0">
              <a:solidFill>
                <a:schemeClr val="bg1"/>
              </a:solidFill>
              <a:latin typeface="Quicksand" charset="0"/>
            </a:endParaRPr>
          </a:p>
        </p:txBody>
      </p:sp>
      <p:grpSp>
        <p:nvGrpSpPr>
          <p:cNvPr id="6" name="Google Shape;265;p29"/>
          <p:cNvGrpSpPr/>
          <p:nvPr/>
        </p:nvGrpSpPr>
        <p:grpSpPr>
          <a:xfrm>
            <a:off x="964018" y="2152683"/>
            <a:ext cx="482010" cy="419067"/>
            <a:chOff x="2594050" y="1631825"/>
            <a:chExt cx="439625" cy="439625"/>
          </a:xfrm>
          <a:solidFill>
            <a:schemeClr val="tx1"/>
          </a:solidFill>
        </p:grpSpPr>
        <p:sp>
          <p:nvSpPr>
            <p:cNvPr id="7" name="Google Shape;266;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267;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268;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269;p29"/>
            <p:cNvSpPr/>
            <p:nvPr/>
          </p:nvSpPr>
          <p:spPr>
            <a:xfrm>
              <a:off x="2801675" y="1740825"/>
              <a:ext cx="49950" cy="49950"/>
            </a:xfrm>
            <a:custGeom>
              <a:avLst/>
              <a:gdLst/>
              <a:ahLst/>
              <a:cxnLst/>
              <a:rect l="l" t="t" r="r" b="b"/>
              <a:pathLst>
                <a:path w="1998" h="1998" fill="none" extrusionOk="0">
                  <a:moveTo>
                    <a:pt x="1" y="1997"/>
                  </a:moveTo>
                  <a:lnTo>
                    <a:pt x="1998" y="0"/>
                  </a:lnTo>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2086" y="568036"/>
            <a:ext cx="6680400" cy="3886200"/>
          </a:xfrm>
          <a:prstGeom prst="rect">
            <a:avLst/>
          </a:prstGeom>
        </p:spPr>
        <p:txBody>
          <a:bodyPr spcFirstLastPara="1" wrap="square" lIns="91425" tIns="91425" rIns="91425" bIns="91425" anchor="t" anchorCtr="0">
            <a:noAutofit/>
          </a:bodyPr>
          <a:lstStyle/>
          <a:p>
            <a:br>
              <a:rPr lang="en-GB" sz="2000" dirty="0" smtClean="0"/>
            </a:br>
            <a:endParaRPr sz="2000" dirty="0"/>
          </a:p>
        </p:txBody>
      </p:sp>
      <p:pic>
        <p:nvPicPr>
          <p:cNvPr id="2" name="Picture 1"/>
          <p:cNvPicPr>
            <a:picLocks noChangeAspect="1"/>
          </p:cNvPicPr>
          <p:nvPr/>
        </p:nvPicPr>
        <p:blipFill>
          <a:blip r:embed="rId1"/>
          <a:stretch>
            <a:fillRect/>
          </a:stretch>
        </p:blipFill>
        <p:spPr>
          <a:xfrm>
            <a:off x="1759976" y="453206"/>
            <a:ext cx="5624047" cy="4237087"/>
          </a:xfrm>
          <a:prstGeom prst="rect">
            <a:avLst/>
          </a:prstGeom>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TextBox 4"/>
          <p:cNvSpPr txBox="1"/>
          <p:nvPr/>
        </p:nvSpPr>
        <p:spPr>
          <a:xfrm>
            <a:off x="1371938" y="2227371"/>
            <a:ext cx="7119659" cy="707886"/>
          </a:xfrm>
          <a:prstGeom prst="rect">
            <a:avLst/>
          </a:prstGeom>
          <a:noFill/>
        </p:spPr>
        <p:txBody>
          <a:bodyPr wrap="square" rtlCol="0">
            <a:spAutoFit/>
          </a:bodyPr>
          <a:lstStyle/>
          <a:p>
            <a:r>
              <a:rPr lang="en-US" sz="4000" dirty="0" smtClean="0">
                <a:solidFill>
                  <a:schemeClr val="bg1"/>
                </a:solidFill>
                <a:latin typeface="Quicksand" charset="0"/>
              </a:rPr>
              <a:t>Module Description</a:t>
            </a:r>
            <a:endParaRPr lang="en-IN" sz="4000" dirty="0">
              <a:solidFill>
                <a:schemeClr val="bg1"/>
              </a:solidFill>
              <a:latin typeface="Quicksand" charset="0"/>
            </a:endParaRPr>
          </a:p>
        </p:txBody>
      </p:sp>
      <p:grpSp>
        <p:nvGrpSpPr>
          <p:cNvPr id="6" name="Google Shape;265;p29"/>
          <p:cNvGrpSpPr/>
          <p:nvPr/>
        </p:nvGrpSpPr>
        <p:grpSpPr>
          <a:xfrm>
            <a:off x="964018" y="2152683"/>
            <a:ext cx="482010" cy="419067"/>
            <a:chOff x="2594050" y="1631825"/>
            <a:chExt cx="439625" cy="439625"/>
          </a:xfrm>
          <a:solidFill>
            <a:schemeClr val="tx1"/>
          </a:solidFill>
        </p:grpSpPr>
        <p:sp>
          <p:nvSpPr>
            <p:cNvPr id="7" name="Google Shape;266;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267;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268;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269;p29"/>
            <p:cNvSpPr/>
            <p:nvPr/>
          </p:nvSpPr>
          <p:spPr>
            <a:xfrm>
              <a:off x="2801675" y="1740825"/>
              <a:ext cx="49950" cy="49950"/>
            </a:xfrm>
            <a:custGeom>
              <a:avLst/>
              <a:gdLst/>
              <a:ahLst/>
              <a:cxnLst/>
              <a:rect l="l" t="t" r="r" b="b"/>
              <a:pathLst>
                <a:path w="1998" h="1998" fill="none" extrusionOk="0">
                  <a:moveTo>
                    <a:pt x="1" y="1997"/>
                  </a:moveTo>
                  <a:lnTo>
                    <a:pt x="1998" y="0"/>
                  </a:lnTo>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2086" y="568036"/>
            <a:ext cx="6680400" cy="3886200"/>
          </a:xfrm>
          <a:prstGeom prst="rect">
            <a:avLst/>
          </a:prstGeom>
        </p:spPr>
        <p:txBody>
          <a:bodyPr spcFirstLastPara="1" wrap="square" lIns="91425" tIns="91425" rIns="91425" bIns="91425" anchor="t" anchorCtr="0">
            <a:noAutofit/>
          </a:bodyPr>
          <a:lstStyle/>
          <a:p>
            <a:r>
              <a:rPr lang="en-US" sz="1200" b="1" dirty="0"/>
              <a:t>Video acquisition: </a:t>
            </a:r>
            <a:r>
              <a:rPr lang="en-US" sz="1200" dirty="0"/>
              <a:t>Video acquisition mainly involves obtaining the live video feed of the</a:t>
            </a:r>
            <a:br>
              <a:rPr lang="en-US" sz="1200" dirty="0"/>
            </a:br>
            <a:r>
              <a:rPr lang="en-US" sz="1200" dirty="0"/>
              <a:t>automobile driver. Video acquisition is achieved, by making use of a camera</a:t>
            </a:r>
            <a:r>
              <a:rPr lang="en-US" sz="1200" dirty="0" smtClean="0"/>
              <a:t>.</a:t>
            </a:r>
            <a:br>
              <a:rPr lang="en-US" sz="1200" dirty="0" smtClean="0"/>
            </a:br>
            <a:br>
              <a:rPr lang="en-US" sz="1200" dirty="0"/>
            </a:br>
            <a:r>
              <a:rPr lang="en-US" sz="1200" b="1" dirty="0"/>
              <a:t>Dividing into frames: </a:t>
            </a:r>
            <a:r>
              <a:rPr lang="en-US" sz="1200" dirty="0"/>
              <a:t>This module is used to take live video as its input and convert it into a</a:t>
            </a:r>
            <a:br>
              <a:rPr lang="en-US" sz="1200" dirty="0"/>
            </a:br>
            <a:r>
              <a:rPr lang="en-US" sz="1200" dirty="0"/>
              <a:t>series of frames/ images, which are then processed</a:t>
            </a:r>
            <a:r>
              <a:rPr lang="en-US" sz="1200" dirty="0" smtClean="0"/>
              <a:t>.</a:t>
            </a:r>
            <a:br>
              <a:rPr lang="en-US" sz="1200" dirty="0" smtClean="0"/>
            </a:br>
            <a:br>
              <a:rPr lang="en-US" sz="1200" dirty="0"/>
            </a:br>
            <a:r>
              <a:rPr lang="en-US" sz="1200" b="1" dirty="0"/>
              <a:t>Face detection: </a:t>
            </a:r>
            <a:r>
              <a:rPr lang="en-US" sz="1200" dirty="0"/>
              <a:t>The face detection function takes one frame at a time from the frames provided</a:t>
            </a:r>
            <a:br>
              <a:rPr lang="en-US" sz="1200" dirty="0"/>
            </a:br>
            <a:r>
              <a:rPr lang="en-US" sz="1200" dirty="0"/>
              <a:t>by the frame grabber, and in each and every frame it tries to detect the face of the automobile</a:t>
            </a:r>
            <a:br>
              <a:rPr lang="en-US" sz="1200" dirty="0"/>
            </a:br>
            <a:r>
              <a:rPr lang="en-US" sz="1200" dirty="0"/>
              <a:t>driver. This is achieved by making use of a set of pre-defined </a:t>
            </a:r>
            <a:r>
              <a:rPr lang="en-US" sz="1200" dirty="0" err="1"/>
              <a:t>Haarcascade</a:t>
            </a:r>
            <a:r>
              <a:rPr lang="en-US" sz="1200" dirty="0"/>
              <a:t> samples</a:t>
            </a:r>
            <a:r>
              <a:rPr lang="en-US" sz="1200" dirty="0" smtClean="0"/>
              <a:t>.</a:t>
            </a:r>
            <a:br>
              <a:rPr lang="en-US" sz="1200" dirty="0" smtClean="0"/>
            </a:br>
            <a:br>
              <a:rPr lang="en-US" sz="1200" dirty="0"/>
            </a:br>
            <a:r>
              <a:rPr lang="en-US" sz="1200" b="1" dirty="0"/>
              <a:t>Eyes detection: </a:t>
            </a:r>
            <a:r>
              <a:rPr lang="en-US" sz="1200" dirty="0"/>
              <a:t>Once the face detection function has detected the face of the automobile driver,</a:t>
            </a:r>
            <a:br>
              <a:rPr lang="en-US" sz="1200" dirty="0"/>
            </a:br>
            <a:r>
              <a:rPr lang="en-US" sz="1200" dirty="0"/>
              <a:t>the eyes detection function tries to detect the automobile driver's eyes. This is achieved by</a:t>
            </a:r>
            <a:br>
              <a:rPr lang="en-US" sz="1200" dirty="0"/>
            </a:br>
            <a:r>
              <a:rPr lang="en-US" sz="1200" dirty="0"/>
              <a:t>making use of a set of pre-defined </a:t>
            </a:r>
            <a:r>
              <a:rPr lang="en-US" sz="1200" dirty="0" err="1"/>
              <a:t>Haarcascade</a:t>
            </a:r>
            <a:r>
              <a:rPr lang="en-US" sz="1200" dirty="0"/>
              <a:t> samples</a:t>
            </a:r>
            <a:r>
              <a:rPr lang="en-US" sz="1200" dirty="0" smtClean="0"/>
              <a:t>.</a:t>
            </a:r>
            <a:br>
              <a:rPr lang="en-US" sz="1200" dirty="0" smtClean="0"/>
            </a:br>
            <a:br>
              <a:rPr lang="en-US" sz="1200" dirty="0"/>
            </a:br>
            <a:r>
              <a:rPr lang="en-US" sz="1200" b="1" dirty="0"/>
              <a:t>Drowsiness detection: </a:t>
            </a:r>
            <a:r>
              <a:rPr lang="en-US" sz="1200" dirty="0"/>
              <a:t>After detecting the eyes of the automobile driver , the drowsiness</a:t>
            </a:r>
            <a:br>
              <a:rPr lang="en-US" sz="1200" dirty="0"/>
            </a:br>
            <a:r>
              <a:rPr lang="en-US" sz="1200" dirty="0"/>
              <a:t>detection function detects if the automobile driver is drowsy or not , by taking into consideration</a:t>
            </a:r>
            <a:br>
              <a:rPr lang="en-US" sz="1200" dirty="0"/>
            </a:br>
            <a:r>
              <a:rPr lang="en-US" sz="1200" dirty="0"/>
              <a:t>the state of the eyes , that is , open or closed and the blink rate.</a:t>
            </a:r>
            <a:br>
              <a:rPr lang="en-GB" sz="1200" dirty="0" smtClean="0"/>
            </a:br>
            <a:endParaRPr sz="1200"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TextBox 4"/>
          <p:cNvSpPr txBox="1"/>
          <p:nvPr/>
        </p:nvSpPr>
        <p:spPr>
          <a:xfrm>
            <a:off x="1553582" y="2156239"/>
            <a:ext cx="6301562" cy="1323439"/>
          </a:xfrm>
          <a:prstGeom prst="rect">
            <a:avLst/>
          </a:prstGeom>
          <a:noFill/>
        </p:spPr>
        <p:txBody>
          <a:bodyPr wrap="square" rtlCol="0">
            <a:spAutoFit/>
          </a:bodyPr>
          <a:lstStyle/>
          <a:p>
            <a:r>
              <a:rPr lang="en-US" sz="4000" dirty="0" smtClean="0">
                <a:solidFill>
                  <a:schemeClr val="bg1"/>
                </a:solidFill>
                <a:latin typeface="Quicksand" charset="0"/>
              </a:rPr>
              <a:t>HAAR Cascade ALGORITHM</a:t>
            </a:r>
            <a:endParaRPr lang="en-IN" sz="4000" dirty="0">
              <a:solidFill>
                <a:schemeClr val="bg1"/>
              </a:solidFill>
              <a:latin typeface="Quicksand" charset="0"/>
            </a:endParaRPr>
          </a:p>
        </p:txBody>
      </p:sp>
      <p:grpSp>
        <p:nvGrpSpPr>
          <p:cNvPr id="6" name="Google Shape;265;p29"/>
          <p:cNvGrpSpPr/>
          <p:nvPr/>
        </p:nvGrpSpPr>
        <p:grpSpPr>
          <a:xfrm>
            <a:off x="964019" y="2147777"/>
            <a:ext cx="457200" cy="423973"/>
            <a:chOff x="2594050" y="1631825"/>
            <a:chExt cx="439625" cy="439625"/>
          </a:xfrm>
          <a:solidFill>
            <a:schemeClr val="tx1"/>
          </a:solidFill>
        </p:grpSpPr>
        <p:sp>
          <p:nvSpPr>
            <p:cNvPr id="7" name="Google Shape;266;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267;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268;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269;p29"/>
            <p:cNvSpPr/>
            <p:nvPr/>
          </p:nvSpPr>
          <p:spPr>
            <a:xfrm>
              <a:off x="2801675" y="1740825"/>
              <a:ext cx="49950" cy="49950"/>
            </a:xfrm>
            <a:custGeom>
              <a:avLst/>
              <a:gdLst/>
              <a:ahLst/>
              <a:cxnLst/>
              <a:rect l="l" t="t" r="r" b="b"/>
              <a:pathLst>
                <a:path w="1998" h="1998" fill="none" extrusionOk="0">
                  <a:moveTo>
                    <a:pt x="1" y="1997"/>
                  </a:moveTo>
                  <a:lnTo>
                    <a:pt x="1998" y="0"/>
                  </a:lnTo>
                </a:path>
              </a:pathLst>
            </a:custGeom>
            <a:grp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AutoShape 2" descr="blob:https://web.whatsapp.com/7bc42531-bb0a-42cd-9e7a-6b8b835f05b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4" name="Picture 3"/>
          <p:cNvPicPr>
            <a:picLocks noChangeAspect="1"/>
          </p:cNvPicPr>
          <p:nvPr/>
        </p:nvPicPr>
        <p:blipFill>
          <a:blip r:embed="rId1"/>
          <a:stretch>
            <a:fillRect/>
          </a:stretch>
        </p:blipFill>
        <p:spPr>
          <a:xfrm>
            <a:off x="2781145" y="11208"/>
            <a:ext cx="3581710" cy="5121084"/>
          </a:xfrm>
          <a:prstGeom prst="rect">
            <a:avLst/>
          </a:prstGeom>
        </p:spPr>
      </p:pic>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3073</Words>
  <Application>WPS Presentation</Application>
  <PresentationFormat>On-screen Show (16:9)</PresentationFormat>
  <Paragraphs>97</Paragraphs>
  <Slides>24</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Arial</vt:lpstr>
      <vt:lpstr>Quicksand</vt:lpstr>
      <vt:lpstr>Quicksand</vt:lpstr>
      <vt:lpstr>Microsoft YaHei</vt:lpstr>
      <vt:lpstr>Arial Unicode MS</vt:lpstr>
      <vt:lpstr>Eleanor template</vt:lpstr>
      <vt:lpstr>COMPUTER VISION DA3 DROWSINESS DETECTION USING HAAR TRANSFORMS AND EAR ALGORITHM IN OPEN CV </vt:lpstr>
      <vt:lpstr>PowerPoint 演示文稿</vt:lpstr>
      <vt:lpstr>In India driver fatigue results in over 50% of the road accidents each year. Using technology to detect driver fatigue/drowsiness is an interesting challenge that would help in preventing accidents.  The focus will be placed on designing a real-time system that will accurately monitor the open or closed state of the driver’s eyes. Detection of fatigue involves the observation of eye movements and blink patterns in a sequence of images of a face extracted from a live video </vt:lpstr>
      <vt:lpstr>PowerPoint 演示文稿</vt:lpstr>
      <vt:lpstr> </vt:lpstr>
      <vt:lpstr>PowerPoint 演示文稿</vt:lpstr>
      <vt:lpstr>Video acquisition: Video acquisition mainly involves obtaining the live video feed of the automobile driver. Video acquisition is achieved, by making use of a camera.  Dividing into frames: This module is used to take live video as its input and convert it into a series of frames/ images, which are then processed.  Face detection: The face detection function takes one frame at a time from the frames provided by the frame grabber, and in each and every frame it tries to detect the face of the automobile driver. This is achieved by making use of a set of pre-defined Haarcascade samples.  Eyes detection: Once the face detection function has detected the face of the automobile driver, the eyes detection function tries to detect the automobile driver's eyes. This is achieved by making use of a set of pre-defined Haarcascade samples.  Drowsiness detection: After detecting the eyes of the automobile driver , the drowsiness detection function detects if the automobile driver is drowsy or not , by taking into consideration the state of the eyes , that is , open or closed and the blink rate. </vt:lpstr>
      <vt:lpstr>PowerPoint 演示文稿</vt:lpstr>
      <vt:lpstr>PowerPoint 演示文稿</vt:lpstr>
      <vt:lpstr>PowerPoint 演示文稿</vt:lpstr>
      <vt:lpstr>PowerPoint 演示文稿</vt:lpstr>
      <vt:lpstr>PowerPoint 演示文稿</vt:lpstr>
      <vt:lpstr>Algorithm to calculate the EAR(Eye Aspect Ratio)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OUTPUT</vt:lpstr>
      <vt:lpstr>OUTPUT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CAR ACCIDENTS PREVENTION SYSTEM</dc:title>
  <dc:creator>Himanshu Singh</dc:creator>
  <cp:lastModifiedBy>shivr</cp:lastModifiedBy>
  <cp:revision>16</cp:revision>
  <dcterms:created xsi:type="dcterms:W3CDTF">2022-08-23T06:17:22Z</dcterms:created>
  <dcterms:modified xsi:type="dcterms:W3CDTF">2022-08-23T06:25:40Z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4C631ED59F7741DA87CDADCD3584D808</vt:lpwstr>
  </property>
  <property fmtid="{D5CDD505-2E9C-101B-9397-08002B2CF9AE}" pid="3" name="KSOProductBuildVer">
    <vt:lpwstr>1033-11.2.0.11254</vt:lpwstr>
  </property>
</Properties>
</file>