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9" r:id="rId3"/>
    <p:sldId id="257" r:id="rId4"/>
    <p:sldId id="25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360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0144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604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79742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151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713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2317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842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1" u="heavy">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87363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76752" y="357962"/>
            <a:ext cx="6238494"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7372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224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387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394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7883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378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56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0589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11804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5/14/2023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4366348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4308" y="2763393"/>
            <a:ext cx="5593715" cy="696595"/>
          </a:xfrm>
          <a:prstGeom prst="rect">
            <a:avLst/>
          </a:prstGeom>
        </p:spPr>
        <p:txBody>
          <a:bodyPr vert="horz" wrap="square" lIns="0" tIns="13335" rIns="0" bIns="0" rtlCol="0">
            <a:spAutoFit/>
          </a:bodyPr>
          <a:lstStyle/>
          <a:p>
            <a:pPr marL="12700">
              <a:lnSpc>
                <a:spcPct val="100000"/>
              </a:lnSpc>
              <a:spcBef>
                <a:spcPts val="105"/>
              </a:spcBef>
            </a:pPr>
            <a:r>
              <a:rPr sz="4400" b="0" i="0" u="none" spc="-320" dirty="0">
                <a:latin typeface="Times New Roman"/>
                <a:cs typeface="Times New Roman"/>
              </a:rPr>
              <a:t>LENDI</a:t>
            </a:r>
            <a:r>
              <a:rPr sz="4400" b="0" i="0" u="none" spc="-390" dirty="0">
                <a:latin typeface="Times New Roman"/>
                <a:cs typeface="Times New Roman"/>
              </a:rPr>
              <a:t>N</a:t>
            </a:r>
            <a:r>
              <a:rPr sz="4400" b="0" i="0" u="none" spc="-180" dirty="0">
                <a:latin typeface="Times New Roman"/>
                <a:cs typeface="Times New Roman"/>
              </a:rPr>
              <a:t>G</a:t>
            </a:r>
            <a:r>
              <a:rPr sz="4400" b="0" i="0" u="none" dirty="0">
                <a:latin typeface="Times New Roman"/>
                <a:cs typeface="Times New Roman"/>
              </a:rPr>
              <a:t> </a:t>
            </a:r>
            <a:r>
              <a:rPr sz="4400" b="0" i="0" u="none" spc="-50" dirty="0">
                <a:latin typeface="Times New Roman"/>
                <a:cs typeface="Times New Roman"/>
              </a:rPr>
              <a:t>CAS</a:t>
            </a:r>
            <a:r>
              <a:rPr sz="4400" b="0" i="0" u="none" spc="-45" dirty="0">
                <a:latin typeface="Times New Roman"/>
                <a:cs typeface="Times New Roman"/>
              </a:rPr>
              <a:t>E</a:t>
            </a:r>
            <a:r>
              <a:rPr sz="4400" b="0" i="0" u="none" spc="-30" dirty="0">
                <a:latin typeface="Times New Roman"/>
                <a:cs typeface="Times New Roman"/>
              </a:rPr>
              <a:t> </a:t>
            </a:r>
            <a:r>
              <a:rPr sz="4400" b="0" i="0" u="none" spc="-305" dirty="0">
                <a:latin typeface="Times New Roman"/>
                <a:cs typeface="Times New Roman"/>
              </a:rPr>
              <a:t>STUDY</a:t>
            </a:r>
            <a:endParaRPr sz="4400" dirty="0">
              <a:latin typeface="Times New Roman"/>
              <a:cs typeface="Times New Roman"/>
            </a:endParaRPr>
          </a:p>
        </p:txBody>
      </p:sp>
      <p:sp>
        <p:nvSpPr>
          <p:cNvPr id="3" name="object 3"/>
          <p:cNvSpPr txBox="1"/>
          <p:nvPr/>
        </p:nvSpPr>
        <p:spPr>
          <a:xfrm>
            <a:off x="5486400" y="5257800"/>
            <a:ext cx="1478280" cy="300355"/>
          </a:xfrm>
          <a:prstGeom prst="rect">
            <a:avLst/>
          </a:prstGeom>
        </p:spPr>
        <p:txBody>
          <a:bodyPr vert="horz" wrap="square" lIns="0" tIns="12700" rIns="0" bIns="0" rtlCol="0">
            <a:spAutoFit/>
          </a:bodyPr>
          <a:lstStyle/>
          <a:p>
            <a:pPr marL="12700">
              <a:lnSpc>
                <a:spcPct val="100000"/>
              </a:lnSpc>
              <a:spcBef>
                <a:spcPts val="100"/>
              </a:spcBef>
            </a:pPr>
            <a:r>
              <a:rPr lang="en-IN" sz="1800" spc="-10" dirty="0">
                <a:latin typeface="Calibri"/>
                <a:cs typeface="Calibri"/>
              </a:rPr>
              <a:t>Shivroop Patil</a:t>
            </a:r>
            <a:endParaRPr sz="1800" dirty="0">
              <a:latin typeface="Calibri"/>
              <a:cs typeface="Calibri"/>
            </a:endParaRPr>
          </a:p>
        </p:txBody>
      </p:sp>
      <p:sp>
        <p:nvSpPr>
          <p:cNvPr id="5" name="TextBox 4">
            <a:extLst>
              <a:ext uri="{FF2B5EF4-FFF2-40B4-BE49-F238E27FC236}">
                <a16:creationId xmlns:a16="http://schemas.microsoft.com/office/drawing/2014/main" id="{A1214D8B-E342-3AF8-777D-CE94DD7051DC}"/>
              </a:ext>
            </a:extLst>
          </p:cNvPr>
          <p:cNvSpPr txBox="1"/>
          <p:nvPr/>
        </p:nvSpPr>
        <p:spPr>
          <a:xfrm>
            <a:off x="3048786" y="1289364"/>
            <a:ext cx="6094428" cy="769441"/>
          </a:xfrm>
          <a:prstGeom prst="rect">
            <a:avLst/>
          </a:prstGeom>
          <a:noFill/>
        </p:spPr>
        <p:txBody>
          <a:bodyPr wrap="square">
            <a:spAutoFit/>
          </a:bodyPr>
          <a:lstStyle/>
          <a:p>
            <a:pPr algn="ctr"/>
            <a:r>
              <a:rPr lang="en-IN" sz="4400" b="1" dirty="0">
                <a:latin typeface="Arial Rounded MT Bold" panose="020F0704030504030204" pitchFamily="34" charset="0"/>
              </a:rPr>
              <a:t>EDA CASE STUDY</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257739C-1C04-F4CD-86B6-3604577EBF36}"/>
              </a:ext>
            </a:extLst>
          </p:cNvPr>
          <p:cNvSpPr/>
          <p:nvPr/>
        </p:nvSpPr>
        <p:spPr>
          <a:xfrm>
            <a:off x="1772816" y="4236097"/>
            <a:ext cx="2705879" cy="485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 3 (</a:t>
            </a:r>
            <a:r>
              <a:rPr lang="en-IN" sz="1600" dirty="0"/>
              <a:t>home_ownership vs loan status)</a:t>
            </a:r>
            <a:endParaRPr lang="en-IN" dirty="0"/>
          </a:p>
        </p:txBody>
      </p:sp>
      <p:sp>
        <p:nvSpPr>
          <p:cNvPr id="8" name="Rectangle: Rounded Corners 7">
            <a:extLst>
              <a:ext uri="{FF2B5EF4-FFF2-40B4-BE49-F238E27FC236}">
                <a16:creationId xmlns:a16="http://schemas.microsoft.com/office/drawing/2014/main" id="{84BD4591-C740-F527-E51A-F33AA2A90D28}"/>
              </a:ext>
            </a:extLst>
          </p:cNvPr>
          <p:cNvSpPr/>
          <p:nvPr/>
        </p:nvSpPr>
        <p:spPr>
          <a:xfrm>
            <a:off x="8026318" y="4236097"/>
            <a:ext cx="2869845" cy="485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Graph-4 (</a:t>
            </a:r>
            <a:r>
              <a:rPr lang="en-IN" sz="1600" dirty="0"/>
              <a:t>verification status vs loan status)</a:t>
            </a:r>
            <a:endParaRPr lang="en-IN" dirty="0"/>
          </a:p>
        </p:txBody>
      </p:sp>
      <p:sp>
        <p:nvSpPr>
          <p:cNvPr id="9" name="TextBox 8">
            <a:extLst>
              <a:ext uri="{FF2B5EF4-FFF2-40B4-BE49-F238E27FC236}">
                <a16:creationId xmlns:a16="http://schemas.microsoft.com/office/drawing/2014/main" id="{F010C62C-A26D-345B-DA27-229A85CE6AFA}"/>
              </a:ext>
            </a:extLst>
          </p:cNvPr>
          <p:cNvSpPr txBox="1"/>
          <p:nvPr/>
        </p:nvSpPr>
        <p:spPr>
          <a:xfrm>
            <a:off x="1073020" y="5029200"/>
            <a:ext cx="4329404" cy="1200329"/>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above plot for ‘home_ownership’ we can infer that the defaulters rate is constant hence the chances of loan getting defaulted do not depend on home ownership.</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0E407A7-FF3C-48A7-6F0B-23772215D4F0}"/>
              </a:ext>
            </a:extLst>
          </p:cNvPr>
          <p:cNvSpPr txBox="1"/>
          <p:nvPr/>
        </p:nvSpPr>
        <p:spPr>
          <a:xfrm>
            <a:off x="7007290" y="5029200"/>
            <a:ext cx="4907902" cy="923330"/>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above plot for ‘verification status’ we can infer that the defaulters rate is high for verified loans more than not verified</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745EF30-C098-5A89-D705-00AE3AC42AF1}"/>
              </a:ext>
            </a:extLst>
          </p:cNvPr>
          <p:cNvPicPr>
            <a:picLocks noChangeAspect="1"/>
          </p:cNvPicPr>
          <p:nvPr/>
        </p:nvPicPr>
        <p:blipFill>
          <a:blip r:embed="rId2"/>
          <a:stretch>
            <a:fillRect/>
          </a:stretch>
        </p:blipFill>
        <p:spPr>
          <a:xfrm>
            <a:off x="363894" y="115029"/>
            <a:ext cx="5225142" cy="3893878"/>
          </a:xfrm>
          <a:prstGeom prst="rect">
            <a:avLst/>
          </a:prstGeom>
        </p:spPr>
      </p:pic>
      <p:pic>
        <p:nvPicPr>
          <p:cNvPr id="5" name="Picture 4">
            <a:extLst>
              <a:ext uri="{FF2B5EF4-FFF2-40B4-BE49-F238E27FC236}">
                <a16:creationId xmlns:a16="http://schemas.microsoft.com/office/drawing/2014/main" id="{AF364CA2-4AAD-56DE-A49B-15079DBEFF6C}"/>
              </a:ext>
            </a:extLst>
          </p:cNvPr>
          <p:cNvPicPr>
            <a:picLocks noChangeAspect="1"/>
          </p:cNvPicPr>
          <p:nvPr/>
        </p:nvPicPr>
        <p:blipFill>
          <a:blip r:embed="rId3"/>
          <a:stretch>
            <a:fillRect/>
          </a:stretch>
        </p:blipFill>
        <p:spPr>
          <a:xfrm>
            <a:off x="6096000" y="-194"/>
            <a:ext cx="5572125" cy="4124325"/>
          </a:xfrm>
          <a:prstGeom prst="rect">
            <a:avLst/>
          </a:prstGeom>
        </p:spPr>
      </p:pic>
    </p:spTree>
    <p:extLst>
      <p:ext uri="{BB962C8B-B14F-4D97-AF65-F5344CB8AC3E}">
        <p14:creationId xmlns:p14="http://schemas.microsoft.com/office/powerpoint/2010/main" val="141755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4B8B92-AE8D-5AB4-8661-692B1BA2EAA5}"/>
              </a:ext>
            </a:extLst>
          </p:cNvPr>
          <p:cNvPicPr>
            <a:picLocks noChangeAspect="1"/>
          </p:cNvPicPr>
          <p:nvPr/>
        </p:nvPicPr>
        <p:blipFill>
          <a:blip r:embed="rId2"/>
          <a:stretch>
            <a:fillRect/>
          </a:stretch>
        </p:blipFill>
        <p:spPr>
          <a:xfrm>
            <a:off x="283028" y="205931"/>
            <a:ext cx="11625943" cy="3926871"/>
          </a:xfrm>
          <a:prstGeom prst="rect">
            <a:avLst/>
          </a:prstGeom>
        </p:spPr>
      </p:pic>
      <p:sp>
        <p:nvSpPr>
          <p:cNvPr id="3" name="Rectangle: Rounded Corners 2">
            <a:extLst>
              <a:ext uri="{FF2B5EF4-FFF2-40B4-BE49-F238E27FC236}">
                <a16:creationId xmlns:a16="http://schemas.microsoft.com/office/drawing/2014/main" id="{31DA336C-3B50-F968-997D-2633DA1CD562}"/>
              </a:ext>
            </a:extLst>
          </p:cNvPr>
          <p:cNvSpPr/>
          <p:nvPr/>
        </p:nvSpPr>
        <p:spPr>
          <a:xfrm>
            <a:off x="3872204" y="4581331"/>
            <a:ext cx="3965510" cy="4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 5 (purpose vs loan status</a:t>
            </a:r>
          </a:p>
        </p:txBody>
      </p:sp>
      <p:sp>
        <p:nvSpPr>
          <p:cNvPr id="5" name="TextBox 4">
            <a:extLst>
              <a:ext uri="{FF2B5EF4-FFF2-40B4-BE49-F238E27FC236}">
                <a16:creationId xmlns:a16="http://schemas.microsoft.com/office/drawing/2014/main" id="{DE54257A-047F-5CBC-F588-C471560F3A0C}"/>
              </a:ext>
            </a:extLst>
          </p:cNvPr>
          <p:cNvSpPr txBox="1"/>
          <p:nvPr/>
        </p:nvSpPr>
        <p:spPr>
          <a:xfrm>
            <a:off x="3208174" y="5542384"/>
            <a:ext cx="6458340"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above plot for ‘purpose’ we can infer that the defaulters rate is higher for small business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88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1B110F-6894-A55F-1203-540E39307B46}"/>
              </a:ext>
            </a:extLst>
          </p:cNvPr>
          <p:cNvPicPr>
            <a:picLocks noChangeAspect="1"/>
          </p:cNvPicPr>
          <p:nvPr/>
        </p:nvPicPr>
        <p:blipFill>
          <a:blip r:embed="rId2"/>
          <a:stretch>
            <a:fillRect/>
          </a:stretch>
        </p:blipFill>
        <p:spPr>
          <a:xfrm>
            <a:off x="413657" y="279919"/>
            <a:ext cx="5486400" cy="4114800"/>
          </a:xfrm>
          <a:prstGeom prst="rect">
            <a:avLst/>
          </a:prstGeom>
        </p:spPr>
      </p:pic>
      <p:sp>
        <p:nvSpPr>
          <p:cNvPr id="3" name="Rectangle: Rounded Corners 2">
            <a:extLst>
              <a:ext uri="{FF2B5EF4-FFF2-40B4-BE49-F238E27FC236}">
                <a16:creationId xmlns:a16="http://schemas.microsoft.com/office/drawing/2014/main" id="{585B9E8E-1551-8517-2312-84FA6B5D5D72}"/>
              </a:ext>
            </a:extLst>
          </p:cNvPr>
          <p:cNvSpPr/>
          <p:nvPr/>
        </p:nvSpPr>
        <p:spPr>
          <a:xfrm>
            <a:off x="1698171" y="4646645"/>
            <a:ext cx="3041780" cy="429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 6 (year vs loan status)</a:t>
            </a:r>
          </a:p>
        </p:txBody>
      </p:sp>
      <p:sp>
        <p:nvSpPr>
          <p:cNvPr id="4" name="TextBox 3">
            <a:extLst>
              <a:ext uri="{FF2B5EF4-FFF2-40B4-BE49-F238E27FC236}">
                <a16:creationId xmlns:a16="http://schemas.microsoft.com/office/drawing/2014/main" id="{1456522C-CCE1-8874-42AE-5F6BE8AC72BE}"/>
              </a:ext>
            </a:extLst>
          </p:cNvPr>
          <p:cNvSpPr txBox="1"/>
          <p:nvPr/>
        </p:nvSpPr>
        <p:spPr>
          <a:xfrm>
            <a:off x="413657" y="5645020"/>
            <a:ext cx="5486400" cy="923330"/>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2007 has high default rate but from 2008-2010 the default rate decreases but there's a sudden increase in default rate in the year 2011</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AA6496-90A5-C3C8-E996-4CD53D2BDF39}"/>
              </a:ext>
            </a:extLst>
          </p:cNvPr>
          <p:cNvPicPr>
            <a:picLocks noChangeAspect="1"/>
          </p:cNvPicPr>
          <p:nvPr/>
        </p:nvPicPr>
        <p:blipFill>
          <a:blip r:embed="rId3"/>
          <a:stretch>
            <a:fillRect/>
          </a:stretch>
        </p:blipFill>
        <p:spPr>
          <a:xfrm>
            <a:off x="6096000" y="279919"/>
            <a:ext cx="5486400" cy="4124325"/>
          </a:xfrm>
          <a:prstGeom prst="rect">
            <a:avLst/>
          </a:prstGeom>
        </p:spPr>
      </p:pic>
      <p:sp>
        <p:nvSpPr>
          <p:cNvPr id="6" name="Rectangle: Rounded Corners 5">
            <a:extLst>
              <a:ext uri="{FF2B5EF4-FFF2-40B4-BE49-F238E27FC236}">
                <a16:creationId xmlns:a16="http://schemas.microsoft.com/office/drawing/2014/main" id="{88148664-CFF4-BB0E-B473-B17659FDEF5F}"/>
              </a:ext>
            </a:extLst>
          </p:cNvPr>
          <p:cNvSpPr/>
          <p:nvPr/>
        </p:nvSpPr>
        <p:spPr>
          <a:xfrm>
            <a:off x="8164286" y="4646645"/>
            <a:ext cx="2808514" cy="522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 7 (loan amount vs loan status</a:t>
            </a:r>
          </a:p>
        </p:txBody>
      </p:sp>
      <p:sp>
        <p:nvSpPr>
          <p:cNvPr id="7" name="TextBox 6">
            <a:extLst>
              <a:ext uri="{FF2B5EF4-FFF2-40B4-BE49-F238E27FC236}">
                <a16:creationId xmlns:a16="http://schemas.microsoft.com/office/drawing/2014/main" id="{15B36F62-6857-05B8-A561-468EB8F711D1}"/>
              </a:ext>
            </a:extLst>
          </p:cNvPr>
          <p:cNvSpPr txBox="1"/>
          <p:nvPr/>
        </p:nvSpPr>
        <p:spPr>
          <a:xfrm>
            <a:off x="7847045" y="5645020"/>
            <a:ext cx="366693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higher the loan amount higher the default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23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3C1CD2C-730D-DCE4-7C4A-47893423EC45}"/>
              </a:ext>
            </a:extLst>
          </p:cNvPr>
          <p:cNvSpPr/>
          <p:nvPr/>
        </p:nvSpPr>
        <p:spPr>
          <a:xfrm>
            <a:off x="1191208" y="4180113"/>
            <a:ext cx="3974840" cy="298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 3 (</a:t>
            </a:r>
            <a:r>
              <a:rPr lang="en-IN" sz="1600" dirty="0"/>
              <a:t>interest  rate vs loan status)</a:t>
            </a:r>
            <a:endParaRPr lang="en-IN" dirty="0"/>
          </a:p>
        </p:txBody>
      </p:sp>
      <p:sp>
        <p:nvSpPr>
          <p:cNvPr id="5" name="Rectangle: Rounded Corners 4">
            <a:extLst>
              <a:ext uri="{FF2B5EF4-FFF2-40B4-BE49-F238E27FC236}">
                <a16:creationId xmlns:a16="http://schemas.microsoft.com/office/drawing/2014/main" id="{091C2DA5-2F84-1BE0-4279-1ADE0995009F}"/>
              </a:ext>
            </a:extLst>
          </p:cNvPr>
          <p:cNvSpPr/>
          <p:nvPr/>
        </p:nvSpPr>
        <p:spPr>
          <a:xfrm>
            <a:off x="8099166" y="4166023"/>
            <a:ext cx="3088433" cy="475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 4 ( </a:t>
            </a:r>
            <a:r>
              <a:rPr lang="en-IN" sz="1600" dirty="0"/>
              <a:t>annual </a:t>
            </a:r>
            <a:r>
              <a:rPr lang="en-IN" sz="1600" dirty="0" err="1"/>
              <a:t>dti</a:t>
            </a:r>
            <a:r>
              <a:rPr lang="en-IN" sz="1600" dirty="0"/>
              <a:t> vs loan status)</a:t>
            </a:r>
            <a:endParaRPr lang="en-IN" dirty="0"/>
          </a:p>
        </p:txBody>
      </p:sp>
      <p:sp>
        <p:nvSpPr>
          <p:cNvPr id="6" name="TextBox 5">
            <a:extLst>
              <a:ext uri="{FF2B5EF4-FFF2-40B4-BE49-F238E27FC236}">
                <a16:creationId xmlns:a16="http://schemas.microsoft.com/office/drawing/2014/main" id="{8F2E684C-5A3C-4243-3007-C162E61B6C32}"/>
              </a:ext>
            </a:extLst>
          </p:cNvPr>
          <p:cNvSpPr txBox="1"/>
          <p:nvPr/>
        </p:nvSpPr>
        <p:spPr>
          <a:xfrm>
            <a:off x="587829" y="4749282"/>
            <a:ext cx="5243804"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above plot for ‘</a:t>
            </a:r>
            <a:r>
              <a:rPr lang="en-US" b="0" i="0" dirty="0" err="1">
                <a:solidFill>
                  <a:srgbClr val="000000"/>
                </a:solidFill>
                <a:effectLst/>
                <a:latin typeface="Times New Roman" panose="02020603050405020304" pitchFamily="18" charset="0"/>
                <a:cs typeface="Times New Roman" panose="02020603050405020304" pitchFamily="18" charset="0"/>
              </a:rPr>
              <a:t>int_rate</a:t>
            </a:r>
            <a:r>
              <a:rPr lang="en-US" b="0" i="0" dirty="0">
                <a:solidFill>
                  <a:srgbClr val="000000"/>
                </a:solidFill>
                <a:effectLst/>
                <a:latin typeface="Times New Roman" panose="02020603050405020304" pitchFamily="18" charset="0"/>
                <a:cs typeface="Times New Roman" panose="02020603050405020304" pitchFamily="18" charset="0"/>
              </a:rPr>
              <a:t>’ we can infer that higher the interest rate higher the default rate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34586A-B6AA-7D30-2718-CEB7B7978DD9}"/>
              </a:ext>
            </a:extLst>
          </p:cNvPr>
          <p:cNvSpPr txBox="1"/>
          <p:nvPr/>
        </p:nvSpPr>
        <p:spPr>
          <a:xfrm>
            <a:off x="7501812" y="4890700"/>
            <a:ext cx="4283143"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above plot for ‘</a:t>
            </a:r>
            <a:r>
              <a:rPr lang="en-US" b="0" i="0" dirty="0" err="1">
                <a:solidFill>
                  <a:srgbClr val="000000"/>
                </a:solidFill>
                <a:effectLst/>
                <a:latin typeface="Times New Roman" panose="02020603050405020304" pitchFamily="18" charset="0"/>
                <a:cs typeface="Times New Roman" panose="02020603050405020304" pitchFamily="18" charset="0"/>
              </a:rPr>
              <a:t>dti</a:t>
            </a:r>
            <a:r>
              <a:rPr lang="en-US" b="0" i="0" dirty="0">
                <a:solidFill>
                  <a:srgbClr val="000000"/>
                </a:solidFill>
                <a:effectLst/>
                <a:latin typeface="Times New Roman" panose="02020603050405020304" pitchFamily="18" charset="0"/>
                <a:cs typeface="Times New Roman" panose="02020603050405020304" pitchFamily="18" charset="0"/>
              </a:rPr>
              <a:t>’ we can infer that the default rate is higher for low </a:t>
            </a:r>
            <a:r>
              <a:rPr lang="en-US" b="0" i="0" dirty="0" err="1">
                <a:solidFill>
                  <a:srgbClr val="000000"/>
                </a:solidFill>
                <a:effectLst/>
                <a:latin typeface="Times New Roman" panose="02020603050405020304" pitchFamily="18" charset="0"/>
                <a:cs typeface="Times New Roman" panose="02020603050405020304" pitchFamily="18" charset="0"/>
              </a:rPr>
              <a:t>dti</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0FE251A-37CE-3700-AB3B-420A3D55EB40}"/>
              </a:ext>
            </a:extLst>
          </p:cNvPr>
          <p:cNvPicPr>
            <a:picLocks noChangeAspect="1"/>
          </p:cNvPicPr>
          <p:nvPr/>
        </p:nvPicPr>
        <p:blipFill>
          <a:blip r:embed="rId2"/>
          <a:stretch>
            <a:fillRect/>
          </a:stretch>
        </p:blipFill>
        <p:spPr>
          <a:xfrm>
            <a:off x="418125" y="445488"/>
            <a:ext cx="5486400" cy="3326460"/>
          </a:xfrm>
          <a:prstGeom prst="rect">
            <a:avLst/>
          </a:prstGeom>
        </p:spPr>
      </p:pic>
      <p:pic>
        <p:nvPicPr>
          <p:cNvPr id="1026" name="Picture 2">
            <a:extLst>
              <a:ext uri="{FF2B5EF4-FFF2-40B4-BE49-F238E27FC236}">
                <a16:creationId xmlns:a16="http://schemas.microsoft.com/office/drawing/2014/main" id="{8739B4AC-0CE5-BFD5-667A-6FA3259BC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477" y="569167"/>
            <a:ext cx="5572125" cy="332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21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C119-50A5-CED2-C3DB-9055FC5014FB}"/>
              </a:ext>
            </a:extLst>
          </p:cNvPr>
          <p:cNvSpPr>
            <a:spLocks noGrp="1"/>
          </p:cNvSpPr>
          <p:nvPr>
            <p:ph type="title"/>
          </p:nvPr>
        </p:nvSpPr>
        <p:spPr>
          <a:xfrm>
            <a:off x="838200" y="365126"/>
            <a:ext cx="10515600" cy="838524"/>
          </a:xfrm>
        </p:spPr>
        <p:txBody>
          <a:bodyPr/>
          <a:lstStyle/>
          <a:p>
            <a:r>
              <a:rPr lang="en-IN" dirty="0">
                <a:latin typeface="Aharoni" panose="02010803020104030203" pitchFamily="2" charset="-79"/>
                <a:cs typeface="Aharoni" panose="02010803020104030203" pitchFamily="2" charset="-79"/>
              </a:rPr>
              <a:t>MULTIVARIATE ANALYSIS</a:t>
            </a:r>
          </a:p>
        </p:txBody>
      </p:sp>
      <p:sp>
        <p:nvSpPr>
          <p:cNvPr id="3" name="Content Placeholder 2">
            <a:extLst>
              <a:ext uri="{FF2B5EF4-FFF2-40B4-BE49-F238E27FC236}">
                <a16:creationId xmlns:a16="http://schemas.microsoft.com/office/drawing/2014/main" id="{FA7ECEB6-5E1A-D24C-7404-94D407BBB97C}"/>
              </a:ext>
            </a:extLst>
          </p:cNvPr>
          <p:cNvSpPr>
            <a:spLocks noGrp="1"/>
          </p:cNvSpPr>
          <p:nvPr>
            <p:ph idx="1"/>
          </p:nvPr>
        </p:nvSpPr>
        <p:spPr>
          <a:xfrm>
            <a:off x="838200" y="1203650"/>
            <a:ext cx="10515600" cy="4973313"/>
          </a:xfrm>
        </p:spPr>
        <p:txBody>
          <a:bodyPr/>
          <a:lstStyle/>
          <a:p>
            <a:endParaRPr lang="en-US" b="0" i="0" dirty="0">
              <a:solidFill>
                <a:srgbClr val="000000"/>
              </a:solidFill>
              <a:effectLst/>
              <a:latin typeface="Helvetica Neue"/>
            </a:endParaRPr>
          </a:p>
          <a:p>
            <a:r>
              <a:rPr lang="en-US" b="0" i="0" dirty="0">
                <a:solidFill>
                  <a:srgbClr val="000000"/>
                </a:solidFill>
                <a:effectLst/>
                <a:latin typeface="Helvetica Neue"/>
              </a:rPr>
              <a:t>Multi' means many, and 'variate' means variable. Multivariate analysis refers to the statistical procedure for analyzing the data involving more than two variables. Alternatively, this can be used to analyze the relationship between dependent and independent variables. Multivariate analysis has various applications in clustering, feature selection, root-cause analysis, hypothesis testing, dimensionality reduction, etc.</a:t>
            </a:r>
            <a:endParaRPr lang="en-IN" dirty="0"/>
          </a:p>
        </p:txBody>
      </p:sp>
    </p:spTree>
    <p:extLst>
      <p:ext uri="{BB962C8B-B14F-4D97-AF65-F5344CB8AC3E}">
        <p14:creationId xmlns:p14="http://schemas.microsoft.com/office/powerpoint/2010/main" val="398964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EB55C7-6E19-59CC-B181-840F4BB94B21}"/>
              </a:ext>
            </a:extLst>
          </p:cNvPr>
          <p:cNvSpPr txBox="1"/>
          <p:nvPr/>
        </p:nvSpPr>
        <p:spPr>
          <a:xfrm>
            <a:off x="1689715" y="5234473"/>
            <a:ext cx="8143875" cy="1200329"/>
          </a:xfrm>
          <a:prstGeom prst="rect">
            <a:avLst/>
          </a:prstGeom>
          <a:noFill/>
        </p:spPr>
        <p:txBody>
          <a:bodyPr wrap="square" rtlCol="0">
            <a:spAutoFit/>
          </a:bodyPr>
          <a:lstStyle/>
          <a:p>
            <a:r>
              <a:rPr lang="en-US" dirty="0"/>
              <a:t>compare the default rates across two types of categorical variables</a:t>
            </a:r>
          </a:p>
          <a:p>
            <a:endParaRPr lang="en-IN" dirty="0"/>
          </a:p>
          <a:p>
            <a:r>
              <a:rPr lang="en-IN" dirty="0"/>
              <a:t>The default rate is low in short term where as the default rate is high in long term and the purpose is also high</a:t>
            </a:r>
          </a:p>
        </p:txBody>
      </p:sp>
      <p:pic>
        <p:nvPicPr>
          <p:cNvPr id="3" name="Picture 2">
            <a:extLst>
              <a:ext uri="{FF2B5EF4-FFF2-40B4-BE49-F238E27FC236}">
                <a16:creationId xmlns:a16="http://schemas.microsoft.com/office/drawing/2014/main" id="{A07AC3C7-CD2E-C86E-5014-A0F8ED670DF3}"/>
              </a:ext>
            </a:extLst>
          </p:cNvPr>
          <p:cNvPicPr>
            <a:picLocks noChangeAspect="1"/>
          </p:cNvPicPr>
          <p:nvPr/>
        </p:nvPicPr>
        <p:blipFill>
          <a:blip r:embed="rId2"/>
          <a:stretch>
            <a:fillRect/>
          </a:stretch>
        </p:blipFill>
        <p:spPr>
          <a:xfrm>
            <a:off x="1675718" y="513184"/>
            <a:ext cx="8143875" cy="3638938"/>
          </a:xfrm>
          <a:prstGeom prst="rect">
            <a:avLst/>
          </a:prstGeom>
        </p:spPr>
      </p:pic>
      <p:sp>
        <p:nvSpPr>
          <p:cNvPr id="6" name="Rectangle: Rounded Corners 5">
            <a:extLst>
              <a:ext uri="{FF2B5EF4-FFF2-40B4-BE49-F238E27FC236}">
                <a16:creationId xmlns:a16="http://schemas.microsoft.com/office/drawing/2014/main" id="{B6AF33DB-5699-DEB1-5225-01A418720329}"/>
              </a:ext>
            </a:extLst>
          </p:cNvPr>
          <p:cNvSpPr/>
          <p:nvPr/>
        </p:nvSpPr>
        <p:spPr>
          <a:xfrm>
            <a:off x="3321698" y="4310743"/>
            <a:ext cx="4879910" cy="578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Term vs loan status hue = purpose</a:t>
            </a:r>
          </a:p>
        </p:txBody>
      </p:sp>
    </p:spTree>
    <p:extLst>
      <p:ext uri="{BB962C8B-B14F-4D97-AF65-F5344CB8AC3E}">
        <p14:creationId xmlns:p14="http://schemas.microsoft.com/office/powerpoint/2010/main" val="163132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FFB739D-5556-DFC2-B497-EDD713F90D8E}"/>
              </a:ext>
            </a:extLst>
          </p:cNvPr>
          <p:cNvSpPr/>
          <p:nvPr/>
        </p:nvSpPr>
        <p:spPr>
          <a:xfrm>
            <a:off x="2472612" y="4208106"/>
            <a:ext cx="7464490" cy="550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 3 (</a:t>
            </a:r>
            <a:r>
              <a:rPr lang="en-IN" sz="1600" dirty="0"/>
              <a:t>grade vs loan status  hue=purpose)</a:t>
            </a:r>
            <a:endParaRPr lang="en-IN" dirty="0"/>
          </a:p>
        </p:txBody>
      </p:sp>
      <p:sp>
        <p:nvSpPr>
          <p:cNvPr id="4" name="TextBox 3">
            <a:extLst>
              <a:ext uri="{FF2B5EF4-FFF2-40B4-BE49-F238E27FC236}">
                <a16:creationId xmlns:a16="http://schemas.microsoft.com/office/drawing/2014/main" id="{B125412D-3DF0-FF7A-49B3-18CB1D520ED5}"/>
              </a:ext>
            </a:extLst>
          </p:cNvPr>
          <p:cNvSpPr txBox="1"/>
          <p:nvPr/>
        </p:nvSpPr>
        <p:spPr>
          <a:xfrm>
            <a:off x="2836506" y="5346441"/>
            <a:ext cx="7100596"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the above graph we can </a:t>
            </a:r>
            <a:r>
              <a:rPr lang="en-US" dirty="0">
                <a:solidFill>
                  <a:srgbClr val="000000"/>
                </a:solidFill>
                <a:latin typeface="Times New Roman" panose="02020603050405020304" pitchFamily="18" charset="0"/>
                <a:cs typeface="Times New Roman" panose="02020603050405020304" pitchFamily="18" charset="0"/>
              </a:rPr>
              <a:t>observe that </a:t>
            </a:r>
            <a:r>
              <a:rPr lang="en-US" b="0" i="0" dirty="0">
                <a:solidFill>
                  <a:srgbClr val="000000"/>
                </a:solidFill>
                <a:effectLst/>
                <a:latin typeface="Helvetica Neue"/>
              </a:rPr>
              <a:t>default rate increases for every purpose </a:t>
            </a:r>
            <a:r>
              <a:rPr lang="en-US" b="0" i="0" dirty="0" err="1">
                <a:solidFill>
                  <a:srgbClr val="000000"/>
                </a:solidFill>
                <a:effectLst/>
                <a:latin typeface="Helvetica Neue"/>
              </a:rPr>
              <a:t>wrt</a:t>
            </a:r>
            <a:r>
              <a:rPr lang="en-US" b="0" i="0" dirty="0">
                <a:solidFill>
                  <a:srgbClr val="000000"/>
                </a:solidFill>
                <a:effectLst/>
                <a:latin typeface="Helvetica Neue"/>
              </a:rPr>
              <a:t> grade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C784E0-9940-9CA7-D35B-8AECDEFCDFE4}"/>
              </a:ext>
            </a:extLst>
          </p:cNvPr>
          <p:cNvPicPr>
            <a:picLocks noChangeAspect="1"/>
          </p:cNvPicPr>
          <p:nvPr/>
        </p:nvPicPr>
        <p:blipFill>
          <a:blip r:embed="rId2"/>
          <a:stretch>
            <a:fillRect/>
          </a:stretch>
        </p:blipFill>
        <p:spPr>
          <a:xfrm>
            <a:off x="1035698" y="270588"/>
            <a:ext cx="9703837" cy="3760237"/>
          </a:xfrm>
          <a:prstGeom prst="rect">
            <a:avLst/>
          </a:prstGeom>
        </p:spPr>
      </p:pic>
    </p:spTree>
    <p:extLst>
      <p:ext uri="{BB962C8B-B14F-4D97-AF65-F5344CB8AC3E}">
        <p14:creationId xmlns:p14="http://schemas.microsoft.com/office/powerpoint/2010/main" val="289544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FDA217B-B865-5DAE-EE11-36E6D41380DE}"/>
              </a:ext>
            </a:extLst>
          </p:cNvPr>
          <p:cNvSpPr/>
          <p:nvPr/>
        </p:nvSpPr>
        <p:spPr>
          <a:xfrm>
            <a:off x="3918857" y="4665306"/>
            <a:ext cx="5682343" cy="559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Home_ownership vs loan status hue = purpose</a:t>
            </a:r>
          </a:p>
        </p:txBody>
      </p:sp>
      <p:sp>
        <p:nvSpPr>
          <p:cNvPr id="4" name="TextBox 3">
            <a:extLst>
              <a:ext uri="{FF2B5EF4-FFF2-40B4-BE49-F238E27FC236}">
                <a16:creationId xmlns:a16="http://schemas.microsoft.com/office/drawing/2014/main" id="{0FA32A80-A911-6D65-7BE9-9F939409AB35}"/>
              </a:ext>
            </a:extLst>
          </p:cNvPr>
          <p:cNvSpPr txBox="1"/>
          <p:nvPr/>
        </p:nvSpPr>
        <p:spPr>
          <a:xfrm>
            <a:off x="3620278" y="5691673"/>
            <a:ext cx="5803640" cy="646331"/>
          </a:xfrm>
          <a:prstGeom prst="rect">
            <a:avLst/>
          </a:prstGeom>
          <a:noFill/>
        </p:spPr>
        <p:txBody>
          <a:bodyPr wrap="square" rtlCol="0">
            <a:spAutoFit/>
          </a:bodyPr>
          <a:lstStyle/>
          <a:p>
            <a:r>
              <a:rPr lang="en-US" b="0" i="0">
                <a:solidFill>
                  <a:srgbClr val="000000"/>
                </a:solidFill>
                <a:effectLst/>
                <a:latin typeface="Helvetica Neue"/>
              </a:rPr>
              <a:t>In general, debt consolidation loans have the highest default rates.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CBFB78-B3EE-C12E-1DF5-182DDE6FAE1C}"/>
              </a:ext>
            </a:extLst>
          </p:cNvPr>
          <p:cNvPicPr>
            <a:picLocks noChangeAspect="1"/>
          </p:cNvPicPr>
          <p:nvPr/>
        </p:nvPicPr>
        <p:blipFill>
          <a:blip r:embed="rId2"/>
          <a:stretch>
            <a:fillRect/>
          </a:stretch>
        </p:blipFill>
        <p:spPr>
          <a:xfrm>
            <a:off x="1343608" y="854042"/>
            <a:ext cx="9405257" cy="3270089"/>
          </a:xfrm>
          <a:prstGeom prst="rect">
            <a:avLst/>
          </a:prstGeom>
        </p:spPr>
      </p:pic>
    </p:spTree>
    <p:extLst>
      <p:ext uri="{BB962C8B-B14F-4D97-AF65-F5344CB8AC3E}">
        <p14:creationId xmlns:p14="http://schemas.microsoft.com/office/powerpoint/2010/main" val="410722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FBEAE1-6AF8-04D6-C9E4-EEDC91908282}"/>
              </a:ext>
            </a:extLst>
          </p:cNvPr>
          <p:cNvPicPr>
            <a:picLocks noChangeAspect="1"/>
          </p:cNvPicPr>
          <p:nvPr/>
        </p:nvPicPr>
        <p:blipFill>
          <a:blip r:embed="rId2"/>
          <a:stretch>
            <a:fillRect/>
          </a:stretch>
        </p:blipFill>
        <p:spPr>
          <a:xfrm>
            <a:off x="1641507" y="508810"/>
            <a:ext cx="8143875" cy="3265423"/>
          </a:xfrm>
          <a:prstGeom prst="rect">
            <a:avLst/>
          </a:prstGeom>
        </p:spPr>
      </p:pic>
      <p:sp>
        <p:nvSpPr>
          <p:cNvPr id="3" name="Rectangle: Rounded Corners 2">
            <a:extLst>
              <a:ext uri="{FF2B5EF4-FFF2-40B4-BE49-F238E27FC236}">
                <a16:creationId xmlns:a16="http://schemas.microsoft.com/office/drawing/2014/main" id="{E82AB57B-BFCA-825C-8A8B-BDC989C5A04A}"/>
              </a:ext>
            </a:extLst>
          </p:cNvPr>
          <p:cNvSpPr/>
          <p:nvPr/>
        </p:nvSpPr>
        <p:spPr>
          <a:xfrm>
            <a:off x="3144416" y="4245429"/>
            <a:ext cx="5710335" cy="60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Interest rate vs loan status hue=purpose</a:t>
            </a:r>
          </a:p>
        </p:txBody>
      </p:sp>
      <p:sp>
        <p:nvSpPr>
          <p:cNvPr id="4" name="TextBox 3">
            <a:extLst>
              <a:ext uri="{FF2B5EF4-FFF2-40B4-BE49-F238E27FC236}">
                <a16:creationId xmlns:a16="http://schemas.microsoft.com/office/drawing/2014/main" id="{8B5A06FA-3911-F1FC-0ECF-F77E45D79FF5}"/>
              </a:ext>
            </a:extLst>
          </p:cNvPr>
          <p:cNvSpPr txBox="1"/>
          <p:nvPr/>
        </p:nvSpPr>
        <p:spPr>
          <a:xfrm>
            <a:off x="2901820" y="5514392"/>
            <a:ext cx="6036907"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from above graph we can see when the interest rate increases with every purpose the default rate also increase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2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3275" y="2886443"/>
            <a:ext cx="1754899" cy="706386"/>
          </a:xfrm>
          <a:prstGeom prst="rect">
            <a:avLst/>
          </a:prstGeom>
        </p:spPr>
      </p:pic>
      <p:sp>
        <p:nvSpPr>
          <p:cNvPr id="3" name="object 3"/>
          <p:cNvSpPr txBox="1"/>
          <p:nvPr/>
        </p:nvSpPr>
        <p:spPr>
          <a:xfrm>
            <a:off x="674928" y="3127070"/>
            <a:ext cx="887094"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Calibri"/>
                <a:cs typeface="Calibri"/>
              </a:rPr>
              <a:t>Im</a:t>
            </a:r>
            <a:r>
              <a:rPr sz="1100" spc="-5" dirty="0">
                <a:latin typeface="Calibri"/>
                <a:cs typeface="Calibri"/>
              </a:rPr>
              <a:t>p</a:t>
            </a:r>
            <a:r>
              <a:rPr sz="1100" dirty="0">
                <a:latin typeface="Calibri"/>
                <a:cs typeface="Calibri"/>
              </a:rPr>
              <a:t>orti</a:t>
            </a:r>
            <a:r>
              <a:rPr sz="1100" spc="-10" dirty="0">
                <a:latin typeface="Calibri"/>
                <a:cs typeface="Calibri"/>
              </a:rPr>
              <a:t>n</a:t>
            </a:r>
            <a:r>
              <a:rPr sz="1100" dirty="0">
                <a:latin typeface="Calibri"/>
                <a:cs typeface="Calibri"/>
              </a:rPr>
              <a:t>g</a:t>
            </a:r>
            <a:r>
              <a:rPr sz="1100" spc="-15" dirty="0">
                <a:latin typeface="Calibri"/>
                <a:cs typeface="Calibri"/>
              </a:rPr>
              <a:t> </a:t>
            </a:r>
            <a:r>
              <a:rPr sz="1100" dirty="0">
                <a:latin typeface="Calibri"/>
                <a:cs typeface="Calibri"/>
              </a:rPr>
              <a:t>Data</a:t>
            </a:r>
            <a:endParaRPr sz="1100">
              <a:latin typeface="Calibri"/>
              <a:cs typeface="Calibri"/>
            </a:endParaRPr>
          </a:p>
        </p:txBody>
      </p:sp>
      <p:pic>
        <p:nvPicPr>
          <p:cNvPr id="4" name="object 4"/>
          <p:cNvPicPr/>
          <p:nvPr/>
        </p:nvPicPr>
        <p:blipFill>
          <a:blip r:embed="rId3" cstate="print"/>
          <a:stretch>
            <a:fillRect/>
          </a:stretch>
        </p:blipFill>
        <p:spPr>
          <a:xfrm>
            <a:off x="1706879" y="2886443"/>
            <a:ext cx="1759458" cy="706386"/>
          </a:xfrm>
          <a:prstGeom prst="rect">
            <a:avLst/>
          </a:prstGeom>
        </p:spPr>
      </p:pic>
      <p:sp>
        <p:nvSpPr>
          <p:cNvPr id="5" name="object 5"/>
          <p:cNvSpPr txBox="1"/>
          <p:nvPr/>
        </p:nvSpPr>
        <p:spPr>
          <a:xfrm>
            <a:off x="2149601" y="3050794"/>
            <a:ext cx="904240" cy="347980"/>
          </a:xfrm>
          <a:prstGeom prst="rect">
            <a:avLst/>
          </a:prstGeom>
        </p:spPr>
        <p:txBody>
          <a:bodyPr vert="horz" wrap="square" lIns="0" tIns="29845" rIns="0" bIns="0" rtlCol="0">
            <a:spAutoFit/>
          </a:bodyPr>
          <a:lstStyle/>
          <a:p>
            <a:pPr marL="17145" marR="5080" indent="-5080">
              <a:lnSpc>
                <a:spcPts val="1210"/>
              </a:lnSpc>
              <a:spcBef>
                <a:spcPts val="235"/>
              </a:spcBef>
            </a:pPr>
            <a:r>
              <a:rPr sz="1100" dirty="0">
                <a:latin typeface="Calibri"/>
                <a:cs typeface="Calibri"/>
              </a:rPr>
              <a:t>Re</a:t>
            </a:r>
            <a:r>
              <a:rPr sz="1100" spc="5" dirty="0">
                <a:latin typeface="Calibri"/>
                <a:cs typeface="Calibri"/>
              </a:rPr>
              <a:t>mo</a:t>
            </a:r>
            <a:r>
              <a:rPr sz="1100" dirty="0">
                <a:latin typeface="Calibri"/>
                <a:cs typeface="Calibri"/>
              </a:rPr>
              <a:t>vi</a:t>
            </a:r>
            <a:r>
              <a:rPr sz="1100" spc="-5" dirty="0">
                <a:latin typeface="Calibri"/>
                <a:cs typeface="Calibri"/>
              </a:rPr>
              <a:t>n</a:t>
            </a:r>
            <a:r>
              <a:rPr sz="1100" dirty="0">
                <a:latin typeface="Calibri"/>
                <a:cs typeface="Calibri"/>
              </a:rPr>
              <a:t>g</a:t>
            </a:r>
            <a:r>
              <a:rPr sz="1100" spc="-40" dirty="0">
                <a:latin typeface="Calibri"/>
                <a:cs typeface="Calibri"/>
              </a:rPr>
              <a:t> </a:t>
            </a:r>
            <a:r>
              <a:rPr sz="1100" dirty="0">
                <a:latin typeface="Calibri"/>
                <a:cs typeface="Calibri"/>
              </a:rPr>
              <a:t>la</a:t>
            </a:r>
            <a:r>
              <a:rPr sz="1100" spc="-5" dirty="0">
                <a:latin typeface="Calibri"/>
                <a:cs typeface="Calibri"/>
              </a:rPr>
              <a:t>rg</a:t>
            </a:r>
            <a:r>
              <a:rPr sz="1100" dirty="0">
                <a:latin typeface="Calibri"/>
                <a:cs typeface="Calibri"/>
              </a:rPr>
              <a:t>e  </a:t>
            </a:r>
            <a:r>
              <a:rPr sz="1100" spc="-5" dirty="0">
                <a:latin typeface="Calibri"/>
                <a:cs typeface="Calibri"/>
              </a:rPr>
              <a:t>null</a:t>
            </a:r>
            <a:r>
              <a:rPr sz="1100" spc="-30" dirty="0">
                <a:latin typeface="Calibri"/>
                <a:cs typeface="Calibri"/>
              </a:rPr>
              <a:t> </a:t>
            </a:r>
            <a:r>
              <a:rPr sz="1100" spc="-5" dirty="0">
                <a:latin typeface="Calibri"/>
                <a:cs typeface="Calibri"/>
              </a:rPr>
              <a:t>Values</a:t>
            </a:r>
            <a:r>
              <a:rPr sz="1100" spc="-30" dirty="0">
                <a:latin typeface="Calibri"/>
                <a:cs typeface="Calibri"/>
              </a:rPr>
              <a:t> </a:t>
            </a:r>
            <a:r>
              <a:rPr sz="1100" dirty="0">
                <a:latin typeface="Calibri"/>
                <a:cs typeface="Calibri"/>
              </a:rPr>
              <a:t>cols</a:t>
            </a:r>
            <a:endParaRPr sz="1100">
              <a:latin typeface="Calibri"/>
              <a:cs typeface="Calibri"/>
            </a:endParaRPr>
          </a:p>
        </p:txBody>
      </p:sp>
      <p:pic>
        <p:nvPicPr>
          <p:cNvPr id="6" name="object 6"/>
          <p:cNvPicPr/>
          <p:nvPr/>
        </p:nvPicPr>
        <p:blipFill>
          <a:blip r:embed="rId3" cstate="print"/>
          <a:stretch>
            <a:fillRect/>
          </a:stretch>
        </p:blipFill>
        <p:spPr>
          <a:xfrm>
            <a:off x="3110483" y="2886443"/>
            <a:ext cx="1759458" cy="706386"/>
          </a:xfrm>
          <a:prstGeom prst="rect">
            <a:avLst/>
          </a:prstGeom>
        </p:spPr>
      </p:pic>
      <p:sp>
        <p:nvSpPr>
          <p:cNvPr id="7" name="object 7"/>
          <p:cNvSpPr txBox="1"/>
          <p:nvPr/>
        </p:nvSpPr>
        <p:spPr>
          <a:xfrm>
            <a:off x="3580257" y="3050794"/>
            <a:ext cx="851535" cy="347980"/>
          </a:xfrm>
          <a:prstGeom prst="rect">
            <a:avLst/>
          </a:prstGeom>
        </p:spPr>
        <p:txBody>
          <a:bodyPr vert="horz" wrap="square" lIns="0" tIns="29845" rIns="0" bIns="0" rtlCol="0">
            <a:spAutoFit/>
          </a:bodyPr>
          <a:lstStyle/>
          <a:p>
            <a:pPr marL="12700" marR="5080" indent="127635">
              <a:lnSpc>
                <a:spcPts val="1210"/>
              </a:lnSpc>
              <a:spcBef>
                <a:spcPts val="235"/>
              </a:spcBef>
            </a:pPr>
            <a:r>
              <a:rPr sz="1100" dirty="0">
                <a:latin typeface="Calibri"/>
                <a:cs typeface="Calibri"/>
              </a:rPr>
              <a:t>Removing </a:t>
            </a:r>
            <a:r>
              <a:rPr sz="1100" spc="5" dirty="0">
                <a:latin typeface="Calibri"/>
                <a:cs typeface="Calibri"/>
              </a:rPr>
              <a:t> </a:t>
            </a:r>
            <a:r>
              <a:rPr sz="1100" spc="-5" dirty="0">
                <a:latin typeface="Calibri"/>
                <a:cs typeface="Calibri"/>
              </a:rPr>
              <a:t>duplicate</a:t>
            </a:r>
            <a:r>
              <a:rPr sz="1100" spc="-60" dirty="0">
                <a:latin typeface="Calibri"/>
                <a:cs typeface="Calibri"/>
              </a:rPr>
              <a:t> </a:t>
            </a:r>
            <a:r>
              <a:rPr sz="1100" dirty="0">
                <a:latin typeface="Calibri"/>
                <a:cs typeface="Calibri"/>
              </a:rPr>
              <a:t>Data</a:t>
            </a:r>
            <a:endParaRPr sz="1100">
              <a:latin typeface="Calibri"/>
              <a:cs typeface="Calibri"/>
            </a:endParaRPr>
          </a:p>
        </p:txBody>
      </p:sp>
      <p:pic>
        <p:nvPicPr>
          <p:cNvPr id="8" name="object 8"/>
          <p:cNvPicPr/>
          <p:nvPr/>
        </p:nvPicPr>
        <p:blipFill>
          <a:blip r:embed="rId3" cstate="print"/>
          <a:stretch>
            <a:fillRect/>
          </a:stretch>
        </p:blipFill>
        <p:spPr>
          <a:xfrm>
            <a:off x="4514088" y="2886443"/>
            <a:ext cx="1759458" cy="706386"/>
          </a:xfrm>
          <a:prstGeom prst="rect">
            <a:avLst/>
          </a:prstGeom>
        </p:spPr>
      </p:pic>
      <p:sp>
        <p:nvSpPr>
          <p:cNvPr id="9" name="object 9"/>
          <p:cNvSpPr txBox="1"/>
          <p:nvPr/>
        </p:nvSpPr>
        <p:spPr>
          <a:xfrm>
            <a:off x="5111877" y="2974086"/>
            <a:ext cx="594360" cy="501650"/>
          </a:xfrm>
          <a:prstGeom prst="rect">
            <a:avLst/>
          </a:prstGeom>
        </p:spPr>
        <p:txBody>
          <a:bodyPr vert="horz" wrap="square" lIns="0" tIns="29845" rIns="0" bIns="0" rtlCol="0">
            <a:spAutoFit/>
          </a:bodyPr>
          <a:lstStyle/>
          <a:p>
            <a:pPr marL="18415" marR="5080" indent="-6350" algn="just">
              <a:lnSpc>
                <a:spcPts val="1210"/>
              </a:lnSpc>
              <a:spcBef>
                <a:spcPts val="235"/>
              </a:spcBef>
            </a:pPr>
            <a:r>
              <a:rPr sz="1100" dirty="0">
                <a:latin typeface="Calibri"/>
                <a:cs typeface="Calibri"/>
              </a:rPr>
              <a:t>Re</a:t>
            </a:r>
            <a:r>
              <a:rPr sz="1100" spc="5" dirty="0">
                <a:latin typeface="Calibri"/>
                <a:cs typeface="Calibri"/>
              </a:rPr>
              <a:t>mo</a:t>
            </a:r>
            <a:r>
              <a:rPr sz="1100" dirty="0">
                <a:latin typeface="Calibri"/>
                <a:cs typeface="Calibri"/>
              </a:rPr>
              <a:t>vi</a:t>
            </a:r>
            <a:r>
              <a:rPr sz="1100" spc="-5" dirty="0">
                <a:latin typeface="Calibri"/>
                <a:cs typeface="Calibri"/>
              </a:rPr>
              <a:t>n</a:t>
            </a:r>
            <a:r>
              <a:rPr sz="1100" dirty="0">
                <a:latin typeface="Calibri"/>
                <a:cs typeface="Calibri"/>
              </a:rPr>
              <a:t>g  I</a:t>
            </a:r>
            <a:r>
              <a:rPr sz="1100" spc="-5" dirty="0">
                <a:latin typeface="Calibri"/>
                <a:cs typeface="Calibri"/>
              </a:rPr>
              <a:t>r</a:t>
            </a:r>
            <a:r>
              <a:rPr sz="1100" dirty="0">
                <a:latin typeface="Calibri"/>
                <a:cs typeface="Calibri"/>
              </a:rPr>
              <a:t>rele</a:t>
            </a:r>
            <a:r>
              <a:rPr sz="1100" spc="5" dirty="0">
                <a:latin typeface="Calibri"/>
                <a:cs typeface="Calibri"/>
              </a:rPr>
              <a:t>v</a:t>
            </a:r>
            <a:r>
              <a:rPr sz="1100" dirty="0">
                <a:latin typeface="Calibri"/>
                <a:cs typeface="Calibri"/>
              </a:rPr>
              <a:t>a</a:t>
            </a:r>
            <a:r>
              <a:rPr sz="1100" spc="-5" dirty="0">
                <a:latin typeface="Calibri"/>
                <a:cs typeface="Calibri"/>
              </a:rPr>
              <a:t>n</a:t>
            </a:r>
            <a:r>
              <a:rPr sz="1100" dirty="0">
                <a:latin typeface="Calibri"/>
                <a:cs typeface="Calibri"/>
              </a:rPr>
              <a:t>t  columns</a:t>
            </a:r>
            <a:endParaRPr sz="1100">
              <a:latin typeface="Calibri"/>
              <a:cs typeface="Calibri"/>
            </a:endParaRPr>
          </a:p>
        </p:txBody>
      </p:sp>
      <p:pic>
        <p:nvPicPr>
          <p:cNvPr id="10" name="object 10"/>
          <p:cNvPicPr/>
          <p:nvPr/>
        </p:nvPicPr>
        <p:blipFill>
          <a:blip r:embed="rId3" cstate="print"/>
          <a:stretch>
            <a:fillRect/>
          </a:stretch>
        </p:blipFill>
        <p:spPr>
          <a:xfrm>
            <a:off x="5916167" y="2886443"/>
            <a:ext cx="1759458" cy="706386"/>
          </a:xfrm>
          <a:prstGeom prst="rect">
            <a:avLst/>
          </a:prstGeom>
        </p:spPr>
      </p:pic>
      <p:sp>
        <p:nvSpPr>
          <p:cNvPr id="11" name="object 11"/>
          <p:cNvSpPr txBox="1"/>
          <p:nvPr/>
        </p:nvSpPr>
        <p:spPr>
          <a:xfrm>
            <a:off x="6349110" y="3050794"/>
            <a:ext cx="927735" cy="347980"/>
          </a:xfrm>
          <a:prstGeom prst="rect">
            <a:avLst/>
          </a:prstGeom>
        </p:spPr>
        <p:txBody>
          <a:bodyPr vert="horz" wrap="square" lIns="0" tIns="29845" rIns="0" bIns="0" rtlCol="0">
            <a:spAutoFit/>
          </a:bodyPr>
          <a:lstStyle/>
          <a:p>
            <a:pPr marL="161925" marR="5080" indent="-149860">
              <a:lnSpc>
                <a:spcPts val="1210"/>
              </a:lnSpc>
              <a:spcBef>
                <a:spcPts val="235"/>
              </a:spcBef>
            </a:pPr>
            <a:r>
              <a:rPr sz="1100" dirty="0">
                <a:latin typeface="Calibri"/>
                <a:cs typeface="Calibri"/>
              </a:rPr>
              <a:t>Re</a:t>
            </a:r>
            <a:r>
              <a:rPr sz="1100" spc="5" dirty="0">
                <a:latin typeface="Calibri"/>
                <a:cs typeface="Calibri"/>
              </a:rPr>
              <a:t>mo</a:t>
            </a:r>
            <a:r>
              <a:rPr sz="1100" dirty="0">
                <a:latin typeface="Calibri"/>
                <a:cs typeface="Calibri"/>
              </a:rPr>
              <a:t>vi</a:t>
            </a:r>
            <a:r>
              <a:rPr sz="1100" spc="-5" dirty="0">
                <a:latin typeface="Calibri"/>
                <a:cs typeface="Calibri"/>
              </a:rPr>
              <a:t>n</a:t>
            </a:r>
            <a:r>
              <a:rPr sz="1100" dirty="0">
                <a:latin typeface="Calibri"/>
                <a:cs typeface="Calibri"/>
              </a:rPr>
              <a:t>g</a:t>
            </a:r>
            <a:r>
              <a:rPr sz="1100" spc="-40" dirty="0">
                <a:latin typeface="Calibri"/>
                <a:cs typeface="Calibri"/>
              </a:rPr>
              <a:t> </a:t>
            </a:r>
            <a:r>
              <a:rPr sz="1100" spc="-5" dirty="0">
                <a:latin typeface="Calibri"/>
                <a:cs typeface="Calibri"/>
              </a:rPr>
              <a:t>fixi</a:t>
            </a:r>
            <a:r>
              <a:rPr sz="1100" spc="-10" dirty="0">
                <a:latin typeface="Calibri"/>
                <a:cs typeface="Calibri"/>
              </a:rPr>
              <a:t>n</a:t>
            </a:r>
            <a:r>
              <a:rPr sz="1100" dirty="0">
                <a:latin typeface="Calibri"/>
                <a:cs typeface="Calibri"/>
              </a:rPr>
              <a:t>g  </a:t>
            </a:r>
            <a:r>
              <a:rPr sz="1100" spc="-5" dirty="0">
                <a:latin typeface="Calibri"/>
                <a:cs typeface="Calibri"/>
              </a:rPr>
              <a:t>null</a:t>
            </a:r>
            <a:r>
              <a:rPr sz="1100" spc="-20" dirty="0">
                <a:latin typeface="Calibri"/>
                <a:cs typeface="Calibri"/>
              </a:rPr>
              <a:t> </a:t>
            </a:r>
            <a:r>
              <a:rPr sz="1100" dirty="0">
                <a:latin typeface="Calibri"/>
                <a:cs typeface="Calibri"/>
              </a:rPr>
              <a:t>values</a:t>
            </a:r>
            <a:endParaRPr sz="1100">
              <a:latin typeface="Calibri"/>
              <a:cs typeface="Calibri"/>
            </a:endParaRPr>
          </a:p>
        </p:txBody>
      </p:sp>
      <p:pic>
        <p:nvPicPr>
          <p:cNvPr id="12" name="object 12"/>
          <p:cNvPicPr/>
          <p:nvPr/>
        </p:nvPicPr>
        <p:blipFill>
          <a:blip r:embed="rId3" cstate="print"/>
          <a:stretch>
            <a:fillRect/>
          </a:stretch>
        </p:blipFill>
        <p:spPr>
          <a:xfrm>
            <a:off x="7319771" y="2886443"/>
            <a:ext cx="1759457" cy="706386"/>
          </a:xfrm>
          <a:prstGeom prst="rect">
            <a:avLst/>
          </a:prstGeom>
        </p:spPr>
      </p:pic>
      <p:sp>
        <p:nvSpPr>
          <p:cNvPr id="13" name="object 13"/>
          <p:cNvSpPr txBox="1"/>
          <p:nvPr/>
        </p:nvSpPr>
        <p:spPr>
          <a:xfrm>
            <a:off x="7708518" y="2974086"/>
            <a:ext cx="1014730" cy="501650"/>
          </a:xfrm>
          <a:prstGeom prst="rect">
            <a:avLst/>
          </a:prstGeom>
        </p:spPr>
        <p:txBody>
          <a:bodyPr vert="horz" wrap="square" lIns="0" tIns="29845" rIns="0" bIns="0" rtlCol="0">
            <a:spAutoFit/>
          </a:bodyPr>
          <a:lstStyle/>
          <a:p>
            <a:pPr marL="12700" marR="5080" indent="1270" algn="ctr">
              <a:lnSpc>
                <a:spcPts val="1210"/>
              </a:lnSpc>
              <a:spcBef>
                <a:spcPts val="235"/>
              </a:spcBef>
            </a:pPr>
            <a:r>
              <a:rPr sz="1100" dirty="0">
                <a:latin typeface="Calibri"/>
                <a:cs typeface="Calibri"/>
              </a:rPr>
              <a:t>Correcting data </a:t>
            </a:r>
            <a:r>
              <a:rPr sz="1100" spc="5" dirty="0">
                <a:latin typeface="Calibri"/>
                <a:cs typeface="Calibri"/>
              </a:rPr>
              <a:t> </a:t>
            </a:r>
            <a:r>
              <a:rPr sz="1100" dirty="0">
                <a:latin typeface="Calibri"/>
                <a:cs typeface="Calibri"/>
              </a:rPr>
              <a:t>type</a:t>
            </a:r>
            <a:r>
              <a:rPr sz="1100" spc="-50" dirty="0">
                <a:latin typeface="Calibri"/>
                <a:cs typeface="Calibri"/>
              </a:rPr>
              <a:t> </a:t>
            </a:r>
            <a:r>
              <a:rPr sz="1100" dirty="0">
                <a:latin typeface="Calibri"/>
                <a:cs typeface="Calibri"/>
              </a:rPr>
              <a:t>and</a:t>
            </a:r>
            <a:r>
              <a:rPr sz="1100" spc="-40" dirty="0">
                <a:latin typeface="Calibri"/>
                <a:cs typeface="Calibri"/>
              </a:rPr>
              <a:t> </a:t>
            </a:r>
            <a:r>
              <a:rPr sz="1100" spc="-5" dirty="0">
                <a:latin typeface="Calibri"/>
                <a:cs typeface="Calibri"/>
              </a:rPr>
              <a:t>deriving </a:t>
            </a:r>
            <a:r>
              <a:rPr sz="1100" spc="-235" dirty="0">
                <a:latin typeface="Calibri"/>
                <a:cs typeface="Calibri"/>
              </a:rPr>
              <a:t> </a:t>
            </a:r>
            <a:r>
              <a:rPr sz="1100" dirty="0">
                <a:latin typeface="Calibri"/>
                <a:cs typeface="Calibri"/>
              </a:rPr>
              <a:t>new</a:t>
            </a:r>
            <a:r>
              <a:rPr sz="1100" spc="-25" dirty="0">
                <a:latin typeface="Calibri"/>
                <a:cs typeface="Calibri"/>
              </a:rPr>
              <a:t> </a:t>
            </a:r>
            <a:r>
              <a:rPr sz="1100" dirty="0">
                <a:latin typeface="Calibri"/>
                <a:cs typeface="Calibri"/>
              </a:rPr>
              <a:t>columns</a:t>
            </a:r>
            <a:endParaRPr sz="1100">
              <a:latin typeface="Calibri"/>
              <a:cs typeface="Calibri"/>
            </a:endParaRPr>
          </a:p>
        </p:txBody>
      </p:sp>
      <p:pic>
        <p:nvPicPr>
          <p:cNvPr id="14" name="object 14"/>
          <p:cNvPicPr/>
          <p:nvPr/>
        </p:nvPicPr>
        <p:blipFill>
          <a:blip r:embed="rId3" cstate="print"/>
          <a:stretch>
            <a:fillRect/>
          </a:stretch>
        </p:blipFill>
        <p:spPr>
          <a:xfrm>
            <a:off x="8723376" y="2886443"/>
            <a:ext cx="1759457" cy="706386"/>
          </a:xfrm>
          <a:prstGeom prst="rect">
            <a:avLst/>
          </a:prstGeom>
        </p:spPr>
      </p:pic>
      <p:sp>
        <p:nvSpPr>
          <p:cNvPr id="15" name="object 15"/>
          <p:cNvSpPr txBox="1"/>
          <p:nvPr/>
        </p:nvSpPr>
        <p:spPr>
          <a:xfrm>
            <a:off x="9212706" y="3050794"/>
            <a:ext cx="815340" cy="347980"/>
          </a:xfrm>
          <a:prstGeom prst="rect">
            <a:avLst/>
          </a:prstGeom>
        </p:spPr>
        <p:txBody>
          <a:bodyPr vert="horz" wrap="square" lIns="0" tIns="29845" rIns="0" bIns="0" rtlCol="0">
            <a:spAutoFit/>
          </a:bodyPr>
          <a:lstStyle/>
          <a:p>
            <a:pPr marL="47625" marR="5080" indent="-35560">
              <a:lnSpc>
                <a:spcPts val="1210"/>
              </a:lnSpc>
              <a:spcBef>
                <a:spcPts val="235"/>
              </a:spcBef>
            </a:pPr>
            <a:r>
              <a:rPr sz="1100" spc="-5" dirty="0">
                <a:latin typeface="Calibri"/>
                <a:cs typeface="Calibri"/>
              </a:rPr>
              <a:t>Filter</a:t>
            </a:r>
            <a:r>
              <a:rPr sz="1100" spc="-35" dirty="0">
                <a:latin typeface="Calibri"/>
                <a:cs typeface="Calibri"/>
              </a:rPr>
              <a:t> </a:t>
            </a:r>
            <a:r>
              <a:rPr sz="1100" dirty="0">
                <a:latin typeface="Calibri"/>
                <a:cs typeface="Calibri"/>
              </a:rPr>
              <a:t>Data</a:t>
            </a:r>
            <a:r>
              <a:rPr sz="1100" spc="-35" dirty="0">
                <a:latin typeface="Calibri"/>
                <a:cs typeface="Calibri"/>
              </a:rPr>
              <a:t> </a:t>
            </a:r>
            <a:r>
              <a:rPr sz="1100" spc="-5" dirty="0">
                <a:latin typeface="Calibri"/>
                <a:cs typeface="Calibri"/>
              </a:rPr>
              <a:t>for </a:t>
            </a:r>
            <a:r>
              <a:rPr sz="1100" spc="-229" dirty="0">
                <a:latin typeface="Calibri"/>
                <a:cs typeface="Calibri"/>
              </a:rPr>
              <a:t> </a:t>
            </a:r>
            <a:r>
              <a:rPr sz="1100" dirty="0">
                <a:latin typeface="Calibri"/>
                <a:cs typeface="Calibri"/>
              </a:rPr>
              <a:t>requirement</a:t>
            </a:r>
            <a:endParaRPr sz="1100">
              <a:latin typeface="Calibri"/>
              <a:cs typeface="Calibri"/>
            </a:endParaRPr>
          </a:p>
        </p:txBody>
      </p:sp>
      <p:pic>
        <p:nvPicPr>
          <p:cNvPr id="16" name="object 16"/>
          <p:cNvPicPr/>
          <p:nvPr/>
        </p:nvPicPr>
        <p:blipFill>
          <a:blip r:embed="rId3" cstate="print"/>
          <a:stretch>
            <a:fillRect/>
          </a:stretch>
        </p:blipFill>
        <p:spPr>
          <a:xfrm>
            <a:off x="10126980" y="2886443"/>
            <a:ext cx="1759457" cy="706386"/>
          </a:xfrm>
          <a:prstGeom prst="rect">
            <a:avLst/>
          </a:prstGeom>
        </p:spPr>
      </p:pic>
      <p:sp>
        <p:nvSpPr>
          <p:cNvPr id="17" name="object 17"/>
          <p:cNvSpPr txBox="1"/>
          <p:nvPr/>
        </p:nvSpPr>
        <p:spPr>
          <a:xfrm>
            <a:off x="10725657" y="3050794"/>
            <a:ext cx="594360" cy="347980"/>
          </a:xfrm>
          <a:prstGeom prst="rect">
            <a:avLst/>
          </a:prstGeom>
        </p:spPr>
        <p:txBody>
          <a:bodyPr vert="horz" wrap="square" lIns="0" tIns="29845" rIns="0" bIns="0" rtlCol="0">
            <a:spAutoFit/>
          </a:bodyPr>
          <a:lstStyle/>
          <a:p>
            <a:pPr marL="81280" marR="5080" indent="-68580">
              <a:lnSpc>
                <a:spcPts val="1210"/>
              </a:lnSpc>
              <a:spcBef>
                <a:spcPts val="235"/>
              </a:spcBef>
            </a:pPr>
            <a:r>
              <a:rPr sz="1100" dirty="0">
                <a:latin typeface="Calibri"/>
                <a:cs typeface="Calibri"/>
              </a:rPr>
              <a:t>Re</a:t>
            </a:r>
            <a:r>
              <a:rPr sz="1100" spc="5" dirty="0">
                <a:latin typeface="Calibri"/>
                <a:cs typeface="Calibri"/>
              </a:rPr>
              <a:t>mo</a:t>
            </a:r>
            <a:r>
              <a:rPr sz="1100" dirty="0">
                <a:latin typeface="Calibri"/>
                <a:cs typeface="Calibri"/>
              </a:rPr>
              <a:t>vi</a:t>
            </a:r>
            <a:r>
              <a:rPr sz="1100" spc="-5" dirty="0">
                <a:latin typeface="Calibri"/>
                <a:cs typeface="Calibri"/>
              </a:rPr>
              <a:t>n</a:t>
            </a:r>
            <a:r>
              <a:rPr sz="1100" dirty="0">
                <a:latin typeface="Calibri"/>
                <a:cs typeface="Calibri"/>
              </a:rPr>
              <a:t>g  outliers</a:t>
            </a:r>
            <a:endParaRPr sz="1100">
              <a:latin typeface="Calibri"/>
              <a:cs typeface="Calibri"/>
            </a:endParaRPr>
          </a:p>
        </p:txBody>
      </p:sp>
      <p:sp>
        <p:nvSpPr>
          <p:cNvPr id="18" name="object 18"/>
          <p:cNvSpPr txBox="1">
            <a:spLocks noGrp="1"/>
          </p:cNvSpPr>
          <p:nvPr>
            <p:ph type="title"/>
          </p:nvPr>
        </p:nvSpPr>
        <p:spPr>
          <a:xfrm>
            <a:off x="535940" y="1207770"/>
            <a:ext cx="3898265" cy="1001394"/>
          </a:xfrm>
          <a:prstGeom prst="rect">
            <a:avLst/>
          </a:prstGeom>
        </p:spPr>
        <p:txBody>
          <a:bodyPr vert="horz" wrap="square" lIns="0" tIns="13335" rIns="0" bIns="0" rtlCol="0">
            <a:spAutoFit/>
          </a:bodyPr>
          <a:lstStyle/>
          <a:p>
            <a:pPr marL="12700" marR="5080">
              <a:lnSpc>
                <a:spcPct val="100000"/>
              </a:lnSpc>
              <a:spcBef>
                <a:spcPts val="105"/>
              </a:spcBef>
            </a:pPr>
            <a:r>
              <a:rPr sz="3200" b="0" i="0" u="none" spc="-145" dirty="0">
                <a:latin typeface="Calibri"/>
                <a:cs typeface="Calibri"/>
              </a:rPr>
              <a:t>DATA</a:t>
            </a:r>
            <a:r>
              <a:rPr sz="3200" b="0" i="0" u="none" dirty="0">
                <a:latin typeface="Calibri"/>
                <a:cs typeface="Calibri"/>
              </a:rPr>
              <a:t> </a:t>
            </a:r>
            <a:r>
              <a:rPr sz="3200" b="0" i="0" u="none" spc="-10" dirty="0">
                <a:latin typeface="Calibri"/>
                <a:cs typeface="Calibri"/>
              </a:rPr>
              <a:t>CLEANING</a:t>
            </a:r>
            <a:r>
              <a:rPr sz="3200" b="0" i="0" u="none" dirty="0">
                <a:latin typeface="Calibri"/>
                <a:cs typeface="Calibri"/>
              </a:rPr>
              <a:t> </a:t>
            </a:r>
            <a:r>
              <a:rPr sz="3200" b="0" i="0" u="none" spc="-5" dirty="0">
                <a:latin typeface="Calibri"/>
                <a:cs typeface="Calibri"/>
              </a:rPr>
              <a:t>AND </a:t>
            </a:r>
            <a:r>
              <a:rPr sz="3200" b="0" i="0" u="none" dirty="0">
                <a:latin typeface="Calibri"/>
                <a:cs typeface="Calibri"/>
              </a:rPr>
              <a:t> </a:t>
            </a:r>
            <a:r>
              <a:rPr sz="3200" b="0" i="0" u="none" spc="-50" dirty="0">
                <a:latin typeface="Calibri"/>
                <a:cs typeface="Calibri"/>
              </a:rPr>
              <a:t>PREPARATION</a:t>
            </a:r>
            <a:r>
              <a:rPr sz="3200" b="0" i="0" u="none" spc="-35" dirty="0">
                <a:latin typeface="Calibri"/>
                <a:cs typeface="Calibri"/>
              </a:rPr>
              <a:t> </a:t>
            </a:r>
            <a:r>
              <a:rPr sz="3200" b="0" i="0" u="none" spc="-15" dirty="0">
                <a:latin typeface="Calibri"/>
                <a:cs typeface="Calibri"/>
              </a:rPr>
              <a:t>PROCESS</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AAAA8-CD7D-11EE-CACD-0A126DCEC084}"/>
              </a:ext>
            </a:extLst>
          </p:cNvPr>
          <p:cNvSpPr>
            <a:spLocks noGrp="1"/>
          </p:cNvSpPr>
          <p:nvPr>
            <p:ph type="title"/>
          </p:nvPr>
        </p:nvSpPr>
        <p:spPr>
          <a:xfrm>
            <a:off x="838200" y="365125"/>
            <a:ext cx="10515600" cy="829193"/>
          </a:xfrm>
        </p:spPr>
        <p:txBody>
          <a:bodyPr/>
          <a:lstStyle/>
          <a:p>
            <a:r>
              <a:rPr lang="en-IN" dirty="0">
                <a:latin typeface="Aharoni" panose="02010803020104030203" pitchFamily="2" charset="-79"/>
                <a:cs typeface="Aharoni" panose="02010803020104030203" pitchFamily="2" charset="-79"/>
              </a:rPr>
              <a:t>CONTENT</a:t>
            </a:r>
          </a:p>
        </p:txBody>
      </p:sp>
      <p:sp>
        <p:nvSpPr>
          <p:cNvPr id="5" name="Content Placeholder 4">
            <a:extLst>
              <a:ext uri="{FF2B5EF4-FFF2-40B4-BE49-F238E27FC236}">
                <a16:creationId xmlns:a16="http://schemas.microsoft.com/office/drawing/2014/main" id="{81A0DED3-CB66-C51B-BED2-04C52A910AA0}"/>
              </a:ext>
            </a:extLst>
          </p:cNvPr>
          <p:cNvSpPr>
            <a:spLocks noGrp="1"/>
          </p:cNvSpPr>
          <p:nvPr>
            <p:ph idx="1"/>
          </p:nvPr>
        </p:nvSpPr>
        <p:spPr/>
        <p:txBody>
          <a:bodyPr/>
          <a:lstStyle/>
          <a:p>
            <a:r>
              <a:rPr lang="en-IN" dirty="0">
                <a:latin typeface="Bahnschrift" panose="020B0502040204020203" pitchFamily="34" charset="0"/>
              </a:rPr>
              <a:t>Business Objective</a:t>
            </a:r>
          </a:p>
          <a:p>
            <a:r>
              <a:rPr lang="en-IN" dirty="0">
                <a:latin typeface="Bahnschrift" panose="020B0502040204020203" pitchFamily="34" charset="0"/>
              </a:rPr>
              <a:t>Problem statement </a:t>
            </a:r>
          </a:p>
          <a:p>
            <a:r>
              <a:rPr lang="en-IN" dirty="0">
                <a:latin typeface="Bahnschrift" panose="020B0502040204020203" pitchFamily="34" charset="0"/>
              </a:rPr>
              <a:t>EDA analysis work flow</a:t>
            </a:r>
          </a:p>
          <a:p>
            <a:r>
              <a:rPr lang="en-IN" dirty="0">
                <a:latin typeface="Bahnschrift" panose="020B0502040204020203" pitchFamily="34" charset="0"/>
              </a:rPr>
              <a:t>Data Analysis &amp; Data Visualization</a:t>
            </a:r>
          </a:p>
          <a:p>
            <a:pPr marL="571500" indent="-571500">
              <a:buFont typeface="+mj-lt"/>
              <a:buAutoNum type="romanUcPeriod"/>
            </a:pPr>
            <a:r>
              <a:rPr lang="en-IN" dirty="0">
                <a:latin typeface="Bahnschrift" panose="020B0502040204020203" pitchFamily="34" charset="0"/>
              </a:rPr>
              <a:t>Univariate analysis &amp; Bivariate analysis</a:t>
            </a:r>
          </a:p>
          <a:p>
            <a:pPr marL="571500" indent="-571500">
              <a:buFont typeface="+mj-lt"/>
              <a:buAutoNum type="romanUcPeriod"/>
            </a:pPr>
            <a:r>
              <a:rPr lang="en-IN" dirty="0">
                <a:latin typeface="Bahnschrift" panose="020B0502040204020203" pitchFamily="34" charset="0"/>
              </a:rPr>
              <a:t>Multivariate analysis</a:t>
            </a:r>
          </a:p>
          <a:p>
            <a:r>
              <a:rPr lang="en-IN" dirty="0">
                <a:latin typeface="Bahnschrift" panose="020B0502040204020203" pitchFamily="34" charset="0"/>
              </a:rPr>
              <a:t>Conclusion </a:t>
            </a:r>
          </a:p>
        </p:txBody>
      </p:sp>
    </p:spTree>
    <p:extLst>
      <p:ext uri="{BB962C8B-B14F-4D97-AF65-F5344CB8AC3E}">
        <p14:creationId xmlns:p14="http://schemas.microsoft.com/office/powerpoint/2010/main" val="254449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2668" y="371856"/>
            <a:ext cx="8514715" cy="1100455"/>
          </a:xfrm>
          <a:custGeom>
            <a:avLst/>
            <a:gdLst/>
            <a:ahLst/>
            <a:cxnLst/>
            <a:rect l="l" t="t" r="r" b="b"/>
            <a:pathLst>
              <a:path w="8514715" h="1100455">
                <a:moveTo>
                  <a:pt x="8404606" y="0"/>
                </a:moveTo>
                <a:lnTo>
                  <a:pt x="110032" y="0"/>
                </a:lnTo>
                <a:lnTo>
                  <a:pt x="67203" y="8647"/>
                </a:lnTo>
                <a:lnTo>
                  <a:pt x="32227" y="32226"/>
                </a:lnTo>
                <a:lnTo>
                  <a:pt x="8646" y="67186"/>
                </a:lnTo>
                <a:lnTo>
                  <a:pt x="0" y="109982"/>
                </a:lnTo>
                <a:lnTo>
                  <a:pt x="0" y="990346"/>
                </a:lnTo>
                <a:lnTo>
                  <a:pt x="8646" y="1033141"/>
                </a:lnTo>
                <a:lnTo>
                  <a:pt x="32227" y="1068101"/>
                </a:lnTo>
                <a:lnTo>
                  <a:pt x="67203" y="1091680"/>
                </a:lnTo>
                <a:lnTo>
                  <a:pt x="110032" y="1100328"/>
                </a:lnTo>
                <a:lnTo>
                  <a:pt x="8404606" y="1100328"/>
                </a:lnTo>
                <a:lnTo>
                  <a:pt x="8447401" y="1091680"/>
                </a:lnTo>
                <a:lnTo>
                  <a:pt x="8482361" y="1068101"/>
                </a:lnTo>
                <a:lnTo>
                  <a:pt x="8505940" y="1033141"/>
                </a:lnTo>
                <a:lnTo>
                  <a:pt x="8514588" y="990346"/>
                </a:lnTo>
                <a:lnTo>
                  <a:pt x="8514588" y="109982"/>
                </a:lnTo>
                <a:lnTo>
                  <a:pt x="8505940" y="67186"/>
                </a:lnTo>
                <a:lnTo>
                  <a:pt x="8482361" y="32226"/>
                </a:lnTo>
                <a:lnTo>
                  <a:pt x="8447401" y="8647"/>
                </a:lnTo>
                <a:lnTo>
                  <a:pt x="8404606" y="0"/>
                </a:lnTo>
                <a:close/>
              </a:path>
            </a:pathLst>
          </a:custGeom>
          <a:solidFill>
            <a:srgbClr val="4471C4"/>
          </a:solidFill>
        </p:spPr>
        <p:txBody>
          <a:bodyPr wrap="square" lIns="0" tIns="0" rIns="0" bIns="0" rtlCol="0"/>
          <a:lstStyle/>
          <a:p>
            <a:endParaRPr/>
          </a:p>
        </p:txBody>
      </p:sp>
      <p:sp>
        <p:nvSpPr>
          <p:cNvPr id="3" name="object 3"/>
          <p:cNvSpPr txBox="1"/>
          <p:nvPr/>
        </p:nvSpPr>
        <p:spPr>
          <a:xfrm>
            <a:off x="848664" y="667892"/>
            <a:ext cx="6694170" cy="462915"/>
          </a:xfrm>
          <a:prstGeom prst="rect">
            <a:avLst/>
          </a:prstGeom>
        </p:spPr>
        <p:txBody>
          <a:bodyPr vert="horz" wrap="square" lIns="0" tIns="12700" rIns="0" bIns="0" rtlCol="0">
            <a:spAutoFit/>
          </a:bodyPr>
          <a:lstStyle/>
          <a:p>
            <a:pPr marL="12700">
              <a:lnSpc>
                <a:spcPts val="1720"/>
              </a:lnSpc>
              <a:spcBef>
                <a:spcPts val="100"/>
              </a:spcBef>
            </a:pPr>
            <a:r>
              <a:rPr sz="1500" spc="-10" dirty="0">
                <a:solidFill>
                  <a:srgbClr val="FFFFFF"/>
                </a:solidFill>
                <a:latin typeface="Calibri"/>
                <a:cs typeface="Calibri"/>
              </a:rPr>
              <a:t>Data</a:t>
            </a:r>
            <a:r>
              <a:rPr sz="1500" spc="-5" dirty="0">
                <a:solidFill>
                  <a:srgbClr val="FFFFFF"/>
                </a:solidFill>
                <a:latin typeface="Calibri"/>
                <a:cs typeface="Calibri"/>
              </a:rPr>
              <a:t> </a:t>
            </a:r>
            <a:r>
              <a:rPr sz="1500" spc="-10" dirty="0">
                <a:solidFill>
                  <a:srgbClr val="FFFFFF"/>
                </a:solidFill>
                <a:latin typeface="Calibri"/>
                <a:cs typeface="Calibri"/>
              </a:rPr>
              <a:t>Understanding(Working</a:t>
            </a:r>
            <a:r>
              <a:rPr sz="1500" spc="-40" dirty="0">
                <a:solidFill>
                  <a:srgbClr val="FFFFFF"/>
                </a:solidFill>
                <a:latin typeface="Calibri"/>
                <a:cs typeface="Calibri"/>
              </a:rPr>
              <a:t> </a:t>
            </a:r>
            <a:r>
              <a:rPr sz="1500" spc="-5" dirty="0">
                <a:solidFill>
                  <a:srgbClr val="FFFFFF"/>
                </a:solidFill>
                <a:latin typeface="Calibri"/>
                <a:cs typeface="Calibri"/>
              </a:rPr>
              <a:t>with</a:t>
            </a:r>
            <a:r>
              <a:rPr sz="1500" spc="5" dirty="0">
                <a:solidFill>
                  <a:srgbClr val="FFFFFF"/>
                </a:solidFill>
                <a:latin typeface="Calibri"/>
                <a:cs typeface="Calibri"/>
              </a:rPr>
              <a:t> </a:t>
            </a:r>
            <a:r>
              <a:rPr sz="1500" dirty="0">
                <a:solidFill>
                  <a:srgbClr val="FFFFFF"/>
                </a:solidFill>
                <a:latin typeface="Calibri"/>
                <a:cs typeface="Calibri"/>
              </a:rPr>
              <a:t>the </a:t>
            </a:r>
            <a:r>
              <a:rPr sz="1500" spc="-10" dirty="0">
                <a:solidFill>
                  <a:srgbClr val="FFFFFF"/>
                </a:solidFill>
                <a:latin typeface="Calibri"/>
                <a:cs typeface="Calibri"/>
              </a:rPr>
              <a:t>data</a:t>
            </a:r>
            <a:r>
              <a:rPr sz="1500" dirty="0">
                <a:solidFill>
                  <a:srgbClr val="FFFFFF"/>
                </a:solidFill>
                <a:latin typeface="Calibri"/>
                <a:cs typeface="Calibri"/>
              </a:rPr>
              <a:t> dictionary</a:t>
            </a:r>
            <a:r>
              <a:rPr sz="1500" spc="-35" dirty="0">
                <a:solidFill>
                  <a:srgbClr val="FFFFFF"/>
                </a:solidFill>
                <a:latin typeface="Calibri"/>
                <a:cs typeface="Calibri"/>
              </a:rPr>
              <a:t> </a:t>
            </a:r>
            <a:r>
              <a:rPr sz="1500" dirty="0">
                <a:solidFill>
                  <a:srgbClr val="FFFFFF"/>
                </a:solidFill>
                <a:latin typeface="Calibri"/>
                <a:cs typeface="Calibri"/>
              </a:rPr>
              <a:t>and</a:t>
            </a:r>
            <a:r>
              <a:rPr sz="1500" spc="-10" dirty="0">
                <a:solidFill>
                  <a:srgbClr val="FFFFFF"/>
                </a:solidFill>
                <a:latin typeface="Calibri"/>
                <a:cs typeface="Calibri"/>
              </a:rPr>
              <a:t> getting</a:t>
            </a:r>
            <a:r>
              <a:rPr sz="1500" dirty="0">
                <a:solidFill>
                  <a:srgbClr val="FFFFFF"/>
                </a:solidFill>
                <a:latin typeface="Calibri"/>
                <a:cs typeface="Calibri"/>
              </a:rPr>
              <a:t> </a:t>
            </a:r>
            <a:r>
              <a:rPr sz="1500" spc="-5" dirty="0">
                <a:solidFill>
                  <a:srgbClr val="FFFFFF"/>
                </a:solidFill>
                <a:latin typeface="Calibri"/>
                <a:cs typeface="Calibri"/>
              </a:rPr>
              <a:t>knowledge</a:t>
            </a:r>
            <a:r>
              <a:rPr sz="1500" spc="-15" dirty="0">
                <a:solidFill>
                  <a:srgbClr val="FFFFFF"/>
                </a:solidFill>
                <a:latin typeface="Calibri"/>
                <a:cs typeface="Calibri"/>
              </a:rPr>
              <a:t> </a:t>
            </a:r>
            <a:r>
              <a:rPr sz="1500" spc="-5" dirty="0">
                <a:solidFill>
                  <a:srgbClr val="FFFFFF"/>
                </a:solidFill>
                <a:latin typeface="Calibri"/>
                <a:cs typeface="Calibri"/>
              </a:rPr>
              <a:t>of</a:t>
            </a:r>
            <a:r>
              <a:rPr sz="1500" spc="5" dirty="0">
                <a:solidFill>
                  <a:srgbClr val="FFFFFF"/>
                </a:solidFill>
                <a:latin typeface="Calibri"/>
                <a:cs typeface="Calibri"/>
              </a:rPr>
              <a:t> </a:t>
            </a:r>
            <a:r>
              <a:rPr sz="1500" dirty="0">
                <a:solidFill>
                  <a:srgbClr val="FFFFFF"/>
                </a:solidFill>
                <a:latin typeface="Calibri"/>
                <a:cs typeface="Calibri"/>
              </a:rPr>
              <a:t>all</a:t>
            </a:r>
            <a:r>
              <a:rPr sz="1500" spc="-10" dirty="0">
                <a:solidFill>
                  <a:srgbClr val="FFFFFF"/>
                </a:solidFill>
                <a:latin typeface="Calibri"/>
                <a:cs typeface="Calibri"/>
              </a:rPr>
              <a:t> </a:t>
            </a:r>
            <a:r>
              <a:rPr sz="1500" dirty="0">
                <a:solidFill>
                  <a:srgbClr val="FFFFFF"/>
                </a:solidFill>
                <a:latin typeface="Calibri"/>
                <a:cs typeface="Calibri"/>
              </a:rPr>
              <a:t>the</a:t>
            </a:r>
            <a:endParaRPr sz="1500">
              <a:latin typeface="Calibri"/>
              <a:cs typeface="Calibri"/>
            </a:endParaRPr>
          </a:p>
          <a:p>
            <a:pPr marL="12700">
              <a:lnSpc>
                <a:spcPts val="1720"/>
              </a:lnSpc>
            </a:pPr>
            <a:r>
              <a:rPr sz="1500" spc="-5" dirty="0">
                <a:solidFill>
                  <a:srgbClr val="FFFFFF"/>
                </a:solidFill>
                <a:latin typeface="Calibri"/>
                <a:cs typeface="Calibri"/>
              </a:rPr>
              <a:t>columns</a:t>
            </a:r>
            <a:r>
              <a:rPr sz="1500" spc="-25" dirty="0">
                <a:solidFill>
                  <a:srgbClr val="FFFFFF"/>
                </a:solidFill>
                <a:latin typeface="Calibri"/>
                <a:cs typeface="Calibri"/>
              </a:rPr>
              <a:t> </a:t>
            </a:r>
            <a:r>
              <a:rPr sz="1500" dirty="0">
                <a:solidFill>
                  <a:srgbClr val="FFFFFF"/>
                </a:solidFill>
                <a:latin typeface="Calibri"/>
                <a:cs typeface="Calibri"/>
              </a:rPr>
              <a:t>and</a:t>
            </a:r>
            <a:r>
              <a:rPr sz="1500" spc="-15" dirty="0">
                <a:solidFill>
                  <a:srgbClr val="FFFFFF"/>
                </a:solidFill>
                <a:latin typeface="Calibri"/>
                <a:cs typeface="Calibri"/>
              </a:rPr>
              <a:t> </a:t>
            </a:r>
            <a:r>
              <a:rPr sz="1500" dirty="0">
                <a:solidFill>
                  <a:srgbClr val="FFFFFF"/>
                </a:solidFill>
                <a:latin typeface="Calibri"/>
                <a:cs typeface="Calibri"/>
              </a:rPr>
              <a:t>their</a:t>
            </a:r>
            <a:r>
              <a:rPr sz="1500" spc="-15" dirty="0">
                <a:solidFill>
                  <a:srgbClr val="FFFFFF"/>
                </a:solidFill>
                <a:latin typeface="Calibri"/>
                <a:cs typeface="Calibri"/>
              </a:rPr>
              <a:t> </a:t>
            </a:r>
            <a:r>
              <a:rPr sz="1500" spc="-5" dirty="0">
                <a:solidFill>
                  <a:srgbClr val="FFFFFF"/>
                </a:solidFill>
                <a:latin typeface="Calibri"/>
                <a:cs typeface="Calibri"/>
              </a:rPr>
              <a:t>domain</a:t>
            </a:r>
            <a:r>
              <a:rPr sz="1500" spc="-20" dirty="0">
                <a:solidFill>
                  <a:srgbClr val="FFFFFF"/>
                </a:solidFill>
                <a:latin typeface="Calibri"/>
                <a:cs typeface="Calibri"/>
              </a:rPr>
              <a:t> </a:t>
            </a:r>
            <a:r>
              <a:rPr sz="1500" spc="-5" dirty="0">
                <a:solidFill>
                  <a:srgbClr val="FFFFFF"/>
                </a:solidFill>
                <a:latin typeface="Calibri"/>
                <a:cs typeface="Calibri"/>
              </a:rPr>
              <a:t>specific uses)</a:t>
            </a:r>
            <a:endParaRPr sz="1500">
              <a:latin typeface="Calibri"/>
              <a:cs typeface="Calibri"/>
            </a:endParaRPr>
          </a:p>
        </p:txBody>
      </p:sp>
      <p:sp>
        <p:nvSpPr>
          <p:cNvPr id="4" name="object 4"/>
          <p:cNvSpPr/>
          <p:nvPr/>
        </p:nvSpPr>
        <p:spPr>
          <a:xfrm>
            <a:off x="1408175" y="1624583"/>
            <a:ext cx="8514715" cy="1102360"/>
          </a:xfrm>
          <a:custGeom>
            <a:avLst/>
            <a:gdLst/>
            <a:ahLst/>
            <a:cxnLst/>
            <a:rect l="l" t="t" r="r" b="b"/>
            <a:pathLst>
              <a:path w="8514715" h="1102360">
                <a:moveTo>
                  <a:pt x="8404352" y="0"/>
                </a:moveTo>
                <a:lnTo>
                  <a:pt x="110236" y="0"/>
                </a:lnTo>
                <a:lnTo>
                  <a:pt x="67294" y="8651"/>
                </a:lnTo>
                <a:lnTo>
                  <a:pt x="32258" y="32257"/>
                </a:lnTo>
                <a:lnTo>
                  <a:pt x="8651" y="67294"/>
                </a:lnTo>
                <a:lnTo>
                  <a:pt x="0" y="110236"/>
                </a:lnTo>
                <a:lnTo>
                  <a:pt x="0" y="991615"/>
                </a:lnTo>
                <a:lnTo>
                  <a:pt x="8651" y="1034557"/>
                </a:lnTo>
                <a:lnTo>
                  <a:pt x="32258" y="1069594"/>
                </a:lnTo>
                <a:lnTo>
                  <a:pt x="67294" y="1093200"/>
                </a:lnTo>
                <a:lnTo>
                  <a:pt x="110236" y="1101852"/>
                </a:lnTo>
                <a:lnTo>
                  <a:pt x="8404352" y="1101852"/>
                </a:lnTo>
                <a:lnTo>
                  <a:pt x="8447293" y="1093200"/>
                </a:lnTo>
                <a:lnTo>
                  <a:pt x="8482330" y="1069594"/>
                </a:lnTo>
                <a:lnTo>
                  <a:pt x="8505936" y="1034557"/>
                </a:lnTo>
                <a:lnTo>
                  <a:pt x="8514588" y="991615"/>
                </a:lnTo>
                <a:lnTo>
                  <a:pt x="8514588" y="110236"/>
                </a:lnTo>
                <a:lnTo>
                  <a:pt x="8505936" y="67294"/>
                </a:lnTo>
                <a:lnTo>
                  <a:pt x="8482330" y="32257"/>
                </a:lnTo>
                <a:lnTo>
                  <a:pt x="8447293" y="8651"/>
                </a:lnTo>
                <a:lnTo>
                  <a:pt x="8404352" y="0"/>
                </a:lnTo>
                <a:close/>
              </a:path>
            </a:pathLst>
          </a:custGeom>
          <a:solidFill>
            <a:srgbClr val="4471C4"/>
          </a:solidFill>
        </p:spPr>
        <p:txBody>
          <a:bodyPr wrap="square" lIns="0" tIns="0" rIns="0" bIns="0" rtlCol="0"/>
          <a:lstStyle/>
          <a:p>
            <a:endParaRPr/>
          </a:p>
        </p:txBody>
      </p:sp>
      <p:sp>
        <p:nvSpPr>
          <p:cNvPr id="5" name="object 5"/>
          <p:cNvSpPr txBox="1"/>
          <p:nvPr/>
        </p:nvSpPr>
        <p:spPr>
          <a:xfrm>
            <a:off x="1484757" y="1735277"/>
            <a:ext cx="6639559" cy="254635"/>
          </a:xfrm>
          <a:prstGeom prst="rect">
            <a:avLst/>
          </a:prstGeom>
        </p:spPr>
        <p:txBody>
          <a:bodyPr vert="horz" wrap="square" lIns="0" tIns="12700" rIns="0" bIns="0" rtlCol="0">
            <a:spAutoFit/>
          </a:bodyPr>
          <a:lstStyle/>
          <a:p>
            <a:pPr marL="12700">
              <a:lnSpc>
                <a:spcPct val="100000"/>
              </a:lnSpc>
              <a:spcBef>
                <a:spcPts val="100"/>
              </a:spcBef>
            </a:pPr>
            <a:r>
              <a:rPr sz="1500" spc="-10" dirty="0">
                <a:solidFill>
                  <a:srgbClr val="FFFFFF"/>
                </a:solidFill>
                <a:latin typeface="Calibri"/>
                <a:cs typeface="Calibri"/>
              </a:rPr>
              <a:t>Univariate </a:t>
            </a:r>
            <a:r>
              <a:rPr sz="1500" spc="-5" dirty="0">
                <a:solidFill>
                  <a:srgbClr val="FFFFFF"/>
                </a:solidFill>
                <a:latin typeface="Calibri"/>
                <a:cs typeface="Calibri"/>
              </a:rPr>
              <a:t>analysis(Analyzing</a:t>
            </a:r>
            <a:r>
              <a:rPr sz="1500" dirty="0">
                <a:solidFill>
                  <a:srgbClr val="FFFFFF"/>
                </a:solidFill>
                <a:latin typeface="Calibri"/>
                <a:cs typeface="Calibri"/>
              </a:rPr>
              <a:t> </a:t>
            </a:r>
            <a:r>
              <a:rPr sz="1500" spc="-5" dirty="0">
                <a:solidFill>
                  <a:srgbClr val="FFFFFF"/>
                </a:solidFill>
                <a:latin typeface="Calibri"/>
                <a:cs typeface="Calibri"/>
              </a:rPr>
              <a:t>each</a:t>
            </a:r>
            <a:r>
              <a:rPr sz="1500" spc="-15" dirty="0">
                <a:solidFill>
                  <a:srgbClr val="FFFFFF"/>
                </a:solidFill>
                <a:latin typeface="Calibri"/>
                <a:cs typeface="Calibri"/>
              </a:rPr>
              <a:t> </a:t>
            </a:r>
            <a:r>
              <a:rPr sz="1500" spc="-5" dirty="0">
                <a:solidFill>
                  <a:srgbClr val="FFFFFF"/>
                </a:solidFill>
                <a:latin typeface="Calibri"/>
                <a:cs typeface="Calibri"/>
              </a:rPr>
              <a:t>column, plotting</a:t>
            </a:r>
            <a:r>
              <a:rPr sz="1500" spc="-20" dirty="0">
                <a:solidFill>
                  <a:srgbClr val="FFFFFF"/>
                </a:solidFill>
                <a:latin typeface="Calibri"/>
                <a:cs typeface="Calibri"/>
              </a:rPr>
              <a:t> </a:t>
            </a:r>
            <a:r>
              <a:rPr sz="1500" dirty="0">
                <a:solidFill>
                  <a:srgbClr val="FFFFFF"/>
                </a:solidFill>
                <a:latin typeface="Calibri"/>
                <a:cs typeface="Calibri"/>
              </a:rPr>
              <a:t>the</a:t>
            </a:r>
            <a:r>
              <a:rPr sz="1500" spc="15" dirty="0">
                <a:solidFill>
                  <a:srgbClr val="FFFFFF"/>
                </a:solidFill>
                <a:latin typeface="Calibri"/>
                <a:cs typeface="Calibri"/>
              </a:rPr>
              <a:t> </a:t>
            </a:r>
            <a:r>
              <a:rPr sz="1500" spc="-5" dirty="0">
                <a:solidFill>
                  <a:srgbClr val="FFFFFF"/>
                </a:solidFill>
                <a:latin typeface="Calibri"/>
                <a:cs typeface="Calibri"/>
              </a:rPr>
              <a:t>distributions</a:t>
            </a:r>
            <a:r>
              <a:rPr sz="1500" spc="-25" dirty="0">
                <a:solidFill>
                  <a:srgbClr val="FFFFFF"/>
                </a:solidFill>
                <a:latin typeface="Calibri"/>
                <a:cs typeface="Calibri"/>
              </a:rPr>
              <a:t> </a:t>
            </a:r>
            <a:r>
              <a:rPr sz="1500" spc="-5" dirty="0">
                <a:solidFill>
                  <a:srgbClr val="FFFFFF"/>
                </a:solidFill>
                <a:latin typeface="Calibri"/>
                <a:cs typeface="Calibri"/>
              </a:rPr>
              <a:t>of</a:t>
            </a:r>
            <a:r>
              <a:rPr sz="1500" dirty="0">
                <a:solidFill>
                  <a:srgbClr val="FFFFFF"/>
                </a:solidFill>
                <a:latin typeface="Calibri"/>
                <a:cs typeface="Calibri"/>
              </a:rPr>
              <a:t> each</a:t>
            </a:r>
            <a:r>
              <a:rPr sz="1500" spc="15" dirty="0">
                <a:solidFill>
                  <a:srgbClr val="FFFFFF"/>
                </a:solidFill>
                <a:latin typeface="Calibri"/>
                <a:cs typeface="Calibri"/>
              </a:rPr>
              <a:t> </a:t>
            </a:r>
            <a:r>
              <a:rPr sz="1500" spc="-5" dirty="0">
                <a:solidFill>
                  <a:srgbClr val="FFFFFF"/>
                </a:solidFill>
                <a:latin typeface="Calibri"/>
                <a:cs typeface="Calibri"/>
              </a:rPr>
              <a:t>column.)</a:t>
            </a:r>
            <a:endParaRPr sz="1500">
              <a:latin typeface="Calibri"/>
              <a:cs typeface="Calibri"/>
            </a:endParaRPr>
          </a:p>
        </p:txBody>
      </p:sp>
      <p:sp>
        <p:nvSpPr>
          <p:cNvPr id="6" name="object 6"/>
          <p:cNvSpPr/>
          <p:nvPr/>
        </p:nvSpPr>
        <p:spPr>
          <a:xfrm>
            <a:off x="2043683" y="2878835"/>
            <a:ext cx="8514715" cy="1100455"/>
          </a:xfrm>
          <a:custGeom>
            <a:avLst/>
            <a:gdLst/>
            <a:ahLst/>
            <a:cxnLst/>
            <a:rect l="l" t="t" r="r" b="b"/>
            <a:pathLst>
              <a:path w="8514715" h="1100454">
                <a:moveTo>
                  <a:pt x="8404606" y="0"/>
                </a:moveTo>
                <a:lnTo>
                  <a:pt x="109982" y="0"/>
                </a:lnTo>
                <a:lnTo>
                  <a:pt x="67186" y="8647"/>
                </a:lnTo>
                <a:lnTo>
                  <a:pt x="32226" y="32226"/>
                </a:lnTo>
                <a:lnTo>
                  <a:pt x="8647" y="67186"/>
                </a:lnTo>
                <a:lnTo>
                  <a:pt x="0" y="109981"/>
                </a:lnTo>
                <a:lnTo>
                  <a:pt x="0" y="990345"/>
                </a:lnTo>
                <a:lnTo>
                  <a:pt x="8647" y="1033141"/>
                </a:lnTo>
                <a:lnTo>
                  <a:pt x="32226" y="1068101"/>
                </a:lnTo>
                <a:lnTo>
                  <a:pt x="67186" y="1091680"/>
                </a:lnTo>
                <a:lnTo>
                  <a:pt x="109982" y="1100327"/>
                </a:lnTo>
                <a:lnTo>
                  <a:pt x="8404606" y="1100327"/>
                </a:lnTo>
                <a:lnTo>
                  <a:pt x="8447401" y="1091680"/>
                </a:lnTo>
                <a:lnTo>
                  <a:pt x="8482361" y="1068101"/>
                </a:lnTo>
                <a:lnTo>
                  <a:pt x="8505940" y="1033141"/>
                </a:lnTo>
                <a:lnTo>
                  <a:pt x="8514588" y="990345"/>
                </a:lnTo>
                <a:lnTo>
                  <a:pt x="8514588" y="109981"/>
                </a:lnTo>
                <a:lnTo>
                  <a:pt x="8505940" y="67186"/>
                </a:lnTo>
                <a:lnTo>
                  <a:pt x="8482361" y="32226"/>
                </a:lnTo>
                <a:lnTo>
                  <a:pt x="8447401" y="8647"/>
                </a:lnTo>
                <a:lnTo>
                  <a:pt x="8404606" y="0"/>
                </a:lnTo>
                <a:close/>
              </a:path>
            </a:pathLst>
          </a:custGeom>
          <a:solidFill>
            <a:srgbClr val="4471C4"/>
          </a:solidFill>
        </p:spPr>
        <p:txBody>
          <a:bodyPr wrap="square" lIns="0" tIns="0" rIns="0" bIns="0" rtlCol="0"/>
          <a:lstStyle/>
          <a:p>
            <a:endParaRPr/>
          </a:p>
        </p:txBody>
      </p:sp>
      <p:sp>
        <p:nvSpPr>
          <p:cNvPr id="7" name="object 7"/>
          <p:cNvSpPr txBox="1"/>
          <p:nvPr/>
        </p:nvSpPr>
        <p:spPr>
          <a:xfrm>
            <a:off x="2120645" y="3175761"/>
            <a:ext cx="6671945" cy="462915"/>
          </a:xfrm>
          <a:prstGeom prst="rect">
            <a:avLst/>
          </a:prstGeom>
        </p:spPr>
        <p:txBody>
          <a:bodyPr vert="horz" wrap="square" lIns="0" tIns="36195" rIns="0" bIns="0" rtlCol="0">
            <a:spAutoFit/>
          </a:bodyPr>
          <a:lstStyle/>
          <a:p>
            <a:pPr marL="12700" marR="5080">
              <a:lnSpc>
                <a:spcPts val="1639"/>
              </a:lnSpc>
              <a:spcBef>
                <a:spcPts val="285"/>
              </a:spcBef>
            </a:pPr>
            <a:r>
              <a:rPr sz="1500" spc="-5" dirty="0">
                <a:solidFill>
                  <a:srgbClr val="FFFFFF"/>
                </a:solidFill>
                <a:latin typeface="Calibri"/>
                <a:cs typeface="Calibri"/>
              </a:rPr>
              <a:t>Segmented </a:t>
            </a:r>
            <a:r>
              <a:rPr sz="1500" spc="-10" dirty="0">
                <a:solidFill>
                  <a:srgbClr val="FFFFFF"/>
                </a:solidFill>
                <a:latin typeface="Calibri"/>
                <a:cs typeface="Calibri"/>
              </a:rPr>
              <a:t>Univariate </a:t>
            </a:r>
            <a:r>
              <a:rPr sz="1500" spc="-5" dirty="0">
                <a:solidFill>
                  <a:srgbClr val="FFFFFF"/>
                </a:solidFill>
                <a:latin typeface="Calibri"/>
                <a:cs typeface="Calibri"/>
              </a:rPr>
              <a:t>analysis(Analyzing </a:t>
            </a:r>
            <a:r>
              <a:rPr sz="1500" dirty="0">
                <a:solidFill>
                  <a:srgbClr val="FFFFFF"/>
                </a:solidFill>
                <a:latin typeface="Calibri"/>
                <a:cs typeface="Calibri"/>
              </a:rPr>
              <a:t>the </a:t>
            </a:r>
            <a:r>
              <a:rPr sz="1500" spc="-5" dirty="0">
                <a:solidFill>
                  <a:srgbClr val="FFFFFF"/>
                </a:solidFill>
                <a:latin typeface="Calibri"/>
                <a:cs typeface="Calibri"/>
              </a:rPr>
              <a:t>continuous </a:t>
            </a:r>
            <a:r>
              <a:rPr sz="1500" spc="-10" dirty="0">
                <a:solidFill>
                  <a:srgbClr val="FFFFFF"/>
                </a:solidFill>
                <a:latin typeface="Calibri"/>
                <a:cs typeface="Calibri"/>
              </a:rPr>
              <a:t>data </a:t>
            </a:r>
            <a:r>
              <a:rPr sz="1500" spc="-5" dirty="0">
                <a:solidFill>
                  <a:srgbClr val="FFFFFF"/>
                </a:solidFill>
                <a:latin typeface="Calibri"/>
                <a:cs typeface="Calibri"/>
              </a:rPr>
              <a:t>columns with respect </a:t>
            </a:r>
            <a:r>
              <a:rPr sz="1500" spc="-10" dirty="0">
                <a:solidFill>
                  <a:srgbClr val="FFFFFF"/>
                </a:solidFill>
                <a:latin typeface="Calibri"/>
                <a:cs typeface="Calibri"/>
              </a:rPr>
              <a:t>to </a:t>
            </a:r>
            <a:r>
              <a:rPr sz="1500" spc="-325" dirty="0">
                <a:solidFill>
                  <a:srgbClr val="FFFFFF"/>
                </a:solidFill>
                <a:latin typeface="Calibri"/>
                <a:cs typeface="Calibri"/>
              </a:rPr>
              <a:t> </a:t>
            </a:r>
            <a:r>
              <a:rPr sz="1500" spc="-10" dirty="0">
                <a:solidFill>
                  <a:srgbClr val="FFFFFF"/>
                </a:solidFill>
                <a:latin typeface="Calibri"/>
                <a:cs typeface="Calibri"/>
              </a:rPr>
              <a:t>categorical</a:t>
            </a:r>
            <a:r>
              <a:rPr sz="1500" spc="-30" dirty="0">
                <a:solidFill>
                  <a:srgbClr val="FFFFFF"/>
                </a:solidFill>
                <a:latin typeface="Calibri"/>
                <a:cs typeface="Calibri"/>
              </a:rPr>
              <a:t> </a:t>
            </a:r>
            <a:r>
              <a:rPr sz="1500" spc="-5" dirty="0">
                <a:solidFill>
                  <a:srgbClr val="FFFFFF"/>
                </a:solidFill>
                <a:latin typeface="Calibri"/>
                <a:cs typeface="Calibri"/>
              </a:rPr>
              <a:t>column)</a:t>
            </a:r>
            <a:endParaRPr sz="1500">
              <a:latin typeface="Calibri"/>
              <a:cs typeface="Calibri"/>
            </a:endParaRPr>
          </a:p>
        </p:txBody>
      </p:sp>
      <p:sp>
        <p:nvSpPr>
          <p:cNvPr id="8" name="object 8"/>
          <p:cNvSpPr/>
          <p:nvPr/>
        </p:nvSpPr>
        <p:spPr>
          <a:xfrm>
            <a:off x="2679192" y="4131564"/>
            <a:ext cx="8516620" cy="1102360"/>
          </a:xfrm>
          <a:custGeom>
            <a:avLst/>
            <a:gdLst/>
            <a:ahLst/>
            <a:cxnLst/>
            <a:rect l="l" t="t" r="r" b="b"/>
            <a:pathLst>
              <a:path w="8516620" h="1102360">
                <a:moveTo>
                  <a:pt x="8405876" y="0"/>
                </a:moveTo>
                <a:lnTo>
                  <a:pt x="110235" y="0"/>
                </a:lnTo>
                <a:lnTo>
                  <a:pt x="67294" y="8651"/>
                </a:lnTo>
                <a:lnTo>
                  <a:pt x="32257" y="32258"/>
                </a:lnTo>
                <a:lnTo>
                  <a:pt x="8651" y="67294"/>
                </a:lnTo>
                <a:lnTo>
                  <a:pt x="0" y="110236"/>
                </a:lnTo>
                <a:lnTo>
                  <a:pt x="0" y="991616"/>
                </a:lnTo>
                <a:lnTo>
                  <a:pt x="8651" y="1034557"/>
                </a:lnTo>
                <a:lnTo>
                  <a:pt x="32257" y="1069594"/>
                </a:lnTo>
                <a:lnTo>
                  <a:pt x="67294" y="1093200"/>
                </a:lnTo>
                <a:lnTo>
                  <a:pt x="110235" y="1101852"/>
                </a:lnTo>
                <a:lnTo>
                  <a:pt x="8405876" y="1101852"/>
                </a:lnTo>
                <a:lnTo>
                  <a:pt x="8448817" y="1093200"/>
                </a:lnTo>
                <a:lnTo>
                  <a:pt x="8483854" y="1069594"/>
                </a:lnTo>
                <a:lnTo>
                  <a:pt x="8507460" y="1034557"/>
                </a:lnTo>
                <a:lnTo>
                  <a:pt x="8516112" y="991616"/>
                </a:lnTo>
                <a:lnTo>
                  <a:pt x="8516112" y="110236"/>
                </a:lnTo>
                <a:lnTo>
                  <a:pt x="8507460" y="67294"/>
                </a:lnTo>
                <a:lnTo>
                  <a:pt x="8483854" y="32257"/>
                </a:lnTo>
                <a:lnTo>
                  <a:pt x="8448817" y="8651"/>
                </a:lnTo>
                <a:lnTo>
                  <a:pt x="8405876" y="0"/>
                </a:lnTo>
                <a:close/>
              </a:path>
            </a:pathLst>
          </a:custGeom>
          <a:solidFill>
            <a:srgbClr val="4471C4"/>
          </a:solidFill>
        </p:spPr>
        <p:txBody>
          <a:bodyPr wrap="square" lIns="0" tIns="0" rIns="0" bIns="0" rtlCol="0"/>
          <a:lstStyle/>
          <a:p>
            <a:endParaRPr/>
          </a:p>
        </p:txBody>
      </p:sp>
      <p:sp>
        <p:nvSpPr>
          <p:cNvPr id="9" name="object 9"/>
          <p:cNvSpPr txBox="1"/>
          <p:nvPr/>
        </p:nvSpPr>
        <p:spPr>
          <a:xfrm>
            <a:off x="2756407" y="4429201"/>
            <a:ext cx="6833234" cy="463550"/>
          </a:xfrm>
          <a:prstGeom prst="rect">
            <a:avLst/>
          </a:prstGeom>
        </p:spPr>
        <p:txBody>
          <a:bodyPr vert="horz" wrap="square" lIns="0" tIns="12700" rIns="0" bIns="0" rtlCol="0">
            <a:spAutoFit/>
          </a:bodyPr>
          <a:lstStyle/>
          <a:p>
            <a:pPr marL="12700">
              <a:lnSpc>
                <a:spcPts val="1725"/>
              </a:lnSpc>
              <a:spcBef>
                <a:spcPts val="100"/>
              </a:spcBef>
            </a:pPr>
            <a:r>
              <a:rPr sz="1500" spc="-10" dirty="0">
                <a:solidFill>
                  <a:srgbClr val="FFFFFF"/>
                </a:solidFill>
                <a:latin typeface="Calibri"/>
                <a:cs typeface="Calibri"/>
              </a:rPr>
              <a:t>Bivariate </a:t>
            </a:r>
            <a:r>
              <a:rPr sz="1500" spc="-5" dirty="0">
                <a:solidFill>
                  <a:srgbClr val="FFFFFF"/>
                </a:solidFill>
                <a:latin typeface="Calibri"/>
                <a:cs typeface="Calibri"/>
              </a:rPr>
              <a:t>analysis</a:t>
            </a:r>
            <a:r>
              <a:rPr sz="1500" spc="-15" dirty="0">
                <a:solidFill>
                  <a:srgbClr val="FFFFFF"/>
                </a:solidFill>
                <a:latin typeface="Calibri"/>
                <a:cs typeface="Calibri"/>
              </a:rPr>
              <a:t> </a:t>
            </a:r>
            <a:r>
              <a:rPr sz="1500" dirty="0">
                <a:solidFill>
                  <a:srgbClr val="FFFFFF"/>
                </a:solidFill>
                <a:latin typeface="Calibri"/>
                <a:cs typeface="Calibri"/>
              </a:rPr>
              <a:t>and</a:t>
            </a:r>
            <a:r>
              <a:rPr sz="1500" spc="15" dirty="0">
                <a:solidFill>
                  <a:srgbClr val="FFFFFF"/>
                </a:solidFill>
                <a:latin typeface="Calibri"/>
                <a:cs typeface="Calibri"/>
              </a:rPr>
              <a:t> </a:t>
            </a:r>
            <a:r>
              <a:rPr sz="1500" spc="-5" dirty="0">
                <a:solidFill>
                  <a:srgbClr val="FFFFFF"/>
                </a:solidFill>
                <a:latin typeface="Calibri"/>
                <a:cs typeface="Calibri"/>
              </a:rPr>
              <a:t>Multivariate</a:t>
            </a:r>
            <a:r>
              <a:rPr sz="1500" spc="-20" dirty="0">
                <a:solidFill>
                  <a:srgbClr val="FFFFFF"/>
                </a:solidFill>
                <a:latin typeface="Calibri"/>
                <a:cs typeface="Calibri"/>
              </a:rPr>
              <a:t> </a:t>
            </a:r>
            <a:r>
              <a:rPr sz="1500" spc="-5" dirty="0">
                <a:solidFill>
                  <a:srgbClr val="FFFFFF"/>
                </a:solidFill>
                <a:latin typeface="Calibri"/>
                <a:cs typeface="Calibri"/>
              </a:rPr>
              <a:t>analysis(Analyzing</a:t>
            </a:r>
            <a:r>
              <a:rPr sz="1500" dirty="0">
                <a:solidFill>
                  <a:srgbClr val="FFFFFF"/>
                </a:solidFill>
                <a:latin typeface="Calibri"/>
                <a:cs typeface="Calibri"/>
              </a:rPr>
              <a:t> the</a:t>
            </a:r>
            <a:r>
              <a:rPr sz="1500" spc="-15" dirty="0">
                <a:solidFill>
                  <a:srgbClr val="FFFFFF"/>
                </a:solidFill>
                <a:latin typeface="Calibri"/>
                <a:cs typeface="Calibri"/>
              </a:rPr>
              <a:t> </a:t>
            </a:r>
            <a:r>
              <a:rPr sz="1500" spc="-5" dirty="0">
                <a:solidFill>
                  <a:srgbClr val="FFFFFF"/>
                </a:solidFill>
                <a:latin typeface="Calibri"/>
                <a:cs typeface="Calibri"/>
              </a:rPr>
              <a:t>two</a:t>
            </a:r>
            <a:r>
              <a:rPr sz="1500" spc="5" dirty="0">
                <a:solidFill>
                  <a:srgbClr val="FFFFFF"/>
                </a:solidFill>
                <a:latin typeface="Calibri"/>
                <a:cs typeface="Calibri"/>
              </a:rPr>
              <a:t> </a:t>
            </a:r>
            <a:r>
              <a:rPr sz="1500" spc="-5" dirty="0">
                <a:solidFill>
                  <a:srgbClr val="FFFFFF"/>
                </a:solidFill>
                <a:latin typeface="Calibri"/>
                <a:cs typeface="Calibri"/>
              </a:rPr>
              <a:t>variable</a:t>
            </a:r>
            <a:r>
              <a:rPr sz="1500" dirty="0">
                <a:solidFill>
                  <a:srgbClr val="FFFFFF"/>
                </a:solidFill>
                <a:latin typeface="Calibri"/>
                <a:cs typeface="Calibri"/>
              </a:rPr>
              <a:t> </a:t>
            </a:r>
            <a:r>
              <a:rPr sz="1500" spc="-5" dirty="0">
                <a:solidFill>
                  <a:srgbClr val="FFFFFF"/>
                </a:solidFill>
                <a:latin typeface="Calibri"/>
                <a:cs typeface="Calibri"/>
              </a:rPr>
              <a:t>behavior</a:t>
            </a:r>
            <a:r>
              <a:rPr sz="1500" spc="10" dirty="0">
                <a:solidFill>
                  <a:srgbClr val="FFFFFF"/>
                </a:solidFill>
                <a:latin typeface="Calibri"/>
                <a:cs typeface="Calibri"/>
              </a:rPr>
              <a:t> </a:t>
            </a:r>
            <a:r>
              <a:rPr sz="1500" spc="-15" dirty="0">
                <a:solidFill>
                  <a:srgbClr val="FFFFFF"/>
                </a:solidFill>
                <a:latin typeface="Calibri"/>
                <a:cs typeface="Calibri"/>
              </a:rPr>
              <a:t>like</a:t>
            </a:r>
            <a:r>
              <a:rPr sz="1500" spc="-5" dirty="0">
                <a:solidFill>
                  <a:srgbClr val="FFFFFF"/>
                </a:solidFill>
                <a:latin typeface="Calibri"/>
                <a:cs typeface="Calibri"/>
              </a:rPr>
              <a:t> </a:t>
            </a:r>
            <a:r>
              <a:rPr sz="1500" dirty="0">
                <a:solidFill>
                  <a:srgbClr val="FFFFFF"/>
                </a:solidFill>
                <a:latin typeface="Calibri"/>
                <a:cs typeface="Calibri"/>
              </a:rPr>
              <a:t>loan</a:t>
            </a:r>
            <a:endParaRPr sz="1500">
              <a:latin typeface="Calibri"/>
              <a:cs typeface="Calibri"/>
            </a:endParaRPr>
          </a:p>
          <a:p>
            <a:pPr marL="12700">
              <a:lnSpc>
                <a:spcPts val="1725"/>
              </a:lnSpc>
            </a:pPr>
            <a:r>
              <a:rPr sz="1500" spc="-5" dirty="0">
                <a:solidFill>
                  <a:srgbClr val="FFFFFF"/>
                </a:solidFill>
                <a:latin typeface="Calibri"/>
                <a:cs typeface="Calibri"/>
              </a:rPr>
              <a:t>amount</a:t>
            </a:r>
            <a:r>
              <a:rPr sz="1500" spc="-30" dirty="0">
                <a:solidFill>
                  <a:srgbClr val="FFFFFF"/>
                </a:solidFill>
                <a:latin typeface="Calibri"/>
                <a:cs typeface="Calibri"/>
              </a:rPr>
              <a:t> </a:t>
            </a:r>
            <a:r>
              <a:rPr sz="1500" dirty="0">
                <a:solidFill>
                  <a:srgbClr val="FFFFFF"/>
                </a:solidFill>
                <a:latin typeface="Calibri"/>
                <a:cs typeface="Calibri"/>
              </a:rPr>
              <a:t>and</a:t>
            </a:r>
            <a:r>
              <a:rPr sz="1500" spc="-20" dirty="0">
                <a:solidFill>
                  <a:srgbClr val="FFFFFF"/>
                </a:solidFill>
                <a:latin typeface="Calibri"/>
                <a:cs typeface="Calibri"/>
              </a:rPr>
              <a:t> </a:t>
            </a:r>
            <a:r>
              <a:rPr sz="1500" dirty="0">
                <a:solidFill>
                  <a:srgbClr val="FFFFFF"/>
                </a:solidFill>
                <a:latin typeface="Calibri"/>
                <a:cs typeface="Calibri"/>
              </a:rPr>
              <a:t>loan</a:t>
            </a:r>
            <a:r>
              <a:rPr sz="1500" spc="-5" dirty="0">
                <a:solidFill>
                  <a:srgbClr val="FFFFFF"/>
                </a:solidFill>
                <a:latin typeface="Calibri"/>
                <a:cs typeface="Calibri"/>
              </a:rPr>
              <a:t> </a:t>
            </a:r>
            <a:r>
              <a:rPr sz="1500" spc="-10" dirty="0">
                <a:solidFill>
                  <a:srgbClr val="FFFFFF"/>
                </a:solidFill>
                <a:latin typeface="Calibri"/>
                <a:cs typeface="Calibri"/>
              </a:rPr>
              <a:t>status</a:t>
            </a:r>
            <a:endParaRPr sz="1500">
              <a:latin typeface="Calibri"/>
              <a:cs typeface="Calibri"/>
            </a:endParaRPr>
          </a:p>
        </p:txBody>
      </p:sp>
      <p:sp>
        <p:nvSpPr>
          <p:cNvPr id="10" name="object 10"/>
          <p:cNvSpPr/>
          <p:nvPr/>
        </p:nvSpPr>
        <p:spPr>
          <a:xfrm>
            <a:off x="3314700" y="5385815"/>
            <a:ext cx="8516620" cy="1100455"/>
          </a:xfrm>
          <a:custGeom>
            <a:avLst/>
            <a:gdLst/>
            <a:ahLst/>
            <a:cxnLst/>
            <a:rect l="l" t="t" r="r" b="b"/>
            <a:pathLst>
              <a:path w="8516620" h="1100454">
                <a:moveTo>
                  <a:pt x="8406130" y="0"/>
                </a:moveTo>
                <a:lnTo>
                  <a:pt x="109982" y="0"/>
                </a:lnTo>
                <a:lnTo>
                  <a:pt x="67186" y="8647"/>
                </a:lnTo>
                <a:lnTo>
                  <a:pt x="32226" y="32226"/>
                </a:lnTo>
                <a:lnTo>
                  <a:pt x="8647" y="67186"/>
                </a:lnTo>
                <a:lnTo>
                  <a:pt x="0" y="109982"/>
                </a:lnTo>
                <a:lnTo>
                  <a:pt x="0" y="990295"/>
                </a:lnTo>
                <a:lnTo>
                  <a:pt x="8647" y="1033124"/>
                </a:lnTo>
                <a:lnTo>
                  <a:pt x="32226" y="1068100"/>
                </a:lnTo>
                <a:lnTo>
                  <a:pt x="67186" y="1091681"/>
                </a:lnTo>
                <a:lnTo>
                  <a:pt x="109982" y="1100328"/>
                </a:lnTo>
                <a:lnTo>
                  <a:pt x="8406130" y="1100340"/>
                </a:lnTo>
                <a:lnTo>
                  <a:pt x="8448925" y="1091693"/>
                </a:lnTo>
                <a:lnTo>
                  <a:pt x="8483885" y="1068111"/>
                </a:lnTo>
                <a:lnTo>
                  <a:pt x="8507464" y="1033132"/>
                </a:lnTo>
                <a:lnTo>
                  <a:pt x="8516112" y="990295"/>
                </a:lnTo>
                <a:lnTo>
                  <a:pt x="8516112" y="109982"/>
                </a:lnTo>
                <a:lnTo>
                  <a:pt x="8507464" y="67186"/>
                </a:lnTo>
                <a:lnTo>
                  <a:pt x="8483885" y="32226"/>
                </a:lnTo>
                <a:lnTo>
                  <a:pt x="8448925" y="8647"/>
                </a:lnTo>
                <a:lnTo>
                  <a:pt x="8406130" y="0"/>
                </a:lnTo>
                <a:close/>
              </a:path>
            </a:pathLst>
          </a:custGeom>
          <a:solidFill>
            <a:srgbClr val="4471C4"/>
          </a:solidFill>
        </p:spPr>
        <p:txBody>
          <a:bodyPr wrap="square" lIns="0" tIns="0" rIns="0" bIns="0" rtlCol="0"/>
          <a:lstStyle/>
          <a:p>
            <a:endParaRPr/>
          </a:p>
        </p:txBody>
      </p:sp>
      <p:sp>
        <p:nvSpPr>
          <p:cNvPr id="11" name="object 11"/>
          <p:cNvSpPr txBox="1"/>
          <p:nvPr/>
        </p:nvSpPr>
        <p:spPr>
          <a:xfrm>
            <a:off x="3392551" y="5683402"/>
            <a:ext cx="6518909" cy="462915"/>
          </a:xfrm>
          <a:prstGeom prst="rect">
            <a:avLst/>
          </a:prstGeom>
        </p:spPr>
        <p:txBody>
          <a:bodyPr vert="horz" wrap="square" lIns="0" tIns="36195" rIns="0" bIns="0" rtlCol="0">
            <a:spAutoFit/>
          </a:bodyPr>
          <a:lstStyle/>
          <a:p>
            <a:pPr marL="12700" marR="5080">
              <a:lnSpc>
                <a:spcPts val="1639"/>
              </a:lnSpc>
              <a:spcBef>
                <a:spcPts val="285"/>
              </a:spcBef>
            </a:pPr>
            <a:r>
              <a:rPr sz="1500" spc="-5" dirty="0">
                <a:solidFill>
                  <a:srgbClr val="FFFFFF"/>
                </a:solidFill>
                <a:latin typeface="Calibri"/>
                <a:cs typeface="Calibri"/>
              </a:rPr>
              <a:t>Recommendations(Analyzing </a:t>
            </a:r>
            <a:r>
              <a:rPr sz="1500" dirty="0">
                <a:solidFill>
                  <a:srgbClr val="FFFFFF"/>
                </a:solidFill>
                <a:latin typeface="Calibri"/>
                <a:cs typeface="Calibri"/>
              </a:rPr>
              <a:t>all plots and </a:t>
            </a:r>
            <a:r>
              <a:rPr sz="1500" spc="-5" dirty="0">
                <a:solidFill>
                  <a:srgbClr val="FFFFFF"/>
                </a:solidFill>
                <a:latin typeface="Calibri"/>
                <a:cs typeface="Calibri"/>
              </a:rPr>
              <a:t>recommendations </a:t>
            </a:r>
            <a:r>
              <a:rPr sz="1500" spc="-15" dirty="0">
                <a:solidFill>
                  <a:srgbClr val="FFFFFF"/>
                </a:solidFill>
                <a:latin typeface="Calibri"/>
                <a:cs typeface="Calibri"/>
              </a:rPr>
              <a:t>for </a:t>
            </a:r>
            <a:r>
              <a:rPr sz="1500" spc="-5" dirty="0">
                <a:solidFill>
                  <a:srgbClr val="FFFFFF"/>
                </a:solidFill>
                <a:latin typeface="Calibri"/>
                <a:cs typeface="Calibri"/>
              </a:rPr>
              <a:t>reducing </a:t>
            </a:r>
            <a:r>
              <a:rPr sz="1500" dirty="0">
                <a:solidFill>
                  <a:srgbClr val="FFFFFF"/>
                </a:solidFill>
                <a:latin typeface="Calibri"/>
                <a:cs typeface="Calibri"/>
              </a:rPr>
              <a:t>the loss </a:t>
            </a:r>
            <a:r>
              <a:rPr sz="1500" spc="-5" dirty="0">
                <a:solidFill>
                  <a:srgbClr val="FFFFFF"/>
                </a:solidFill>
                <a:latin typeface="Calibri"/>
                <a:cs typeface="Calibri"/>
              </a:rPr>
              <a:t>of </a:t>
            </a:r>
            <a:r>
              <a:rPr sz="1500" spc="-325" dirty="0">
                <a:solidFill>
                  <a:srgbClr val="FFFFFF"/>
                </a:solidFill>
                <a:latin typeface="Calibri"/>
                <a:cs typeface="Calibri"/>
              </a:rPr>
              <a:t> </a:t>
            </a:r>
            <a:r>
              <a:rPr sz="1500" spc="-5" dirty="0">
                <a:solidFill>
                  <a:srgbClr val="FFFFFF"/>
                </a:solidFill>
                <a:latin typeface="Calibri"/>
                <a:cs typeface="Calibri"/>
              </a:rPr>
              <a:t>business</a:t>
            </a:r>
            <a:r>
              <a:rPr sz="1500" spc="-15" dirty="0">
                <a:solidFill>
                  <a:srgbClr val="FFFFFF"/>
                </a:solidFill>
                <a:latin typeface="Calibri"/>
                <a:cs typeface="Calibri"/>
              </a:rPr>
              <a:t> </a:t>
            </a:r>
            <a:r>
              <a:rPr sz="1500" spc="-5" dirty="0">
                <a:solidFill>
                  <a:srgbClr val="FFFFFF"/>
                </a:solidFill>
                <a:latin typeface="Calibri"/>
                <a:cs typeface="Calibri"/>
              </a:rPr>
              <a:t>by</a:t>
            </a:r>
            <a:r>
              <a:rPr sz="1500" dirty="0">
                <a:solidFill>
                  <a:srgbClr val="FFFFFF"/>
                </a:solidFill>
                <a:latin typeface="Calibri"/>
                <a:cs typeface="Calibri"/>
              </a:rPr>
              <a:t> </a:t>
            </a:r>
            <a:r>
              <a:rPr sz="1500" spc="-5" dirty="0">
                <a:solidFill>
                  <a:srgbClr val="FFFFFF"/>
                </a:solidFill>
                <a:latin typeface="Calibri"/>
                <a:cs typeface="Calibri"/>
              </a:rPr>
              <a:t>detecting</a:t>
            </a:r>
            <a:r>
              <a:rPr sz="1500" spc="-15" dirty="0">
                <a:solidFill>
                  <a:srgbClr val="FFFFFF"/>
                </a:solidFill>
                <a:latin typeface="Calibri"/>
                <a:cs typeface="Calibri"/>
              </a:rPr>
              <a:t> </a:t>
            </a:r>
            <a:r>
              <a:rPr sz="1500" spc="-5" dirty="0">
                <a:solidFill>
                  <a:srgbClr val="FFFFFF"/>
                </a:solidFill>
                <a:latin typeface="Calibri"/>
                <a:cs typeface="Calibri"/>
              </a:rPr>
              <a:t>columns</a:t>
            </a:r>
            <a:r>
              <a:rPr sz="1500" spc="-30" dirty="0">
                <a:solidFill>
                  <a:srgbClr val="FFFFFF"/>
                </a:solidFill>
                <a:latin typeface="Calibri"/>
                <a:cs typeface="Calibri"/>
              </a:rPr>
              <a:t> </a:t>
            </a:r>
            <a:r>
              <a:rPr sz="1500" spc="-5" dirty="0">
                <a:solidFill>
                  <a:srgbClr val="FFFFFF"/>
                </a:solidFill>
                <a:latin typeface="Calibri"/>
                <a:cs typeface="Calibri"/>
              </a:rPr>
              <a:t>best</a:t>
            </a:r>
            <a:r>
              <a:rPr sz="1500" dirty="0">
                <a:solidFill>
                  <a:srgbClr val="FFFFFF"/>
                </a:solidFill>
                <a:latin typeface="Calibri"/>
                <a:cs typeface="Calibri"/>
              </a:rPr>
              <a:t> </a:t>
            </a:r>
            <a:r>
              <a:rPr sz="1500" spc="-5" dirty="0">
                <a:solidFill>
                  <a:srgbClr val="FFFFFF"/>
                </a:solidFill>
                <a:latin typeface="Calibri"/>
                <a:cs typeface="Calibri"/>
              </a:rPr>
              <a:t>which</a:t>
            </a:r>
            <a:r>
              <a:rPr sz="1500" spc="-10" dirty="0">
                <a:solidFill>
                  <a:srgbClr val="FFFFFF"/>
                </a:solidFill>
                <a:latin typeface="Calibri"/>
                <a:cs typeface="Calibri"/>
              </a:rPr>
              <a:t> </a:t>
            </a:r>
            <a:r>
              <a:rPr sz="1500" spc="-5" dirty="0">
                <a:solidFill>
                  <a:srgbClr val="FFFFFF"/>
                </a:solidFill>
                <a:latin typeface="Calibri"/>
                <a:cs typeface="Calibri"/>
              </a:rPr>
              <a:t>contribute</a:t>
            </a:r>
            <a:r>
              <a:rPr sz="1500" spc="-25" dirty="0">
                <a:solidFill>
                  <a:srgbClr val="FFFFFF"/>
                </a:solidFill>
                <a:latin typeface="Calibri"/>
                <a:cs typeface="Calibri"/>
              </a:rPr>
              <a:t> </a:t>
            </a:r>
            <a:r>
              <a:rPr sz="1500" spc="-10" dirty="0">
                <a:solidFill>
                  <a:srgbClr val="FFFFFF"/>
                </a:solidFill>
                <a:latin typeface="Calibri"/>
                <a:cs typeface="Calibri"/>
              </a:rPr>
              <a:t>to</a:t>
            </a:r>
            <a:r>
              <a:rPr sz="1500" spc="-5" dirty="0">
                <a:solidFill>
                  <a:srgbClr val="FFFFFF"/>
                </a:solidFill>
                <a:latin typeface="Calibri"/>
                <a:cs typeface="Calibri"/>
              </a:rPr>
              <a:t> </a:t>
            </a:r>
            <a:r>
              <a:rPr sz="1500" dirty="0">
                <a:solidFill>
                  <a:srgbClr val="FFFFFF"/>
                </a:solidFill>
                <a:latin typeface="Calibri"/>
                <a:cs typeface="Calibri"/>
              </a:rPr>
              <a:t>loan</a:t>
            </a:r>
            <a:r>
              <a:rPr sz="1500" spc="-15" dirty="0">
                <a:solidFill>
                  <a:srgbClr val="FFFFFF"/>
                </a:solidFill>
                <a:latin typeface="Calibri"/>
                <a:cs typeface="Calibri"/>
              </a:rPr>
              <a:t> </a:t>
            </a:r>
            <a:r>
              <a:rPr sz="1500" spc="-10" dirty="0">
                <a:solidFill>
                  <a:srgbClr val="FFFFFF"/>
                </a:solidFill>
                <a:latin typeface="Calibri"/>
                <a:cs typeface="Calibri"/>
              </a:rPr>
              <a:t>defaulters)</a:t>
            </a:r>
            <a:endParaRPr sz="1500">
              <a:latin typeface="Calibri"/>
              <a:cs typeface="Calibri"/>
            </a:endParaRPr>
          </a:p>
        </p:txBody>
      </p:sp>
      <p:grpSp>
        <p:nvGrpSpPr>
          <p:cNvPr id="12" name="object 12"/>
          <p:cNvGrpSpPr/>
          <p:nvPr/>
        </p:nvGrpSpPr>
        <p:grpSpPr>
          <a:xfrm>
            <a:off x="8564626" y="1168653"/>
            <a:ext cx="2637155" cy="4484370"/>
            <a:chOff x="8564626" y="1168653"/>
            <a:chExt cx="2637155" cy="4484370"/>
          </a:xfrm>
        </p:grpSpPr>
        <p:sp>
          <p:nvSpPr>
            <p:cNvPr id="13" name="object 13"/>
            <p:cNvSpPr/>
            <p:nvPr/>
          </p:nvSpPr>
          <p:spPr>
            <a:xfrm>
              <a:off x="8570976" y="1175003"/>
              <a:ext cx="716280" cy="716280"/>
            </a:xfrm>
            <a:custGeom>
              <a:avLst/>
              <a:gdLst/>
              <a:ahLst/>
              <a:cxnLst/>
              <a:rect l="l" t="t" r="r" b="b"/>
              <a:pathLst>
                <a:path w="716279" h="716280">
                  <a:moveTo>
                    <a:pt x="555117" y="0"/>
                  </a:moveTo>
                  <a:lnTo>
                    <a:pt x="161163" y="0"/>
                  </a:lnTo>
                  <a:lnTo>
                    <a:pt x="161163" y="393954"/>
                  </a:lnTo>
                  <a:lnTo>
                    <a:pt x="0" y="393954"/>
                  </a:lnTo>
                  <a:lnTo>
                    <a:pt x="358140" y="716280"/>
                  </a:lnTo>
                  <a:lnTo>
                    <a:pt x="716279" y="393954"/>
                  </a:lnTo>
                  <a:lnTo>
                    <a:pt x="555117" y="393954"/>
                  </a:lnTo>
                  <a:lnTo>
                    <a:pt x="555117" y="0"/>
                  </a:lnTo>
                  <a:close/>
                </a:path>
              </a:pathLst>
            </a:custGeom>
            <a:solidFill>
              <a:srgbClr val="CFD4EA">
                <a:alpha val="90194"/>
              </a:srgbClr>
            </a:solidFill>
          </p:spPr>
          <p:txBody>
            <a:bodyPr wrap="square" lIns="0" tIns="0" rIns="0" bIns="0" rtlCol="0"/>
            <a:lstStyle/>
            <a:p>
              <a:endParaRPr/>
            </a:p>
          </p:txBody>
        </p:sp>
        <p:sp>
          <p:nvSpPr>
            <p:cNvPr id="14" name="object 14"/>
            <p:cNvSpPr/>
            <p:nvPr/>
          </p:nvSpPr>
          <p:spPr>
            <a:xfrm>
              <a:off x="8570976" y="1175003"/>
              <a:ext cx="716280" cy="716280"/>
            </a:xfrm>
            <a:custGeom>
              <a:avLst/>
              <a:gdLst/>
              <a:ahLst/>
              <a:cxnLst/>
              <a:rect l="l" t="t" r="r" b="b"/>
              <a:pathLst>
                <a:path w="716279" h="716280">
                  <a:moveTo>
                    <a:pt x="0" y="393954"/>
                  </a:moveTo>
                  <a:lnTo>
                    <a:pt x="161163" y="393954"/>
                  </a:lnTo>
                  <a:lnTo>
                    <a:pt x="161163" y="0"/>
                  </a:lnTo>
                  <a:lnTo>
                    <a:pt x="555117" y="0"/>
                  </a:lnTo>
                  <a:lnTo>
                    <a:pt x="555117" y="393954"/>
                  </a:lnTo>
                  <a:lnTo>
                    <a:pt x="716279" y="393954"/>
                  </a:lnTo>
                  <a:lnTo>
                    <a:pt x="358140" y="716280"/>
                  </a:lnTo>
                  <a:lnTo>
                    <a:pt x="0" y="393954"/>
                  </a:lnTo>
                  <a:close/>
                </a:path>
              </a:pathLst>
            </a:custGeom>
            <a:ln w="12700">
              <a:solidFill>
                <a:srgbClr val="CFD4EA"/>
              </a:solidFill>
            </a:ln>
          </p:spPr>
          <p:txBody>
            <a:bodyPr wrap="square" lIns="0" tIns="0" rIns="0" bIns="0" rtlCol="0"/>
            <a:lstStyle/>
            <a:p>
              <a:endParaRPr/>
            </a:p>
          </p:txBody>
        </p:sp>
        <p:sp>
          <p:nvSpPr>
            <p:cNvPr id="15" name="object 15"/>
            <p:cNvSpPr/>
            <p:nvPr/>
          </p:nvSpPr>
          <p:spPr>
            <a:xfrm>
              <a:off x="9208008" y="2429255"/>
              <a:ext cx="715010" cy="715010"/>
            </a:xfrm>
            <a:custGeom>
              <a:avLst/>
              <a:gdLst/>
              <a:ahLst/>
              <a:cxnLst/>
              <a:rect l="l" t="t" r="r" b="b"/>
              <a:pathLst>
                <a:path w="715009" h="715010">
                  <a:moveTo>
                    <a:pt x="553974" y="0"/>
                  </a:moveTo>
                  <a:lnTo>
                    <a:pt x="160782" y="0"/>
                  </a:lnTo>
                  <a:lnTo>
                    <a:pt x="160782" y="393065"/>
                  </a:lnTo>
                  <a:lnTo>
                    <a:pt x="0" y="393065"/>
                  </a:lnTo>
                  <a:lnTo>
                    <a:pt x="357377" y="714756"/>
                  </a:lnTo>
                  <a:lnTo>
                    <a:pt x="714756" y="393065"/>
                  </a:lnTo>
                  <a:lnTo>
                    <a:pt x="553974" y="393065"/>
                  </a:lnTo>
                  <a:lnTo>
                    <a:pt x="553974" y="0"/>
                  </a:lnTo>
                  <a:close/>
                </a:path>
              </a:pathLst>
            </a:custGeom>
            <a:solidFill>
              <a:srgbClr val="CFD4EA">
                <a:alpha val="90194"/>
              </a:srgbClr>
            </a:solidFill>
          </p:spPr>
          <p:txBody>
            <a:bodyPr wrap="square" lIns="0" tIns="0" rIns="0" bIns="0" rtlCol="0"/>
            <a:lstStyle/>
            <a:p>
              <a:endParaRPr/>
            </a:p>
          </p:txBody>
        </p:sp>
        <p:sp>
          <p:nvSpPr>
            <p:cNvPr id="16" name="object 16"/>
            <p:cNvSpPr/>
            <p:nvPr/>
          </p:nvSpPr>
          <p:spPr>
            <a:xfrm>
              <a:off x="9208008" y="2429255"/>
              <a:ext cx="715010" cy="715010"/>
            </a:xfrm>
            <a:custGeom>
              <a:avLst/>
              <a:gdLst/>
              <a:ahLst/>
              <a:cxnLst/>
              <a:rect l="l" t="t" r="r" b="b"/>
              <a:pathLst>
                <a:path w="715009" h="715010">
                  <a:moveTo>
                    <a:pt x="0" y="393065"/>
                  </a:moveTo>
                  <a:lnTo>
                    <a:pt x="160782" y="393065"/>
                  </a:lnTo>
                  <a:lnTo>
                    <a:pt x="160782" y="0"/>
                  </a:lnTo>
                  <a:lnTo>
                    <a:pt x="553974" y="0"/>
                  </a:lnTo>
                  <a:lnTo>
                    <a:pt x="553974" y="393065"/>
                  </a:lnTo>
                  <a:lnTo>
                    <a:pt x="714756" y="393065"/>
                  </a:lnTo>
                  <a:lnTo>
                    <a:pt x="357377" y="714756"/>
                  </a:lnTo>
                  <a:lnTo>
                    <a:pt x="0" y="393065"/>
                  </a:lnTo>
                  <a:close/>
                </a:path>
              </a:pathLst>
            </a:custGeom>
            <a:ln w="12700">
              <a:solidFill>
                <a:srgbClr val="CFD4EA"/>
              </a:solidFill>
            </a:ln>
          </p:spPr>
          <p:txBody>
            <a:bodyPr wrap="square" lIns="0" tIns="0" rIns="0" bIns="0" rtlCol="0"/>
            <a:lstStyle/>
            <a:p>
              <a:endParaRPr/>
            </a:p>
          </p:txBody>
        </p:sp>
        <p:sp>
          <p:nvSpPr>
            <p:cNvPr id="17" name="object 17"/>
            <p:cNvSpPr/>
            <p:nvPr/>
          </p:nvSpPr>
          <p:spPr>
            <a:xfrm>
              <a:off x="9843516" y="3663696"/>
              <a:ext cx="715010" cy="716280"/>
            </a:xfrm>
            <a:custGeom>
              <a:avLst/>
              <a:gdLst/>
              <a:ahLst/>
              <a:cxnLst/>
              <a:rect l="l" t="t" r="r" b="b"/>
              <a:pathLst>
                <a:path w="715009" h="716279">
                  <a:moveTo>
                    <a:pt x="553974" y="0"/>
                  </a:moveTo>
                  <a:lnTo>
                    <a:pt x="160781" y="0"/>
                  </a:lnTo>
                  <a:lnTo>
                    <a:pt x="160781" y="394588"/>
                  </a:lnTo>
                  <a:lnTo>
                    <a:pt x="0" y="394588"/>
                  </a:lnTo>
                  <a:lnTo>
                    <a:pt x="357377" y="716279"/>
                  </a:lnTo>
                  <a:lnTo>
                    <a:pt x="714755" y="394588"/>
                  </a:lnTo>
                  <a:lnTo>
                    <a:pt x="553974" y="394588"/>
                  </a:lnTo>
                  <a:lnTo>
                    <a:pt x="553974" y="0"/>
                  </a:lnTo>
                  <a:close/>
                </a:path>
              </a:pathLst>
            </a:custGeom>
            <a:solidFill>
              <a:srgbClr val="CFD4EA">
                <a:alpha val="90194"/>
              </a:srgbClr>
            </a:solidFill>
          </p:spPr>
          <p:txBody>
            <a:bodyPr wrap="square" lIns="0" tIns="0" rIns="0" bIns="0" rtlCol="0"/>
            <a:lstStyle/>
            <a:p>
              <a:endParaRPr/>
            </a:p>
          </p:txBody>
        </p:sp>
        <p:sp>
          <p:nvSpPr>
            <p:cNvPr id="18" name="object 18"/>
            <p:cNvSpPr/>
            <p:nvPr/>
          </p:nvSpPr>
          <p:spPr>
            <a:xfrm>
              <a:off x="9843516" y="3663696"/>
              <a:ext cx="715010" cy="716280"/>
            </a:xfrm>
            <a:custGeom>
              <a:avLst/>
              <a:gdLst/>
              <a:ahLst/>
              <a:cxnLst/>
              <a:rect l="l" t="t" r="r" b="b"/>
              <a:pathLst>
                <a:path w="715009" h="716279">
                  <a:moveTo>
                    <a:pt x="0" y="394588"/>
                  </a:moveTo>
                  <a:lnTo>
                    <a:pt x="160781" y="394588"/>
                  </a:lnTo>
                  <a:lnTo>
                    <a:pt x="160781" y="0"/>
                  </a:lnTo>
                  <a:lnTo>
                    <a:pt x="553974" y="0"/>
                  </a:lnTo>
                  <a:lnTo>
                    <a:pt x="553974" y="394588"/>
                  </a:lnTo>
                  <a:lnTo>
                    <a:pt x="714755" y="394588"/>
                  </a:lnTo>
                  <a:lnTo>
                    <a:pt x="357377" y="716279"/>
                  </a:lnTo>
                  <a:lnTo>
                    <a:pt x="0" y="394588"/>
                  </a:lnTo>
                  <a:close/>
                </a:path>
              </a:pathLst>
            </a:custGeom>
            <a:ln w="12700">
              <a:solidFill>
                <a:srgbClr val="CFD4EA"/>
              </a:solidFill>
            </a:ln>
          </p:spPr>
          <p:txBody>
            <a:bodyPr wrap="square" lIns="0" tIns="0" rIns="0" bIns="0" rtlCol="0"/>
            <a:lstStyle/>
            <a:p>
              <a:endParaRPr/>
            </a:p>
          </p:txBody>
        </p:sp>
        <p:sp>
          <p:nvSpPr>
            <p:cNvPr id="19" name="object 19"/>
            <p:cNvSpPr/>
            <p:nvPr/>
          </p:nvSpPr>
          <p:spPr>
            <a:xfrm>
              <a:off x="10479024" y="4930139"/>
              <a:ext cx="716280" cy="716280"/>
            </a:xfrm>
            <a:custGeom>
              <a:avLst/>
              <a:gdLst/>
              <a:ahLst/>
              <a:cxnLst/>
              <a:rect l="l" t="t" r="r" b="b"/>
              <a:pathLst>
                <a:path w="716279" h="716279">
                  <a:moveTo>
                    <a:pt x="555117" y="0"/>
                  </a:moveTo>
                  <a:lnTo>
                    <a:pt x="161162" y="0"/>
                  </a:lnTo>
                  <a:lnTo>
                    <a:pt x="161162" y="393954"/>
                  </a:lnTo>
                  <a:lnTo>
                    <a:pt x="0" y="393954"/>
                  </a:lnTo>
                  <a:lnTo>
                    <a:pt x="358140" y="716280"/>
                  </a:lnTo>
                  <a:lnTo>
                    <a:pt x="716279" y="393954"/>
                  </a:lnTo>
                  <a:lnTo>
                    <a:pt x="555117" y="393954"/>
                  </a:lnTo>
                  <a:lnTo>
                    <a:pt x="555117" y="0"/>
                  </a:lnTo>
                  <a:close/>
                </a:path>
              </a:pathLst>
            </a:custGeom>
            <a:solidFill>
              <a:srgbClr val="CFD4EA">
                <a:alpha val="90194"/>
              </a:srgbClr>
            </a:solidFill>
          </p:spPr>
          <p:txBody>
            <a:bodyPr wrap="square" lIns="0" tIns="0" rIns="0" bIns="0" rtlCol="0"/>
            <a:lstStyle/>
            <a:p>
              <a:endParaRPr/>
            </a:p>
          </p:txBody>
        </p:sp>
        <p:sp>
          <p:nvSpPr>
            <p:cNvPr id="20" name="object 20"/>
            <p:cNvSpPr/>
            <p:nvPr/>
          </p:nvSpPr>
          <p:spPr>
            <a:xfrm>
              <a:off x="10479024" y="4930139"/>
              <a:ext cx="716280" cy="716280"/>
            </a:xfrm>
            <a:custGeom>
              <a:avLst/>
              <a:gdLst/>
              <a:ahLst/>
              <a:cxnLst/>
              <a:rect l="l" t="t" r="r" b="b"/>
              <a:pathLst>
                <a:path w="716279" h="716279">
                  <a:moveTo>
                    <a:pt x="0" y="393954"/>
                  </a:moveTo>
                  <a:lnTo>
                    <a:pt x="161162" y="393954"/>
                  </a:lnTo>
                  <a:lnTo>
                    <a:pt x="161162" y="0"/>
                  </a:lnTo>
                  <a:lnTo>
                    <a:pt x="555117" y="0"/>
                  </a:lnTo>
                  <a:lnTo>
                    <a:pt x="555117" y="393954"/>
                  </a:lnTo>
                  <a:lnTo>
                    <a:pt x="716279" y="393954"/>
                  </a:lnTo>
                  <a:lnTo>
                    <a:pt x="358140" y="716280"/>
                  </a:lnTo>
                  <a:lnTo>
                    <a:pt x="0" y="393954"/>
                  </a:lnTo>
                  <a:close/>
                </a:path>
              </a:pathLst>
            </a:custGeom>
            <a:ln w="12700">
              <a:solidFill>
                <a:srgbClr val="CFD4EA"/>
              </a:solidFill>
            </a:ln>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6057" y="1972691"/>
            <a:ext cx="4985308" cy="3609084"/>
          </a:xfrm>
          <a:prstGeom prst="rect">
            <a:avLst/>
          </a:prstGeom>
        </p:spPr>
      </p:pic>
      <p:pic>
        <p:nvPicPr>
          <p:cNvPr id="3" name="object 3"/>
          <p:cNvPicPr/>
          <p:nvPr/>
        </p:nvPicPr>
        <p:blipFill>
          <a:blip r:embed="rId3" cstate="print"/>
          <a:stretch>
            <a:fillRect/>
          </a:stretch>
        </p:blipFill>
        <p:spPr>
          <a:xfrm>
            <a:off x="6102123" y="1969042"/>
            <a:ext cx="5346793" cy="3622270"/>
          </a:xfrm>
          <a:prstGeom prst="rect">
            <a:avLst/>
          </a:prstGeom>
        </p:spPr>
      </p:pic>
      <p:sp>
        <p:nvSpPr>
          <p:cNvPr id="4" name="object 4"/>
          <p:cNvSpPr txBox="1"/>
          <p:nvPr/>
        </p:nvSpPr>
        <p:spPr>
          <a:xfrm>
            <a:off x="3043173" y="5312791"/>
            <a:ext cx="493395" cy="299720"/>
          </a:xfrm>
          <a:prstGeom prst="rect">
            <a:avLst/>
          </a:prstGeom>
        </p:spPr>
        <p:txBody>
          <a:bodyPr vert="horz" wrap="square" lIns="0" tIns="12700" rIns="0" bIns="0" rtlCol="0">
            <a:spAutoFit/>
          </a:bodyPr>
          <a:lstStyle/>
          <a:p>
            <a:pPr marL="12700">
              <a:lnSpc>
                <a:spcPct val="100000"/>
              </a:lnSpc>
              <a:spcBef>
                <a:spcPts val="100"/>
              </a:spcBef>
            </a:pPr>
            <a:r>
              <a:rPr sz="1800" spc="-160" dirty="0">
                <a:latin typeface="Calibri"/>
                <a:cs typeface="Calibri"/>
              </a:rPr>
              <a:t>T</a:t>
            </a:r>
            <a:r>
              <a:rPr sz="1800" dirty="0">
                <a:latin typeface="Calibri"/>
                <a:cs typeface="Calibri"/>
              </a:rPr>
              <a:t>erm</a:t>
            </a:r>
            <a:endParaRPr sz="1800">
              <a:latin typeface="Calibri"/>
              <a:cs typeface="Calibri"/>
            </a:endParaRPr>
          </a:p>
        </p:txBody>
      </p:sp>
      <p:sp>
        <p:nvSpPr>
          <p:cNvPr id="5" name="object 5"/>
          <p:cNvSpPr txBox="1"/>
          <p:nvPr/>
        </p:nvSpPr>
        <p:spPr>
          <a:xfrm>
            <a:off x="8496681" y="5500522"/>
            <a:ext cx="14427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Employment</a:t>
            </a:r>
            <a:r>
              <a:rPr sz="1400" spc="-50" dirty="0">
                <a:latin typeface="Calibri"/>
                <a:cs typeface="Calibri"/>
              </a:rPr>
              <a:t> </a:t>
            </a:r>
            <a:r>
              <a:rPr sz="1400" spc="-5" dirty="0">
                <a:latin typeface="Calibri"/>
                <a:cs typeface="Calibri"/>
              </a:rPr>
              <a:t>length</a:t>
            </a:r>
            <a:endParaRPr sz="1400">
              <a:latin typeface="Calibri"/>
              <a:cs typeface="Calibri"/>
            </a:endParaRPr>
          </a:p>
        </p:txBody>
      </p:sp>
      <p:sp>
        <p:nvSpPr>
          <p:cNvPr id="6" name="object 6"/>
          <p:cNvSpPr txBox="1">
            <a:spLocks noGrp="1"/>
          </p:cNvSpPr>
          <p:nvPr>
            <p:ph type="title"/>
          </p:nvPr>
        </p:nvSpPr>
        <p:spPr>
          <a:xfrm>
            <a:off x="6614286" y="954785"/>
            <a:ext cx="4638040" cy="848360"/>
          </a:xfrm>
          <a:prstGeom prst="rect">
            <a:avLst/>
          </a:prstGeom>
        </p:spPr>
        <p:txBody>
          <a:bodyPr vert="horz" wrap="square" lIns="0" tIns="12700" rIns="0" bIns="0" rtlCol="0">
            <a:spAutoFit/>
          </a:bodyPr>
          <a:lstStyle/>
          <a:p>
            <a:pPr marL="12700" marR="5080">
              <a:lnSpc>
                <a:spcPct val="100000"/>
              </a:lnSpc>
              <a:spcBef>
                <a:spcPts val="100"/>
              </a:spcBef>
            </a:pPr>
            <a:r>
              <a:rPr sz="1800" i="0" u="none" spc="-5" dirty="0">
                <a:latin typeface="Calibri"/>
                <a:cs typeface="Calibri"/>
              </a:rPr>
              <a:t>Majority </a:t>
            </a:r>
            <a:r>
              <a:rPr sz="1800" i="0" u="none" dirty="0">
                <a:latin typeface="Calibri"/>
                <a:cs typeface="Calibri"/>
              </a:rPr>
              <a:t>of the </a:t>
            </a:r>
            <a:r>
              <a:rPr sz="1800" i="0" u="none" spc="-5" dirty="0">
                <a:latin typeface="Calibri"/>
                <a:cs typeface="Calibri"/>
              </a:rPr>
              <a:t>employment length </a:t>
            </a:r>
            <a:r>
              <a:rPr sz="1800" i="0" u="none" dirty="0">
                <a:latin typeface="Calibri"/>
                <a:cs typeface="Calibri"/>
              </a:rPr>
              <a:t>of the </a:t>
            </a:r>
            <a:r>
              <a:rPr sz="1800" i="0" u="none" spc="5" dirty="0">
                <a:latin typeface="Calibri"/>
                <a:cs typeface="Calibri"/>
              </a:rPr>
              <a:t> </a:t>
            </a:r>
            <a:r>
              <a:rPr sz="1800" i="0" u="none" spc="-10" dirty="0">
                <a:latin typeface="Calibri"/>
                <a:cs typeface="Calibri"/>
              </a:rPr>
              <a:t>customers</a:t>
            </a:r>
            <a:r>
              <a:rPr sz="1800" i="0" u="none" spc="-45" dirty="0">
                <a:latin typeface="Calibri"/>
                <a:cs typeface="Calibri"/>
              </a:rPr>
              <a:t> </a:t>
            </a:r>
            <a:r>
              <a:rPr sz="1800" i="0" u="none" spc="-10" dirty="0">
                <a:latin typeface="Calibri"/>
                <a:cs typeface="Calibri"/>
              </a:rPr>
              <a:t>are</a:t>
            </a:r>
            <a:r>
              <a:rPr sz="1800" i="0" u="none" spc="-5" dirty="0">
                <a:latin typeface="Calibri"/>
                <a:cs typeface="Calibri"/>
              </a:rPr>
              <a:t> </a:t>
            </a:r>
            <a:r>
              <a:rPr sz="1800" i="0" u="none" dirty="0">
                <a:latin typeface="Calibri"/>
                <a:cs typeface="Calibri"/>
              </a:rPr>
              <a:t>10+</a:t>
            </a:r>
            <a:r>
              <a:rPr sz="1800" i="0" u="none" spc="-10" dirty="0">
                <a:latin typeface="Calibri"/>
                <a:cs typeface="Calibri"/>
              </a:rPr>
              <a:t> years</a:t>
            </a:r>
            <a:r>
              <a:rPr sz="1800" i="0" u="none" spc="-5" dirty="0">
                <a:latin typeface="Calibri"/>
                <a:cs typeface="Calibri"/>
              </a:rPr>
              <a:t> </a:t>
            </a:r>
            <a:r>
              <a:rPr sz="1800" i="0" u="none" dirty="0">
                <a:latin typeface="Calibri"/>
                <a:cs typeface="Calibri"/>
              </a:rPr>
              <a:t>and</a:t>
            </a:r>
            <a:r>
              <a:rPr sz="1800" i="0" u="none" spc="-30" dirty="0">
                <a:latin typeface="Calibri"/>
                <a:cs typeface="Calibri"/>
              </a:rPr>
              <a:t> </a:t>
            </a:r>
            <a:r>
              <a:rPr sz="1800" i="0" u="none" dirty="0">
                <a:latin typeface="Calibri"/>
                <a:cs typeface="Calibri"/>
              </a:rPr>
              <a:t>then</a:t>
            </a:r>
            <a:r>
              <a:rPr sz="1800" i="0" u="none" spc="-25" dirty="0">
                <a:latin typeface="Calibri"/>
                <a:cs typeface="Calibri"/>
              </a:rPr>
              <a:t> </a:t>
            </a:r>
            <a:r>
              <a:rPr sz="1800" i="0" u="none" dirty="0">
                <a:latin typeface="Calibri"/>
                <a:cs typeface="Calibri"/>
              </a:rPr>
              <a:t>in</a:t>
            </a:r>
            <a:r>
              <a:rPr sz="1800" i="0" u="none" spc="-10" dirty="0">
                <a:latin typeface="Calibri"/>
                <a:cs typeface="Calibri"/>
              </a:rPr>
              <a:t> </a:t>
            </a:r>
            <a:r>
              <a:rPr sz="1800" i="0" u="none" dirty="0">
                <a:latin typeface="Calibri"/>
                <a:cs typeface="Calibri"/>
              </a:rPr>
              <a:t>the</a:t>
            </a:r>
            <a:r>
              <a:rPr sz="1800" i="0" u="none" spc="-15" dirty="0">
                <a:latin typeface="Calibri"/>
                <a:cs typeface="Calibri"/>
              </a:rPr>
              <a:t> range </a:t>
            </a:r>
            <a:r>
              <a:rPr sz="1800" i="0" u="none" dirty="0">
                <a:latin typeface="Calibri"/>
                <a:cs typeface="Calibri"/>
              </a:rPr>
              <a:t>of </a:t>
            </a:r>
            <a:r>
              <a:rPr sz="1800" i="0" u="none" spc="-395" dirty="0">
                <a:latin typeface="Calibri"/>
                <a:cs typeface="Calibri"/>
              </a:rPr>
              <a:t> </a:t>
            </a:r>
            <a:r>
              <a:rPr sz="1800" i="0" u="none" spc="-5" dirty="0">
                <a:latin typeface="Calibri"/>
                <a:cs typeface="Calibri"/>
              </a:rPr>
              <a:t>0-2 </a:t>
            </a:r>
            <a:r>
              <a:rPr sz="1800" i="0" u="none" spc="-15" dirty="0">
                <a:latin typeface="Calibri"/>
                <a:cs typeface="Calibri"/>
              </a:rPr>
              <a:t>years</a:t>
            </a:r>
            <a:endParaRPr sz="1800">
              <a:latin typeface="Calibri"/>
              <a:cs typeface="Calibri"/>
            </a:endParaRPr>
          </a:p>
        </p:txBody>
      </p:sp>
      <p:sp>
        <p:nvSpPr>
          <p:cNvPr id="7" name="object 7"/>
          <p:cNvSpPr txBox="1"/>
          <p:nvPr/>
        </p:nvSpPr>
        <p:spPr>
          <a:xfrm>
            <a:off x="971499" y="1262329"/>
            <a:ext cx="3805554" cy="57467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Majority</a:t>
            </a:r>
            <a:r>
              <a:rPr sz="1800" b="1" spc="-10" dirty="0">
                <a:latin typeface="Calibri"/>
                <a:cs typeface="Calibri"/>
              </a:rPr>
              <a:t> </a:t>
            </a:r>
            <a:r>
              <a:rPr sz="1800" b="1" dirty="0">
                <a:latin typeface="Calibri"/>
                <a:cs typeface="Calibri"/>
              </a:rPr>
              <a:t>of</a:t>
            </a:r>
            <a:r>
              <a:rPr sz="1800" b="1" spc="-5" dirty="0">
                <a:latin typeface="Calibri"/>
                <a:cs typeface="Calibri"/>
              </a:rPr>
              <a:t> the</a:t>
            </a:r>
            <a:r>
              <a:rPr sz="1800" b="1" spc="-10" dirty="0">
                <a:latin typeface="Calibri"/>
                <a:cs typeface="Calibri"/>
              </a:rPr>
              <a:t> </a:t>
            </a:r>
            <a:r>
              <a:rPr sz="1800" b="1" dirty="0">
                <a:latin typeface="Calibri"/>
                <a:cs typeface="Calibri"/>
              </a:rPr>
              <a:t>loan</a:t>
            </a:r>
            <a:r>
              <a:rPr sz="1800" b="1" spc="-25" dirty="0">
                <a:latin typeface="Calibri"/>
                <a:cs typeface="Calibri"/>
              </a:rPr>
              <a:t> </a:t>
            </a:r>
            <a:r>
              <a:rPr sz="1800" b="1" spc="-5" dirty="0">
                <a:latin typeface="Calibri"/>
                <a:cs typeface="Calibri"/>
              </a:rPr>
              <a:t>applications</a:t>
            </a:r>
            <a:r>
              <a:rPr sz="1800" b="1" spc="-50" dirty="0">
                <a:latin typeface="Calibri"/>
                <a:cs typeface="Calibri"/>
              </a:rPr>
              <a:t> </a:t>
            </a:r>
            <a:r>
              <a:rPr sz="1800" b="1" spc="-5" dirty="0">
                <a:latin typeface="Calibri"/>
                <a:cs typeface="Calibri"/>
              </a:rPr>
              <a:t>counts</a:t>
            </a:r>
            <a:endParaRPr sz="1800">
              <a:latin typeface="Calibri"/>
              <a:cs typeface="Calibri"/>
            </a:endParaRPr>
          </a:p>
          <a:p>
            <a:pPr marL="12700">
              <a:lnSpc>
                <a:spcPct val="100000"/>
              </a:lnSpc>
              <a:spcBef>
                <a:spcPts val="5"/>
              </a:spcBef>
            </a:pPr>
            <a:r>
              <a:rPr sz="1800" b="1" spc="-10" dirty="0">
                <a:latin typeface="Calibri"/>
                <a:cs typeface="Calibri"/>
              </a:rPr>
              <a:t>are</a:t>
            </a:r>
            <a:r>
              <a:rPr sz="1800" b="1" spc="-15" dirty="0">
                <a:latin typeface="Calibri"/>
                <a:cs typeface="Calibri"/>
              </a:rPr>
              <a:t> </a:t>
            </a:r>
            <a:r>
              <a:rPr sz="1800" b="1" dirty="0">
                <a:latin typeface="Calibri"/>
                <a:cs typeface="Calibri"/>
              </a:rPr>
              <a:t>in</a:t>
            </a:r>
            <a:r>
              <a:rPr sz="1800" b="1" spc="-15" dirty="0">
                <a:latin typeface="Calibri"/>
                <a:cs typeface="Calibri"/>
              </a:rPr>
              <a:t> </a:t>
            </a:r>
            <a:r>
              <a:rPr sz="1800" b="1" dirty="0">
                <a:latin typeface="Calibri"/>
                <a:cs typeface="Calibri"/>
              </a:rPr>
              <a:t>the</a:t>
            </a:r>
            <a:r>
              <a:rPr sz="1800" b="1" spc="-30" dirty="0">
                <a:latin typeface="Calibri"/>
                <a:cs typeface="Calibri"/>
              </a:rPr>
              <a:t> </a:t>
            </a:r>
            <a:r>
              <a:rPr sz="1800" b="1" spc="-10" dirty="0">
                <a:latin typeface="Calibri"/>
                <a:cs typeface="Calibri"/>
              </a:rPr>
              <a:t>term</a:t>
            </a:r>
            <a:r>
              <a:rPr sz="1800" b="1" spc="-15"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36</a:t>
            </a:r>
            <a:r>
              <a:rPr sz="1800" b="1" spc="-10" dirty="0">
                <a:latin typeface="Calibri"/>
                <a:cs typeface="Calibri"/>
              </a:rPr>
              <a:t> </a:t>
            </a:r>
            <a:r>
              <a:rPr sz="1800" b="1" spc="-5" dirty="0">
                <a:latin typeface="Calibri"/>
                <a:cs typeface="Calibri"/>
              </a:rPr>
              <a:t>months.</a:t>
            </a:r>
            <a:endParaRPr sz="1800">
              <a:latin typeface="Calibri"/>
              <a:cs typeface="Calibri"/>
            </a:endParaRPr>
          </a:p>
        </p:txBody>
      </p:sp>
      <p:sp>
        <p:nvSpPr>
          <p:cNvPr id="8" name="object 8"/>
          <p:cNvSpPr txBox="1"/>
          <p:nvPr/>
        </p:nvSpPr>
        <p:spPr>
          <a:xfrm>
            <a:off x="6826757" y="5972962"/>
            <a:ext cx="4358005" cy="300355"/>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202020"/>
                </a:solidFill>
                <a:latin typeface="Arial MT"/>
                <a:cs typeface="Arial MT"/>
              </a:rPr>
              <a:t>'&lt;</a:t>
            </a:r>
            <a:r>
              <a:rPr sz="900" spc="5" dirty="0">
                <a:solidFill>
                  <a:srgbClr val="202020"/>
                </a:solidFill>
                <a:latin typeface="Arial MT"/>
                <a:cs typeface="Arial MT"/>
              </a:rPr>
              <a:t> </a:t>
            </a:r>
            <a:r>
              <a:rPr sz="900" spc="-5" dirty="0">
                <a:solidFill>
                  <a:srgbClr val="202020"/>
                </a:solidFill>
                <a:latin typeface="Arial MT"/>
                <a:cs typeface="Arial MT"/>
              </a:rPr>
              <a:t>1</a:t>
            </a:r>
            <a:r>
              <a:rPr sz="900" spc="5" dirty="0">
                <a:solidFill>
                  <a:srgbClr val="202020"/>
                </a:solidFill>
                <a:latin typeface="Arial MT"/>
                <a:cs typeface="Arial MT"/>
              </a:rPr>
              <a:t> </a:t>
            </a:r>
            <a:r>
              <a:rPr sz="900" spc="-5" dirty="0">
                <a:solidFill>
                  <a:srgbClr val="202020"/>
                </a:solidFill>
                <a:latin typeface="Arial MT"/>
                <a:cs typeface="Arial MT"/>
              </a:rPr>
              <a:t>year':</a:t>
            </a:r>
            <a:r>
              <a:rPr sz="900" spc="5" dirty="0">
                <a:solidFill>
                  <a:srgbClr val="202020"/>
                </a:solidFill>
                <a:latin typeface="Arial MT"/>
                <a:cs typeface="Arial MT"/>
              </a:rPr>
              <a:t> </a:t>
            </a:r>
            <a:r>
              <a:rPr sz="900" dirty="0">
                <a:solidFill>
                  <a:srgbClr val="202020"/>
                </a:solidFill>
                <a:latin typeface="Arial MT"/>
                <a:cs typeface="Arial MT"/>
              </a:rPr>
              <a:t>0,</a:t>
            </a:r>
            <a:r>
              <a:rPr sz="900" spc="-5" dirty="0">
                <a:solidFill>
                  <a:srgbClr val="202020"/>
                </a:solidFill>
                <a:latin typeface="Arial MT"/>
                <a:cs typeface="Arial MT"/>
              </a:rPr>
              <a:t> '2</a:t>
            </a:r>
            <a:r>
              <a:rPr sz="900" spc="5" dirty="0">
                <a:solidFill>
                  <a:srgbClr val="202020"/>
                </a:solidFill>
                <a:latin typeface="Arial MT"/>
                <a:cs typeface="Arial MT"/>
              </a:rPr>
              <a:t> </a:t>
            </a:r>
            <a:r>
              <a:rPr sz="900" spc="-5" dirty="0">
                <a:solidFill>
                  <a:srgbClr val="202020"/>
                </a:solidFill>
                <a:latin typeface="Arial MT"/>
                <a:cs typeface="Arial MT"/>
              </a:rPr>
              <a:t>years':</a:t>
            </a:r>
            <a:r>
              <a:rPr sz="900" spc="10" dirty="0">
                <a:solidFill>
                  <a:srgbClr val="202020"/>
                </a:solidFill>
                <a:latin typeface="Arial MT"/>
                <a:cs typeface="Arial MT"/>
              </a:rPr>
              <a:t> </a:t>
            </a:r>
            <a:r>
              <a:rPr sz="900" dirty="0">
                <a:solidFill>
                  <a:srgbClr val="202020"/>
                </a:solidFill>
                <a:latin typeface="Arial MT"/>
                <a:cs typeface="Arial MT"/>
              </a:rPr>
              <a:t>2,</a:t>
            </a:r>
            <a:r>
              <a:rPr sz="900" spc="-5" dirty="0">
                <a:solidFill>
                  <a:srgbClr val="202020"/>
                </a:solidFill>
                <a:latin typeface="Arial MT"/>
                <a:cs typeface="Arial MT"/>
              </a:rPr>
              <a:t> '3</a:t>
            </a:r>
            <a:r>
              <a:rPr sz="900" spc="5" dirty="0">
                <a:solidFill>
                  <a:srgbClr val="202020"/>
                </a:solidFill>
                <a:latin typeface="Arial MT"/>
                <a:cs typeface="Arial MT"/>
              </a:rPr>
              <a:t> </a:t>
            </a:r>
            <a:r>
              <a:rPr sz="900" spc="-5" dirty="0">
                <a:solidFill>
                  <a:srgbClr val="202020"/>
                </a:solidFill>
                <a:latin typeface="Arial MT"/>
                <a:cs typeface="Arial MT"/>
              </a:rPr>
              <a:t>years':</a:t>
            </a:r>
            <a:r>
              <a:rPr sz="900" spc="5" dirty="0">
                <a:solidFill>
                  <a:srgbClr val="202020"/>
                </a:solidFill>
                <a:latin typeface="Arial MT"/>
                <a:cs typeface="Arial MT"/>
              </a:rPr>
              <a:t> </a:t>
            </a:r>
            <a:r>
              <a:rPr sz="900" dirty="0">
                <a:solidFill>
                  <a:srgbClr val="202020"/>
                </a:solidFill>
                <a:latin typeface="Arial MT"/>
                <a:cs typeface="Arial MT"/>
              </a:rPr>
              <a:t>3,</a:t>
            </a:r>
            <a:r>
              <a:rPr sz="900" spc="-5" dirty="0">
                <a:solidFill>
                  <a:srgbClr val="202020"/>
                </a:solidFill>
                <a:latin typeface="Arial MT"/>
                <a:cs typeface="Arial MT"/>
              </a:rPr>
              <a:t> '7</a:t>
            </a:r>
            <a:r>
              <a:rPr sz="900" spc="5" dirty="0">
                <a:solidFill>
                  <a:srgbClr val="202020"/>
                </a:solidFill>
                <a:latin typeface="Arial MT"/>
                <a:cs typeface="Arial MT"/>
              </a:rPr>
              <a:t> </a:t>
            </a:r>
            <a:r>
              <a:rPr sz="900" spc="-5" dirty="0">
                <a:solidFill>
                  <a:srgbClr val="202020"/>
                </a:solidFill>
                <a:latin typeface="Arial MT"/>
                <a:cs typeface="Arial MT"/>
              </a:rPr>
              <a:t>years':</a:t>
            </a:r>
            <a:r>
              <a:rPr sz="900" spc="10" dirty="0">
                <a:solidFill>
                  <a:srgbClr val="202020"/>
                </a:solidFill>
                <a:latin typeface="Arial MT"/>
                <a:cs typeface="Arial MT"/>
              </a:rPr>
              <a:t> </a:t>
            </a:r>
            <a:r>
              <a:rPr sz="900" dirty="0">
                <a:solidFill>
                  <a:srgbClr val="202020"/>
                </a:solidFill>
                <a:latin typeface="Arial MT"/>
                <a:cs typeface="Arial MT"/>
              </a:rPr>
              <a:t>7,</a:t>
            </a:r>
            <a:r>
              <a:rPr sz="900" spc="-5" dirty="0">
                <a:solidFill>
                  <a:srgbClr val="202020"/>
                </a:solidFill>
                <a:latin typeface="Arial MT"/>
                <a:cs typeface="Arial MT"/>
              </a:rPr>
              <a:t> '4</a:t>
            </a:r>
            <a:r>
              <a:rPr sz="900" spc="5" dirty="0">
                <a:solidFill>
                  <a:srgbClr val="202020"/>
                </a:solidFill>
                <a:latin typeface="Arial MT"/>
                <a:cs typeface="Arial MT"/>
              </a:rPr>
              <a:t> </a:t>
            </a:r>
            <a:r>
              <a:rPr sz="900" spc="-5" dirty="0">
                <a:solidFill>
                  <a:srgbClr val="202020"/>
                </a:solidFill>
                <a:latin typeface="Arial MT"/>
                <a:cs typeface="Arial MT"/>
              </a:rPr>
              <a:t>years':</a:t>
            </a:r>
            <a:r>
              <a:rPr sz="900" spc="5" dirty="0">
                <a:solidFill>
                  <a:srgbClr val="202020"/>
                </a:solidFill>
                <a:latin typeface="Arial MT"/>
                <a:cs typeface="Arial MT"/>
              </a:rPr>
              <a:t> </a:t>
            </a:r>
            <a:r>
              <a:rPr sz="900" dirty="0">
                <a:solidFill>
                  <a:srgbClr val="202020"/>
                </a:solidFill>
                <a:latin typeface="Arial MT"/>
                <a:cs typeface="Arial MT"/>
              </a:rPr>
              <a:t>4,</a:t>
            </a:r>
            <a:r>
              <a:rPr sz="900" spc="-5" dirty="0">
                <a:solidFill>
                  <a:srgbClr val="202020"/>
                </a:solidFill>
                <a:latin typeface="Arial MT"/>
                <a:cs typeface="Arial MT"/>
              </a:rPr>
              <a:t> '5</a:t>
            </a:r>
            <a:r>
              <a:rPr sz="900" spc="5" dirty="0">
                <a:solidFill>
                  <a:srgbClr val="202020"/>
                </a:solidFill>
                <a:latin typeface="Arial MT"/>
                <a:cs typeface="Arial MT"/>
              </a:rPr>
              <a:t> </a:t>
            </a:r>
            <a:r>
              <a:rPr sz="900" spc="-5" dirty="0">
                <a:solidFill>
                  <a:srgbClr val="202020"/>
                </a:solidFill>
                <a:latin typeface="Arial MT"/>
                <a:cs typeface="Arial MT"/>
              </a:rPr>
              <a:t>years':</a:t>
            </a:r>
            <a:r>
              <a:rPr sz="900" spc="10" dirty="0">
                <a:solidFill>
                  <a:srgbClr val="202020"/>
                </a:solidFill>
                <a:latin typeface="Arial MT"/>
                <a:cs typeface="Arial MT"/>
              </a:rPr>
              <a:t> </a:t>
            </a:r>
            <a:r>
              <a:rPr sz="900" dirty="0">
                <a:solidFill>
                  <a:srgbClr val="202020"/>
                </a:solidFill>
                <a:latin typeface="Arial MT"/>
                <a:cs typeface="Arial MT"/>
              </a:rPr>
              <a:t>5,</a:t>
            </a:r>
            <a:r>
              <a:rPr sz="900" spc="-5" dirty="0">
                <a:solidFill>
                  <a:srgbClr val="202020"/>
                </a:solidFill>
                <a:latin typeface="Arial MT"/>
                <a:cs typeface="Arial MT"/>
              </a:rPr>
              <a:t> '1</a:t>
            </a:r>
            <a:r>
              <a:rPr sz="900" spc="5" dirty="0">
                <a:solidFill>
                  <a:srgbClr val="202020"/>
                </a:solidFill>
                <a:latin typeface="Arial MT"/>
                <a:cs typeface="Arial MT"/>
              </a:rPr>
              <a:t> </a:t>
            </a:r>
            <a:r>
              <a:rPr sz="900" spc="-5" dirty="0">
                <a:solidFill>
                  <a:srgbClr val="202020"/>
                </a:solidFill>
                <a:latin typeface="Arial MT"/>
                <a:cs typeface="Arial MT"/>
              </a:rPr>
              <a:t>year':</a:t>
            </a:r>
            <a:r>
              <a:rPr sz="900" spc="5" dirty="0">
                <a:solidFill>
                  <a:srgbClr val="202020"/>
                </a:solidFill>
                <a:latin typeface="Arial MT"/>
                <a:cs typeface="Arial MT"/>
              </a:rPr>
              <a:t> </a:t>
            </a:r>
            <a:r>
              <a:rPr sz="900" dirty="0">
                <a:solidFill>
                  <a:srgbClr val="202020"/>
                </a:solidFill>
                <a:latin typeface="Arial MT"/>
                <a:cs typeface="Arial MT"/>
              </a:rPr>
              <a:t>1,</a:t>
            </a:r>
            <a:r>
              <a:rPr sz="900" spc="5" dirty="0">
                <a:solidFill>
                  <a:srgbClr val="202020"/>
                </a:solidFill>
                <a:latin typeface="Arial MT"/>
                <a:cs typeface="Arial MT"/>
              </a:rPr>
              <a:t> </a:t>
            </a:r>
            <a:r>
              <a:rPr sz="900" spc="-5" dirty="0">
                <a:solidFill>
                  <a:srgbClr val="202020"/>
                </a:solidFill>
                <a:latin typeface="Arial MT"/>
                <a:cs typeface="Arial MT"/>
              </a:rPr>
              <a:t>'6</a:t>
            </a:r>
            <a:endParaRPr sz="900">
              <a:latin typeface="Arial MT"/>
              <a:cs typeface="Arial MT"/>
            </a:endParaRPr>
          </a:p>
          <a:p>
            <a:pPr marL="12700">
              <a:lnSpc>
                <a:spcPct val="100000"/>
              </a:lnSpc>
            </a:pPr>
            <a:r>
              <a:rPr sz="900" spc="-5" dirty="0">
                <a:solidFill>
                  <a:srgbClr val="202020"/>
                </a:solidFill>
                <a:latin typeface="Arial MT"/>
                <a:cs typeface="Arial MT"/>
              </a:rPr>
              <a:t>years':</a:t>
            </a:r>
            <a:r>
              <a:rPr sz="900" dirty="0">
                <a:solidFill>
                  <a:srgbClr val="202020"/>
                </a:solidFill>
                <a:latin typeface="Arial MT"/>
                <a:cs typeface="Arial MT"/>
              </a:rPr>
              <a:t> 6,</a:t>
            </a:r>
            <a:r>
              <a:rPr sz="900" spc="-5" dirty="0">
                <a:solidFill>
                  <a:srgbClr val="202020"/>
                </a:solidFill>
                <a:latin typeface="Arial MT"/>
                <a:cs typeface="Arial MT"/>
              </a:rPr>
              <a:t> '8</a:t>
            </a:r>
            <a:r>
              <a:rPr sz="900" spc="5" dirty="0">
                <a:solidFill>
                  <a:srgbClr val="202020"/>
                </a:solidFill>
                <a:latin typeface="Arial MT"/>
                <a:cs typeface="Arial MT"/>
              </a:rPr>
              <a:t> </a:t>
            </a:r>
            <a:r>
              <a:rPr sz="900" spc="-5" dirty="0">
                <a:solidFill>
                  <a:srgbClr val="202020"/>
                </a:solidFill>
                <a:latin typeface="Arial MT"/>
                <a:cs typeface="Arial MT"/>
              </a:rPr>
              <a:t>years':</a:t>
            </a:r>
            <a:r>
              <a:rPr sz="900" spc="5" dirty="0">
                <a:solidFill>
                  <a:srgbClr val="202020"/>
                </a:solidFill>
                <a:latin typeface="Arial MT"/>
                <a:cs typeface="Arial MT"/>
              </a:rPr>
              <a:t> </a:t>
            </a:r>
            <a:r>
              <a:rPr sz="900" dirty="0">
                <a:solidFill>
                  <a:srgbClr val="202020"/>
                </a:solidFill>
                <a:latin typeface="Arial MT"/>
                <a:cs typeface="Arial MT"/>
              </a:rPr>
              <a:t>8,</a:t>
            </a:r>
            <a:r>
              <a:rPr sz="900" spc="-5" dirty="0">
                <a:solidFill>
                  <a:srgbClr val="202020"/>
                </a:solidFill>
                <a:latin typeface="Arial MT"/>
                <a:cs typeface="Arial MT"/>
              </a:rPr>
              <a:t> '9</a:t>
            </a:r>
            <a:r>
              <a:rPr sz="900" spc="5" dirty="0">
                <a:solidFill>
                  <a:srgbClr val="202020"/>
                </a:solidFill>
                <a:latin typeface="Arial MT"/>
                <a:cs typeface="Arial MT"/>
              </a:rPr>
              <a:t> </a:t>
            </a:r>
            <a:r>
              <a:rPr sz="900" spc="-5" dirty="0">
                <a:solidFill>
                  <a:srgbClr val="202020"/>
                </a:solidFill>
                <a:latin typeface="Arial MT"/>
                <a:cs typeface="Arial MT"/>
              </a:rPr>
              <a:t>years':</a:t>
            </a:r>
            <a:r>
              <a:rPr sz="900" spc="5" dirty="0">
                <a:solidFill>
                  <a:srgbClr val="202020"/>
                </a:solidFill>
                <a:latin typeface="Arial MT"/>
                <a:cs typeface="Arial MT"/>
              </a:rPr>
              <a:t> </a:t>
            </a:r>
            <a:r>
              <a:rPr sz="900" dirty="0">
                <a:solidFill>
                  <a:srgbClr val="202020"/>
                </a:solidFill>
                <a:latin typeface="Arial MT"/>
                <a:cs typeface="Arial MT"/>
              </a:rPr>
              <a:t>9,</a:t>
            </a:r>
            <a:r>
              <a:rPr sz="900" spc="-5" dirty="0">
                <a:solidFill>
                  <a:srgbClr val="202020"/>
                </a:solidFill>
                <a:latin typeface="Arial MT"/>
                <a:cs typeface="Arial MT"/>
              </a:rPr>
              <a:t> '10+ years':</a:t>
            </a:r>
            <a:r>
              <a:rPr sz="900" spc="5" dirty="0">
                <a:solidFill>
                  <a:srgbClr val="202020"/>
                </a:solidFill>
                <a:latin typeface="Arial MT"/>
                <a:cs typeface="Arial MT"/>
              </a:rPr>
              <a:t> </a:t>
            </a:r>
            <a:r>
              <a:rPr sz="900" dirty="0">
                <a:solidFill>
                  <a:srgbClr val="202020"/>
                </a:solidFill>
                <a:latin typeface="Arial MT"/>
                <a:cs typeface="Arial MT"/>
              </a:rPr>
              <a:t>10})</a:t>
            </a:r>
            <a:endParaRPr sz="9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4527" y="1261245"/>
            <a:ext cx="4896480" cy="2214493"/>
          </a:xfrm>
          <a:prstGeom prst="rect">
            <a:avLst/>
          </a:prstGeom>
        </p:spPr>
      </p:pic>
      <p:pic>
        <p:nvPicPr>
          <p:cNvPr id="3" name="object 3"/>
          <p:cNvPicPr/>
          <p:nvPr/>
        </p:nvPicPr>
        <p:blipFill>
          <a:blip r:embed="rId3" cstate="print"/>
          <a:stretch>
            <a:fillRect/>
          </a:stretch>
        </p:blipFill>
        <p:spPr>
          <a:xfrm>
            <a:off x="276417" y="4455144"/>
            <a:ext cx="4812788" cy="2214817"/>
          </a:xfrm>
          <a:prstGeom prst="rect">
            <a:avLst/>
          </a:prstGeom>
        </p:spPr>
      </p:pic>
      <p:pic>
        <p:nvPicPr>
          <p:cNvPr id="4" name="object 4"/>
          <p:cNvPicPr/>
          <p:nvPr/>
        </p:nvPicPr>
        <p:blipFill>
          <a:blip r:embed="rId4" cstate="print"/>
          <a:stretch>
            <a:fillRect/>
          </a:stretch>
        </p:blipFill>
        <p:spPr>
          <a:xfrm>
            <a:off x="6668073" y="1338716"/>
            <a:ext cx="4836792" cy="2207377"/>
          </a:xfrm>
          <a:prstGeom prst="rect">
            <a:avLst/>
          </a:prstGeom>
        </p:spPr>
      </p:pic>
      <p:pic>
        <p:nvPicPr>
          <p:cNvPr id="5" name="object 5"/>
          <p:cNvPicPr/>
          <p:nvPr/>
        </p:nvPicPr>
        <p:blipFill>
          <a:blip r:embed="rId5" cstate="print"/>
          <a:stretch>
            <a:fillRect/>
          </a:stretch>
        </p:blipFill>
        <p:spPr>
          <a:xfrm>
            <a:off x="6670582" y="4408192"/>
            <a:ext cx="5132797" cy="2301447"/>
          </a:xfrm>
          <a:prstGeom prst="rect">
            <a:avLst/>
          </a:prstGeom>
        </p:spPr>
      </p:pic>
      <p:sp>
        <p:nvSpPr>
          <p:cNvPr id="6" name="object 6"/>
          <p:cNvSpPr txBox="1"/>
          <p:nvPr/>
        </p:nvSpPr>
        <p:spPr>
          <a:xfrm>
            <a:off x="81178" y="862076"/>
            <a:ext cx="53625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Majority </a:t>
            </a:r>
            <a:r>
              <a:rPr sz="1800" b="1" dirty="0">
                <a:latin typeface="Calibri"/>
                <a:cs typeface="Calibri"/>
              </a:rPr>
              <a:t>of</a:t>
            </a:r>
            <a:r>
              <a:rPr sz="1800" b="1" spc="-5" dirty="0">
                <a:latin typeface="Calibri"/>
                <a:cs typeface="Calibri"/>
              </a:rPr>
              <a:t> </a:t>
            </a:r>
            <a:r>
              <a:rPr sz="1800" b="1" dirty="0">
                <a:latin typeface="Calibri"/>
                <a:cs typeface="Calibri"/>
              </a:rPr>
              <a:t>the</a:t>
            </a:r>
            <a:r>
              <a:rPr sz="1800" b="1" spc="-15" dirty="0">
                <a:latin typeface="Calibri"/>
                <a:cs typeface="Calibri"/>
              </a:rPr>
              <a:t> </a:t>
            </a:r>
            <a:r>
              <a:rPr sz="1800" b="1" spc="-5" dirty="0">
                <a:latin typeface="Calibri"/>
                <a:cs typeface="Calibri"/>
              </a:rPr>
              <a:t>loan_amount</a:t>
            </a:r>
            <a:r>
              <a:rPr sz="1800" b="1" spc="-35" dirty="0">
                <a:latin typeface="Calibri"/>
                <a:cs typeface="Calibri"/>
              </a:rPr>
              <a:t> </a:t>
            </a:r>
            <a:r>
              <a:rPr sz="1800" b="1" dirty="0">
                <a:latin typeface="Calibri"/>
                <a:cs typeface="Calibri"/>
              </a:rPr>
              <a:t>is</a:t>
            </a:r>
            <a:r>
              <a:rPr sz="1800" b="1" spc="-5" dirty="0">
                <a:latin typeface="Calibri"/>
                <a:cs typeface="Calibri"/>
              </a:rPr>
              <a:t> </a:t>
            </a:r>
            <a:r>
              <a:rPr sz="1800" b="1" dirty="0">
                <a:latin typeface="Calibri"/>
                <a:cs typeface="Calibri"/>
              </a:rPr>
              <a:t>in</a:t>
            </a:r>
            <a:r>
              <a:rPr sz="1800" b="1" spc="-15" dirty="0">
                <a:latin typeface="Calibri"/>
                <a:cs typeface="Calibri"/>
              </a:rPr>
              <a:t> </a:t>
            </a:r>
            <a:r>
              <a:rPr sz="1800" b="1" dirty="0">
                <a:latin typeface="Calibri"/>
                <a:cs typeface="Calibri"/>
              </a:rPr>
              <a:t>the</a:t>
            </a:r>
            <a:r>
              <a:rPr sz="1800" b="1" spc="-20" dirty="0">
                <a:latin typeface="Calibri"/>
                <a:cs typeface="Calibri"/>
              </a:rPr>
              <a:t> </a:t>
            </a:r>
            <a:r>
              <a:rPr sz="1800" b="1" spc="-15" dirty="0">
                <a:latin typeface="Calibri"/>
                <a:cs typeface="Calibri"/>
              </a:rPr>
              <a:t>range</a:t>
            </a:r>
            <a:r>
              <a:rPr sz="1800" b="1" spc="-10"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5K</a:t>
            </a:r>
            <a:r>
              <a:rPr sz="1800" b="1" spc="5" dirty="0">
                <a:latin typeface="Calibri"/>
                <a:cs typeface="Calibri"/>
              </a:rPr>
              <a:t> </a:t>
            </a:r>
            <a:r>
              <a:rPr sz="1800" b="1" spc="-10" dirty="0">
                <a:latin typeface="Calibri"/>
                <a:cs typeface="Calibri"/>
              </a:rPr>
              <a:t>to </a:t>
            </a:r>
            <a:r>
              <a:rPr sz="1800" b="1" dirty="0">
                <a:latin typeface="Calibri"/>
                <a:cs typeface="Calibri"/>
              </a:rPr>
              <a:t>14K</a:t>
            </a:r>
            <a:endParaRPr sz="1800">
              <a:latin typeface="Calibri"/>
              <a:cs typeface="Calibri"/>
            </a:endParaRPr>
          </a:p>
        </p:txBody>
      </p:sp>
      <p:sp>
        <p:nvSpPr>
          <p:cNvPr id="7" name="object 7"/>
          <p:cNvSpPr txBox="1"/>
          <p:nvPr/>
        </p:nvSpPr>
        <p:spPr>
          <a:xfrm>
            <a:off x="6235065" y="818464"/>
            <a:ext cx="5904865" cy="57531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Majority</a:t>
            </a:r>
            <a:r>
              <a:rPr sz="1800" b="1" dirty="0">
                <a:latin typeface="Calibri"/>
                <a:cs typeface="Calibri"/>
              </a:rPr>
              <a:t> of</a:t>
            </a:r>
            <a:r>
              <a:rPr sz="1800" b="1" spc="5" dirty="0">
                <a:latin typeface="Calibri"/>
                <a:cs typeface="Calibri"/>
              </a:rPr>
              <a:t> </a:t>
            </a:r>
            <a:r>
              <a:rPr sz="1800" b="1" spc="-5" dirty="0">
                <a:latin typeface="Calibri"/>
                <a:cs typeface="Calibri"/>
              </a:rPr>
              <a:t>the </a:t>
            </a:r>
            <a:r>
              <a:rPr sz="1800" b="1" spc="-15" dirty="0">
                <a:latin typeface="Calibri"/>
                <a:cs typeface="Calibri"/>
              </a:rPr>
              <a:t>interest</a:t>
            </a:r>
            <a:r>
              <a:rPr sz="1800" b="1" spc="-30" dirty="0">
                <a:latin typeface="Calibri"/>
                <a:cs typeface="Calibri"/>
              </a:rPr>
              <a:t> </a:t>
            </a:r>
            <a:r>
              <a:rPr sz="1800" b="1" spc="-25" dirty="0">
                <a:latin typeface="Calibri"/>
                <a:cs typeface="Calibri"/>
              </a:rPr>
              <a:t>rate</a:t>
            </a:r>
            <a:r>
              <a:rPr sz="1800" b="1" spc="-10" dirty="0">
                <a:latin typeface="Calibri"/>
                <a:cs typeface="Calibri"/>
              </a:rPr>
              <a:t> </a:t>
            </a:r>
            <a:r>
              <a:rPr sz="1800" b="1" dirty="0">
                <a:latin typeface="Calibri"/>
                <a:cs typeface="Calibri"/>
              </a:rPr>
              <a:t>is</a:t>
            </a:r>
            <a:r>
              <a:rPr sz="1800" b="1" spc="-5" dirty="0">
                <a:latin typeface="Calibri"/>
                <a:cs typeface="Calibri"/>
              </a:rPr>
              <a:t> </a:t>
            </a:r>
            <a:r>
              <a:rPr sz="1800" b="1" dirty="0">
                <a:latin typeface="Calibri"/>
                <a:cs typeface="Calibri"/>
              </a:rPr>
              <a:t>in</a:t>
            </a:r>
            <a:r>
              <a:rPr sz="1800" b="1" spc="-10" dirty="0">
                <a:latin typeface="Calibri"/>
                <a:cs typeface="Calibri"/>
              </a:rPr>
              <a:t> </a:t>
            </a:r>
            <a:r>
              <a:rPr sz="1800" b="1" dirty="0">
                <a:latin typeface="Calibri"/>
                <a:cs typeface="Calibri"/>
              </a:rPr>
              <a:t>the </a:t>
            </a:r>
            <a:r>
              <a:rPr sz="1800" b="1" spc="-15" dirty="0">
                <a:latin typeface="Calibri"/>
                <a:cs typeface="Calibri"/>
              </a:rPr>
              <a:t>range</a:t>
            </a:r>
            <a:r>
              <a:rPr sz="1800" b="1" spc="-10"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5% </a:t>
            </a:r>
            <a:r>
              <a:rPr sz="1800" b="1" spc="-10" dirty="0">
                <a:latin typeface="Calibri"/>
                <a:cs typeface="Calibri"/>
              </a:rPr>
              <a:t>to</a:t>
            </a:r>
            <a:r>
              <a:rPr sz="1800" b="1" spc="-5" dirty="0">
                <a:latin typeface="Calibri"/>
                <a:cs typeface="Calibri"/>
              </a:rPr>
              <a:t> </a:t>
            </a:r>
            <a:r>
              <a:rPr sz="1800" b="1" dirty="0">
                <a:latin typeface="Calibri"/>
                <a:cs typeface="Calibri"/>
              </a:rPr>
              <a:t>16% </a:t>
            </a:r>
            <a:r>
              <a:rPr sz="1800" b="1" spc="-5" dirty="0">
                <a:latin typeface="Calibri"/>
                <a:cs typeface="Calibri"/>
              </a:rPr>
              <a:t>going</a:t>
            </a:r>
            <a:endParaRPr sz="1800">
              <a:latin typeface="Calibri"/>
              <a:cs typeface="Calibri"/>
            </a:endParaRPr>
          </a:p>
          <a:p>
            <a:pPr marL="12700">
              <a:lnSpc>
                <a:spcPct val="100000"/>
              </a:lnSpc>
              <a:spcBef>
                <a:spcPts val="5"/>
              </a:spcBef>
            </a:pPr>
            <a:r>
              <a:rPr sz="1800" b="1" spc="-10" dirty="0">
                <a:latin typeface="Calibri"/>
                <a:cs typeface="Calibri"/>
              </a:rPr>
              <a:t>at</a:t>
            </a:r>
            <a:r>
              <a:rPr sz="1800" b="1" spc="-15" dirty="0">
                <a:latin typeface="Calibri"/>
                <a:cs typeface="Calibri"/>
              </a:rPr>
              <a:t> </a:t>
            </a:r>
            <a:r>
              <a:rPr sz="1800" b="1" dirty="0">
                <a:latin typeface="Calibri"/>
                <a:cs typeface="Calibri"/>
              </a:rPr>
              <a:t>the</a:t>
            </a:r>
            <a:r>
              <a:rPr sz="1800" b="1" spc="-25" dirty="0">
                <a:latin typeface="Calibri"/>
                <a:cs typeface="Calibri"/>
              </a:rPr>
              <a:t> </a:t>
            </a:r>
            <a:r>
              <a:rPr sz="1800" b="1" spc="-10" dirty="0">
                <a:latin typeface="Calibri"/>
                <a:cs typeface="Calibri"/>
              </a:rPr>
              <a:t>max</a:t>
            </a:r>
            <a:r>
              <a:rPr sz="1800" b="1" spc="-30" dirty="0">
                <a:latin typeface="Calibri"/>
                <a:cs typeface="Calibri"/>
              </a:rPr>
              <a:t> </a:t>
            </a:r>
            <a:r>
              <a:rPr sz="1800" b="1" spc="-10" dirty="0">
                <a:latin typeface="Calibri"/>
                <a:cs typeface="Calibri"/>
              </a:rPr>
              <a:t>to</a:t>
            </a:r>
            <a:r>
              <a:rPr sz="1800" b="1" spc="-25" dirty="0">
                <a:latin typeface="Calibri"/>
                <a:cs typeface="Calibri"/>
              </a:rPr>
              <a:t> </a:t>
            </a:r>
            <a:r>
              <a:rPr sz="1800" b="1" dirty="0">
                <a:latin typeface="Calibri"/>
                <a:cs typeface="Calibri"/>
              </a:rPr>
              <a:t>22%</a:t>
            </a:r>
            <a:endParaRPr sz="1800">
              <a:latin typeface="Calibri"/>
              <a:cs typeface="Calibri"/>
            </a:endParaRPr>
          </a:p>
        </p:txBody>
      </p:sp>
      <p:sp>
        <p:nvSpPr>
          <p:cNvPr id="8" name="object 8"/>
          <p:cNvSpPr txBox="1"/>
          <p:nvPr/>
        </p:nvSpPr>
        <p:spPr>
          <a:xfrm>
            <a:off x="204927" y="3761308"/>
            <a:ext cx="5459730" cy="57531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Majority </a:t>
            </a:r>
            <a:r>
              <a:rPr sz="1800" b="1" dirty="0">
                <a:latin typeface="Calibri"/>
                <a:cs typeface="Calibri"/>
              </a:rPr>
              <a:t>of </a:t>
            </a:r>
            <a:r>
              <a:rPr sz="1800" b="1" spc="-5" dirty="0">
                <a:latin typeface="Calibri"/>
                <a:cs typeface="Calibri"/>
              </a:rPr>
              <a:t>the</a:t>
            </a:r>
            <a:r>
              <a:rPr sz="1800" b="1" spc="-10" dirty="0">
                <a:latin typeface="Calibri"/>
                <a:cs typeface="Calibri"/>
              </a:rPr>
              <a:t> </a:t>
            </a:r>
            <a:r>
              <a:rPr sz="1800" b="1" dirty="0">
                <a:latin typeface="Calibri"/>
                <a:cs typeface="Calibri"/>
              </a:rPr>
              <a:t>annual</a:t>
            </a:r>
            <a:r>
              <a:rPr sz="1800" b="1" spc="-35" dirty="0">
                <a:latin typeface="Calibri"/>
                <a:cs typeface="Calibri"/>
              </a:rPr>
              <a:t> </a:t>
            </a:r>
            <a:r>
              <a:rPr sz="1800" b="1" dirty="0">
                <a:latin typeface="Calibri"/>
                <a:cs typeface="Calibri"/>
              </a:rPr>
              <a:t>income</a:t>
            </a:r>
            <a:r>
              <a:rPr sz="1800" b="1" spc="-35" dirty="0">
                <a:latin typeface="Calibri"/>
                <a:cs typeface="Calibri"/>
              </a:rPr>
              <a:t> </a:t>
            </a:r>
            <a:r>
              <a:rPr sz="1800" b="1" dirty="0">
                <a:latin typeface="Calibri"/>
                <a:cs typeface="Calibri"/>
              </a:rPr>
              <a:t>is</a:t>
            </a:r>
            <a:r>
              <a:rPr sz="1800" b="1" spc="-15" dirty="0">
                <a:latin typeface="Calibri"/>
                <a:cs typeface="Calibri"/>
              </a:rPr>
              <a:t> </a:t>
            </a:r>
            <a:r>
              <a:rPr sz="1800" b="1" dirty="0">
                <a:latin typeface="Calibri"/>
                <a:cs typeface="Calibri"/>
              </a:rPr>
              <a:t>in the</a:t>
            </a:r>
            <a:r>
              <a:rPr sz="1800" b="1" spc="-25" dirty="0">
                <a:latin typeface="Calibri"/>
                <a:cs typeface="Calibri"/>
              </a:rPr>
              <a:t> </a:t>
            </a:r>
            <a:r>
              <a:rPr sz="1800" b="1" spc="-15" dirty="0">
                <a:latin typeface="Calibri"/>
                <a:cs typeface="Calibri"/>
              </a:rPr>
              <a:t>range</a:t>
            </a:r>
            <a:r>
              <a:rPr sz="1800" b="1" spc="-10" dirty="0">
                <a:latin typeface="Calibri"/>
                <a:cs typeface="Calibri"/>
              </a:rPr>
              <a:t> </a:t>
            </a:r>
            <a:r>
              <a:rPr sz="1800" b="1" dirty="0">
                <a:latin typeface="Calibri"/>
                <a:cs typeface="Calibri"/>
              </a:rPr>
              <a:t>of 4k </a:t>
            </a:r>
            <a:r>
              <a:rPr sz="1800" b="1" spc="-10" dirty="0">
                <a:latin typeface="Calibri"/>
                <a:cs typeface="Calibri"/>
              </a:rPr>
              <a:t>to </a:t>
            </a:r>
            <a:r>
              <a:rPr sz="1800" b="1" dirty="0">
                <a:latin typeface="Calibri"/>
                <a:cs typeface="Calibri"/>
              </a:rPr>
              <a:t>40k</a:t>
            </a:r>
            <a:endParaRPr sz="1800">
              <a:latin typeface="Calibri"/>
              <a:cs typeface="Calibri"/>
            </a:endParaRPr>
          </a:p>
          <a:p>
            <a:pPr marL="12700">
              <a:lnSpc>
                <a:spcPct val="100000"/>
              </a:lnSpc>
              <a:spcBef>
                <a:spcPts val="5"/>
              </a:spcBef>
            </a:pPr>
            <a:r>
              <a:rPr sz="1800" b="1" spc="-5" dirty="0">
                <a:latin typeface="Calibri"/>
                <a:cs typeface="Calibri"/>
              </a:rPr>
              <a:t>going</a:t>
            </a:r>
            <a:r>
              <a:rPr sz="1800" b="1" spc="-50" dirty="0">
                <a:latin typeface="Calibri"/>
                <a:cs typeface="Calibri"/>
              </a:rPr>
              <a:t> </a:t>
            </a:r>
            <a:r>
              <a:rPr sz="1800" b="1" spc="-10" dirty="0">
                <a:latin typeface="Calibri"/>
                <a:cs typeface="Calibri"/>
              </a:rPr>
              <a:t>at</a:t>
            </a:r>
            <a:r>
              <a:rPr sz="1800" b="1" spc="-15" dirty="0">
                <a:latin typeface="Calibri"/>
                <a:cs typeface="Calibri"/>
              </a:rPr>
              <a:t> </a:t>
            </a:r>
            <a:r>
              <a:rPr sz="1800" b="1" dirty="0">
                <a:latin typeface="Calibri"/>
                <a:cs typeface="Calibri"/>
              </a:rPr>
              <a:t>the</a:t>
            </a:r>
            <a:r>
              <a:rPr sz="1800" b="1" spc="-20" dirty="0">
                <a:latin typeface="Calibri"/>
                <a:cs typeface="Calibri"/>
              </a:rPr>
              <a:t> </a:t>
            </a:r>
            <a:r>
              <a:rPr sz="1800" b="1" spc="-10" dirty="0">
                <a:latin typeface="Calibri"/>
                <a:cs typeface="Calibri"/>
              </a:rPr>
              <a:t>max</a:t>
            </a:r>
            <a:r>
              <a:rPr sz="1800" b="1" spc="-15" dirty="0">
                <a:latin typeface="Calibri"/>
                <a:cs typeface="Calibri"/>
              </a:rPr>
              <a:t> </a:t>
            </a:r>
            <a:r>
              <a:rPr sz="1800" b="1" spc="-5" dirty="0">
                <a:latin typeface="Calibri"/>
                <a:cs typeface="Calibri"/>
              </a:rPr>
              <a:t>to</a:t>
            </a:r>
            <a:r>
              <a:rPr sz="1800" b="1" spc="-20" dirty="0">
                <a:latin typeface="Calibri"/>
                <a:cs typeface="Calibri"/>
              </a:rPr>
              <a:t> </a:t>
            </a:r>
            <a:r>
              <a:rPr sz="1800" b="1" dirty="0">
                <a:latin typeface="Calibri"/>
                <a:cs typeface="Calibri"/>
              </a:rPr>
              <a:t>120k</a:t>
            </a:r>
            <a:r>
              <a:rPr sz="1800" dirty="0">
                <a:latin typeface="Calibri"/>
                <a:cs typeface="Calibri"/>
              </a:rPr>
              <a:t>.</a:t>
            </a:r>
            <a:endParaRPr sz="1800">
              <a:latin typeface="Calibri"/>
              <a:cs typeface="Calibri"/>
            </a:endParaRPr>
          </a:p>
        </p:txBody>
      </p:sp>
      <p:sp>
        <p:nvSpPr>
          <p:cNvPr id="9" name="object 9"/>
          <p:cNvSpPr txBox="1"/>
          <p:nvPr/>
        </p:nvSpPr>
        <p:spPr>
          <a:xfrm>
            <a:off x="6356350" y="3761308"/>
            <a:ext cx="4997450" cy="57531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Majority </a:t>
            </a:r>
            <a:r>
              <a:rPr sz="1800" b="1" dirty="0">
                <a:latin typeface="Calibri"/>
                <a:cs typeface="Calibri"/>
              </a:rPr>
              <a:t>of </a:t>
            </a:r>
            <a:r>
              <a:rPr sz="1800" b="1" spc="-5" dirty="0">
                <a:latin typeface="Calibri"/>
                <a:cs typeface="Calibri"/>
              </a:rPr>
              <a:t>the debt</a:t>
            </a:r>
            <a:r>
              <a:rPr sz="1800" b="1" spc="-30" dirty="0">
                <a:latin typeface="Calibri"/>
                <a:cs typeface="Calibri"/>
              </a:rPr>
              <a:t> </a:t>
            </a:r>
            <a:r>
              <a:rPr sz="1800" b="1" spc="-10" dirty="0">
                <a:latin typeface="Calibri"/>
                <a:cs typeface="Calibri"/>
              </a:rPr>
              <a:t>to</a:t>
            </a:r>
            <a:r>
              <a:rPr sz="1800" b="1" dirty="0">
                <a:latin typeface="Calibri"/>
                <a:cs typeface="Calibri"/>
              </a:rPr>
              <a:t> income</a:t>
            </a:r>
            <a:r>
              <a:rPr sz="1800" b="1" spc="-45" dirty="0">
                <a:latin typeface="Calibri"/>
                <a:cs typeface="Calibri"/>
              </a:rPr>
              <a:t> </a:t>
            </a:r>
            <a:r>
              <a:rPr sz="1800" b="1" dirty="0">
                <a:latin typeface="Calibri"/>
                <a:cs typeface="Calibri"/>
              </a:rPr>
              <a:t>is</a:t>
            </a:r>
            <a:r>
              <a:rPr sz="1800" b="1" spc="-5" dirty="0">
                <a:latin typeface="Calibri"/>
                <a:cs typeface="Calibri"/>
              </a:rPr>
              <a:t> </a:t>
            </a:r>
            <a:r>
              <a:rPr sz="1800" b="1" dirty="0">
                <a:latin typeface="Calibri"/>
                <a:cs typeface="Calibri"/>
              </a:rPr>
              <a:t>in</a:t>
            </a:r>
            <a:r>
              <a:rPr sz="1800" b="1" spc="-5" dirty="0">
                <a:latin typeface="Calibri"/>
                <a:cs typeface="Calibri"/>
              </a:rPr>
              <a:t> </a:t>
            </a:r>
            <a:r>
              <a:rPr sz="1800" b="1" dirty="0">
                <a:latin typeface="Calibri"/>
                <a:cs typeface="Calibri"/>
              </a:rPr>
              <a:t>the</a:t>
            </a:r>
            <a:r>
              <a:rPr sz="1800" b="1" spc="-20" dirty="0">
                <a:latin typeface="Calibri"/>
                <a:cs typeface="Calibri"/>
              </a:rPr>
              <a:t> </a:t>
            </a:r>
            <a:r>
              <a:rPr sz="1800" b="1" spc="-15" dirty="0">
                <a:latin typeface="Calibri"/>
                <a:cs typeface="Calibri"/>
              </a:rPr>
              <a:t>range </a:t>
            </a:r>
            <a:r>
              <a:rPr sz="1800" b="1" dirty="0">
                <a:latin typeface="Calibri"/>
                <a:cs typeface="Calibri"/>
              </a:rPr>
              <a:t>of 0</a:t>
            </a:r>
            <a:r>
              <a:rPr sz="1800" b="1" spc="5" dirty="0">
                <a:latin typeface="Calibri"/>
                <a:cs typeface="Calibri"/>
              </a:rPr>
              <a:t> </a:t>
            </a:r>
            <a:r>
              <a:rPr sz="1800" b="1" spc="-10" dirty="0">
                <a:latin typeface="Calibri"/>
                <a:cs typeface="Calibri"/>
              </a:rPr>
              <a:t>to</a:t>
            </a:r>
            <a:endParaRPr sz="1800">
              <a:latin typeface="Calibri"/>
              <a:cs typeface="Calibri"/>
            </a:endParaRPr>
          </a:p>
          <a:p>
            <a:pPr marL="12700">
              <a:lnSpc>
                <a:spcPct val="100000"/>
              </a:lnSpc>
              <a:spcBef>
                <a:spcPts val="5"/>
              </a:spcBef>
            </a:pPr>
            <a:r>
              <a:rPr sz="1800" b="1" dirty="0">
                <a:latin typeface="Calibri"/>
                <a:cs typeface="Calibri"/>
              </a:rPr>
              <a:t>20</a:t>
            </a:r>
            <a:r>
              <a:rPr sz="1800" b="1" spc="-10" dirty="0">
                <a:latin typeface="Calibri"/>
                <a:cs typeface="Calibri"/>
              </a:rPr>
              <a:t> </a:t>
            </a:r>
            <a:r>
              <a:rPr sz="1800" b="1" spc="-5" dirty="0">
                <a:latin typeface="Calibri"/>
                <a:cs typeface="Calibri"/>
              </a:rPr>
              <a:t>going</a:t>
            </a:r>
            <a:r>
              <a:rPr sz="1800" b="1" spc="-35" dirty="0">
                <a:latin typeface="Calibri"/>
                <a:cs typeface="Calibri"/>
              </a:rPr>
              <a:t> </a:t>
            </a:r>
            <a:r>
              <a:rPr sz="1800" b="1" spc="-10" dirty="0">
                <a:latin typeface="Calibri"/>
                <a:cs typeface="Calibri"/>
              </a:rPr>
              <a:t>at </a:t>
            </a:r>
            <a:r>
              <a:rPr sz="1800" b="1" dirty="0">
                <a:latin typeface="Calibri"/>
                <a:cs typeface="Calibri"/>
              </a:rPr>
              <a:t>the</a:t>
            </a:r>
            <a:r>
              <a:rPr sz="1800" b="1" spc="-15" dirty="0">
                <a:latin typeface="Calibri"/>
                <a:cs typeface="Calibri"/>
              </a:rPr>
              <a:t> </a:t>
            </a:r>
            <a:r>
              <a:rPr sz="1800" b="1" spc="-10" dirty="0">
                <a:latin typeface="Calibri"/>
                <a:cs typeface="Calibri"/>
              </a:rPr>
              <a:t>max</a:t>
            </a:r>
            <a:r>
              <a:rPr sz="1800" b="1" spc="-25" dirty="0">
                <a:latin typeface="Calibri"/>
                <a:cs typeface="Calibri"/>
              </a:rPr>
              <a:t> </a:t>
            </a:r>
            <a:r>
              <a:rPr sz="1800" b="1" spc="-10" dirty="0">
                <a:latin typeface="Calibri"/>
                <a:cs typeface="Calibri"/>
              </a:rPr>
              <a:t>to</a:t>
            </a:r>
            <a:r>
              <a:rPr sz="1800" b="1" spc="-20" dirty="0">
                <a:latin typeface="Calibri"/>
                <a:cs typeface="Calibri"/>
              </a:rPr>
              <a:t> </a:t>
            </a:r>
            <a:r>
              <a:rPr sz="1800" b="1" dirty="0">
                <a:latin typeface="Calibri"/>
                <a:cs typeface="Calibri"/>
              </a:rPr>
              <a:t>30</a:t>
            </a:r>
            <a:endParaRPr sz="1800">
              <a:latin typeface="Calibri"/>
              <a:cs typeface="Calibri"/>
            </a:endParaRPr>
          </a:p>
        </p:txBody>
      </p:sp>
      <p:sp>
        <p:nvSpPr>
          <p:cNvPr id="10" name="object 10"/>
          <p:cNvSpPr txBox="1">
            <a:spLocks noGrp="1"/>
          </p:cNvSpPr>
          <p:nvPr>
            <p:ph type="title"/>
          </p:nvPr>
        </p:nvSpPr>
        <p:spPr>
          <a:xfrm>
            <a:off x="3395598" y="155575"/>
            <a:ext cx="5793740" cy="330835"/>
          </a:xfrm>
          <a:prstGeom prst="rect">
            <a:avLst/>
          </a:prstGeom>
        </p:spPr>
        <p:txBody>
          <a:bodyPr vert="horz" wrap="square" lIns="0" tIns="12700" rIns="0" bIns="0" rtlCol="0">
            <a:spAutoFit/>
          </a:bodyPr>
          <a:lstStyle/>
          <a:p>
            <a:pPr marL="12700">
              <a:lnSpc>
                <a:spcPct val="100000"/>
              </a:lnSpc>
              <a:spcBef>
                <a:spcPts val="100"/>
              </a:spcBef>
            </a:pPr>
            <a:r>
              <a:rPr sz="2000" spc="-5" dirty="0"/>
              <a:t>Analysis</a:t>
            </a:r>
            <a:r>
              <a:rPr sz="2000" spc="-65" dirty="0"/>
              <a:t> </a:t>
            </a:r>
            <a:r>
              <a:rPr sz="2000" dirty="0"/>
              <a:t>Of</a:t>
            </a:r>
            <a:r>
              <a:rPr sz="2000" spc="-10" dirty="0"/>
              <a:t> </a:t>
            </a:r>
            <a:r>
              <a:rPr sz="2000" dirty="0"/>
              <a:t>Loan</a:t>
            </a:r>
            <a:r>
              <a:rPr sz="2000" spc="-125" dirty="0"/>
              <a:t> </a:t>
            </a:r>
            <a:r>
              <a:rPr sz="2000" spc="-5" dirty="0"/>
              <a:t>Amount,</a:t>
            </a:r>
            <a:r>
              <a:rPr sz="2000" spc="-25" dirty="0"/>
              <a:t> </a:t>
            </a:r>
            <a:r>
              <a:rPr sz="2000" spc="-20" dirty="0"/>
              <a:t>Interest</a:t>
            </a:r>
            <a:r>
              <a:rPr sz="2000" spc="15" dirty="0"/>
              <a:t> </a:t>
            </a:r>
            <a:r>
              <a:rPr sz="2000" spc="-5" dirty="0"/>
              <a:t>Rate,</a:t>
            </a:r>
            <a:r>
              <a:rPr sz="2000" spc="-130" dirty="0"/>
              <a:t> </a:t>
            </a:r>
            <a:r>
              <a:rPr sz="2000" spc="-5" dirty="0"/>
              <a:t>Annual</a:t>
            </a:r>
            <a:r>
              <a:rPr sz="2000" spc="-50" dirty="0"/>
              <a:t> </a:t>
            </a:r>
            <a:r>
              <a:rPr sz="2000" spc="-5" dirty="0"/>
              <a:t>Income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1464" y="1657731"/>
            <a:ext cx="8802570" cy="5046721"/>
          </a:xfrm>
          <a:prstGeom prst="rect">
            <a:avLst/>
          </a:prstGeom>
        </p:spPr>
      </p:pic>
      <p:sp>
        <p:nvSpPr>
          <p:cNvPr id="3" name="object 3"/>
          <p:cNvSpPr txBox="1"/>
          <p:nvPr/>
        </p:nvSpPr>
        <p:spPr>
          <a:xfrm>
            <a:off x="478942" y="952246"/>
            <a:ext cx="463169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libri"/>
                <a:cs typeface="Calibri"/>
              </a:rPr>
              <a:t>Majority</a:t>
            </a:r>
            <a:r>
              <a:rPr sz="1800" spc="-10"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loan</a:t>
            </a:r>
            <a:r>
              <a:rPr sz="1800" spc="5" dirty="0">
                <a:latin typeface="Calibri"/>
                <a:cs typeface="Calibri"/>
              </a:rPr>
              <a:t> </a:t>
            </a:r>
            <a:r>
              <a:rPr sz="1800" spc="-5" dirty="0">
                <a:latin typeface="Calibri"/>
                <a:cs typeface="Calibri"/>
              </a:rPr>
              <a:t>application</a:t>
            </a:r>
            <a:r>
              <a:rPr sz="1800" spc="15" dirty="0">
                <a:latin typeface="Calibri"/>
                <a:cs typeface="Calibri"/>
              </a:rPr>
              <a:t> </a:t>
            </a:r>
            <a:r>
              <a:rPr sz="1800" spc="-10" dirty="0">
                <a:latin typeface="Calibri"/>
                <a:cs typeface="Calibri"/>
              </a:rPr>
              <a:t>are</a:t>
            </a:r>
            <a:r>
              <a:rPr sz="1800" spc="10"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category</a:t>
            </a:r>
            <a:r>
              <a:rPr sz="1800" spc="-5" dirty="0">
                <a:latin typeface="Calibri"/>
                <a:cs typeface="Calibri"/>
              </a:rPr>
              <a:t> of </a:t>
            </a:r>
            <a:r>
              <a:rPr sz="1800" spc="-395" dirty="0">
                <a:latin typeface="Calibri"/>
                <a:cs typeface="Calibri"/>
              </a:rPr>
              <a:t> </a:t>
            </a:r>
            <a:r>
              <a:rPr sz="1800" spc="-10" dirty="0">
                <a:latin typeface="Calibri"/>
                <a:cs typeface="Calibri"/>
              </a:rPr>
              <a:t>debt_consolidation</a:t>
            </a:r>
            <a:endParaRPr sz="1800">
              <a:latin typeface="Calibri"/>
              <a:cs typeface="Calibri"/>
            </a:endParaRPr>
          </a:p>
        </p:txBody>
      </p:sp>
      <p:sp>
        <p:nvSpPr>
          <p:cNvPr id="4" name="object 4"/>
          <p:cNvSpPr txBox="1"/>
          <p:nvPr/>
        </p:nvSpPr>
        <p:spPr>
          <a:xfrm>
            <a:off x="4298060" y="301193"/>
            <a:ext cx="2931160" cy="331470"/>
          </a:xfrm>
          <a:prstGeom prst="rect">
            <a:avLst/>
          </a:prstGeom>
        </p:spPr>
        <p:txBody>
          <a:bodyPr vert="horz" wrap="square" lIns="0" tIns="13335" rIns="0" bIns="0" rtlCol="0">
            <a:spAutoFit/>
          </a:bodyPr>
          <a:lstStyle/>
          <a:p>
            <a:pPr marL="12700">
              <a:lnSpc>
                <a:spcPct val="100000"/>
              </a:lnSpc>
              <a:spcBef>
                <a:spcPts val="105"/>
              </a:spcBef>
            </a:pPr>
            <a:r>
              <a:rPr sz="2000" b="1" i="1" u="heavy" spc="-5" dirty="0">
                <a:uFill>
                  <a:solidFill>
                    <a:srgbClr val="000000"/>
                  </a:solidFill>
                </a:uFill>
                <a:latin typeface="Calibri"/>
                <a:cs typeface="Calibri"/>
              </a:rPr>
              <a:t>Analysis</a:t>
            </a:r>
            <a:r>
              <a:rPr sz="2000" b="1" i="1" u="heavy" spc="-100" dirty="0">
                <a:uFill>
                  <a:solidFill>
                    <a:srgbClr val="000000"/>
                  </a:solidFill>
                </a:uFill>
                <a:latin typeface="Calibri"/>
                <a:cs typeface="Calibri"/>
              </a:rPr>
              <a:t> </a:t>
            </a:r>
            <a:r>
              <a:rPr sz="2000" b="1" i="1" u="heavy" dirty="0">
                <a:uFill>
                  <a:solidFill>
                    <a:srgbClr val="000000"/>
                  </a:solidFill>
                </a:uFill>
                <a:latin typeface="Calibri"/>
                <a:cs typeface="Calibri"/>
              </a:rPr>
              <a:t>Of</a:t>
            </a:r>
            <a:r>
              <a:rPr sz="2000" b="1" i="1" u="heavy" spc="-20" dirty="0">
                <a:uFill>
                  <a:solidFill>
                    <a:srgbClr val="000000"/>
                  </a:solidFill>
                </a:uFill>
                <a:latin typeface="Calibri"/>
                <a:cs typeface="Calibri"/>
              </a:rPr>
              <a:t> </a:t>
            </a:r>
            <a:r>
              <a:rPr sz="2000" b="1" i="1" u="heavy" spc="-5" dirty="0">
                <a:uFill>
                  <a:solidFill>
                    <a:srgbClr val="000000"/>
                  </a:solidFill>
                </a:uFill>
                <a:latin typeface="Calibri"/>
                <a:cs typeface="Calibri"/>
              </a:rPr>
              <a:t>Purpose</a:t>
            </a:r>
            <a:r>
              <a:rPr sz="2000" b="1" i="1" u="heavy" spc="-50" dirty="0">
                <a:uFill>
                  <a:solidFill>
                    <a:srgbClr val="000000"/>
                  </a:solidFill>
                </a:uFill>
                <a:latin typeface="Calibri"/>
                <a:cs typeface="Calibri"/>
              </a:rPr>
              <a:t> </a:t>
            </a:r>
            <a:r>
              <a:rPr sz="2000" b="1" i="1" u="heavy" dirty="0">
                <a:uFill>
                  <a:solidFill>
                    <a:srgbClr val="000000"/>
                  </a:solidFill>
                </a:uFill>
                <a:latin typeface="Calibri"/>
                <a:cs typeface="Calibri"/>
              </a:rPr>
              <a:t>of</a:t>
            </a:r>
            <a:r>
              <a:rPr sz="2000" b="1" i="1" u="heavy" spc="-30" dirty="0">
                <a:uFill>
                  <a:solidFill>
                    <a:srgbClr val="000000"/>
                  </a:solidFill>
                </a:uFill>
                <a:latin typeface="Calibri"/>
                <a:cs typeface="Calibri"/>
              </a:rPr>
              <a:t> </a:t>
            </a:r>
            <a:r>
              <a:rPr sz="2000" b="1" i="1" u="heavy" dirty="0">
                <a:uFill>
                  <a:solidFill>
                    <a:srgbClr val="000000"/>
                  </a:solidFill>
                </a:uFill>
                <a:latin typeface="Calibri"/>
                <a:cs typeface="Calibri"/>
              </a:rPr>
              <a:t>Loan</a:t>
            </a:r>
            <a:endParaRPr sz="20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7529" y="2620161"/>
            <a:ext cx="5163654" cy="3801568"/>
          </a:xfrm>
          <a:prstGeom prst="rect">
            <a:avLst/>
          </a:prstGeom>
        </p:spPr>
      </p:pic>
      <p:sp>
        <p:nvSpPr>
          <p:cNvPr id="3" name="object 3"/>
          <p:cNvSpPr txBox="1"/>
          <p:nvPr/>
        </p:nvSpPr>
        <p:spPr>
          <a:xfrm>
            <a:off x="1059281" y="1334769"/>
            <a:ext cx="9095105" cy="75692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Calibri"/>
                <a:cs typeface="Calibri"/>
              </a:rPr>
              <a:t>The</a:t>
            </a:r>
            <a:r>
              <a:rPr sz="1600" dirty="0">
                <a:latin typeface="Calibri"/>
                <a:cs typeface="Calibri"/>
              </a:rPr>
              <a:t> </a:t>
            </a:r>
            <a:r>
              <a:rPr sz="1600" spc="-10" dirty="0">
                <a:latin typeface="Calibri"/>
                <a:cs typeface="Calibri"/>
              </a:rPr>
              <a:t>lowest</a:t>
            </a:r>
            <a:r>
              <a:rPr sz="1600" spc="25" dirty="0">
                <a:latin typeface="Calibri"/>
                <a:cs typeface="Calibri"/>
              </a:rPr>
              <a:t> </a:t>
            </a:r>
            <a:r>
              <a:rPr sz="1600" spc="-5" dirty="0">
                <a:latin typeface="Calibri"/>
                <a:cs typeface="Calibri"/>
              </a:rPr>
              <a:t>loans</a:t>
            </a:r>
            <a:r>
              <a:rPr sz="1600" spc="-10" dirty="0">
                <a:latin typeface="Calibri"/>
                <a:cs typeface="Calibri"/>
              </a:rPr>
              <a:t> application</a:t>
            </a:r>
            <a:r>
              <a:rPr sz="1600" spc="-25" dirty="0">
                <a:latin typeface="Calibri"/>
                <a:cs typeface="Calibri"/>
              </a:rPr>
              <a:t> </a:t>
            </a:r>
            <a:r>
              <a:rPr sz="1600" spc="-10" dirty="0">
                <a:latin typeface="Calibri"/>
                <a:cs typeface="Calibri"/>
              </a:rPr>
              <a:t>count</a:t>
            </a:r>
            <a:r>
              <a:rPr sz="1600" spc="5" dirty="0">
                <a:latin typeface="Calibri"/>
                <a:cs typeface="Calibri"/>
              </a:rPr>
              <a:t> </a:t>
            </a:r>
            <a:r>
              <a:rPr sz="1600" spc="-15" dirty="0">
                <a:latin typeface="Calibri"/>
                <a:cs typeface="Calibri"/>
              </a:rPr>
              <a:t>are</a:t>
            </a:r>
            <a:r>
              <a:rPr sz="1600" spc="20" dirty="0">
                <a:latin typeface="Calibri"/>
                <a:cs typeface="Calibri"/>
              </a:rPr>
              <a:t> </a:t>
            </a:r>
            <a:r>
              <a:rPr sz="1600" spc="-5" dirty="0">
                <a:latin typeface="Calibri"/>
                <a:cs typeface="Calibri"/>
              </a:rPr>
              <a:t>in</a:t>
            </a:r>
            <a:r>
              <a:rPr sz="1600" spc="-10" dirty="0">
                <a:latin typeface="Calibri"/>
                <a:cs typeface="Calibri"/>
              </a:rPr>
              <a:t> </a:t>
            </a:r>
            <a:r>
              <a:rPr sz="1600" spc="-5" dirty="0">
                <a:latin typeface="Calibri"/>
                <a:cs typeface="Calibri"/>
              </a:rPr>
              <a:t>the</a:t>
            </a:r>
            <a:r>
              <a:rPr sz="1600" spc="10" dirty="0">
                <a:latin typeface="Calibri"/>
                <a:cs typeface="Calibri"/>
              </a:rPr>
              <a:t> </a:t>
            </a:r>
            <a:r>
              <a:rPr sz="1600" spc="-10" dirty="0">
                <a:latin typeface="Calibri"/>
                <a:cs typeface="Calibri"/>
              </a:rPr>
              <a:t>month</a:t>
            </a:r>
            <a:r>
              <a:rPr sz="1600" dirty="0">
                <a:latin typeface="Calibri"/>
                <a:cs typeface="Calibri"/>
              </a:rPr>
              <a:t> </a:t>
            </a:r>
            <a:r>
              <a:rPr sz="1600" spc="-5" dirty="0">
                <a:latin typeface="Calibri"/>
                <a:cs typeface="Calibri"/>
              </a:rPr>
              <a:t>of</a:t>
            </a:r>
            <a:r>
              <a:rPr sz="1600" spc="15" dirty="0">
                <a:latin typeface="Calibri"/>
                <a:cs typeface="Calibri"/>
              </a:rPr>
              <a:t> </a:t>
            </a:r>
            <a:r>
              <a:rPr sz="1600" spc="-10" dirty="0">
                <a:latin typeface="Calibri"/>
                <a:cs typeface="Calibri"/>
              </a:rPr>
              <a:t>Jan/Feb/March</a:t>
            </a:r>
            <a:r>
              <a:rPr sz="1600" spc="10" dirty="0">
                <a:latin typeface="Calibri"/>
                <a:cs typeface="Calibri"/>
              </a:rPr>
              <a:t> </a:t>
            </a:r>
            <a:r>
              <a:rPr sz="1600" spc="-5" dirty="0">
                <a:latin typeface="Calibri"/>
                <a:cs typeface="Calibri"/>
              </a:rPr>
              <a:t>and</a:t>
            </a:r>
            <a:r>
              <a:rPr sz="1600" spc="-15" dirty="0">
                <a:latin typeface="Calibri"/>
                <a:cs typeface="Calibri"/>
              </a:rPr>
              <a:t> </a:t>
            </a:r>
            <a:r>
              <a:rPr sz="1600" spc="-5" dirty="0">
                <a:latin typeface="Calibri"/>
                <a:cs typeface="Calibri"/>
              </a:rPr>
              <a:t>highest</a:t>
            </a:r>
            <a:r>
              <a:rPr sz="1600" spc="-10" dirty="0">
                <a:latin typeface="Calibri"/>
                <a:cs typeface="Calibri"/>
              </a:rPr>
              <a:t> counts</a:t>
            </a:r>
            <a:r>
              <a:rPr sz="1600" dirty="0">
                <a:latin typeface="Calibri"/>
                <a:cs typeface="Calibri"/>
              </a:rPr>
              <a:t> </a:t>
            </a:r>
            <a:r>
              <a:rPr sz="1600" spc="-15" dirty="0">
                <a:latin typeface="Calibri"/>
                <a:cs typeface="Calibri"/>
              </a:rPr>
              <a:t>are</a:t>
            </a:r>
            <a:r>
              <a:rPr sz="1600" spc="20" dirty="0">
                <a:latin typeface="Calibri"/>
                <a:cs typeface="Calibri"/>
              </a:rPr>
              <a:t> </a:t>
            </a:r>
            <a:r>
              <a:rPr sz="1600" spc="-5" dirty="0">
                <a:latin typeface="Calibri"/>
                <a:cs typeface="Calibri"/>
              </a:rPr>
              <a:t>in</a:t>
            </a:r>
            <a:r>
              <a:rPr sz="1600" spc="-10" dirty="0">
                <a:latin typeface="Calibri"/>
                <a:cs typeface="Calibri"/>
              </a:rPr>
              <a:t> 10/11/12. </a:t>
            </a:r>
            <a:r>
              <a:rPr sz="1600" spc="-5" dirty="0">
                <a:latin typeface="Calibri"/>
                <a:cs typeface="Calibri"/>
              </a:rPr>
              <a:t> </a:t>
            </a:r>
            <a:r>
              <a:rPr sz="1600" spc="-10" dirty="0">
                <a:latin typeface="Calibri"/>
                <a:cs typeface="Calibri"/>
              </a:rPr>
              <a:t>Possibly</a:t>
            </a:r>
            <a:r>
              <a:rPr sz="1600" dirty="0">
                <a:latin typeface="Calibri"/>
                <a:cs typeface="Calibri"/>
              </a:rPr>
              <a:t> </a:t>
            </a:r>
            <a:r>
              <a:rPr sz="1600" spc="-5" dirty="0">
                <a:latin typeface="Calibri"/>
                <a:cs typeface="Calibri"/>
              </a:rPr>
              <a:t>because</a:t>
            </a:r>
            <a:r>
              <a:rPr sz="1600" spc="10" dirty="0">
                <a:latin typeface="Calibri"/>
                <a:cs typeface="Calibri"/>
              </a:rPr>
              <a:t> </a:t>
            </a:r>
            <a:r>
              <a:rPr sz="1600" spc="-10" dirty="0">
                <a:latin typeface="Calibri"/>
                <a:cs typeface="Calibri"/>
              </a:rPr>
              <a:t>by</a:t>
            </a:r>
            <a:r>
              <a:rPr sz="1600" spc="10" dirty="0">
                <a:latin typeface="Calibri"/>
                <a:cs typeface="Calibri"/>
              </a:rPr>
              <a:t> </a:t>
            </a:r>
            <a:r>
              <a:rPr sz="1600" spc="-10" dirty="0">
                <a:latin typeface="Calibri"/>
                <a:cs typeface="Calibri"/>
              </a:rPr>
              <a:t>year</a:t>
            </a:r>
            <a:r>
              <a:rPr sz="1600" spc="15" dirty="0">
                <a:latin typeface="Calibri"/>
                <a:cs typeface="Calibri"/>
              </a:rPr>
              <a:t> </a:t>
            </a:r>
            <a:r>
              <a:rPr sz="1600" spc="-5" dirty="0">
                <a:latin typeface="Calibri"/>
                <a:cs typeface="Calibri"/>
              </a:rPr>
              <a:t>ends</a:t>
            </a:r>
            <a:r>
              <a:rPr sz="1600" spc="5" dirty="0">
                <a:latin typeface="Calibri"/>
                <a:cs typeface="Calibri"/>
              </a:rPr>
              <a:t> </a:t>
            </a:r>
            <a:r>
              <a:rPr sz="1600" spc="-10" dirty="0">
                <a:latin typeface="Calibri"/>
                <a:cs typeface="Calibri"/>
              </a:rPr>
              <a:t>people</a:t>
            </a:r>
            <a:r>
              <a:rPr sz="1600" spc="10" dirty="0">
                <a:latin typeface="Calibri"/>
                <a:cs typeface="Calibri"/>
              </a:rPr>
              <a:t> </a:t>
            </a:r>
            <a:r>
              <a:rPr sz="1600" spc="-10" dirty="0">
                <a:latin typeface="Calibri"/>
                <a:cs typeface="Calibri"/>
              </a:rPr>
              <a:t>face</a:t>
            </a:r>
            <a:r>
              <a:rPr sz="1600" spc="10" dirty="0">
                <a:latin typeface="Calibri"/>
                <a:cs typeface="Calibri"/>
              </a:rPr>
              <a:t> </a:t>
            </a:r>
            <a:r>
              <a:rPr sz="1600" spc="-5" dirty="0">
                <a:latin typeface="Calibri"/>
                <a:cs typeface="Calibri"/>
              </a:rPr>
              <a:t>the</a:t>
            </a:r>
            <a:r>
              <a:rPr sz="1600" dirty="0">
                <a:latin typeface="Calibri"/>
                <a:cs typeface="Calibri"/>
              </a:rPr>
              <a:t> </a:t>
            </a:r>
            <a:r>
              <a:rPr sz="1600" spc="-5" dirty="0">
                <a:latin typeface="Calibri"/>
                <a:cs typeface="Calibri"/>
              </a:rPr>
              <a:t>financial</a:t>
            </a:r>
            <a:r>
              <a:rPr sz="1600" spc="-30" dirty="0">
                <a:latin typeface="Calibri"/>
                <a:cs typeface="Calibri"/>
              </a:rPr>
              <a:t> </a:t>
            </a:r>
            <a:r>
              <a:rPr sz="1600" spc="-5" dirty="0">
                <a:latin typeface="Calibri"/>
                <a:cs typeface="Calibri"/>
              </a:rPr>
              <a:t>challenges</a:t>
            </a:r>
            <a:r>
              <a:rPr sz="1600" spc="-15" dirty="0">
                <a:latin typeface="Calibri"/>
                <a:cs typeface="Calibri"/>
              </a:rPr>
              <a:t> </a:t>
            </a:r>
            <a:r>
              <a:rPr sz="1600" spc="-10" dirty="0">
                <a:latin typeface="Calibri"/>
                <a:cs typeface="Calibri"/>
              </a:rPr>
              <a:t>Possibly</a:t>
            </a:r>
            <a:r>
              <a:rPr sz="1600" dirty="0">
                <a:latin typeface="Calibri"/>
                <a:cs typeface="Calibri"/>
              </a:rPr>
              <a:t> </a:t>
            </a:r>
            <a:r>
              <a:rPr sz="1600" spc="-5" dirty="0">
                <a:latin typeface="Calibri"/>
                <a:cs typeface="Calibri"/>
              </a:rPr>
              <a:t>because</a:t>
            </a:r>
            <a:r>
              <a:rPr sz="1600" dirty="0">
                <a:latin typeface="Calibri"/>
                <a:cs typeface="Calibri"/>
              </a:rPr>
              <a:t> </a:t>
            </a:r>
            <a:r>
              <a:rPr sz="1600" spc="-10" dirty="0">
                <a:latin typeface="Calibri"/>
                <a:cs typeface="Calibri"/>
              </a:rPr>
              <a:t>of</a:t>
            </a:r>
            <a:r>
              <a:rPr sz="1600" spc="15" dirty="0">
                <a:latin typeface="Calibri"/>
                <a:cs typeface="Calibri"/>
              </a:rPr>
              <a:t> </a:t>
            </a:r>
            <a:r>
              <a:rPr sz="1600" spc="-10" dirty="0">
                <a:latin typeface="Calibri"/>
                <a:cs typeface="Calibri"/>
              </a:rPr>
              <a:t>festive</a:t>
            </a:r>
            <a:r>
              <a:rPr sz="1600" dirty="0">
                <a:latin typeface="Calibri"/>
                <a:cs typeface="Calibri"/>
              </a:rPr>
              <a:t> </a:t>
            </a:r>
            <a:r>
              <a:rPr sz="1600" spc="-5" dirty="0">
                <a:latin typeface="Calibri"/>
                <a:cs typeface="Calibri"/>
              </a:rPr>
              <a:t>seasons</a:t>
            </a:r>
            <a:r>
              <a:rPr sz="1600" spc="15" dirty="0">
                <a:latin typeface="Calibri"/>
                <a:cs typeface="Calibri"/>
              </a:rPr>
              <a:t> </a:t>
            </a:r>
            <a:r>
              <a:rPr sz="1600" spc="-10" dirty="0">
                <a:latin typeface="Calibri"/>
                <a:cs typeface="Calibri"/>
              </a:rPr>
              <a:t>Possibly </a:t>
            </a:r>
            <a:r>
              <a:rPr sz="1600" spc="-350" dirty="0">
                <a:latin typeface="Calibri"/>
                <a:cs typeface="Calibri"/>
              </a:rPr>
              <a:t> </a:t>
            </a:r>
            <a:r>
              <a:rPr sz="1600" spc="-10" dirty="0">
                <a:latin typeface="Calibri"/>
                <a:cs typeface="Calibri"/>
              </a:rPr>
              <a:t>because</a:t>
            </a:r>
            <a:r>
              <a:rPr sz="1600" spc="5" dirty="0">
                <a:latin typeface="Calibri"/>
                <a:cs typeface="Calibri"/>
              </a:rPr>
              <a:t> </a:t>
            </a:r>
            <a:r>
              <a:rPr sz="1600" spc="-10" dirty="0">
                <a:latin typeface="Calibri"/>
                <a:cs typeface="Calibri"/>
              </a:rPr>
              <a:t>they</a:t>
            </a:r>
            <a:r>
              <a:rPr sz="1600" spc="5" dirty="0">
                <a:latin typeface="Calibri"/>
                <a:cs typeface="Calibri"/>
              </a:rPr>
              <a:t> </a:t>
            </a:r>
            <a:r>
              <a:rPr sz="1600" spc="-15" dirty="0">
                <a:latin typeface="Calibri"/>
                <a:cs typeface="Calibri"/>
              </a:rPr>
              <a:t>are</a:t>
            </a:r>
            <a:r>
              <a:rPr sz="1600" spc="5" dirty="0">
                <a:latin typeface="Calibri"/>
                <a:cs typeface="Calibri"/>
              </a:rPr>
              <a:t> </a:t>
            </a:r>
            <a:r>
              <a:rPr sz="1600" spc="-10" dirty="0">
                <a:latin typeface="Calibri"/>
                <a:cs typeface="Calibri"/>
              </a:rPr>
              <a:t>consolidating</a:t>
            </a:r>
            <a:r>
              <a:rPr sz="1600" spc="-25" dirty="0">
                <a:latin typeface="Calibri"/>
                <a:cs typeface="Calibri"/>
              </a:rPr>
              <a:t> </a:t>
            </a:r>
            <a:r>
              <a:rPr sz="1600" spc="-10" dirty="0">
                <a:latin typeface="Calibri"/>
                <a:cs typeface="Calibri"/>
              </a:rPr>
              <a:t>debt</a:t>
            </a:r>
            <a:r>
              <a:rPr sz="1600" spc="10" dirty="0">
                <a:latin typeface="Calibri"/>
                <a:cs typeface="Calibri"/>
              </a:rPr>
              <a:t> </a:t>
            </a:r>
            <a:r>
              <a:rPr sz="1600" spc="-10" dirty="0">
                <a:latin typeface="Calibri"/>
                <a:cs typeface="Calibri"/>
              </a:rPr>
              <a:t>by</a:t>
            </a:r>
            <a:r>
              <a:rPr sz="1600" spc="5" dirty="0">
                <a:latin typeface="Calibri"/>
                <a:cs typeface="Calibri"/>
              </a:rPr>
              <a:t> </a:t>
            </a:r>
            <a:r>
              <a:rPr sz="1600" spc="-10" dirty="0">
                <a:latin typeface="Calibri"/>
                <a:cs typeface="Calibri"/>
              </a:rPr>
              <a:t>year</a:t>
            </a:r>
            <a:r>
              <a:rPr sz="1600" spc="15" dirty="0">
                <a:latin typeface="Calibri"/>
                <a:cs typeface="Calibri"/>
              </a:rPr>
              <a:t> </a:t>
            </a:r>
            <a:r>
              <a:rPr sz="1600" spc="-5" dirty="0">
                <a:latin typeface="Calibri"/>
                <a:cs typeface="Calibri"/>
              </a:rPr>
              <a:t>end</a:t>
            </a:r>
            <a:endParaRPr sz="1600">
              <a:latin typeface="Calibri"/>
              <a:cs typeface="Calibri"/>
            </a:endParaRPr>
          </a:p>
        </p:txBody>
      </p:sp>
      <p:pic>
        <p:nvPicPr>
          <p:cNvPr id="4" name="object 4"/>
          <p:cNvPicPr/>
          <p:nvPr/>
        </p:nvPicPr>
        <p:blipFill>
          <a:blip r:embed="rId3" cstate="print"/>
          <a:stretch>
            <a:fillRect/>
          </a:stretch>
        </p:blipFill>
        <p:spPr>
          <a:xfrm>
            <a:off x="6283435" y="2603006"/>
            <a:ext cx="5238014" cy="3982183"/>
          </a:xfrm>
          <a:prstGeom prst="rect">
            <a:avLst/>
          </a:prstGeom>
        </p:spPr>
      </p:pic>
      <p:sp>
        <p:nvSpPr>
          <p:cNvPr id="5" name="object 5"/>
          <p:cNvSpPr txBox="1"/>
          <p:nvPr/>
        </p:nvSpPr>
        <p:spPr>
          <a:xfrm>
            <a:off x="2976752" y="357962"/>
            <a:ext cx="5784215" cy="514350"/>
          </a:xfrm>
          <a:prstGeom prst="rect">
            <a:avLst/>
          </a:prstGeom>
        </p:spPr>
        <p:txBody>
          <a:bodyPr vert="horz" wrap="square" lIns="0" tIns="13335" rIns="0" bIns="0" rtlCol="0">
            <a:spAutoFit/>
          </a:bodyPr>
          <a:lstStyle/>
          <a:p>
            <a:pPr marL="12700">
              <a:lnSpc>
                <a:spcPct val="100000"/>
              </a:lnSpc>
              <a:spcBef>
                <a:spcPts val="105"/>
              </a:spcBef>
            </a:pPr>
            <a:r>
              <a:rPr sz="3200" b="1" i="1" u="heavy" dirty="0">
                <a:uFill>
                  <a:solidFill>
                    <a:srgbClr val="000000"/>
                  </a:solidFill>
                </a:uFill>
                <a:latin typeface="Calibri"/>
                <a:cs typeface="Calibri"/>
              </a:rPr>
              <a:t>Loan</a:t>
            </a:r>
            <a:r>
              <a:rPr sz="3200" b="1" i="1" u="heavy" spc="-25" dirty="0">
                <a:uFill>
                  <a:solidFill>
                    <a:srgbClr val="000000"/>
                  </a:solidFill>
                </a:uFill>
                <a:latin typeface="Calibri"/>
                <a:cs typeface="Calibri"/>
              </a:rPr>
              <a:t> </a:t>
            </a:r>
            <a:r>
              <a:rPr sz="3200" b="1" i="1" u="heavy" dirty="0">
                <a:uFill>
                  <a:solidFill>
                    <a:srgbClr val="000000"/>
                  </a:solidFill>
                </a:uFill>
                <a:latin typeface="Calibri"/>
                <a:cs typeface="Calibri"/>
              </a:rPr>
              <a:t>trend</a:t>
            </a:r>
            <a:r>
              <a:rPr sz="3200" b="1" i="1" u="heavy" spc="-25" dirty="0">
                <a:uFill>
                  <a:solidFill>
                    <a:srgbClr val="000000"/>
                  </a:solidFill>
                </a:uFill>
                <a:latin typeface="Calibri"/>
                <a:cs typeface="Calibri"/>
              </a:rPr>
              <a:t> </a:t>
            </a:r>
            <a:r>
              <a:rPr sz="3200" b="1" i="1" u="heavy" spc="-5" dirty="0">
                <a:uFill>
                  <a:solidFill>
                    <a:srgbClr val="000000"/>
                  </a:solidFill>
                </a:uFill>
                <a:latin typeface="Calibri"/>
                <a:cs typeface="Calibri"/>
              </a:rPr>
              <a:t>over</a:t>
            </a:r>
            <a:r>
              <a:rPr sz="3200" b="1" i="1" u="heavy" spc="-20" dirty="0">
                <a:uFill>
                  <a:solidFill>
                    <a:srgbClr val="000000"/>
                  </a:solidFill>
                </a:uFill>
                <a:latin typeface="Calibri"/>
                <a:cs typeface="Calibri"/>
              </a:rPr>
              <a:t> </a:t>
            </a:r>
            <a:r>
              <a:rPr sz="3200" b="1" i="1" u="heavy" dirty="0">
                <a:uFill>
                  <a:solidFill>
                    <a:srgbClr val="000000"/>
                  </a:solidFill>
                </a:uFill>
                <a:latin typeface="Calibri"/>
                <a:cs typeface="Calibri"/>
              </a:rPr>
              <a:t>months</a:t>
            </a:r>
            <a:r>
              <a:rPr sz="3200" b="1" i="1" u="heavy" spc="-20" dirty="0">
                <a:uFill>
                  <a:solidFill>
                    <a:srgbClr val="000000"/>
                  </a:solidFill>
                </a:uFill>
                <a:latin typeface="Calibri"/>
                <a:cs typeface="Calibri"/>
              </a:rPr>
              <a:t> </a:t>
            </a:r>
            <a:r>
              <a:rPr sz="3200" b="1" i="1" u="heavy" dirty="0">
                <a:uFill>
                  <a:solidFill>
                    <a:srgbClr val="000000"/>
                  </a:solidFill>
                </a:uFill>
                <a:latin typeface="Calibri"/>
                <a:cs typeface="Calibri"/>
              </a:rPr>
              <a:t>and</a:t>
            </a:r>
            <a:r>
              <a:rPr sz="3200" b="1" i="1" u="heavy" spc="-20" dirty="0">
                <a:uFill>
                  <a:solidFill>
                    <a:srgbClr val="000000"/>
                  </a:solidFill>
                </a:uFill>
                <a:latin typeface="Calibri"/>
                <a:cs typeface="Calibri"/>
              </a:rPr>
              <a:t> </a:t>
            </a:r>
            <a:r>
              <a:rPr sz="3200" b="1" i="1" u="heavy" spc="-5" dirty="0">
                <a:uFill>
                  <a:solidFill>
                    <a:srgbClr val="000000"/>
                  </a:solidFill>
                </a:uFill>
                <a:latin typeface="Calibri"/>
                <a:cs typeface="Calibri"/>
              </a:rPr>
              <a:t>years</a:t>
            </a:r>
            <a:endParaRPr sz="32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1778584"/>
            <a:ext cx="5929630" cy="3882390"/>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libri"/>
                <a:cs typeface="Calibri"/>
              </a:rPr>
              <a:t>Cu</a:t>
            </a:r>
            <a:r>
              <a:rPr sz="1400" b="1" spc="-10" dirty="0">
                <a:latin typeface="Calibri"/>
                <a:cs typeface="Calibri"/>
              </a:rPr>
              <a:t>st</a:t>
            </a:r>
            <a:r>
              <a:rPr sz="1400" b="1" dirty="0">
                <a:latin typeface="Calibri"/>
                <a:cs typeface="Calibri"/>
              </a:rPr>
              <a:t>omer</a:t>
            </a:r>
            <a:r>
              <a:rPr sz="1400" b="1" spc="-55" dirty="0">
                <a:latin typeface="Calibri"/>
                <a:cs typeface="Calibri"/>
              </a:rPr>
              <a:t> </a:t>
            </a:r>
            <a:r>
              <a:rPr sz="1400" b="1" spc="-5" dirty="0">
                <a:latin typeface="Calibri"/>
                <a:cs typeface="Calibri"/>
              </a:rPr>
              <a:t>Demo</a:t>
            </a:r>
            <a:r>
              <a:rPr sz="1400" b="1" spc="-10" dirty="0">
                <a:latin typeface="Calibri"/>
                <a:cs typeface="Calibri"/>
              </a:rPr>
              <a:t>g</a:t>
            </a:r>
            <a:r>
              <a:rPr sz="1400" b="1" spc="-35" dirty="0">
                <a:latin typeface="Calibri"/>
                <a:cs typeface="Calibri"/>
              </a:rPr>
              <a:t>r</a:t>
            </a:r>
            <a:r>
              <a:rPr sz="1400" b="1" dirty="0">
                <a:latin typeface="Calibri"/>
                <a:cs typeface="Calibri"/>
              </a:rPr>
              <a:t>aphi</a:t>
            </a:r>
            <a:r>
              <a:rPr sz="1400" b="1" spc="-5" dirty="0">
                <a:latin typeface="Calibri"/>
                <a:cs typeface="Calibri"/>
              </a:rPr>
              <a:t>cs</a:t>
            </a:r>
            <a:endParaRPr sz="1400">
              <a:latin typeface="Calibri"/>
              <a:cs typeface="Calibri"/>
            </a:endParaRPr>
          </a:p>
          <a:p>
            <a:pPr marL="75565" indent="-63500">
              <a:lnSpc>
                <a:spcPct val="100000"/>
              </a:lnSpc>
              <a:spcBef>
                <a:spcPts val="5"/>
              </a:spcBef>
              <a:buSzPct val="92857"/>
              <a:buFont typeface="Arial MT"/>
              <a:buChar char="•"/>
              <a:tabLst>
                <a:tab pos="76200" algn="l"/>
              </a:tabLst>
            </a:pPr>
            <a:r>
              <a:rPr sz="1400" dirty="0">
                <a:latin typeface="Calibri"/>
                <a:cs typeface="Calibri"/>
              </a:rPr>
              <a:t>Majority</a:t>
            </a:r>
            <a:r>
              <a:rPr sz="1400" spc="-5" dirty="0">
                <a:latin typeface="Calibri"/>
                <a:cs typeface="Calibri"/>
              </a:rPr>
              <a:t> of</a:t>
            </a:r>
            <a:r>
              <a:rPr sz="1400" spc="-10" dirty="0">
                <a:latin typeface="Calibri"/>
                <a:cs typeface="Calibri"/>
              </a:rPr>
              <a:t> </a:t>
            </a:r>
            <a:r>
              <a:rPr sz="1400" spc="-5" dirty="0">
                <a:latin typeface="Calibri"/>
                <a:cs typeface="Calibri"/>
              </a:rPr>
              <a:t>the</a:t>
            </a:r>
            <a:r>
              <a:rPr sz="1400" spc="15" dirty="0">
                <a:latin typeface="Calibri"/>
                <a:cs typeface="Calibri"/>
              </a:rPr>
              <a:t> </a:t>
            </a:r>
            <a:r>
              <a:rPr sz="1400" dirty="0">
                <a:latin typeface="Calibri"/>
                <a:cs typeface="Calibri"/>
              </a:rPr>
              <a:t>loan</a:t>
            </a:r>
            <a:r>
              <a:rPr sz="1400" spc="-10" dirty="0">
                <a:latin typeface="Calibri"/>
                <a:cs typeface="Calibri"/>
              </a:rPr>
              <a:t> </a:t>
            </a:r>
            <a:r>
              <a:rPr sz="1400" spc="-5" dirty="0">
                <a:latin typeface="Calibri"/>
                <a:cs typeface="Calibri"/>
              </a:rPr>
              <a:t>applicants</a:t>
            </a:r>
            <a:r>
              <a:rPr sz="1400" spc="15" dirty="0">
                <a:latin typeface="Calibri"/>
                <a:cs typeface="Calibri"/>
              </a:rPr>
              <a:t> </a:t>
            </a:r>
            <a:r>
              <a:rPr sz="1400" spc="-10" dirty="0">
                <a:latin typeface="Calibri"/>
                <a:cs typeface="Calibri"/>
              </a:rPr>
              <a:t>are</a:t>
            </a:r>
            <a:r>
              <a:rPr sz="1400" dirty="0">
                <a:latin typeface="Calibri"/>
                <a:cs typeface="Calibri"/>
              </a:rPr>
              <a:t> in</a:t>
            </a:r>
            <a:r>
              <a:rPr sz="1400" spc="5" dirty="0">
                <a:latin typeface="Calibri"/>
                <a:cs typeface="Calibri"/>
              </a:rPr>
              <a:t> </a:t>
            </a:r>
            <a:r>
              <a:rPr sz="1400" spc="-5" dirty="0">
                <a:latin typeface="Calibri"/>
                <a:cs typeface="Calibri"/>
              </a:rPr>
              <a:t>the</a:t>
            </a:r>
            <a:r>
              <a:rPr sz="1400" dirty="0">
                <a:latin typeface="Calibri"/>
                <a:cs typeface="Calibri"/>
              </a:rPr>
              <a:t> </a:t>
            </a:r>
            <a:r>
              <a:rPr sz="1400" spc="-10" dirty="0">
                <a:latin typeface="Calibri"/>
                <a:cs typeface="Calibri"/>
              </a:rPr>
              <a:t>range</a:t>
            </a:r>
            <a:r>
              <a:rPr sz="1400" dirty="0">
                <a:latin typeface="Calibri"/>
                <a:cs typeface="Calibri"/>
              </a:rPr>
              <a:t> of</a:t>
            </a:r>
            <a:r>
              <a:rPr sz="1400" spc="-10" dirty="0">
                <a:latin typeface="Calibri"/>
                <a:cs typeface="Calibri"/>
              </a:rPr>
              <a:t> </a:t>
            </a:r>
            <a:r>
              <a:rPr sz="1400" dirty="0">
                <a:latin typeface="Calibri"/>
                <a:cs typeface="Calibri"/>
              </a:rPr>
              <a:t>0</a:t>
            </a:r>
            <a:r>
              <a:rPr sz="1400" spc="-5" dirty="0">
                <a:latin typeface="Calibri"/>
                <a:cs typeface="Calibri"/>
              </a:rPr>
              <a:t> </a:t>
            </a:r>
            <a:r>
              <a:rPr sz="1400" dirty="0">
                <a:latin typeface="Calibri"/>
                <a:cs typeface="Calibri"/>
              </a:rPr>
              <a:t>-</a:t>
            </a:r>
            <a:r>
              <a:rPr sz="1400" spc="-15" dirty="0">
                <a:latin typeface="Calibri"/>
                <a:cs typeface="Calibri"/>
              </a:rPr>
              <a:t> </a:t>
            </a:r>
            <a:r>
              <a:rPr sz="1400" spc="-5" dirty="0">
                <a:latin typeface="Calibri"/>
                <a:cs typeface="Calibri"/>
              </a:rPr>
              <a:t>40K</a:t>
            </a:r>
            <a:r>
              <a:rPr sz="1400" spc="10" dirty="0">
                <a:latin typeface="Calibri"/>
                <a:cs typeface="Calibri"/>
              </a:rPr>
              <a:t> </a:t>
            </a:r>
            <a:r>
              <a:rPr sz="1400" spc="-5" dirty="0">
                <a:latin typeface="Calibri"/>
                <a:cs typeface="Calibri"/>
              </a:rPr>
              <a:t>annual</a:t>
            </a:r>
            <a:r>
              <a:rPr sz="1400" spc="15" dirty="0">
                <a:latin typeface="Calibri"/>
                <a:cs typeface="Calibri"/>
              </a:rPr>
              <a:t> </a:t>
            </a:r>
            <a:r>
              <a:rPr sz="1400" spc="-5" dirty="0">
                <a:latin typeface="Calibri"/>
                <a:cs typeface="Calibri"/>
              </a:rPr>
              <a:t>income</a:t>
            </a:r>
            <a:endParaRPr sz="1400">
              <a:latin typeface="Calibri"/>
              <a:cs typeface="Calibri"/>
            </a:endParaRPr>
          </a:p>
          <a:p>
            <a:pPr marL="12700" marR="394335">
              <a:lnSpc>
                <a:spcPct val="100000"/>
              </a:lnSpc>
              <a:buSzPct val="92857"/>
              <a:buFont typeface="Arial MT"/>
              <a:buChar char="•"/>
              <a:tabLst>
                <a:tab pos="76200" algn="l"/>
              </a:tabLst>
            </a:pPr>
            <a:r>
              <a:rPr sz="1400" dirty="0">
                <a:latin typeface="Calibri"/>
                <a:cs typeface="Calibri"/>
              </a:rPr>
              <a:t>Majority</a:t>
            </a:r>
            <a:r>
              <a:rPr sz="1400" spc="-5" dirty="0">
                <a:latin typeface="Calibri"/>
                <a:cs typeface="Calibri"/>
              </a:rPr>
              <a:t> of the</a:t>
            </a:r>
            <a:r>
              <a:rPr sz="1400" spc="15" dirty="0">
                <a:latin typeface="Calibri"/>
                <a:cs typeface="Calibri"/>
              </a:rPr>
              <a:t> </a:t>
            </a:r>
            <a:r>
              <a:rPr sz="1400" spc="-5" dirty="0">
                <a:latin typeface="Calibri"/>
                <a:cs typeface="Calibri"/>
              </a:rPr>
              <a:t>debt</a:t>
            </a:r>
            <a:r>
              <a:rPr sz="1400" spc="5" dirty="0">
                <a:latin typeface="Calibri"/>
                <a:cs typeface="Calibri"/>
              </a:rPr>
              <a:t> </a:t>
            </a:r>
            <a:r>
              <a:rPr sz="1400" spc="-10" dirty="0">
                <a:latin typeface="Calibri"/>
                <a:cs typeface="Calibri"/>
              </a:rPr>
              <a:t>to</a:t>
            </a:r>
            <a:r>
              <a:rPr sz="1400" spc="-5" dirty="0">
                <a:latin typeface="Calibri"/>
                <a:cs typeface="Calibri"/>
              </a:rPr>
              <a:t> income </a:t>
            </a:r>
            <a:r>
              <a:rPr sz="1400" dirty="0">
                <a:latin typeface="Calibri"/>
                <a:cs typeface="Calibri"/>
              </a:rPr>
              <a:t>is in</a:t>
            </a:r>
            <a:r>
              <a:rPr sz="1400" spc="5" dirty="0">
                <a:latin typeface="Calibri"/>
                <a:cs typeface="Calibri"/>
              </a:rPr>
              <a:t> </a:t>
            </a:r>
            <a:r>
              <a:rPr sz="1400" spc="-5" dirty="0">
                <a:latin typeface="Calibri"/>
                <a:cs typeface="Calibri"/>
              </a:rPr>
              <a:t>the</a:t>
            </a:r>
            <a:r>
              <a:rPr sz="1400" spc="5" dirty="0">
                <a:latin typeface="Calibri"/>
                <a:cs typeface="Calibri"/>
              </a:rPr>
              <a:t> </a:t>
            </a:r>
            <a:r>
              <a:rPr sz="1400" spc="-10" dirty="0">
                <a:latin typeface="Calibri"/>
                <a:cs typeface="Calibri"/>
              </a:rPr>
              <a:t>range</a:t>
            </a:r>
            <a:r>
              <a:rPr sz="1400" dirty="0">
                <a:latin typeface="Calibri"/>
                <a:cs typeface="Calibri"/>
              </a:rPr>
              <a:t> of</a:t>
            </a:r>
            <a:r>
              <a:rPr sz="1400" spc="-10" dirty="0">
                <a:latin typeface="Calibri"/>
                <a:cs typeface="Calibri"/>
              </a:rPr>
              <a:t> </a:t>
            </a:r>
            <a:r>
              <a:rPr sz="1400" dirty="0">
                <a:latin typeface="Calibri"/>
                <a:cs typeface="Calibri"/>
              </a:rPr>
              <a:t>0</a:t>
            </a:r>
            <a:r>
              <a:rPr sz="1400" spc="-10" dirty="0">
                <a:latin typeface="Calibri"/>
                <a:cs typeface="Calibri"/>
              </a:rPr>
              <a:t> to</a:t>
            </a:r>
            <a:r>
              <a:rPr sz="1400" dirty="0">
                <a:latin typeface="Calibri"/>
                <a:cs typeface="Calibri"/>
              </a:rPr>
              <a:t> </a:t>
            </a:r>
            <a:r>
              <a:rPr sz="1400" spc="-5" dirty="0">
                <a:latin typeface="Calibri"/>
                <a:cs typeface="Calibri"/>
              </a:rPr>
              <a:t>20</a:t>
            </a:r>
            <a:r>
              <a:rPr sz="1400" dirty="0">
                <a:latin typeface="Calibri"/>
                <a:cs typeface="Calibri"/>
              </a:rPr>
              <a:t> </a:t>
            </a:r>
            <a:r>
              <a:rPr sz="1400" spc="-5" dirty="0">
                <a:latin typeface="Calibri"/>
                <a:cs typeface="Calibri"/>
              </a:rPr>
              <a:t>going </a:t>
            </a:r>
            <a:r>
              <a:rPr sz="1400" spc="-10" dirty="0">
                <a:latin typeface="Calibri"/>
                <a:cs typeface="Calibri"/>
              </a:rPr>
              <a:t>at</a:t>
            </a:r>
            <a:r>
              <a:rPr sz="1400" dirty="0">
                <a:latin typeface="Calibri"/>
                <a:cs typeface="Calibri"/>
              </a:rPr>
              <a:t> </a:t>
            </a:r>
            <a:r>
              <a:rPr sz="1400" spc="-5" dirty="0">
                <a:latin typeface="Calibri"/>
                <a:cs typeface="Calibri"/>
              </a:rPr>
              <a:t>the</a:t>
            </a:r>
            <a:r>
              <a:rPr sz="1400" spc="20" dirty="0">
                <a:latin typeface="Calibri"/>
                <a:cs typeface="Calibri"/>
              </a:rPr>
              <a:t> </a:t>
            </a:r>
            <a:r>
              <a:rPr sz="1400" spc="-10" dirty="0">
                <a:latin typeface="Calibri"/>
                <a:cs typeface="Calibri"/>
              </a:rPr>
              <a:t>max</a:t>
            </a:r>
            <a:r>
              <a:rPr sz="1400" spc="5" dirty="0">
                <a:latin typeface="Calibri"/>
                <a:cs typeface="Calibri"/>
              </a:rPr>
              <a:t> </a:t>
            </a:r>
            <a:r>
              <a:rPr sz="1400" spc="-10" dirty="0">
                <a:latin typeface="Calibri"/>
                <a:cs typeface="Calibri"/>
              </a:rPr>
              <a:t>to </a:t>
            </a:r>
            <a:r>
              <a:rPr sz="1400" spc="-305" dirty="0">
                <a:latin typeface="Calibri"/>
                <a:cs typeface="Calibri"/>
              </a:rPr>
              <a:t> </a:t>
            </a:r>
            <a:r>
              <a:rPr sz="1400" spc="-5" dirty="0">
                <a:latin typeface="Calibri"/>
                <a:cs typeface="Calibri"/>
              </a:rPr>
              <a:t>30</a:t>
            </a:r>
            <a:endParaRPr sz="1400">
              <a:latin typeface="Calibri"/>
              <a:cs typeface="Calibri"/>
            </a:endParaRPr>
          </a:p>
          <a:p>
            <a:pPr marL="75565" indent="-63500">
              <a:lnSpc>
                <a:spcPct val="100000"/>
              </a:lnSpc>
              <a:buSzPct val="92857"/>
              <a:buFont typeface="Arial MT"/>
              <a:buChar char="•"/>
              <a:tabLst>
                <a:tab pos="76200" algn="l"/>
              </a:tabLst>
            </a:pPr>
            <a:r>
              <a:rPr sz="1400" dirty="0">
                <a:latin typeface="Calibri"/>
                <a:cs typeface="Calibri"/>
              </a:rPr>
              <a:t>Majority</a:t>
            </a:r>
            <a:r>
              <a:rPr sz="1400" spc="-5" dirty="0">
                <a:latin typeface="Calibri"/>
                <a:cs typeface="Calibri"/>
              </a:rPr>
              <a:t> of the</a:t>
            </a:r>
            <a:r>
              <a:rPr sz="1400" spc="20" dirty="0">
                <a:latin typeface="Calibri"/>
                <a:cs typeface="Calibri"/>
              </a:rPr>
              <a:t> </a:t>
            </a:r>
            <a:r>
              <a:rPr sz="1400" spc="-5" dirty="0">
                <a:latin typeface="Calibri"/>
                <a:cs typeface="Calibri"/>
              </a:rPr>
              <a:t>home </a:t>
            </a:r>
            <a:r>
              <a:rPr sz="1400" dirty="0">
                <a:latin typeface="Calibri"/>
                <a:cs typeface="Calibri"/>
              </a:rPr>
              <a:t>owner</a:t>
            </a:r>
            <a:r>
              <a:rPr sz="1400" spc="-25" dirty="0">
                <a:latin typeface="Calibri"/>
                <a:cs typeface="Calibri"/>
              </a:rPr>
              <a:t> </a:t>
            </a:r>
            <a:r>
              <a:rPr sz="1400" spc="-10" dirty="0">
                <a:latin typeface="Calibri"/>
                <a:cs typeface="Calibri"/>
              </a:rPr>
              <a:t>status</a:t>
            </a:r>
            <a:r>
              <a:rPr sz="1400" spc="10"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in</a:t>
            </a:r>
            <a:r>
              <a:rPr sz="1400" spc="5" dirty="0">
                <a:latin typeface="Calibri"/>
                <a:cs typeface="Calibri"/>
              </a:rPr>
              <a:t> </a:t>
            </a:r>
            <a:r>
              <a:rPr sz="1400" spc="-10" dirty="0">
                <a:latin typeface="Calibri"/>
                <a:cs typeface="Calibri"/>
              </a:rPr>
              <a:t>status</a:t>
            </a:r>
            <a:r>
              <a:rPr sz="1400" spc="5" dirty="0">
                <a:latin typeface="Calibri"/>
                <a:cs typeface="Calibri"/>
              </a:rPr>
              <a:t> </a:t>
            </a:r>
            <a:r>
              <a:rPr sz="1400" spc="-5" dirty="0">
                <a:latin typeface="Calibri"/>
                <a:cs typeface="Calibri"/>
              </a:rPr>
              <a:t>of</a:t>
            </a:r>
            <a:r>
              <a:rPr sz="1400" spc="-10" dirty="0">
                <a:latin typeface="Calibri"/>
                <a:cs typeface="Calibri"/>
              </a:rPr>
              <a:t> </a:t>
            </a:r>
            <a:r>
              <a:rPr sz="1400" spc="-5" dirty="0">
                <a:latin typeface="Calibri"/>
                <a:cs typeface="Calibri"/>
              </a:rPr>
              <a:t>RENT</a:t>
            </a:r>
            <a:r>
              <a:rPr sz="1400" spc="-10" dirty="0">
                <a:latin typeface="Calibri"/>
                <a:cs typeface="Calibri"/>
              </a:rPr>
              <a:t> </a:t>
            </a:r>
            <a:r>
              <a:rPr sz="1400" spc="-5" dirty="0">
                <a:latin typeface="Calibri"/>
                <a:cs typeface="Calibri"/>
              </a:rPr>
              <a:t>and</a:t>
            </a:r>
            <a:r>
              <a:rPr sz="1400" spc="15" dirty="0">
                <a:latin typeface="Calibri"/>
                <a:cs typeface="Calibri"/>
              </a:rPr>
              <a:t> </a:t>
            </a:r>
            <a:r>
              <a:rPr sz="1400" spc="-10" dirty="0">
                <a:latin typeface="Calibri"/>
                <a:cs typeface="Calibri"/>
              </a:rPr>
              <a:t>MORTGAGE</a:t>
            </a:r>
            <a:endParaRPr sz="1400">
              <a:latin typeface="Calibri"/>
              <a:cs typeface="Calibri"/>
            </a:endParaRPr>
          </a:p>
          <a:p>
            <a:pPr marL="75565" indent="-63500">
              <a:lnSpc>
                <a:spcPct val="100000"/>
              </a:lnSpc>
              <a:buSzPct val="92857"/>
              <a:buFont typeface="Arial MT"/>
              <a:buChar char="•"/>
              <a:tabLst>
                <a:tab pos="76200" algn="l"/>
              </a:tabLst>
            </a:pPr>
            <a:r>
              <a:rPr sz="1400" spc="-5" dirty="0">
                <a:latin typeface="Calibri"/>
                <a:cs typeface="Calibri"/>
              </a:rPr>
              <a:t>Highest</a:t>
            </a:r>
            <a:r>
              <a:rPr sz="1400" spc="5" dirty="0">
                <a:latin typeface="Calibri"/>
                <a:cs typeface="Calibri"/>
              </a:rPr>
              <a:t> </a:t>
            </a:r>
            <a:r>
              <a:rPr sz="1400" dirty="0">
                <a:latin typeface="Calibri"/>
                <a:cs typeface="Calibri"/>
              </a:rPr>
              <a:t>loan</a:t>
            </a:r>
            <a:r>
              <a:rPr sz="1400" spc="-10" dirty="0">
                <a:latin typeface="Calibri"/>
                <a:cs typeface="Calibri"/>
              </a:rPr>
              <a:t> </a:t>
            </a:r>
            <a:r>
              <a:rPr sz="1400" spc="-5" dirty="0">
                <a:latin typeface="Calibri"/>
                <a:cs typeface="Calibri"/>
              </a:rPr>
              <a:t>applications</a:t>
            </a:r>
            <a:r>
              <a:rPr sz="1400" spc="25"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in</a:t>
            </a:r>
            <a:r>
              <a:rPr sz="1400" spc="10" dirty="0">
                <a:latin typeface="Calibri"/>
                <a:cs typeface="Calibri"/>
              </a:rPr>
              <a:t> </a:t>
            </a:r>
            <a:r>
              <a:rPr sz="1400" spc="-5" dirty="0">
                <a:latin typeface="Calibri"/>
                <a:cs typeface="Calibri"/>
              </a:rPr>
              <a:t>the</a:t>
            </a:r>
            <a:r>
              <a:rPr sz="1400" spc="5" dirty="0">
                <a:latin typeface="Calibri"/>
                <a:cs typeface="Calibri"/>
              </a:rPr>
              <a:t> </a:t>
            </a:r>
            <a:r>
              <a:rPr sz="1400" spc="-10" dirty="0">
                <a:latin typeface="Calibri"/>
                <a:cs typeface="Calibri"/>
              </a:rPr>
              <a:t>category</a:t>
            </a:r>
            <a:r>
              <a:rPr sz="1400" spc="5" dirty="0">
                <a:latin typeface="Calibri"/>
                <a:cs typeface="Calibri"/>
              </a:rPr>
              <a:t> </a:t>
            </a:r>
            <a:r>
              <a:rPr sz="1400" spc="-5" dirty="0">
                <a:latin typeface="Calibri"/>
                <a:cs typeface="Calibri"/>
              </a:rPr>
              <a:t>of debt_consolidation</a:t>
            </a:r>
            <a:endParaRPr sz="1400">
              <a:latin typeface="Calibri"/>
              <a:cs typeface="Calibri"/>
            </a:endParaRPr>
          </a:p>
          <a:p>
            <a:pPr marL="75565" indent="-63500">
              <a:lnSpc>
                <a:spcPct val="100000"/>
              </a:lnSpc>
              <a:buSzPct val="92857"/>
              <a:buFont typeface="Arial MT"/>
              <a:buChar char="•"/>
              <a:tabLst>
                <a:tab pos="76200" algn="l"/>
              </a:tabLst>
            </a:pPr>
            <a:r>
              <a:rPr sz="1400" spc="-5" dirty="0">
                <a:latin typeface="Calibri"/>
                <a:cs typeface="Calibri"/>
              </a:rPr>
              <a:t>CA</a:t>
            </a:r>
            <a:r>
              <a:rPr sz="1400" dirty="0">
                <a:latin typeface="Calibri"/>
                <a:cs typeface="Calibri"/>
              </a:rPr>
              <a:t> </a:t>
            </a:r>
            <a:r>
              <a:rPr sz="1400" spc="-5" dirty="0">
                <a:latin typeface="Calibri"/>
                <a:cs typeface="Calibri"/>
              </a:rPr>
              <a:t>(California)</a:t>
            </a:r>
            <a:r>
              <a:rPr sz="1400" dirty="0">
                <a:latin typeface="Calibri"/>
                <a:cs typeface="Calibri"/>
              </a:rPr>
              <a:t> </a:t>
            </a:r>
            <a:r>
              <a:rPr sz="1400" spc="-10" dirty="0">
                <a:latin typeface="Calibri"/>
                <a:cs typeface="Calibri"/>
              </a:rPr>
              <a:t>state</a:t>
            </a:r>
            <a:r>
              <a:rPr sz="1400" spc="-5" dirty="0">
                <a:latin typeface="Calibri"/>
                <a:cs typeface="Calibri"/>
              </a:rPr>
              <a:t> has</a:t>
            </a:r>
            <a:r>
              <a:rPr sz="1400" spc="5"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maximum</a:t>
            </a:r>
            <a:r>
              <a:rPr sz="1400" spc="-10" dirty="0">
                <a:latin typeface="Calibri"/>
                <a:cs typeface="Calibri"/>
              </a:rPr>
              <a:t> </a:t>
            </a:r>
            <a:r>
              <a:rPr sz="1400" spc="-5" dirty="0">
                <a:latin typeface="Calibri"/>
                <a:cs typeface="Calibri"/>
              </a:rPr>
              <a:t>amount</a:t>
            </a:r>
            <a:r>
              <a:rPr sz="1400" dirty="0">
                <a:latin typeface="Calibri"/>
                <a:cs typeface="Calibri"/>
              </a:rPr>
              <a:t> </a:t>
            </a:r>
            <a:r>
              <a:rPr sz="1400" spc="-5" dirty="0">
                <a:latin typeface="Calibri"/>
                <a:cs typeface="Calibri"/>
              </a:rPr>
              <a:t>of</a:t>
            </a:r>
            <a:r>
              <a:rPr sz="1400" spc="-10" dirty="0">
                <a:latin typeface="Calibri"/>
                <a:cs typeface="Calibri"/>
              </a:rPr>
              <a:t> </a:t>
            </a:r>
            <a:r>
              <a:rPr sz="1400" dirty="0">
                <a:latin typeface="Calibri"/>
                <a:cs typeface="Calibri"/>
              </a:rPr>
              <a:t>loan</a:t>
            </a:r>
            <a:r>
              <a:rPr sz="1400" spc="-10" dirty="0">
                <a:latin typeface="Calibri"/>
                <a:cs typeface="Calibri"/>
              </a:rPr>
              <a:t> </a:t>
            </a:r>
            <a:r>
              <a:rPr sz="1400" spc="-5" dirty="0">
                <a:latin typeface="Calibri"/>
                <a:cs typeface="Calibri"/>
              </a:rPr>
              <a:t>applications</a:t>
            </a:r>
            <a:endParaRPr sz="1400">
              <a:latin typeface="Calibri"/>
              <a:cs typeface="Calibri"/>
            </a:endParaRPr>
          </a:p>
          <a:p>
            <a:pPr marL="75565" indent="-63500">
              <a:lnSpc>
                <a:spcPct val="100000"/>
              </a:lnSpc>
              <a:buSzPct val="92857"/>
              <a:buFont typeface="Arial MT"/>
              <a:buChar char="•"/>
              <a:tabLst>
                <a:tab pos="76200" algn="l"/>
              </a:tabLst>
            </a:pPr>
            <a:r>
              <a:rPr sz="1400" dirty="0">
                <a:latin typeface="Calibri"/>
                <a:cs typeface="Calibri"/>
              </a:rPr>
              <a:t>Majority</a:t>
            </a:r>
            <a:r>
              <a:rPr sz="1400" spc="-10" dirty="0">
                <a:latin typeface="Calibri"/>
                <a:cs typeface="Calibri"/>
              </a:rPr>
              <a:t> </a:t>
            </a:r>
            <a:r>
              <a:rPr sz="1400" dirty="0">
                <a:latin typeface="Calibri"/>
                <a:cs typeface="Calibri"/>
              </a:rPr>
              <a:t>of</a:t>
            </a:r>
            <a:r>
              <a:rPr sz="1400" spc="-10" dirty="0">
                <a:latin typeface="Calibri"/>
                <a:cs typeface="Calibri"/>
              </a:rPr>
              <a:t> </a:t>
            </a:r>
            <a:r>
              <a:rPr sz="1400" spc="-5" dirty="0">
                <a:latin typeface="Calibri"/>
                <a:cs typeface="Calibri"/>
              </a:rPr>
              <a:t>the</a:t>
            </a:r>
            <a:r>
              <a:rPr sz="1400" spc="15" dirty="0">
                <a:latin typeface="Calibri"/>
                <a:cs typeface="Calibri"/>
              </a:rPr>
              <a:t> </a:t>
            </a:r>
            <a:r>
              <a:rPr sz="1400" dirty="0">
                <a:latin typeface="Calibri"/>
                <a:cs typeface="Calibri"/>
              </a:rPr>
              <a:t>loan</a:t>
            </a:r>
            <a:r>
              <a:rPr sz="1400" spc="-5" dirty="0">
                <a:latin typeface="Calibri"/>
                <a:cs typeface="Calibri"/>
              </a:rPr>
              <a:t> applicants</a:t>
            </a:r>
            <a:r>
              <a:rPr sz="1400" spc="20"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in</a:t>
            </a:r>
            <a:r>
              <a:rPr sz="1400" spc="5" dirty="0">
                <a:latin typeface="Calibri"/>
                <a:cs typeface="Calibri"/>
              </a:rPr>
              <a:t> </a:t>
            </a:r>
            <a:r>
              <a:rPr sz="1400" spc="-5" dirty="0">
                <a:latin typeface="Calibri"/>
                <a:cs typeface="Calibri"/>
              </a:rPr>
              <a:t>the</a:t>
            </a:r>
            <a:r>
              <a:rPr sz="1400" spc="5" dirty="0">
                <a:latin typeface="Calibri"/>
                <a:cs typeface="Calibri"/>
              </a:rPr>
              <a:t> </a:t>
            </a:r>
            <a:r>
              <a:rPr sz="1400" spc="-10" dirty="0">
                <a:latin typeface="Calibri"/>
                <a:cs typeface="Calibri"/>
              </a:rPr>
              <a:t>category</a:t>
            </a:r>
            <a:r>
              <a:rPr sz="1400" dirty="0">
                <a:latin typeface="Calibri"/>
                <a:cs typeface="Calibri"/>
              </a:rPr>
              <a:t> of</a:t>
            </a:r>
            <a:r>
              <a:rPr sz="1400" spc="-10" dirty="0">
                <a:latin typeface="Calibri"/>
                <a:cs typeface="Calibri"/>
              </a:rPr>
              <a:t> </a:t>
            </a:r>
            <a:r>
              <a:rPr sz="1400" spc="-5" dirty="0">
                <a:latin typeface="Calibri"/>
                <a:cs typeface="Calibri"/>
              </a:rPr>
              <a:t>not</a:t>
            </a:r>
            <a:r>
              <a:rPr sz="1400" spc="5" dirty="0">
                <a:latin typeface="Calibri"/>
                <a:cs typeface="Calibri"/>
              </a:rPr>
              <a:t> </a:t>
            </a:r>
            <a:r>
              <a:rPr sz="1400" spc="-10" dirty="0">
                <a:latin typeface="Calibri"/>
                <a:cs typeface="Calibri"/>
              </a:rPr>
              <a:t>having</a:t>
            </a:r>
            <a:r>
              <a:rPr sz="1400" spc="5" dirty="0">
                <a:latin typeface="Calibri"/>
                <a:cs typeface="Calibri"/>
              </a:rPr>
              <a:t> </a:t>
            </a:r>
            <a:r>
              <a:rPr sz="1400" dirty="0">
                <a:latin typeface="Calibri"/>
                <a:cs typeface="Calibri"/>
              </a:rPr>
              <a:t>an</a:t>
            </a:r>
            <a:r>
              <a:rPr sz="1400" spc="5" dirty="0">
                <a:latin typeface="Calibri"/>
                <a:cs typeface="Calibri"/>
              </a:rPr>
              <a:t> </a:t>
            </a:r>
            <a:r>
              <a:rPr sz="1400" spc="-5" dirty="0">
                <a:latin typeface="Calibri"/>
                <a:cs typeface="Calibri"/>
              </a:rPr>
              <a:t>public</a:t>
            </a:r>
            <a:endParaRPr sz="1400">
              <a:latin typeface="Calibri"/>
              <a:cs typeface="Calibri"/>
            </a:endParaRPr>
          </a:p>
          <a:p>
            <a:pPr marL="12700">
              <a:lnSpc>
                <a:spcPct val="100000"/>
              </a:lnSpc>
            </a:pPr>
            <a:r>
              <a:rPr sz="1400" spc="-15" dirty="0">
                <a:latin typeface="Calibri"/>
                <a:cs typeface="Calibri"/>
              </a:rPr>
              <a:t>record</a:t>
            </a:r>
            <a:r>
              <a:rPr sz="1400" spc="-30" dirty="0">
                <a:latin typeface="Calibri"/>
                <a:cs typeface="Calibri"/>
              </a:rPr>
              <a:t> </a:t>
            </a:r>
            <a:r>
              <a:rPr sz="1400" spc="-5" dirty="0">
                <a:latin typeface="Calibri"/>
                <a:cs typeface="Calibri"/>
              </a:rPr>
              <a:t>of</a:t>
            </a:r>
            <a:r>
              <a:rPr sz="1400" spc="-25" dirty="0">
                <a:latin typeface="Calibri"/>
                <a:cs typeface="Calibri"/>
              </a:rPr>
              <a:t> </a:t>
            </a:r>
            <a:r>
              <a:rPr sz="1400" spc="-5" dirty="0">
                <a:latin typeface="Calibri"/>
                <a:cs typeface="Calibri"/>
              </a:rPr>
              <a:t>bankruptcies</a:t>
            </a:r>
            <a:endParaRPr sz="1400">
              <a:latin typeface="Calibri"/>
              <a:cs typeface="Calibri"/>
            </a:endParaRPr>
          </a:p>
          <a:p>
            <a:pPr marL="12700" marR="347345">
              <a:lnSpc>
                <a:spcPct val="100000"/>
              </a:lnSpc>
              <a:buSzPct val="92857"/>
              <a:buFont typeface="Arial MT"/>
              <a:buChar char="•"/>
              <a:tabLst>
                <a:tab pos="76200" algn="l"/>
              </a:tabLst>
            </a:pPr>
            <a:r>
              <a:rPr sz="1400" dirty="0">
                <a:latin typeface="Calibri"/>
                <a:cs typeface="Calibri"/>
              </a:rPr>
              <a:t>Majority </a:t>
            </a:r>
            <a:r>
              <a:rPr sz="1400" spc="-5" dirty="0">
                <a:latin typeface="Calibri"/>
                <a:cs typeface="Calibri"/>
              </a:rPr>
              <a:t>of the</a:t>
            </a:r>
            <a:r>
              <a:rPr sz="1400" spc="20" dirty="0">
                <a:latin typeface="Calibri"/>
                <a:cs typeface="Calibri"/>
              </a:rPr>
              <a:t> </a:t>
            </a:r>
            <a:r>
              <a:rPr sz="1400" spc="-5" dirty="0">
                <a:latin typeface="Calibri"/>
                <a:cs typeface="Calibri"/>
              </a:rPr>
              <a:t>employment</a:t>
            </a:r>
            <a:r>
              <a:rPr sz="1400" spc="5" dirty="0">
                <a:latin typeface="Calibri"/>
                <a:cs typeface="Calibri"/>
              </a:rPr>
              <a:t> </a:t>
            </a:r>
            <a:r>
              <a:rPr sz="1400" spc="-5" dirty="0">
                <a:latin typeface="Calibri"/>
                <a:cs typeface="Calibri"/>
              </a:rPr>
              <a:t>length</a:t>
            </a:r>
            <a:r>
              <a:rPr sz="1400" spc="25" dirty="0">
                <a:latin typeface="Calibri"/>
                <a:cs typeface="Calibri"/>
              </a:rPr>
              <a:t> </a:t>
            </a:r>
            <a:r>
              <a:rPr sz="1400" spc="-5" dirty="0">
                <a:latin typeface="Calibri"/>
                <a:cs typeface="Calibri"/>
              </a:rPr>
              <a:t>of the</a:t>
            </a:r>
            <a:r>
              <a:rPr sz="1400" spc="5" dirty="0">
                <a:latin typeface="Calibri"/>
                <a:cs typeface="Calibri"/>
              </a:rPr>
              <a:t> </a:t>
            </a:r>
            <a:r>
              <a:rPr sz="1400" spc="-10" dirty="0">
                <a:latin typeface="Calibri"/>
                <a:cs typeface="Calibri"/>
              </a:rPr>
              <a:t>customers are</a:t>
            </a:r>
            <a:r>
              <a:rPr sz="1400" spc="5" dirty="0">
                <a:latin typeface="Calibri"/>
                <a:cs typeface="Calibri"/>
              </a:rPr>
              <a:t> </a:t>
            </a:r>
            <a:r>
              <a:rPr sz="1400" dirty="0">
                <a:latin typeface="Calibri"/>
                <a:cs typeface="Calibri"/>
              </a:rPr>
              <a:t>10+ </a:t>
            </a:r>
            <a:r>
              <a:rPr sz="1400" spc="-10" dirty="0">
                <a:latin typeface="Calibri"/>
                <a:cs typeface="Calibri"/>
              </a:rPr>
              <a:t>years</a:t>
            </a:r>
            <a:r>
              <a:rPr sz="1400" spc="5" dirty="0">
                <a:latin typeface="Calibri"/>
                <a:cs typeface="Calibri"/>
              </a:rPr>
              <a:t> </a:t>
            </a:r>
            <a:r>
              <a:rPr sz="1400" spc="-5" dirty="0">
                <a:latin typeface="Calibri"/>
                <a:cs typeface="Calibri"/>
              </a:rPr>
              <a:t>and</a:t>
            </a:r>
            <a:r>
              <a:rPr sz="1400" spc="5" dirty="0">
                <a:latin typeface="Calibri"/>
                <a:cs typeface="Calibri"/>
              </a:rPr>
              <a:t> </a:t>
            </a:r>
            <a:r>
              <a:rPr sz="1400" spc="-5" dirty="0">
                <a:latin typeface="Calibri"/>
                <a:cs typeface="Calibri"/>
              </a:rPr>
              <a:t>then </a:t>
            </a:r>
            <a:r>
              <a:rPr sz="1400" spc="-300" dirty="0">
                <a:latin typeface="Calibri"/>
                <a:cs typeface="Calibri"/>
              </a:rPr>
              <a:t> </a:t>
            </a:r>
            <a:r>
              <a:rPr sz="1400" dirty="0">
                <a:latin typeface="Calibri"/>
                <a:cs typeface="Calibri"/>
              </a:rPr>
              <a:t>in</a:t>
            </a:r>
            <a:r>
              <a:rPr sz="1400" spc="-5" dirty="0">
                <a:latin typeface="Calibri"/>
                <a:cs typeface="Calibri"/>
              </a:rPr>
              <a:t> </a:t>
            </a:r>
            <a:r>
              <a:rPr sz="1400" dirty="0">
                <a:latin typeface="Calibri"/>
                <a:cs typeface="Calibri"/>
              </a:rPr>
              <a:t>the </a:t>
            </a:r>
            <a:r>
              <a:rPr sz="1400" spc="-10" dirty="0">
                <a:latin typeface="Calibri"/>
                <a:cs typeface="Calibri"/>
              </a:rPr>
              <a:t>range</a:t>
            </a:r>
            <a:r>
              <a:rPr sz="1400" dirty="0">
                <a:latin typeface="Calibri"/>
                <a:cs typeface="Calibri"/>
              </a:rPr>
              <a:t> of</a:t>
            </a:r>
            <a:r>
              <a:rPr sz="1400" spc="-25" dirty="0">
                <a:latin typeface="Calibri"/>
                <a:cs typeface="Calibri"/>
              </a:rPr>
              <a:t> </a:t>
            </a:r>
            <a:r>
              <a:rPr sz="1400" spc="-5" dirty="0">
                <a:latin typeface="Calibri"/>
                <a:cs typeface="Calibri"/>
              </a:rPr>
              <a:t>0-2</a:t>
            </a:r>
            <a:r>
              <a:rPr sz="1400" dirty="0">
                <a:latin typeface="Calibri"/>
                <a:cs typeface="Calibri"/>
              </a:rPr>
              <a:t> </a:t>
            </a:r>
            <a:r>
              <a:rPr sz="1400" spc="-10" dirty="0">
                <a:latin typeface="Calibri"/>
                <a:cs typeface="Calibri"/>
              </a:rPr>
              <a:t>years</a:t>
            </a:r>
            <a:endParaRPr sz="1400">
              <a:latin typeface="Calibri"/>
              <a:cs typeface="Calibri"/>
            </a:endParaRPr>
          </a:p>
          <a:p>
            <a:pPr>
              <a:lnSpc>
                <a:spcPct val="100000"/>
              </a:lnSpc>
              <a:spcBef>
                <a:spcPts val="25"/>
              </a:spcBef>
              <a:buFont typeface="Arial MT"/>
              <a:buChar char="•"/>
            </a:pPr>
            <a:endParaRPr sz="1450">
              <a:latin typeface="Calibri"/>
              <a:cs typeface="Calibri"/>
            </a:endParaRPr>
          </a:p>
          <a:p>
            <a:pPr marL="12700">
              <a:lnSpc>
                <a:spcPct val="100000"/>
              </a:lnSpc>
              <a:spcBef>
                <a:spcPts val="5"/>
              </a:spcBef>
            </a:pPr>
            <a:r>
              <a:rPr sz="1400" b="1" spc="-5" dirty="0">
                <a:latin typeface="Calibri"/>
                <a:cs typeface="Calibri"/>
              </a:rPr>
              <a:t>Loan</a:t>
            </a:r>
            <a:r>
              <a:rPr sz="1400" b="1" spc="-55" dirty="0">
                <a:latin typeface="Calibri"/>
                <a:cs typeface="Calibri"/>
              </a:rPr>
              <a:t> </a:t>
            </a:r>
            <a:r>
              <a:rPr sz="1400" b="1" spc="-5" dirty="0">
                <a:latin typeface="Calibri"/>
                <a:cs typeface="Calibri"/>
              </a:rPr>
              <a:t>Demographics</a:t>
            </a:r>
            <a:endParaRPr sz="1400">
              <a:latin typeface="Calibri"/>
              <a:cs typeface="Calibri"/>
            </a:endParaRPr>
          </a:p>
          <a:p>
            <a:pPr marL="75565" indent="-63500">
              <a:lnSpc>
                <a:spcPct val="100000"/>
              </a:lnSpc>
              <a:buSzPct val="92857"/>
              <a:buFont typeface="Arial MT"/>
              <a:buChar char="•"/>
              <a:tabLst>
                <a:tab pos="76200" algn="l"/>
              </a:tabLst>
            </a:pPr>
            <a:r>
              <a:rPr sz="1400" spc="-5" dirty="0">
                <a:latin typeface="Calibri"/>
                <a:cs typeface="Calibri"/>
              </a:rPr>
              <a:t>Highest</a:t>
            </a:r>
            <a:r>
              <a:rPr sz="1400" dirty="0">
                <a:latin typeface="Calibri"/>
                <a:cs typeface="Calibri"/>
              </a:rPr>
              <a:t> loan</a:t>
            </a:r>
            <a:r>
              <a:rPr sz="1400" spc="-15" dirty="0">
                <a:latin typeface="Calibri"/>
                <a:cs typeface="Calibri"/>
              </a:rPr>
              <a:t> </a:t>
            </a:r>
            <a:r>
              <a:rPr sz="1400" spc="-5" dirty="0">
                <a:latin typeface="Calibri"/>
                <a:cs typeface="Calibri"/>
              </a:rPr>
              <a:t>amount</a:t>
            </a:r>
            <a:r>
              <a:rPr sz="1400" dirty="0">
                <a:latin typeface="Calibri"/>
                <a:cs typeface="Calibri"/>
              </a:rPr>
              <a:t> </a:t>
            </a:r>
            <a:r>
              <a:rPr sz="1400" spc="-5" dirty="0">
                <a:latin typeface="Calibri"/>
                <a:cs typeface="Calibri"/>
              </a:rPr>
              <a:t>applications</a:t>
            </a:r>
            <a:r>
              <a:rPr sz="1400" spc="15" dirty="0">
                <a:latin typeface="Calibri"/>
                <a:cs typeface="Calibri"/>
              </a:rPr>
              <a:t> </a:t>
            </a:r>
            <a:r>
              <a:rPr sz="1400" spc="-5" dirty="0">
                <a:latin typeface="Calibri"/>
                <a:cs typeface="Calibri"/>
              </a:rPr>
              <a:t>fall</a:t>
            </a:r>
            <a:r>
              <a:rPr sz="1400" dirty="0">
                <a:latin typeface="Calibri"/>
                <a:cs typeface="Calibri"/>
              </a:rPr>
              <a:t> in</a:t>
            </a:r>
            <a:r>
              <a:rPr sz="1400" spc="-15" dirty="0">
                <a:latin typeface="Calibri"/>
                <a:cs typeface="Calibri"/>
              </a:rPr>
              <a:t> </a:t>
            </a:r>
            <a:r>
              <a:rPr sz="1400" spc="-5" dirty="0">
                <a:latin typeface="Calibri"/>
                <a:cs typeface="Calibri"/>
              </a:rPr>
              <a:t>the</a:t>
            </a:r>
            <a:r>
              <a:rPr sz="1400" spc="15" dirty="0">
                <a:latin typeface="Calibri"/>
                <a:cs typeface="Calibri"/>
              </a:rPr>
              <a:t> </a:t>
            </a:r>
            <a:r>
              <a:rPr sz="1400" spc="-10" dirty="0">
                <a:latin typeface="Calibri"/>
                <a:cs typeface="Calibri"/>
              </a:rPr>
              <a:t>range </a:t>
            </a:r>
            <a:r>
              <a:rPr sz="1400" spc="-5" dirty="0">
                <a:latin typeface="Calibri"/>
                <a:cs typeface="Calibri"/>
              </a:rPr>
              <a:t>of</a:t>
            </a:r>
            <a:r>
              <a:rPr sz="1400" spc="-10" dirty="0">
                <a:latin typeface="Calibri"/>
                <a:cs typeface="Calibri"/>
              </a:rPr>
              <a:t> </a:t>
            </a:r>
            <a:r>
              <a:rPr sz="1400" dirty="0">
                <a:latin typeface="Calibri"/>
                <a:cs typeface="Calibri"/>
              </a:rPr>
              <a:t>5k</a:t>
            </a:r>
            <a:r>
              <a:rPr sz="1400" spc="-5"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10k</a:t>
            </a:r>
            <a:endParaRPr sz="1400">
              <a:latin typeface="Calibri"/>
              <a:cs typeface="Calibri"/>
            </a:endParaRPr>
          </a:p>
          <a:p>
            <a:pPr marL="75565" indent="-63500">
              <a:lnSpc>
                <a:spcPct val="100000"/>
              </a:lnSpc>
              <a:buSzPct val="92857"/>
              <a:buFont typeface="Arial MT"/>
              <a:buChar char="•"/>
              <a:tabLst>
                <a:tab pos="76200" algn="l"/>
              </a:tabLst>
            </a:pPr>
            <a:r>
              <a:rPr sz="1400" dirty="0">
                <a:latin typeface="Calibri"/>
                <a:cs typeface="Calibri"/>
              </a:rPr>
              <a:t>Majority</a:t>
            </a:r>
            <a:r>
              <a:rPr sz="1400" spc="-5" dirty="0">
                <a:latin typeface="Calibri"/>
                <a:cs typeface="Calibri"/>
              </a:rPr>
              <a:t> of the</a:t>
            </a:r>
            <a:r>
              <a:rPr sz="1400" spc="20" dirty="0">
                <a:latin typeface="Calibri"/>
                <a:cs typeface="Calibri"/>
              </a:rPr>
              <a:t> </a:t>
            </a:r>
            <a:r>
              <a:rPr sz="1400" spc="-10" dirty="0">
                <a:latin typeface="Calibri"/>
                <a:cs typeface="Calibri"/>
              </a:rPr>
              <a:t>interest</a:t>
            </a:r>
            <a:r>
              <a:rPr sz="1400" spc="5" dirty="0">
                <a:latin typeface="Calibri"/>
                <a:cs typeface="Calibri"/>
              </a:rPr>
              <a:t> </a:t>
            </a:r>
            <a:r>
              <a:rPr sz="1400" spc="-15" dirty="0">
                <a:latin typeface="Calibri"/>
                <a:cs typeface="Calibri"/>
              </a:rPr>
              <a:t>rate</a:t>
            </a:r>
            <a:r>
              <a:rPr sz="1400" spc="-5" dirty="0">
                <a:latin typeface="Calibri"/>
                <a:cs typeface="Calibri"/>
              </a:rPr>
              <a:t> </a:t>
            </a:r>
            <a:r>
              <a:rPr sz="1400" dirty="0">
                <a:latin typeface="Calibri"/>
                <a:cs typeface="Calibri"/>
              </a:rPr>
              <a:t>is</a:t>
            </a:r>
            <a:r>
              <a:rPr sz="1400" spc="5" dirty="0">
                <a:latin typeface="Calibri"/>
                <a:cs typeface="Calibri"/>
              </a:rPr>
              <a:t> </a:t>
            </a:r>
            <a:r>
              <a:rPr sz="1400" dirty="0">
                <a:latin typeface="Calibri"/>
                <a:cs typeface="Calibri"/>
              </a:rPr>
              <a:t>in</a:t>
            </a:r>
            <a:r>
              <a:rPr sz="1400" spc="5" dirty="0">
                <a:latin typeface="Calibri"/>
                <a:cs typeface="Calibri"/>
              </a:rPr>
              <a:t> </a:t>
            </a:r>
            <a:r>
              <a:rPr sz="1400" spc="-5" dirty="0">
                <a:latin typeface="Calibri"/>
                <a:cs typeface="Calibri"/>
              </a:rPr>
              <a:t>the</a:t>
            </a:r>
            <a:r>
              <a:rPr sz="1400" dirty="0">
                <a:latin typeface="Calibri"/>
                <a:cs typeface="Calibri"/>
              </a:rPr>
              <a:t> </a:t>
            </a:r>
            <a:r>
              <a:rPr sz="1400" spc="-10" dirty="0">
                <a:latin typeface="Calibri"/>
                <a:cs typeface="Calibri"/>
              </a:rPr>
              <a:t>range</a:t>
            </a:r>
            <a:r>
              <a:rPr sz="1400" spc="5" dirty="0">
                <a:latin typeface="Calibri"/>
                <a:cs typeface="Calibri"/>
              </a:rPr>
              <a:t> </a:t>
            </a:r>
            <a:r>
              <a:rPr sz="1400" dirty="0">
                <a:latin typeface="Calibri"/>
                <a:cs typeface="Calibri"/>
              </a:rPr>
              <a:t>of</a:t>
            </a:r>
            <a:r>
              <a:rPr sz="1400" spc="-10" dirty="0">
                <a:latin typeface="Calibri"/>
                <a:cs typeface="Calibri"/>
              </a:rPr>
              <a:t> </a:t>
            </a:r>
            <a:r>
              <a:rPr sz="1400" dirty="0">
                <a:latin typeface="Calibri"/>
                <a:cs typeface="Calibri"/>
              </a:rPr>
              <a:t>5% </a:t>
            </a:r>
            <a:r>
              <a:rPr sz="1400" spc="-10" dirty="0">
                <a:latin typeface="Calibri"/>
                <a:cs typeface="Calibri"/>
              </a:rPr>
              <a:t>to</a:t>
            </a:r>
            <a:r>
              <a:rPr sz="1400" dirty="0">
                <a:latin typeface="Calibri"/>
                <a:cs typeface="Calibri"/>
              </a:rPr>
              <a:t> </a:t>
            </a:r>
            <a:r>
              <a:rPr sz="1400" spc="-5" dirty="0">
                <a:latin typeface="Calibri"/>
                <a:cs typeface="Calibri"/>
              </a:rPr>
              <a:t>16%</a:t>
            </a:r>
            <a:r>
              <a:rPr sz="1400" dirty="0">
                <a:latin typeface="Calibri"/>
                <a:cs typeface="Calibri"/>
              </a:rPr>
              <a:t> </a:t>
            </a:r>
            <a:r>
              <a:rPr sz="1400" spc="-5" dirty="0">
                <a:latin typeface="Calibri"/>
                <a:cs typeface="Calibri"/>
              </a:rPr>
              <a:t>going </a:t>
            </a:r>
            <a:r>
              <a:rPr sz="1400" spc="-10" dirty="0">
                <a:latin typeface="Calibri"/>
                <a:cs typeface="Calibri"/>
              </a:rPr>
              <a:t>at</a:t>
            </a:r>
            <a:r>
              <a:rPr sz="1400" dirty="0">
                <a:latin typeface="Calibri"/>
                <a:cs typeface="Calibri"/>
              </a:rPr>
              <a:t> </a:t>
            </a:r>
            <a:r>
              <a:rPr sz="1400" spc="-5" dirty="0">
                <a:latin typeface="Calibri"/>
                <a:cs typeface="Calibri"/>
              </a:rPr>
              <a:t>the</a:t>
            </a:r>
            <a:r>
              <a:rPr sz="1400" spc="20" dirty="0">
                <a:latin typeface="Calibri"/>
                <a:cs typeface="Calibri"/>
              </a:rPr>
              <a:t> </a:t>
            </a:r>
            <a:r>
              <a:rPr sz="1400" spc="-10" dirty="0">
                <a:latin typeface="Calibri"/>
                <a:cs typeface="Calibri"/>
              </a:rPr>
              <a:t>max</a:t>
            </a:r>
            <a:r>
              <a:rPr sz="1400" spc="5"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22%</a:t>
            </a:r>
            <a:endParaRPr sz="1400">
              <a:latin typeface="Calibri"/>
              <a:cs typeface="Calibri"/>
            </a:endParaRPr>
          </a:p>
          <a:p>
            <a:pPr marL="75565" indent="-63500">
              <a:lnSpc>
                <a:spcPct val="100000"/>
              </a:lnSpc>
              <a:buSzPct val="92857"/>
              <a:buFont typeface="Arial MT"/>
              <a:buChar char="•"/>
              <a:tabLst>
                <a:tab pos="76200" algn="l"/>
              </a:tabLst>
            </a:pPr>
            <a:r>
              <a:rPr sz="1400" dirty="0">
                <a:latin typeface="Calibri"/>
                <a:cs typeface="Calibri"/>
              </a:rPr>
              <a:t>Majority</a:t>
            </a:r>
            <a:r>
              <a:rPr sz="1400" spc="-5" dirty="0">
                <a:latin typeface="Calibri"/>
                <a:cs typeface="Calibri"/>
              </a:rPr>
              <a:t> of</a:t>
            </a:r>
            <a:r>
              <a:rPr sz="1400" spc="-10" dirty="0">
                <a:latin typeface="Calibri"/>
                <a:cs typeface="Calibri"/>
              </a:rPr>
              <a:t> </a:t>
            </a:r>
            <a:r>
              <a:rPr sz="1400" spc="-5" dirty="0">
                <a:latin typeface="Calibri"/>
                <a:cs typeface="Calibri"/>
              </a:rPr>
              <a:t>the</a:t>
            </a:r>
            <a:r>
              <a:rPr sz="1400" spc="15" dirty="0">
                <a:latin typeface="Calibri"/>
                <a:cs typeface="Calibri"/>
              </a:rPr>
              <a:t> </a:t>
            </a:r>
            <a:r>
              <a:rPr sz="1400" spc="-5" dirty="0">
                <a:latin typeface="Calibri"/>
                <a:cs typeface="Calibri"/>
              </a:rPr>
              <a:t>installment</a:t>
            </a:r>
            <a:r>
              <a:rPr sz="1400" dirty="0">
                <a:latin typeface="Calibri"/>
                <a:cs typeface="Calibri"/>
              </a:rPr>
              <a:t> </a:t>
            </a:r>
            <a:r>
              <a:rPr sz="1400" spc="-5" dirty="0">
                <a:latin typeface="Calibri"/>
                <a:cs typeface="Calibri"/>
              </a:rPr>
              <a:t>amount</a:t>
            </a:r>
            <a:r>
              <a:rPr sz="1400" dirty="0">
                <a:latin typeface="Calibri"/>
                <a:cs typeface="Calibri"/>
              </a:rPr>
              <a:t> is in </a:t>
            </a:r>
            <a:r>
              <a:rPr sz="1400" spc="-5" dirty="0">
                <a:latin typeface="Calibri"/>
                <a:cs typeface="Calibri"/>
              </a:rPr>
              <a:t>the</a:t>
            </a:r>
            <a:r>
              <a:rPr sz="1400" dirty="0">
                <a:latin typeface="Calibri"/>
                <a:cs typeface="Calibri"/>
              </a:rPr>
              <a:t> </a:t>
            </a:r>
            <a:r>
              <a:rPr sz="1400" spc="-10" dirty="0">
                <a:latin typeface="Calibri"/>
                <a:cs typeface="Calibri"/>
              </a:rPr>
              <a:t>range</a:t>
            </a:r>
            <a:r>
              <a:rPr sz="1400" dirty="0">
                <a:latin typeface="Calibri"/>
                <a:cs typeface="Calibri"/>
              </a:rPr>
              <a:t> of</a:t>
            </a:r>
            <a:r>
              <a:rPr sz="1400" spc="-15" dirty="0">
                <a:latin typeface="Calibri"/>
                <a:cs typeface="Calibri"/>
              </a:rPr>
              <a:t> </a:t>
            </a:r>
            <a:r>
              <a:rPr sz="1400" dirty="0">
                <a:latin typeface="Calibri"/>
                <a:cs typeface="Calibri"/>
              </a:rPr>
              <a:t>20</a:t>
            </a:r>
            <a:r>
              <a:rPr sz="1400" spc="-10" dirty="0">
                <a:latin typeface="Calibri"/>
                <a:cs typeface="Calibri"/>
              </a:rPr>
              <a:t> to</a:t>
            </a:r>
            <a:r>
              <a:rPr sz="1400" dirty="0">
                <a:latin typeface="Calibri"/>
                <a:cs typeface="Calibri"/>
              </a:rPr>
              <a:t> </a:t>
            </a:r>
            <a:r>
              <a:rPr sz="1400" spc="-5" dirty="0">
                <a:latin typeface="Calibri"/>
                <a:cs typeface="Calibri"/>
              </a:rPr>
              <a:t>400</a:t>
            </a:r>
            <a:endParaRPr sz="1400">
              <a:latin typeface="Calibri"/>
              <a:cs typeface="Calibri"/>
            </a:endParaRPr>
          </a:p>
          <a:p>
            <a:pPr marL="75565" indent="-63500">
              <a:lnSpc>
                <a:spcPct val="100000"/>
              </a:lnSpc>
              <a:buSzPct val="92857"/>
              <a:buFont typeface="Arial MT"/>
              <a:buChar char="•"/>
              <a:tabLst>
                <a:tab pos="76200" algn="l"/>
              </a:tabLst>
            </a:pPr>
            <a:r>
              <a:rPr sz="1400" dirty="0">
                <a:latin typeface="Calibri"/>
                <a:cs typeface="Calibri"/>
              </a:rPr>
              <a:t>Majority</a:t>
            </a:r>
            <a:r>
              <a:rPr sz="1400" spc="-5" dirty="0">
                <a:latin typeface="Calibri"/>
                <a:cs typeface="Calibri"/>
              </a:rPr>
              <a:t> of the</a:t>
            </a:r>
            <a:r>
              <a:rPr sz="1400" spc="15" dirty="0">
                <a:latin typeface="Calibri"/>
                <a:cs typeface="Calibri"/>
              </a:rPr>
              <a:t> </a:t>
            </a:r>
            <a:r>
              <a:rPr sz="1400" dirty="0">
                <a:latin typeface="Calibri"/>
                <a:cs typeface="Calibri"/>
              </a:rPr>
              <a:t>loan</a:t>
            </a:r>
            <a:r>
              <a:rPr sz="1400" spc="-10" dirty="0">
                <a:latin typeface="Calibri"/>
                <a:cs typeface="Calibri"/>
              </a:rPr>
              <a:t> </a:t>
            </a:r>
            <a:r>
              <a:rPr sz="1400" spc="-5" dirty="0">
                <a:latin typeface="Calibri"/>
                <a:cs typeface="Calibri"/>
              </a:rPr>
              <a:t>applications</a:t>
            </a:r>
            <a:r>
              <a:rPr sz="1400" spc="15" dirty="0">
                <a:latin typeface="Calibri"/>
                <a:cs typeface="Calibri"/>
              </a:rPr>
              <a:t> </a:t>
            </a:r>
            <a:r>
              <a:rPr sz="1400" spc="-10" dirty="0">
                <a:latin typeface="Calibri"/>
                <a:cs typeface="Calibri"/>
              </a:rPr>
              <a:t>counts</a:t>
            </a:r>
            <a:r>
              <a:rPr sz="1400" spc="10" dirty="0">
                <a:latin typeface="Calibri"/>
                <a:cs typeface="Calibri"/>
              </a:rPr>
              <a:t> </a:t>
            </a:r>
            <a:r>
              <a:rPr sz="1400" spc="-10" dirty="0">
                <a:latin typeface="Calibri"/>
                <a:cs typeface="Calibri"/>
              </a:rPr>
              <a:t>are </a:t>
            </a:r>
            <a:r>
              <a:rPr sz="1400" dirty="0">
                <a:latin typeface="Calibri"/>
                <a:cs typeface="Calibri"/>
              </a:rPr>
              <a:t>in</a:t>
            </a:r>
            <a:r>
              <a:rPr sz="1400" spc="5" dirty="0">
                <a:latin typeface="Calibri"/>
                <a:cs typeface="Calibri"/>
              </a:rPr>
              <a:t> </a:t>
            </a:r>
            <a:r>
              <a:rPr sz="1400" dirty="0">
                <a:latin typeface="Calibri"/>
                <a:cs typeface="Calibri"/>
              </a:rPr>
              <a:t>the </a:t>
            </a:r>
            <a:r>
              <a:rPr sz="1400" spc="-5" dirty="0">
                <a:latin typeface="Calibri"/>
                <a:cs typeface="Calibri"/>
              </a:rPr>
              <a:t>term</a:t>
            </a:r>
            <a:r>
              <a:rPr sz="1400" spc="-10" dirty="0">
                <a:latin typeface="Calibri"/>
                <a:cs typeface="Calibri"/>
              </a:rPr>
              <a:t> </a:t>
            </a:r>
            <a:r>
              <a:rPr sz="1400" spc="-5" dirty="0">
                <a:latin typeface="Calibri"/>
                <a:cs typeface="Calibri"/>
              </a:rPr>
              <a:t>of </a:t>
            </a:r>
            <a:r>
              <a:rPr sz="1400" dirty="0">
                <a:latin typeface="Calibri"/>
                <a:cs typeface="Calibri"/>
              </a:rPr>
              <a:t>36</a:t>
            </a:r>
            <a:r>
              <a:rPr sz="1400" spc="-5" dirty="0">
                <a:latin typeface="Calibri"/>
                <a:cs typeface="Calibri"/>
              </a:rPr>
              <a:t> months</a:t>
            </a:r>
            <a:endParaRPr sz="1400">
              <a:latin typeface="Calibri"/>
              <a:cs typeface="Calibri"/>
            </a:endParaRPr>
          </a:p>
          <a:p>
            <a:pPr marL="75565" indent="-63500">
              <a:lnSpc>
                <a:spcPct val="100000"/>
              </a:lnSpc>
              <a:buSzPct val="92857"/>
              <a:buFont typeface="Arial MT"/>
              <a:buChar char="•"/>
              <a:tabLst>
                <a:tab pos="76200" algn="l"/>
              </a:tabLst>
            </a:pPr>
            <a:r>
              <a:rPr sz="1400" dirty="0">
                <a:latin typeface="Calibri"/>
                <a:cs typeface="Calibri"/>
              </a:rPr>
              <a:t>Majority</a:t>
            </a:r>
            <a:r>
              <a:rPr sz="1400" spc="-5" dirty="0">
                <a:latin typeface="Calibri"/>
                <a:cs typeface="Calibri"/>
              </a:rPr>
              <a:t> of </a:t>
            </a:r>
            <a:r>
              <a:rPr sz="1400" dirty="0">
                <a:latin typeface="Calibri"/>
                <a:cs typeface="Calibri"/>
              </a:rPr>
              <a:t>loan</a:t>
            </a:r>
            <a:r>
              <a:rPr sz="1400" spc="-10" dirty="0">
                <a:latin typeface="Calibri"/>
                <a:cs typeface="Calibri"/>
              </a:rPr>
              <a:t> </a:t>
            </a:r>
            <a:r>
              <a:rPr sz="1400" spc="-5" dirty="0">
                <a:latin typeface="Calibri"/>
                <a:cs typeface="Calibri"/>
              </a:rPr>
              <a:t>application</a:t>
            </a:r>
            <a:r>
              <a:rPr sz="1400" spc="30" dirty="0">
                <a:latin typeface="Calibri"/>
                <a:cs typeface="Calibri"/>
              </a:rPr>
              <a:t> </a:t>
            </a:r>
            <a:r>
              <a:rPr sz="1400" spc="-10" dirty="0">
                <a:latin typeface="Calibri"/>
                <a:cs typeface="Calibri"/>
              </a:rPr>
              <a:t>counts</a:t>
            </a:r>
            <a:r>
              <a:rPr sz="1400" spc="-5" dirty="0">
                <a:latin typeface="Calibri"/>
                <a:cs typeface="Calibri"/>
              </a:rPr>
              <a:t> fall</a:t>
            </a:r>
            <a:r>
              <a:rPr sz="1400" spc="5" dirty="0">
                <a:latin typeface="Calibri"/>
                <a:cs typeface="Calibri"/>
              </a:rPr>
              <a:t> </a:t>
            </a:r>
            <a:r>
              <a:rPr sz="1400" spc="-5" dirty="0">
                <a:latin typeface="Calibri"/>
                <a:cs typeface="Calibri"/>
              </a:rPr>
              <a:t>under</a:t>
            </a:r>
            <a:r>
              <a:rPr sz="1400" spc="10" dirty="0">
                <a:latin typeface="Calibri"/>
                <a:cs typeface="Calibri"/>
              </a:rPr>
              <a:t> </a:t>
            </a:r>
            <a:r>
              <a:rPr sz="1400" spc="-5" dirty="0">
                <a:latin typeface="Calibri"/>
                <a:cs typeface="Calibri"/>
              </a:rPr>
              <a:t>the</a:t>
            </a:r>
            <a:r>
              <a:rPr sz="1400" spc="20" dirty="0">
                <a:latin typeface="Calibri"/>
                <a:cs typeface="Calibri"/>
              </a:rPr>
              <a:t> </a:t>
            </a:r>
            <a:r>
              <a:rPr sz="1400" spc="-10" dirty="0">
                <a:latin typeface="Calibri"/>
                <a:cs typeface="Calibri"/>
              </a:rPr>
              <a:t>category</a:t>
            </a:r>
            <a:r>
              <a:rPr sz="1400" dirty="0">
                <a:latin typeface="Calibri"/>
                <a:cs typeface="Calibri"/>
              </a:rPr>
              <a:t> </a:t>
            </a:r>
            <a:r>
              <a:rPr sz="1400" spc="-5" dirty="0">
                <a:latin typeface="Calibri"/>
                <a:cs typeface="Calibri"/>
              </a:rPr>
              <a:t>of Grade</a:t>
            </a:r>
            <a:r>
              <a:rPr sz="1400" spc="-10" dirty="0">
                <a:latin typeface="Calibri"/>
                <a:cs typeface="Calibri"/>
              </a:rPr>
              <a:t> </a:t>
            </a:r>
            <a:r>
              <a:rPr sz="1400" dirty="0">
                <a:latin typeface="Calibri"/>
                <a:cs typeface="Calibri"/>
              </a:rPr>
              <a:t>B</a:t>
            </a:r>
            <a:endParaRPr sz="1400">
              <a:latin typeface="Calibri"/>
              <a:cs typeface="Calibri"/>
            </a:endParaRPr>
          </a:p>
        </p:txBody>
      </p:sp>
      <p:sp>
        <p:nvSpPr>
          <p:cNvPr id="3" name="object 3"/>
          <p:cNvSpPr txBox="1"/>
          <p:nvPr/>
        </p:nvSpPr>
        <p:spPr>
          <a:xfrm>
            <a:off x="6199378" y="1778584"/>
            <a:ext cx="5546090" cy="152082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libri"/>
                <a:cs typeface="Calibri"/>
              </a:rPr>
              <a:t>Time</a:t>
            </a:r>
            <a:r>
              <a:rPr sz="1400" b="1" spc="-40" dirty="0">
                <a:latin typeface="Calibri"/>
                <a:cs typeface="Calibri"/>
              </a:rPr>
              <a:t> </a:t>
            </a:r>
            <a:r>
              <a:rPr sz="1400" b="1" dirty="0">
                <a:latin typeface="Calibri"/>
                <a:cs typeface="Calibri"/>
              </a:rPr>
              <a:t>Based</a:t>
            </a:r>
            <a:r>
              <a:rPr sz="1400" b="1" spc="-60" dirty="0">
                <a:latin typeface="Calibri"/>
                <a:cs typeface="Calibri"/>
              </a:rPr>
              <a:t> </a:t>
            </a:r>
            <a:r>
              <a:rPr sz="1400" b="1" dirty="0">
                <a:latin typeface="Calibri"/>
                <a:cs typeface="Calibri"/>
              </a:rPr>
              <a:t>Analysis</a:t>
            </a:r>
            <a:endParaRPr sz="1400">
              <a:latin typeface="Calibri"/>
              <a:cs typeface="Calibri"/>
            </a:endParaRPr>
          </a:p>
          <a:p>
            <a:pPr marL="75565" indent="-63500">
              <a:lnSpc>
                <a:spcPct val="100000"/>
              </a:lnSpc>
              <a:spcBef>
                <a:spcPts val="5"/>
              </a:spcBef>
              <a:buSzPct val="92857"/>
              <a:buFont typeface="Arial MT"/>
              <a:buChar char="•"/>
              <a:tabLst>
                <a:tab pos="76200" algn="l"/>
              </a:tabLst>
            </a:pPr>
            <a:r>
              <a:rPr sz="1400" spc="-5" dirty="0">
                <a:latin typeface="Calibri"/>
                <a:cs typeface="Calibri"/>
              </a:rPr>
              <a:t>Loan</a:t>
            </a:r>
            <a:r>
              <a:rPr sz="1400" spc="-10" dirty="0">
                <a:latin typeface="Calibri"/>
                <a:cs typeface="Calibri"/>
              </a:rPr>
              <a:t> </a:t>
            </a:r>
            <a:r>
              <a:rPr sz="1400" spc="-5" dirty="0">
                <a:latin typeface="Calibri"/>
                <a:cs typeface="Calibri"/>
              </a:rPr>
              <a:t>application</a:t>
            </a:r>
            <a:r>
              <a:rPr sz="1400" spc="15" dirty="0">
                <a:latin typeface="Calibri"/>
                <a:cs typeface="Calibri"/>
              </a:rPr>
              <a:t> </a:t>
            </a:r>
            <a:r>
              <a:rPr sz="1400" spc="-10" dirty="0">
                <a:latin typeface="Calibri"/>
                <a:cs typeface="Calibri"/>
              </a:rPr>
              <a:t>counts</a:t>
            </a:r>
            <a:r>
              <a:rPr sz="1400" spc="10" dirty="0">
                <a:latin typeface="Calibri"/>
                <a:cs typeface="Calibri"/>
              </a:rPr>
              <a:t> </a:t>
            </a:r>
            <a:r>
              <a:rPr sz="1400" spc="-10" dirty="0">
                <a:latin typeface="Calibri"/>
                <a:cs typeface="Calibri"/>
              </a:rPr>
              <a:t>are</a:t>
            </a:r>
            <a:r>
              <a:rPr sz="1400" dirty="0">
                <a:latin typeface="Calibri"/>
                <a:cs typeface="Calibri"/>
              </a:rPr>
              <a:t> </a:t>
            </a:r>
            <a:r>
              <a:rPr sz="1400" spc="-5" dirty="0">
                <a:latin typeface="Calibri"/>
                <a:cs typeface="Calibri"/>
              </a:rPr>
              <a:t>increasing</a:t>
            </a:r>
            <a:r>
              <a:rPr sz="1400" spc="20" dirty="0">
                <a:latin typeface="Calibri"/>
                <a:cs typeface="Calibri"/>
              </a:rPr>
              <a:t> </a:t>
            </a:r>
            <a:r>
              <a:rPr sz="1400" spc="-5" dirty="0">
                <a:latin typeface="Calibri"/>
                <a:cs typeface="Calibri"/>
              </a:rPr>
              <a:t>year over</a:t>
            </a:r>
            <a:r>
              <a:rPr sz="1400" spc="-25" dirty="0">
                <a:latin typeface="Calibri"/>
                <a:cs typeface="Calibri"/>
              </a:rPr>
              <a:t> </a:t>
            </a:r>
            <a:r>
              <a:rPr sz="1400" spc="-5" dirty="0">
                <a:latin typeface="Calibri"/>
                <a:cs typeface="Calibri"/>
              </a:rPr>
              <a:t>year</a:t>
            </a:r>
            <a:endParaRPr sz="1400">
              <a:latin typeface="Calibri"/>
              <a:cs typeface="Calibri"/>
            </a:endParaRPr>
          </a:p>
          <a:p>
            <a:pPr marL="75565" indent="-63500">
              <a:lnSpc>
                <a:spcPct val="100000"/>
              </a:lnSpc>
              <a:buSzPct val="92857"/>
              <a:buFont typeface="Arial MT"/>
              <a:buChar char="•"/>
              <a:tabLst>
                <a:tab pos="76200" algn="l"/>
              </a:tabLst>
            </a:pPr>
            <a:r>
              <a:rPr sz="1400" spc="-5" dirty="0">
                <a:latin typeface="Calibri"/>
                <a:cs typeface="Calibri"/>
              </a:rPr>
              <a:t>Highest</a:t>
            </a:r>
            <a:r>
              <a:rPr sz="1400" dirty="0">
                <a:latin typeface="Calibri"/>
                <a:cs typeface="Calibri"/>
              </a:rPr>
              <a:t> loan</a:t>
            </a:r>
            <a:r>
              <a:rPr sz="1400" spc="-15" dirty="0">
                <a:latin typeface="Calibri"/>
                <a:cs typeface="Calibri"/>
              </a:rPr>
              <a:t> </a:t>
            </a:r>
            <a:r>
              <a:rPr sz="1400" spc="-5" dirty="0">
                <a:latin typeface="Calibri"/>
                <a:cs typeface="Calibri"/>
              </a:rPr>
              <a:t>application</a:t>
            </a:r>
            <a:r>
              <a:rPr sz="1400" spc="25" dirty="0">
                <a:latin typeface="Calibri"/>
                <a:cs typeface="Calibri"/>
              </a:rPr>
              <a:t> </a:t>
            </a:r>
            <a:r>
              <a:rPr sz="1400" spc="-5" dirty="0">
                <a:latin typeface="Calibri"/>
                <a:cs typeface="Calibri"/>
              </a:rPr>
              <a:t>volume</a:t>
            </a:r>
            <a:r>
              <a:rPr sz="1400" spc="-10" dirty="0">
                <a:latin typeface="Calibri"/>
                <a:cs typeface="Calibri"/>
              </a:rPr>
              <a:t> </a:t>
            </a:r>
            <a:r>
              <a:rPr sz="1400" dirty="0">
                <a:latin typeface="Calibri"/>
                <a:cs typeface="Calibri"/>
              </a:rPr>
              <a:t>in</a:t>
            </a:r>
            <a:r>
              <a:rPr sz="1400" spc="-10" dirty="0">
                <a:latin typeface="Calibri"/>
                <a:cs typeface="Calibri"/>
              </a:rPr>
              <a:t> </a:t>
            </a:r>
            <a:r>
              <a:rPr sz="1400" spc="-5" dirty="0">
                <a:latin typeface="Calibri"/>
                <a:cs typeface="Calibri"/>
              </a:rPr>
              <a:t>Quarter </a:t>
            </a:r>
            <a:r>
              <a:rPr sz="1400" dirty="0">
                <a:latin typeface="Calibri"/>
                <a:cs typeface="Calibri"/>
              </a:rPr>
              <a:t>4 of</a:t>
            </a:r>
            <a:r>
              <a:rPr sz="1400" spc="-20" dirty="0">
                <a:latin typeface="Calibri"/>
                <a:cs typeface="Calibri"/>
              </a:rPr>
              <a:t> </a:t>
            </a:r>
            <a:r>
              <a:rPr sz="1400" spc="-5" dirty="0">
                <a:latin typeface="Calibri"/>
                <a:cs typeface="Calibri"/>
              </a:rPr>
              <a:t>every</a:t>
            </a:r>
            <a:r>
              <a:rPr sz="1400" spc="5" dirty="0">
                <a:latin typeface="Calibri"/>
                <a:cs typeface="Calibri"/>
              </a:rPr>
              <a:t> </a:t>
            </a:r>
            <a:r>
              <a:rPr sz="1400" spc="-5" dirty="0">
                <a:latin typeface="Calibri"/>
                <a:cs typeface="Calibri"/>
              </a:rPr>
              <a:t>year</a:t>
            </a:r>
            <a:endParaRPr sz="1400">
              <a:latin typeface="Calibri"/>
              <a:cs typeface="Calibri"/>
            </a:endParaRPr>
          </a:p>
          <a:p>
            <a:pPr marL="75565" indent="-63500">
              <a:lnSpc>
                <a:spcPct val="100000"/>
              </a:lnSpc>
              <a:buSzPct val="92857"/>
              <a:buFont typeface="Arial MT"/>
              <a:buChar char="•"/>
              <a:tabLst>
                <a:tab pos="76200" algn="l"/>
              </a:tabLst>
            </a:pPr>
            <a:r>
              <a:rPr sz="1400" spc="-5" dirty="0">
                <a:latin typeface="Calibri"/>
                <a:cs typeface="Calibri"/>
              </a:rPr>
              <a:t>Lowest</a:t>
            </a:r>
            <a:r>
              <a:rPr sz="1400" spc="-30" dirty="0">
                <a:latin typeface="Calibri"/>
                <a:cs typeface="Calibri"/>
              </a:rPr>
              <a:t> </a:t>
            </a:r>
            <a:r>
              <a:rPr sz="1400" dirty="0">
                <a:latin typeface="Calibri"/>
                <a:cs typeface="Calibri"/>
              </a:rPr>
              <a:t>loan</a:t>
            </a:r>
            <a:r>
              <a:rPr sz="1400" spc="-20" dirty="0">
                <a:latin typeface="Calibri"/>
                <a:cs typeface="Calibri"/>
              </a:rPr>
              <a:t> </a:t>
            </a:r>
            <a:r>
              <a:rPr sz="1400" spc="-5" dirty="0">
                <a:latin typeface="Calibri"/>
                <a:cs typeface="Calibri"/>
              </a:rPr>
              <a:t>applications</a:t>
            </a:r>
            <a:r>
              <a:rPr sz="1400" spc="10"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in</a:t>
            </a:r>
            <a:r>
              <a:rPr sz="1400" spc="-20" dirty="0">
                <a:latin typeface="Calibri"/>
                <a:cs typeface="Calibri"/>
              </a:rPr>
              <a:t> </a:t>
            </a:r>
            <a:r>
              <a:rPr sz="1400" dirty="0">
                <a:latin typeface="Calibri"/>
                <a:cs typeface="Calibri"/>
              </a:rPr>
              <a:t>Q1</a:t>
            </a:r>
            <a:endParaRPr sz="1400">
              <a:latin typeface="Calibri"/>
              <a:cs typeface="Calibri"/>
            </a:endParaRPr>
          </a:p>
          <a:p>
            <a:pPr marL="756285" lvl="1" indent="-287020">
              <a:lnSpc>
                <a:spcPct val="100000"/>
              </a:lnSpc>
              <a:buFont typeface="Arial MT"/>
              <a:buChar char="•"/>
              <a:tabLst>
                <a:tab pos="756285" algn="l"/>
                <a:tab pos="756920" algn="l"/>
              </a:tabLst>
            </a:pPr>
            <a:r>
              <a:rPr sz="1400" spc="-5" dirty="0">
                <a:latin typeface="Calibri"/>
                <a:cs typeface="Calibri"/>
              </a:rPr>
              <a:t>Possibly</a:t>
            </a:r>
            <a:r>
              <a:rPr sz="1400" spc="-10" dirty="0">
                <a:latin typeface="Calibri"/>
                <a:cs typeface="Calibri"/>
              </a:rPr>
              <a:t> because</a:t>
            </a:r>
            <a:r>
              <a:rPr sz="1400" spc="25" dirty="0">
                <a:latin typeface="Calibri"/>
                <a:cs typeface="Calibri"/>
              </a:rPr>
              <a:t> </a:t>
            </a:r>
            <a:r>
              <a:rPr sz="1400" spc="-10" dirty="0">
                <a:latin typeface="Calibri"/>
                <a:cs typeface="Calibri"/>
              </a:rPr>
              <a:t>by</a:t>
            </a:r>
            <a:r>
              <a:rPr sz="1400" spc="10" dirty="0">
                <a:latin typeface="Calibri"/>
                <a:cs typeface="Calibri"/>
              </a:rPr>
              <a:t> </a:t>
            </a:r>
            <a:r>
              <a:rPr sz="1400" spc="-5" dirty="0">
                <a:latin typeface="Calibri"/>
                <a:cs typeface="Calibri"/>
              </a:rPr>
              <a:t>year</a:t>
            </a:r>
            <a:r>
              <a:rPr sz="1400" dirty="0">
                <a:latin typeface="Calibri"/>
                <a:cs typeface="Calibri"/>
              </a:rPr>
              <a:t> </a:t>
            </a:r>
            <a:r>
              <a:rPr sz="1400" spc="-5" dirty="0">
                <a:latin typeface="Calibri"/>
                <a:cs typeface="Calibri"/>
              </a:rPr>
              <a:t>ends</a:t>
            </a:r>
            <a:r>
              <a:rPr sz="1400" spc="10" dirty="0">
                <a:latin typeface="Calibri"/>
                <a:cs typeface="Calibri"/>
              </a:rPr>
              <a:t> </a:t>
            </a:r>
            <a:r>
              <a:rPr sz="1400" dirty="0">
                <a:latin typeface="Calibri"/>
                <a:cs typeface="Calibri"/>
              </a:rPr>
              <a:t>people</a:t>
            </a:r>
            <a:r>
              <a:rPr sz="1400" spc="5" dirty="0">
                <a:latin typeface="Calibri"/>
                <a:cs typeface="Calibri"/>
              </a:rPr>
              <a:t> </a:t>
            </a:r>
            <a:r>
              <a:rPr sz="1400" spc="-10" dirty="0">
                <a:latin typeface="Calibri"/>
                <a:cs typeface="Calibri"/>
              </a:rPr>
              <a:t>face</a:t>
            </a:r>
            <a:r>
              <a:rPr sz="1400" spc="-5" dirty="0">
                <a:latin typeface="Calibri"/>
                <a:cs typeface="Calibri"/>
              </a:rPr>
              <a:t> the</a:t>
            </a:r>
            <a:r>
              <a:rPr sz="1400" spc="5" dirty="0">
                <a:latin typeface="Calibri"/>
                <a:cs typeface="Calibri"/>
              </a:rPr>
              <a:t> </a:t>
            </a:r>
            <a:r>
              <a:rPr sz="1400" spc="-5" dirty="0">
                <a:latin typeface="Calibri"/>
                <a:cs typeface="Calibri"/>
              </a:rPr>
              <a:t>financial</a:t>
            </a:r>
            <a:r>
              <a:rPr sz="1400" spc="10" dirty="0">
                <a:latin typeface="Calibri"/>
                <a:cs typeface="Calibri"/>
              </a:rPr>
              <a:t> </a:t>
            </a:r>
            <a:r>
              <a:rPr sz="1400" spc="-5" dirty="0">
                <a:latin typeface="Calibri"/>
                <a:cs typeface="Calibri"/>
              </a:rPr>
              <a:t>challenges</a:t>
            </a:r>
            <a:endParaRPr sz="1400">
              <a:latin typeface="Calibri"/>
              <a:cs typeface="Calibri"/>
            </a:endParaRPr>
          </a:p>
          <a:p>
            <a:pPr marL="756285" lvl="1" indent="-287020">
              <a:lnSpc>
                <a:spcPct val="100000"/>
              </a:lnSpc>
              <a:buFont typeface="Arial MT"/>
              <a:buChar char="•"/>
              <a:tabLst>
                <a:tab pos="756285" algn="l"/>
                <a:tab pos="756920" algn="l"/>
              </a:tabLst>
            </a:pPr>
            <a:r>
              <a:rPr sz="1400" spc="-5" dirty="0">
                <a:latin typeface="Calibri"/>
                <a:cs typeface="Calibri"/>
              </a:rPr>
              <a:t>Possibly</a:t>
            </a:r>
            <a:r>
              <a:rPr sz="1400" spc="-15" dirty="0">
                <a:latin typeface="Calibri"/>
                <a:cs typeface="Calibri"/>
              </a:rPr>
              <a:t> </a:t>
            </a:r>
            <a:r>
              <a:rPr sz="1400" spc="-10" dirty="0">
                <a:latin typeface="Calibri"/>
                <a:cs typeface="Calibri"/>
              </a:rPr>
              <a:t>because</a:t>
            </a:r>
            <a:r>
              <a:rPr sz="1400" spc="10" dirty="0">
                <a:latin typeface="Calibri"/>
                <a:cs typeface="Calibri"/>
              </a:rPr>
              <a:t> </a:t>
            </a:r>
            <a:r>
              <a:rPr sz="1400" spc="-5" dirty="0">
                <a:latin typeface="Calibri"/>
                <a:cs typeface="Calibri"/>
              </a:rPr>
              <a:t>of</a:t>
            </a:r>
            <a:r>
              <a:rPr sz="1400" spc="-10" dirty="0">
                <a:latin typeface="Calibri"/>
                <a:cs typeface="Calibri"/>
              </a:rPr>
              <a:t> festive</a:t>
            </a:r>
            <a:r>
              <a:rPr sz="1400" spc="-15" dirty="0">
                <a:latin typeface="Calibri"/>
                <a:cs typeface="Calibri"/>
              </a:rPr>
              <a:t> </a:t>
            </a:r>
            <a:r>
              <a:rPr sz="1400" spc="-5" dirty="0">
                <a:latin typeface="Calibri"/>
                <a:cs typeface="Calibri"/>
              </a:rPr>
              <a:t>seasons</a:t>
            </a:r>
            <a:endParaRPr sz="1400">
              <a:latin typeface="Calibri"/>
              <a:cs typeface="Calibri"/>
            </a:endParaRPr>
          </a:p>
          <a:p>
            <a:pPr marL="756285" lvl="1" indent="-287020">
              <a:lnSpc>
                <a:spcPct val="100000"/>
              </a:lnSpc>
              <a:buFont typeface="Arial MT"/>
              <a:buChar char="•"/>
              <a:tabLst>
                <a:tab pos="756285" algn="l"/>
                <a:tab pos="756920" algn="l"/>
              </a:tabLst>
            </a:pPr>
            <a:r>
              <a:rPr sz="1400" spc="-5" dirty="0">
                <a:latin typeface="Calibri"/>
                <a:cs typeface="Calibri"/>
              </a:rPr>
              <a:t>Possibly</a:t>
            </a:r>
            <a:r>
              <a:rPr sz="1400" spc="-10" dirty="0">
                <a:latin typeface="Calibri"/>
                <a:cs typeface="Calibri"/>
              </a:rPr>
              <a:t> because</a:t>
            </a:r>
            <a:r>
              <a:rPr sz="1400" spc="15" dirty="0">
                <a:latin typeface="Calibri"/>
                <a:cs typeface="Calibri"/>
              </a:rPr>
              <a:t> </a:t>
            </a:r>
            <a:r>
              <a:rPr sz="1400" spc="-5" dirty="0">
                <a:latin typeface="Calibri"/>
                <a:cs typeface="Calibri"/>
              </a:rPr>
              <a:t>they</a:t>
            </a:r>
            <a:r>
              <a:rPr sz="1400" spc="15" dirty="0">
                <a:latin typeface="Calibri"/>
                <a:cs typeface="Calibri"/>
              </a:rPr>
              <a:t> </a:t>
            </a:r>
            <a:r>
              <a:rPr sz="1400" spc="-10" dirty="0">
                <a:latin typeface="Calibri"/>
                <a:cs typeface="Calibri"/>
              </a:rPr>
              <a:t>are </a:t>
            </a:r>
            <a:r>
              <a:rPr sz="1400" spc="-5" dirty="0">
                <a:latin typeface="Calibri"/>
                <a:cs typeface="Calibri"/>
              </a:rPr>
              <a:t>consolidating</a:t>
            </a:r>
            <a:r>
              <a:rPr sz="1400" spc="20" dirty="0">
                <a:latin typeface="Calibri"/>
                <a:cs typeface="Calibri"/>
              </a:rPr>
              <a:t> </a:t>
            </a:r>
            <a:r>
              <a:rPr sz="1400" spc="-5" dirty="0">
                <a:latin typeface="Calibri"/>
                <a:cs typeface="Calibri"/>
              </a:rPr>
              <a:t>debt</a:t>
            </a:r>
            <a:r>
              <a:rPr sz="1400" dirty="0">
                <a:latin typeface="Calibri"/>
                <a:cs typeface="Calibri"/>
              </a:rPr>
              <a:t> </a:t>
            </a:r>
            <a:r>
              <a:rPr sz="1400" spc="-10" dirty="0">
                <a:latin typeface="Calibri"/>
                <a:cs typeface="Calibri"/>
              </a:rPr>
              <a:t>by</a:t>
            </a:r>
            <a:r>
              <a:rPr sz="1400" spc="5" dirty="0">
                <a:latin typeface="Calibri"/>
                <a:cs typeface="Calibri"/>
              </a:rPr>
              <a:t> </a:t>
            </a:r>
            <a:r>
              <a:rPr sz="1400" spc="-5" dirty="0">
                <a:latin typeface="Calibri"/>
                <a:cs typeface="Calibri"/>
              </a:rPr>
              <a:t>year end</a:t>
            </a:r>
            <a:endParaRPr sz="1400">
              <a:latin typeface="Calibri"/>
              <a:cs typeface="Calibri"/>
            </a:endParaRPr>
          </a:p>
        </p:txBody>
      </p:sp>
      <p:sp>
        <p:nvSpPr>
          <p:cNvPr id="4" name="object 4"/>
          <p:cNvSpPr txBox="1"/>
          <p:nvPr/>
        </p:nvSpPr>
        <p:spPr>
          <a:xfrm>
            <a:off x="6199378" y="4044441"/>
            <a:ext cx="5540375" cy="173355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Calibri"/>
                <a:cs typeface="Calibri"/>
              </a:rPr>
              <a:t>Inferences</a:t>
            </a:r>
            <a:endParaRPr sz="1400">
              <a:latin typeface="Calibri"/>
              <a:cs typeface="Calibri"/>
            </a:endParaRPr>
          </a:p>
          <a:p>
            <a:pPr marL="75565" indent="-63500">
              <a:lnSpc>
                <a:spcPct val="100000"/>
              </a:lnSpc>
              <a:spcBef>
                <a:spcPts val="5"/>
              </a:spcBef>
              <a:buSzPct val="92857"/>
              <a:buFont typeface="Arial MT"/>
              <a:buChar char="•"/>
              <a:tabLst>
                <a:tab pos="76200" algn="l"/>
              </a:tabLst>
            </a:pPr>
            <a:r>
              <a:rPr sz="1400" spc="-5" dirty="0">
                <a:latin typeface="Calibri"/>
                <a:cs typeface="Calibri"/>
              </a:rPr>
              <a:t>The customer demographic</a:t>
            </a:r>
            <a:r>
              <a:rPr sz="1400" spc="-15" dirty="0">
                <a:latin typeface="Calibri"/>
                <a:cs typeface="Calibri"/>
              </a:rPr>
              <a:t> </a:t>
            </a:r>
            <a:r>
              <a:rPr sz="1400" spc="-10" dirty="0">
                <a:latin typeface="Calibri"/>
                <a:cs typeface="Calibri"/>
              </a:rPr>
              <a:t>data</a:t>
            </a:r>
            <a:r>
              <a:rPr sz="1400" dirty="0">
                <a:latin typeface="Calibri"/>
                <a:cs typeface="Calibri"/>
              </a:rPr>
              <a:t> </a:t>
            </a:r>
            <a:r>
              <a:rPr sz="1400" spc="-5" dirty="0">
                <a:latin typeface="Calibri"/>
                <a:cs typeface="Calibri"/>
              </a:rPr>
              <a:t>shows</a:t>
            </a:r>
            <a:r>
              <a:rPr sz="1400" spc="-20" dirty="0">
                <a:latin typeface="Calibri"/>
                <a:cs typeface="Calibri"/>
              </a:rPr>
              <a:t> </a:t>
            </a:r>
            <a:r>
              <a:rPr sz="1400" dirty="0">
                <a:latin typeface="Calibri"/>
                <a:cs typeface="Calibri"/>
              </a:rPr>
              <a:t>which</a:t>
            </a:r>
            <a:r>
              <a:rPr sz="1400" spc="-15" dirty="0">
                <a:latin typeface="Calibri"/>
                <a:cs typeface="Calibri"/>
              </a:rPr>
              <a:t> </a:t>
            </a:r>
            <a:r>
              <a:rPr sz="1400" spc="-5" dirty="0">
                <a:latin typeface="Calibri"/>
                <a:cs typeface="Calibri"/>
              </a:rPr>
              <a:t>segment</a:t>
            </a:r>
            <a:r>
              <a:rPr sz="1400" spc="15" dirty="0">
                <a:latin typeface="Calibri"/>
                <a:cs typeface="Calibri"/>
              </a:rPr>
              <a:t> </a:t>
            </a:r>
            <a:r>
              <a:rPr sz="1400" dirty="0">
                <a:latin typeface="Calibri"/>
                <a:cs typeface="Calibri"/>
              </a:rPr>
              <a:t>of</a:t>
            </a:r>
            <a:r>
              <a:rPr sz="1400" spc="-15" dirty="0">
                <a:latin typeface="Calibri"/>
                <a:cs typeface="Calibri"/>
              </a:rPr>
              <a:t> </a:t>
            </a:r>
            <a:r>
              <a:rPr sz="1400" spc="-10" dirty="0">
                <a:latin typeface="Calibri"/>
                <a:cs typeface="Calibri"/>
              </a:rPr>
              <a:t>customers</a:t>
            </a:r>
            <a:r>
              <a:rPr sz="1400" spc="-20" dirty="0">
                <a:latin typeface="Calibri"/>
                <a:cs typeface="Calibri"/>
              </a:rPr>
              <a:t> </a:t>
            </a:r>
            <a:r>
              <a:rPr sz="1400" spc="-10" dirty="0">
                <a:latin typeface="Calibri"/>
                <a:cs typeface="Calibri"/>
              </a:rPr>
              <a:t>to</a:t>
            </a:r>
            <a:endParaRPr sz="1400">
              <a:latin typeface="Calibri"/>
              <a:cs typeface="Calibri"/>
            </a:endParaRPr>
          </a:p>
          <a:p>
            <a:pPr marL="12700">
              <a:lnSpc>
                <a:spcPct val="100000"/>
              </a:lnSpc>
            </a:pPr>
            <a:r>
              <a:rPr sz="1400" spc="-10" dirty="0">
                <a:latin typeface="Calibri"/>
                <a:cs typeface="Calibri"/>
              </a:rPr>
              <a:t>target</a:t>
            </a:r>
            <a:r>
              <a:rPr sz="1400" spc="5" dirty="0">
                <a:latin typeface="Calibri"/>
                <a:cs typeface="Calibri"/>
              </a:rPr>
              <a:t> </a:t>
            </a:r>
            <a:r>
              <a:rPr sz="1400" spc="-10" dirty="0">
                <a:latin typeface="Calibri"/>
                <a:cs typeface="Calibri"/>
              </a:rPr>
              <a:t>for</a:t>
            </a:r>
            <a:r>
              <a:rPr sz="1400" spc="-35" dirty="0">
                <a:latin typeface="Calibri"/>
                <a:cs typeface="Calibri"/>
              </a:rPr>
              <a:t> </a:t>
            </a:r>
            <a:r>
              <a:rPr sz="1400" spc="-5" dirty="0">
                <a:latin typeface="Calibri"/>
                <a:cs typeface="Calibri"/>
              </a:rPr>
              <a:t>highest</a:t>
            </a:r>
            <a:r>
              <a:rPr sz="1400" spc="5" dirty="0">
                <a:latin typeface="Calibri"/>
                <a:cs typeface="Calibri"/>
              </a:rPr>
              <a:t> </a:t>
            </a:r>
            <a:r>
              <a:rPr sz="1400" spc="-5" dirty="0">
                <a:latin typeface="Calibri"/>
                <a:cs typeface="Calibri"/>
              </a:rPr>
              <a:t>volume</a:t>
            </a:r>
            <a:r>
              <a:rPr sz="1400" spc="-15" dirty="0">
                <a:latin typeface="Calibri"/>
                <a:cs typeface="Calibri"/>
              </a:rPr>
              <a:t> </a:t>
            </a:r>
            <a:r>
              <a:rPr sz="1400" spc="-5" dirty="0">
                <a:latin typeface="Calibri"/>
                <a:cs typeface="Calibri"/>
              </a:rPr>
              <a:t>of</a:t>
            </a:r>
            <a:r>
              <a:rPr sz="1400" spc="-20" dirty="0">
                <a:latin typeface="Calibri"/>
                <a:cs typeface="Calibri"/>
              </a:rPr>
              <a:t> </a:t>
            </a:r>
            <a:r>
              <a:rPr sz="1400" dirty="0">
                <a:latin typeface="Calibri"/>
                <a:cs typeface="Calibri"/>
              </a:rPr>
              <a:t>loan</a:t>
            </a:r>
            <a:endParaRPr sz="1400">
              <a:latin typeface="Calibri"/>
              <a:cs typeface="Calibri"/>
            </a:endParaRPr>
          </a:p>
          <a:p>
            <a:pPr marL="12700" marR="180975">
              <a:lnSpc>
                <a:spcPct val="100000"/>
              </a:lnSpc>
              <a:buSzPct val="92857"/>
              <a:buFont typeface="Arial MT"/>
              <a:buChar char="•"/>
              <a:tabLst>
                <a:tab pos="76200" algn="l"/>
              </a:tabLst>
            </a:pPr>
            <a:r>
              <a:rPr sz="1400" spc="-10" dirty="0">
                <a:latin typeface="Calibri"/>
                <a:cs typeface="Calibri"/>
              </a:rPr>
              <a:t>Indicates</a:t>
            </a:r>
            <a:r>
              <a:rPr sz="1400" spc="20" dirty="0">
                <a:latin typeface="Calibri"/>
                <a:cs typeface="Calibri"/>
              </a:rPr>
              <a:t> </a:t>
            </a:r>
            <a:r>
              <a:rPr sz="1400" spc="-10" dirty="0">
                <a:latin typeface="Calibri"/>
                <a:cs typeface="Calibri"/>
              </a:rPr>
              <a:t>more</a:t>
            </a:r>
            <a:r>
              <a:rPr sz="1400" spc="-15" dirty="0">
                <a:latin typeface="Calibri"/>
                <a:cs typeface="Calibri"/>
              </a:rPr>
              <a:t> </a:t>
            </a:r>
            <a:r>
              <a:rPr sz="1400" spc="-5" dirty="0">
                <a:latin typeface="Calibri"/>
                <a:cs typeface="Calibri"/>
              </a:rPr>
              <a:t>analysis</a:t>
            </a:r>
            <a:r>
              <a:rPr sz="1400" spc="15" dirty="0">
                <a:latin typeface="Calibri"/>
                <a:cs typeface="Calibri"/>
              </a:rPr>
              <a:t> </a:t>
            </a:r>
            <a:r>
              <a:rPr sz="1400" dirty="0">
                <a:latin typeface="Calibri"/>
                <a:cs typeface="Calibri"/>
              </a:rPr>
              <a:t>is</a:t>
            </a:r>
            <a:r>
              <a:rPr sz="1400" spc="5" dirty="0">
                <a:latin typeface="Calibri"/>
                <a:cs typeface="Calibri"/>
              </a:rPr>
              <a:t> </a:t>
            </a:r>
            <a:r>
              <a:rPr sz="1400" spc="-5" dirty="0">
                <a:latin typeface="Calibri"/>
                <a:cs typeface="Calibri"/>
              </a:rPr>
              <a:t>needed</a:t>
            </a:r>
            <a:r>
              <a:rPr sz="1400" spc="25" dirty="0">
                <a:latin typeface="Calibri"/>
                <a:cs typeface="Calibri"/>
              </a:rPr>
              <a:t> </a:t>
            </a:r>
            <a:r>
              <a:rPr sz="1400" spc="-10" dirty="0">
                <a:latin typeface="Calibri"/>
                <a:cs typeface="Calibri"/>
              </a:rPr>
              <a:t>why</a:t>
            </a:r>
            <a:r>
              <a:rPr sz="1400" dirty="0">
                <a:latin typeface="Calibri"/>
                <a:cs typeface="Calibri"/>
              </a:rPr>
              <a:t> </a:t>
            </a:r>
            <a:r>
              <a:rPr sz="1400" spc="-5" dirty="0">
                <a:latin typeface="Calibri"/>
                <a:cs typeface="Calibri"/>
              </a:rPr>
              <a:t>other</a:t>
            </a:r>
            <a:r>
              <a:rPr sz="1400" spc="5" dirty="0">
                <a:latin typeface="Calibri"/>
                <a:cs typeface="Calibri"/>
              </a:rPr>
              <a:t> </a:t>
            </a:r>
            <a:r>
              <a:rPr sz="1400" spc="-10" dirty="0">
                <a:latin typeface="Calibri"/>
                <a:cs typeface="Calibri"/>
              </a:rPr>
              <a:t>categories</a:t>
            </a:r>
            <a:r>
              <a:rPr sz="1400" spc="10" dirty="0">
                <a:latin typeface="Calibri"/>
                <a:cs typeface="Calibri"/>
              </a:rPr>
              <a:t> </a:t>
            </a:r>
            <a:r>
              <a:rPr sz="1400" spc="-10" dirty="0">
                <a:latin typeface="Calibri"/>
                <a:cs typeface="Calibri"/>
              </a:rPr>
              <a:t>are</a:t>
            </a:r>
            <a:r>
              <a:rPr sz="1400" spc="-5" dirty="0">
                <a:latin typeface="Calibri"/>
                <a:cs typeface="Calibri"/>
              </a:rPr>
              <a:t> not</a:t>
            </a:r>
            <a:r>
              <a:rPr sz="1400" spc="10" dirty="0">
                <a:latin typeface="Calibri"/>
                <a:cs typeface="Calibri"/>
              </a:rPr>
              <a:t> </a:t>
            </a:r>
            <a:r>
              <a:rPr sz="1400" dirty="0">
                <a:latin typeface="Calibri"/>
                <a:cs typeface="Calibri"/>
              </a:rPr>
              <a:t>as</a:t>
            </a:r>
            <a:r>
              <a:rPr sz="1400" spc="5" dirty="0">
                <a:latin typeface="Calibri"/>
                <a:cs typeface="Calibri"/>
              </a:rPr>
              <a:t> </a:t>
            </a:r>
            <a:r>
              <a:rPr sz="1400" spc="-5" dirty="0">
                <a:latin typeface="Calibri"/>
                <a:cs typeface="Calibri"/>
              </a:rPr>
              <a:t>high</a:t>
            </a:r>
            <a:r>
              <a:rPr sz="1400" spc="5" dirty="0">
                <a:latin typeface="Calibri"/>
                <a:cs typeface="Calibri"/>
              </a:rPr>
              <a:t> </a:t>
            </a:r>
            <a:r>
              <a:rPr sz="1400" dirty="0">
                <a:latin typeface="Calibri"/>
                <a:cs typeface="Calibri"/>
              </a:rPr>
              <a:t>as </a:t>
            </a:r>
            <a:r>
              <a:rPr sz="1400" spc="-305" dirty="0">
                <a:latin typeface="Calibri"/>
                <a:cs typeface="Calibri"/>
              </a:rPr>
              <a:t> </a:t>
            </a:r>
            <a:r>
              <a:rPr sz="1400" spc="-5" dirty="0">
                <a:latin typeface="Calibri"/>
                <a:cs typeface="Calibri"/>
              </a:rPr>
              <a:t>other </a:t>
            </a:r>
            <a:r>
              <a:rPr sz="1400" spc="-20" dirty="0">
                <a:latin typeface="Calibri"/>
                <a:cs typeface="Calibri"/>
              </a:rPr>
              <a:t>few</a:t>
            </a:r>
            <a:endParaRPr sz="1400">
              <a:latin typeface="Calibri"/>
              <a:cs typeface="Calibri"/>
            </a:endParaRPr>
          </a:p>
          <a:p>
            <a:pPr marL="75565" indent="-63500">
              <a:lnSpc>
                <a:spcPct val="100000"/>
              </a:lnSpc>
              <a:buSzPct val="92857"/>
              <a:buFont typeface="Arial MT"/>
              <a:buChar char="•"/>
              <a:tabLst>
                <a:tab pos="76200" algn="l"/>
              </a:tabLst>
            </a:pPr>
            <a:r>
              <a:rPr sz="1400" spc="-10" dirty="0">
                <a:latin typeface="Calibri"/>
                <a:cs typeface="Calibri"/>
              </a:rPr>
              <a:t>Indicates</a:t>
            </a:r>
            <a:r>
              <a:rPr sz="1400" spc="15" dirty="0">
                <a:latin typeface="Calibri"/>
                <a:cs typeface="Calibri"/>
              </a:rPr>
              <a:t> </a:t>
            </a:r>
            <a:r>
              <a:rPr sz="1400" spc="-5" dirty="0">
                <a:latin typeface="Calibri"/>
                <a:cs typeface="Calibri"/>
              </a:rPr>
              <a:t>the</a:t>
            </a:r>
            <a:r>
              <a:rPr sz="1400" dirty="0">
                <a:latin typeface="Calibri"/>
                <a:cs typeface="Calibri"/>
              </a:rPr>
              <a:t> </a:t>
            </a:r>
            <a:r>
              <a:rPr sz="1400" spc="-5" dirty="0">
                <a:latin typeface="Calibri"/>
                <a:cs typeface="Calibri"/>
              </a:rPr>
              <a:t>Lending</a:t>
            </a:r>
            <a:r>
              <a:rPr sz="1400" spc="10" dirty="0">
                <a:latin typeface="Calibri"/>
                <a:cs typeface="Calibri"/>
              </a:rPr>
              <a:t> </a:t>
            </a:r>
            <a:r>
              <a:rPr sz="1400" dirty="0">
                <a:latin typeface="Calibri"/>
                <a:cs typeface="Calibri"/>
              </a:rPr>
              <a:t>Club</a:t>
            </a:r>
            <a:r>
              <a:rPr sz="1400" spc="10" dirty="0">
                <a:latin typeface="Calibri"/>
                <a:cs typeface="Calibri"/>
              </a:rPr>
              <a:t> </a:t>
            </a:r>
            <a:r>
              <a:rPr sz="1400" spc="-10" dirty="0">
                <a:latin typeface="Calibri"/>
                <a:cs typeface="Calibri"/>
              </a:rPr>
              <a:t>to</a:t>
            </a:r>
            <a:r>
              <a:rPr sz="1400" spc="-5" dirty="0">
                <a:latin typeface="Calibri"/>
                <a:cs typeface="Calibri"/>
              </a:rPr>
              <a:t> be</a:t>
            </a:r>
            <a:r>
              <a:rPr sz="1400" dirty="0">
                <a:latin typeface="Calibri"/>
                <a:cs typeface="Calibri"/>
              </a:rPr>
              <a:t> </a:t>
            </a:r>
            <a:r>
              <a:rPr sz="1400" spc="-10" dirty="0">
                <a:latin typeface="Calibri"/>
                <a:cs typeface="Calibri"/>
              </a:rPr>
              <a:t>prepared</a:t>
            </a:r>
            <a:r>
              <a:rPr sz="1400" spc="5" dirty="0">
                <a:latin typeface="Calibri"/>
                <a:cs typeface="Calibri"/>
              </a:rPr>
              <a:t> </a:t>
            </a:r>
            <a:r>
              <a:rPr sz="1400" dirty="0">
                <a:latin typeface="Calibri"/>
                <a:cs typeface="Calibri"/>
              </a:rPr>
              <a:t>with </a:t>
            </a:r>
            <a:r>
              <a:rPr sz="1400" spc="-5" dirty="0">
                <a:latin typeface="Calibri"/>
                <a:cs typeface="Calibri"/>
              </a:rPr>
              <a:t>volume</a:t>
            </a:r>
            <a:r>
              <a:rPr sz="1400" spc="-10" dirty="0">
                <a:latin typeface="Calibri"/>
                <a:cs typeface="Calibri"/>
              </a:rPr>
              <a:t> </a:t>
            </a:r>
            <a:r>
              <a:rPr sz="1400" dirty="0">
                <a:latin typeface="Calibri"/>
                <a:cs typeface="Calibri"/>
              </a:rPr>
              <a:t>in</a:t>
            </a:r>
            <a:r>
              <a:rPr sz="1400" spc="-10" dirty="0">
                <a:latin typeface="Calibri"/>
                <a:cs typeface="Calibri"/>
              </a:rPr>
              <a:t> </a:t>
            </a:r>
            <a:r>
              <a:rPr sz="1400" dirty="0">
                <a:latin typeface="Calibri"/>
                <a:cs typeface="Calibri"/>
              </a:rPr>
              <a:t>Q4</a:t>
            </a:r>
            <a:endParaRPr sz="1400">
              <a:latin typeface="Calibri"/>
              <a:cs typeface="Calibri"/>
            </a:endParaRPr>
          </a:p>
          <a:p>
            <a:pPr marL="75565" indent="-63500">
              <a:lnSpc>
                <a:spcPct val="100000"/>
              </a:lnSpc>
              <a:buSzPct val="92857"/>
              <a:buFont typeface="Arial MT"/>
              <a:buChar char="•"/>
              <a:tabLst>
                <a:tab pos="76200" algn="l"/>
              </a:tabLst>
            </a:pPr>
            <a:r>
              <a:rPr sz="1400" spc="-10" dirty="0">
                <a:latin typeface="Calibri"/>
                <a:cs typeface="Calibri"/>
              </a:rPr>
              <a:t>Indicates</a:t>
            </a:r>
            <a:r>
              <a:rPr sz="1400" spc="20" dirty="0">
                <a:latin typeface="Calibri"/>
                <a:cs typeface="Calibri"/>
              </a:rPr>
              <a:t> </a:t>
            </a:r>
            <a:r>
              <a:rPr sz="1400" spc="-5" dirty="0">
                <a:latin typeface="Calibri"/>
                <a:cs typeface="Calibri"/>
              </a:rPr>
              <a:t>the</a:t>
            </a:r>
            <a:r>
              <a:rPr sz="1400" spc="5" dirty="0">
                <a:latin typeface="Calibri"/>
                <a:cs typeface="Calibri"/>
              </a:rPr>
              <a:t> </a:t>
            </a:r>
            <a:r>
              <a:rPr sz="1400" spc="-5" dirty="0">
                <a:latin typeface="Calibri"/>
                <a:cs typeface="Calibri"/>
              </a:rPr>
              <a:t>Lending</a:t>
            </a:r>
            <a:r>
              <a:rPr sz="1400" spc="15" dirty="0">
                <a:latin typeface="Calibri"/>
                <a:cs typeface="Calibri"/>
              </a:rPr>
              <a:t> </a:t>
            </a:r>
            <a:r>
              <a:rPr sz="1400" dirty="0">
                <a:latin typeface="Calibri"/>
                <a:cs typeface="Calibri"/>
              </a:rPr>
              <a:t>Club</a:t>
            </a:r>
            <a:r>
              <a:rPr sz="1400" spc="15" dirty="0">
                <a:latin typeface="Calibri"/>
                <a:cs typeface="Calibri"/>
              </a:rPr>
              <a:t> </a:t>
            </a:r>
            <a:r>
              <a:rPr sz="1400" spc="-10" dirty="0">
                <a:latin typeface="Calibri"/>
                <a:cs typeface="Calibri"/>
              </a:rPr>
              <a:t>to</a:t>
            </a:r>
            <a:r>
              <a:rPr sz="1400" dirty="0">
                <a:latin typeface="Calibri"/>
                <a:cs typeface="Calibri"/>
              </a:rPr>
              <a:t> </a:t>
            </a:r>
            <a:r>
              <a:rPr sz="1400" spc="-15" dirty="0">
                <a:latin typeface="Calibri"/>
                <a:cs typeface="Calibri"/>
              </a:rPr>
              <a:t>target</a:t>
            </a:r>
            <a:r>
              <a:rPr sz="1400" spc="20" dirty="0">
                <a:latin typeface="Calibri"/>
                <a:cs typeface="Calibri"/>
              </a:rPr>
              <a:t> </a:t>
            </a:r>
            <a:r>
              <a:rPr sz="1400" spc="-10" dirty="0">
                <a:latin typeface="Calibri"/>
                <a:cs typeface="Calibri"/>
              </a:rPr>
              <a:t>customers </a:t>
            </a:r>
            <a:r>
              <a:rPr sz="1400" dirty="0">
                <a:latin typeface="Calibri"/>
                <a:cs typeface="Calibri"/>
              </a:rPr>
              <a:t>in</a:t>
            </a:r>
            <a:r>
              <a:rPr sz="1400" spc="10" dirty="0">
                <a:latin typeface="Calibri"/>
                <a:cs typeface="Calibri"/>
              </a:rPr>
              <a:t> </a:t>
            </a:r>
            <a:r>
              <a:rPr sz="1400" dirty="0">
                <a:latin typeface="Calibri"/>
                <a:cs typeface="Calibri"/>
              </a:rPr>
              <a:t>other </a:t>
            </a:r>
            <a:r>
              <a:rPr sz="1400" spc="-10" dirty="0">
                <a:latin typeface="Calibri"/>
                <a:cs typeface="Calibri"/>
              </a:rPr>
              <a:t>quarters</a:t>
            </a:r>
            <a:r>
              <a:rPr sz="1400" spc="10"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increase</a:t>
            </a:r>
            <a:endParaRPr sz="1400">
              <a:latin typeface="Calibri"/>
              <a:cs typeface="Calibri"/>
            </a:endParaRPr>
          </a:p>
          <a:p>
            <a:pPr marL="12700">
              <a:lnSpc>
                <a:spcPct val="100000"/>
              </a:lnSpc>
            </a:pPr>
            <a:r>
              <a:rPr sz="1400" spc="-5" dirty="0">
                <a:latin typeface="Calibri"/>
                <a:cs typeface="Calibri"/>
              </a:rPr>
              <a:t>sales</a:t>
            </a:r>
            <a:endParaRPr sz="1400">
              <a:latin typeface="Calibri"/>
              <a:cs typeface="Calibri"/>
            </a:endParaRPr>
          </a:p>
        </p:txBody>
      </p:sp>
      <p:sp>
        <p:nvSpPr>
          <p:cNvPr id="5" name="object 5"/>
          <p:cNvSpPr txBox="1">
            <a:spLocks noGrp="1"/>
          </p:cNvSpPr>
          <p:nvPr>
            <p:ph type="title"/>
          </p:nvPr>
        </p:nvSpPr>
        <p:spPr>
          <a:xfrm>
            <a:off x="2806445" y="311861"/>
            <a:ext cx="5600700" cy="574675"/>
          </a:xfrm>
          <a:prstGeom prst="rect">
            <a:avLst/>
          </a:prstGeom>
        </p:spPr>
        <p:txBody>
          <a:bodyPr vert="horz" wrap="square" lIns="0" tIns="12700" rIns="0" bIns="0" rtlCol="0">
            <a:spAutoFit/>
          </a:bodyPr>
          <a:lstStyle/>
          <a:p>
            <a:pPr marL="12700">
              <a:lnSpc>
                <a:spcPct val="100000"/>
              </a:lnSpc>
              <a:spcBef>
                <a:spcPts val="100"/>
              </a:spcBef>
            </a:pPr>
            <a:r>
              <a:rPr sz="3600" spc="-5" dirty="0"/>
              <a:t>Univariate</a:t>
            </a:r>
            <a:r>
              <a:rPr sz="3600" spc="-15" dirty="0"/>
              <a:t> </a:t>
            </a:r>
            <a:r>
              <a:rPr sz="3600" spc="-5" dirty="0"/>
              <a:t>Analysis</a:t>
            </a:r>
            <a:r>
              <a:rPr sz="3600" spc="-20" dirty="0"/>
              <a:t> </a:t>
            </a:r>
            <a:r>
              <a:rPr sz="3600" spc="-5" dirty="0"/>
              <a:t>Summary</a:t>
            </a: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65345" y="1741642"/>
            <a:ext cx="6663274" cy="4442704"/>
          </a:xfrm>
          <a:prstGeom prst="rect">
            <a:avLst/>
          </a:prstGeom>
        </p:spPr>
      </p:pic>
      <p:sp>
        <p:nvSpPr>
          <p:cNvPr id="3" name="object 3"/>
          <p:cNvSpPr txBox="1"/>
          <p:nvPr/>
        </p:nvSpPr>
        <p:spPr>
          <a:xfrm>
            <a:off x="445719" y="1702434"/>
            <a:ext cx="4178300" cy="414147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Negative</a:t>
            </a:r>
            <a:r>
              <a:rPr sz="1800" b="1" spc="-70" dirty="0">
                <a:latin typeface="Calibri"/>
                <a:cs typeface="Calibri"/>
              </a:rPr>
              <a:t> </a:t>
            </a:r>
            <a:r>
              <a:rPr sz="1800" b="1" spc="-10" dirty="0">
                <a:latin typeface="Calibri"/>
                <a:cs typeface="Calibri"/>
              </a:rPr>
              <a:t>Correlation</a:t>
            </a:r>
            <a:endParaRPr sz="1800">
              <a:latin typeface="Calibri"/>
              <a:cs typeface="Calibri"/>
            </a:endParaRPr>
          </a:p>
          <a:p>
            <a:pPr marL="12700" marR="329565">
              <a:lnSpc>
                <a:spcPct val="100000"/>
              </a:lnSpc>
              <a:buSzPct val="94444"/>
              <a:buFont typeface="Arial MT"/>
              <a:buChar char="•"/>
              <a:tabLst>
                <a:tab pos="93980" algn="l"/>
              </a:tabLst>
            </a:pPr>
            <a:r>
              <a:rPr sz="1800" spc="-5" dirty="0">
                <a:latin typeface="Calibri"/>
                <a:cs typeface="Calibri"/>
              </a:rPr>
              <a:t>loan_amnt</a:t>
            </a:r>
            <a:r>
              <a:rPr sz="1800" spc="-15" dirty="0">
                <a:latin typeface="Calibri"/>
                <a:cs typeface="Calibri"/>
              </a:rPr>
              <a:t> </a:t>
            </a:r>
            <a:r>
              <a:rPr sz="1800" spc="-5" dirty="0">
                <a:latin typeface="Calibri"/>
                <a:cs typeface="Calibri"/>
              </a:rPr>
              <a:t>has</a:t>
            </a:r>
            <a:r>
              <a:rPr sz="1800" spc="-10" dirty="0">
                <a:latin typeface="Calibri"/>
                <a:cs typeface="Calibri"/>
              </a:rPr>
              <a:t> negative correlation</a:t>
            </a:r>
            <a:r>
              <a:rPr sz="1800" spc="10" dirty="0">
                <a:latin typeface="Calibri"/>
                <a:cs typeface="Calibri"/>
              </a:rPr>
              <a:t> </a:t>
            </a:r>
            <a:r>
              <a:rPr sz="1800" spc="-5" dirty="0">
                <a:latin typeface="Calibri"/>
                <a:cs typeface="Calibri"/>
              </a:rPr>
              <a:t>with </a:t>
            </a:r>
            <a:r>
              <a:rPr sz="1800" spc="-390" dirty="0">
                <a:latin typeface="Calibri"/>
                <a:cs typeface="Calibri"/>
              </a:rPr>
              <a:t> </a:t>
            </a:r>
            <a:r>
              <a:rPr sz="1800" spc="-5" dirty="0">
                <a:latin typeface="Calibri"/>
                <a:cs typeface="Calibri"/>
              </a:rPr>
              <a:t>pub_rec_bankrupticies</a:t>
            </a:r>
            <a:endParaRPr sz="1800">
              <a:latin typeface="Calibri"/>
              <a:cs typeface="Calibri"/>
            </a:endParaRPr>
          </a:p>
          <a:p>
            <a:pPr marL="93345" indent="-81280">
              <a:lnSpc>
                <a:spcPct val="100000"/>
              </a:lnSpc>
              <a:buSzPct val="94444"/>
              <a:buFont typeface="Arial MT"/>
              <a:buChar char="•"/>
              <a:tabLst>
                <a:tab pos="93980" algn="l"/>
              </a:tabLst>
            </a:pPr>
            <a:r>
              <a:rPr sz="1800" spc="-5" dirty="0">
                <a:latin typeface="Calibri"/>
                <a:cs typeface="Calibri"/>
              </a:rPr>
              <a:t>annual</a:t>
            </a:r>
            <a:r>
              <a:rPr sz="1800" dirty="0">
                <a:latin typeface="Calibri"/>
                <a:cs typeface="Calibri"/>
              </a:rPr>
              <a:t> </a:t>
            </a:r>
            <a:r>
              <a:rPr sz="1800" spc="-10" dirty="0">
                <a:latin typeface="Calibri"/>
                <a:cs typeface="Calibri"/>
              </a:rPr>
              <a:t>income</a:t>
            </a:r>
            <a:r>
              <a:rPr sz="1800" spc="5" dirty="0">
                <a:latin typeface="Calibri"/>
                <a:cs typeface="Calibri"/>
              </a:rPr>
              <a:t> </a:t>
            </a:r>
            <a:r>
              <a:rPr sz="1800" spc="-5" dirty="0">
                <a:latin typeface="Calibri"/>
                <a:cs typeface="Calibri"/>
              </a:rPr>
              <a:t>has</a:t>
            </a:r>
            <a:r>
              <a:rPr sz="1800" spc="5" dirty="0">
                <a:latin typeface="Calibri"/>
                <a:cs typeface="Calibri"/>
              </a:rPr>
              <a:t> </a:t>
            </a:r>
            <a:r>
              <a:rPr sz="1800" dirty="0">
                <a:latin typeface="Calibri"/>
                <a:cs typeface="Calibri"/>
              </a:rPr>
              <a:t>a</a:t>
            </a:r>
            <a:r>
              <a:rPr sz="1800" spc="-10" dirty="0">
                <a:latin typeface="Calibri"/>
                <a:cs typeface="Calibri"/>
              </a:rPr>
              <a:t> negative</a:t>
            </a:r>
            <a:r>
              <a:rPr sz="1800" spc="-5" dirty="0">
                <a:latin typeface="Calibri"/>
                <a:cs typeface="Calibri"/>
              </a:rPr>
              <a:t> </a:t>
            </a:r>
            <a:r>
              <a:rPr sz="1800" spc="-10" dirty="0">
                <a:latin typeface="Calibri"/>
                <a:cs typeface="Calibri"/>
              </a:rPr>
              <a:t>correlation</a:t>
            </a:r>
            <a:endParaRPr sz="1800">
              <a:latin typeface="Calibri"/>
              <a:cs typeface="Calibri"/>
            </a:endParaRPr>
          </a:p>
          <a:p>
            <a:pPr marL="12700">
              <a:lnSpc>
                <a:spcPct val="100000"/>
              </a:lnSpc>
            </a:pPr>
            <a:r>
              <a:rPr sz="1800" spc="-5" dirty="0">
                <a:latin typeface="Calibri"/>
                <a:cs typeface="Calibri"/>
              </a:rPr>
              <a:t>with</a:t>
            </a:r>
            <a:r>
              <a:rPr sz="1800" spc="-35" dirty="0">
                <a:latin typeface="Calibri"/>
                <a:cs typeface="Calibri"/>
              </a:rPr>
              <a:t> </a:t>
            </a:r>
            <a:r>
              <a:rPr sz="1800" spc="-5" dirty="0">
                <a:latin typeface="Calibri"/>
                <a:cs typeface="Calibri"/>
              </a:rPr>
              <a:t>dti</a:t>
            </a:r>
            <a:endParaRPr sz="1800">
              <a:latin typeface="Calibri"/>
              <a:cs typeface="Calibri"/>
            </a:endParaRPr>
          </a:p>
          <a:p>
            <a:pPr marL="12700">
              <a:lnSpc>
                <a:spcPct val="100000"/>
              </a:lnSpc>
            </a:pPr>
            <a:r>
              <a:rPr sz="1800" b="1" spc="-5" dirty="0">
                <a:latin typeface="Calibri"/>
                <a:cs typeface="Calibri"/>
              </a:rPr>
              <a:t>Strong</a:t>
            </a:r>
            <a:r>
              <a:rPr sz="1800" b="1" spc="-35" dirty="0">
                <a:latin typeface="Calibri"/>
                <a:cs typeface="Calibri"/>
              </a:rPr>
              <a:t> </a:t>
            </a:r>
            <a:r>
              <a:rPr sz="1800" b="1" spc="-10" dirty="0">
                <a:latin typeface="Calibri"/>
                <a:cs typeface="Calibri"/>
              </a:rPr>
              <a:t>Correlation</a:t>
            </a:r>
            <a:endParaRPr sz="1800">
              <a:latin typeface="Calibri"/>
              <a:cs typeface="Calibri"/>
            </a:endParaRPr>
          </a:p>
          <a:p>
            <a:pPr marL="12700" marR="470534">
              <a:lnSpc>
                <a:spcPct val="100000"/>
              </a:lnSpc>
              <a:buSzPct val="94444"/>
              <a:buFont typeface="Arial MT"/>
              <a:buChar char="•"/>
              <a:tabLst>
                <a:tab pos="93980" algn="l"/>
              </a:tabLst>
            </a:pPr>
            <a:r>
              <a:rPr sz="1800" spc="-10" dirty="0">
                <a:latin typeface="Calibri"/>
                <a:cs typeface="Calibri"/>
              </a:rPr>
              <a:t>term</a:t>
            </a:r>
            <a:r>
              <a:rPr sz="1800" dirty="0">
                <a:latin typeface="Calibri"/>
                <a:cs typeface="Calibri"/>
              </a:rPr>
              <a:t> </a:t>
            </a:r>
            <a:r>
              <a:rPr sz="1800" spc="-5" dirty="0">
                <a:latin typeface="Calibri"/>
                <a:cs typeface="Calibri"/>
              </a:rPr>
              <a:t>has</a:t>
            </a:r>
            <a:r>
              <a:rPr sz="1800" spc="-10" dirty="0">
                <a:latin typeface="Calibri"/>
                <a:cs typeface="Calibri"/>
              </a:rPr>
              <a:t> </a:t>
            </a:r>
            <a:r>
              <a:rPr sz="1800" dirty="0">
                <a:latin typeface="Calibri"/>
                <a:cs typeface="Calibri"/>
              </a:rPr>
              <a:t>a</a:t>
            </a:r>
            <a:r>
              <a:rPr sz="1800" spc="5" dirty="0">
                <a:latin typeface="Calibri"/>
                <a:cs typeface="Calibri"/>
              </a:rPr>
              <a:t> </a:t>
            </a:r>
            <a:r>
              <a:rPr sz="1800" spc="-15" dirty="0">
                <a:latin typeface="Calibri"/>
                <a:cs typeface="Calibri"/>
              </a:rPr>
              <a:t>strong</a:t>
            </a:r>
            <a:r>
              <a:rPr sz="1800" spc="-5" dirty="0">
                <a:latin typeface="Calibri"/>
                <a:cs typeface="Calibri"/>
              </a:rPr>
              <a:t> </a:t>
            </a:r>
            <a:r>
              <a:rPr sz="1800" spc="-10" dirty="0">
                <a:latin typeface="Calibri"/>
                <a:cs typeface="Calibri"/>
              </a:rPr>
              <a:t>correlation</a:t>
            </a:r>
            <a:r>
              <a:rPr sz="1800" spc="5" dirty="0">
                <a:latin typeface="Calibri"/>
                <a:cs typeface="Calibri"/>
              </a:rPr>
              <a:t> </a:t>
            </a:r>
            <a:r>
              <a:rPr sz="1800" spc="-5" dirty="0">
                <a:latin typeface="Calibri"/>
                <a:cs typeface="Calibri"/>
              </a:rPr>
              <a:t>with</a:t>
            </a:r>
            <a:r>
              <a:rPr sz="1800" spc="5" dirty="0">
                <a:latin typeface="Calibri"/>
                <a:cs typeface="Calibri"/>
              </a:rPr>
              <a:t> </a:t>
            </a:r>
            <a:r>
              <a:rPr sz="1800" spc="-5" dirty="0">
                <a:latin typeface="Calibri"/>
                <a:cs typeface="Calibri"/>
              </a:rPr>
              <a:t>loan </a:t>
            </a:r>
            <a:r>
              <a:rPr sz="1800" spc="-395" dirty="0">
                <a:latin typeface="Calibri"/>
                <a:cs typeface="Calibri"/>
              </a:rPr>
              <a:t> </a:t>
            </a:r>
            <a:r>
              <a:rPr sz="1800" spc="-5" dirty="0">
                <a:latin typeface="Calibri"/>
                <a:cs typeface="Calibri"/>
              </a:rPr>
              <a:t>amount</a:t>
            </a:r>
            <a:endParaRPr sz="1800">
              <a:latin typeface="Calibri"/>
              <a:cs typeface="Calibri"/>
            </a:endParaRPr>
          </a:p>
          <a:p>
            <a:pPr marL="93345" indent="-81280">
              <a:lnSpc>
                <a:spcPct val="100000"/>
              </a:lnSpc>
              <a:buSzPct val="94444"/>
              <a:buFont typeface="Arial MT"/>
              <a:buChar char="•"/>
              <a:tabLst>
                <a:tab pos="93980" algn="l"/>
              </a:tabLst>
            </a:pPr>
            <a:r>
              <a:rPr sz="1800" spc="-10" dirty="0">
                <a:latin typeface="Calibri"/>
                <a:cs typeface="Calibri"/>
              </a:rPr>
              <a:t>term</a:t>
            </a:r>
            <a:r>
              <a:rPr sz="1800" spc="5" dirty="0">
                <a:latin typeface="Calibri"/>
                <a:cs typeface="Calibri"/>
              </a:rPr>
              <a:t> </a:t>
            </a:r>
            <a:r>
              <a:rPr sz="1800" spc="-5" dirty="0">
                <a:latin typeface="Calibri"/>
                <a:cs typeface="Calibri"/>
              </a:rPr>
              <a:t>has </a:t>
            </a:r>
            <a:r>
              <a:rPr sz="1800" dirty="0">
                <a:latin typeface="Calibri"/>
                <a:cs typeface="Calibri"/>
              </a:rPr>
              <a:t>a</a:t>
            </a:r>
            <a:r>
              <a:rPr sz="1800" spc="10" dirty="0">
                <a:latin typeface="Calibri"/>
                <a:cs typeface="Calibri"/>
              </a:rPr>
              <a:t> </a:t>
            </a:r>
            <a:r>
              <a:rPr sz="1800" spc="-15" dirty="0">
                <a:latin typeface="Calibri"/>
                <a:cs typeface="Calibri"/>
              </a:rPr>
              <a:t>strong</a:t>
            </a:r>
            <a:r>
              <a:rPr sz="1800" dirty="0">
                <a:latin typeface="Calibri"/>
                <a:cs typeface="Calibri"/>
              </a:rPr>
              <a:t> </a:t>
            </a:r>
            <a:r>
              <a:rPr sz="1800" spc="-10" dirty="0">
                <a:latin typeface="Calibri"/>
                <a:cs typeface="Calibri"/>
              </a:rPr>
              <a:t>correlation</a:t>
            </a:r>
            <a:r>
              <a:rPr sz="1800" spc="10" dirty="0">
                <a:latin typeface="Calibri"/>
                <a:cs typeface="Calibri"/>
              </a:rPr>
              <a:t> </a:t>
            </a:r>
            <a:r>
              <a:rPr sz="1800" spc="-5" dirty="0">
                <a:latin typeface="Calibri"/>
                <a:cs typeface="Calibri"/>
              </a:rPr>
              <a:t>with</a:t>
            </a:r>
            <a:r>
              <a:rPr sz="1800" spc="10" dirty="0">
                <a:latin typeface="Calibri"/>
                <a:cs typeface="Calibri"/>
              </a:rPr>
              <a:t> </a:t>
            </a:r>
            <a:r>
              <a:rPr sz="1800" spc="-15" dirty="0">
                <a:latin typeface="Calibri"/>
                <a:cs typeface="Calibri"/>
              </a:rPr>
              <a:t>interest</a:t>
            </a:r>
            <a:endParaRPr sz="1800">
              <a:latin typeface="Calibri"/>
              <a:cs typeface="Calibri"/>
            </a:endParaRPr>
          </a:p>
          <a:p>
            <a:pPr marL="12700">
              <a:lnSpc>
                <a:spcPct val="100000"/>
              </a:lnSpc>
            </a:pPr>
            <a:r>
              <a:rPr sz="1800" spc="-25" dirty="0">
                <a:latin typeface="Calibri"/>
                <a:cs typeface="Calibri"/>
              </a:rPr>
              <a:t>rate</a:t>
            </a:r>
            <a:endParaRPr sz="1800">
              <a:latin typeface="Calibri"/>
              <a:cs typeface="Calibri"/>
            </a:endParaRPr>
          </a:p>
          <a:p>
            <a:pPr marL="12700" marR="5080">
              <a:lnSpc>
                <a:spcPct val="100000"/>
              </a:lnSpc>
              <a:spcBef>
                <a:spcPts val="5"/>
              </a:spcBef>
              <a:buSzPct val="94444"/>
              <a:buFont typeface="Arial MT"/>
              <a:buChar char="•"/>
              <a:tabLst>
                <a:tab pos="93980" algn="l"/>
              </a:tabLst>
            </a:pPr>
            <a:r>
              <a:rPr sz="1800" spc="-5" dirty="0">
                <a:latin typeface="Calibri"/>
                <a:cs typeface="Calibri"/>
              </a:rPr>
              <a:t>annual</a:t>
            </a:r>
            <a:r>
              <a:rPr sz="1800" spc="5" dirty="0">
                <a:latin typeface="Calibri"/>
                <a:cs typeface="Calibri"/>
              </a:rPr>
              <a:t> </a:t>
            </a:r>
            <a:r>
              <a:rPr sz="1800" spc="-10" dirty="0">
                <a:latin typeface="Calibri"/>
                <a:cs typeface="Calibri"/>
              </a:rPr>
              <a:t>income</a:t>
            </a:r>
            <a:r>
              <a:rPr sz="1800" spc="10" dirty="0">
                <a:latin typeface="Calibri"/>
                <a:cs typeface="Calibri"/>
              </a:rPr>
              <a:t> </a:t>
            </a:r>
            <a:r>
              <a:rPr sz="1800" spc="-5" dirty="0">
                <a:latin typeface="Calibri"/>
                <a:cs typeface="Calibri"/>
              </a:rPr>
              <a:t>has</a:t>
            </a:r>
            <a:r>
              <a:rPr sz="1800" spc="5" dirty="0">
                <a:latin typeface="Calibri"/>
                <a:cs typeface="Calibri"/>
              </a:rPr>
              <a:t> </a:t>
            </a:r>
            <a:r>
              <a:rPr sz="1800" dirty="0">
                <a:latin typeface="Calibri"/>
                <a:cs typeface="Calibri"/>
              </a:rPr>
              <a:t>a</a:t>
            </a:r>
            <a:r>
              <a:rPr sz="1800" spc="-5" dirty="0">
                <a:latin typeface="Calibri"/>
                <a:cs typeface="Calibri"/>
              </a:rPr>
              <a:t> </a:t>
            </a:r>
            <a:r>
              <a:rPr sz="1800" spc="-15" dirty="0">
                <a:latin typeface="Calibri"/>
                <a:cs typeface="Calibri"/>
              </a:rPr>
              <a:t>strong</a:t>
            </a:r>
            <a:r>
              <a:rPr sz="1800" dirty="0">
                <a:latin typeface="Calibri"/>
                <a:cs typeface="Calibri"/>
              </a:rPr>
              <a:t> </a:t>
            </a:r>
            <a:r>
              <a:rPr sz="1800" spc="-10" dirty="0">
                <a:latin typeface="Calibri"/>
                <a:cs typeface="Calibri"/>
              </a:rPr>
              <a:t>correlation</a:t>
            </a:r>
            <a:r>
              <a:rPr sz="1800" spc="20" dirty="0">
                <a:latin typeface="Calibri"/>
                <a:cs typeface="Calibri"/>
              </a:rPr>
              <a:t> </a:t>
            </a:r>
            <a:r>
              <a:rPr sz="1800" spc="-5" dirty="0">
                <a:latin typeface="Calibri"/>
                <a:cs typeface="Calibri"/>
              </a:rPr>
              <a:t>with </a:t>
            </a:r>
            <a:r>
              <a:rPr sz="1800" spc="-395" dirty="0">
                <a:latin typeface="Calibri"/>
                <a:cs typeface="Calibri"/>
              </a:rPr>
              <a:t> </a:t>
            </a:r>
            <a:r>
              <a:rPr sz="1800" spc="-5" dirty="0">
                <a:latin typeface="Calibri"/>
                <a:cs typeface="Calibri"/>
              </a:rPr>
              <a:t>loan_amount</a:t>
            </a:r>
            <a:endParaRPr sz="1800">
              <a:latin typeface="Calibri"/>
              <a:cs typeface="Calibri"/>
            </a:endParaRPr>
          </a:p>
          <a:p>
            <a:pPr marL="12700">
              <a:lnSpc>
                <a:spcPct val="100000"/>
              </a:lnSpc>
            </a:pPr>
            <a:r>
              <a:rPr sz="1800" b="1" spc="-15" dirty="0">
                <a:latin typeface="Calibri"/>
                <a:cs typeface="Calibri"/>
              </a:rPr>
              <a:t>Weak</a:t>
            </a:r>
            <a:r>
              <a:rPr sz="1800" b="1" spc="-40" dirty="0">
                <a:latin typeface="Calibri"/>
                <a:cs typeface="Calibri"/>
              </a:rPr>
              <a:t> </a:t>
            </a:r>
            <a:r>
              <a:rPr sz="1800" b="1" spc="-10" dirty="0">
                <a:latin typeface="Calibri"/>
                <a:cs typeface="Calibri"/>
              </a:rPr>
              <a:t>Correlation</a:t>
            </a:r>
            <a:endParaRPr sz="1800">
              <a:latin typeface="Calibri"/>
              <a:cs typeface="Calibri"/>
            </a:endParaRPr>
          </a:p>
          <a:p>
            <a:pPr marL="93345" indent="-81280">
              <a:lnSpc>
                <a:spcPct val="100000"/>
              </a:lnSpc>
              <a:buSzPct val="94444"/>
              <a:buFont typeface="Arial MT"/>
              <a:buChar char="•"/>
              <a:tabLst>
                <a:tab pos="93980" algn="l"/>
              </a:tabLst>
            </a:pPr>
            <a:r>
              <a:rPr sz="1800" spc="-10" dirty="0">
                <a:latin typeface="Calibri"/>
                <a:cs typeface="Calibri"/>
              </a:rPr>
              <a:t>pub_rec_bankruptcies</a:t>
            </a:r>
            <a:r>
              <a:rPr sz="1800" spc="40" dirty="0">
                <a:latin typeface="Calibri"/>
                <a:cs typeface="Calibri"/>
              </a:rPr>
              <a:t> </a:t>
            </a:r>
            <a:r>
              <a:rPr sz="1800" spc="-5" dirty="0">
                <a:latin typeface="Calibri"/>
                <a:cs typeface="Calibri"/>
              </a:rPr>
              <a:t>has</a:t>
            </a:r>
            <a:r>
              <a:rPr sz="1800" dirty="0">
                <a:latin typeface="Calibri"/>
                <a:cs typeface="Calibri"/>
              </a:rPr>
              <a:t> </a:t>
            </a:r>
            <a:r>
              <a:rPr sz="1800" spc="-5" dirty="0">
                <a:latin typeface="Calibri"/>
                <a:cs typeface="Calibri"/>
              </a:rPr>
              <a:t>weak</a:t>
            </a:r>
            <a:r>
              <a:rPr sz="1800" dirty="0">
                <a:latin typeface="Calibri"/>
                <a:cs typeface="Calibri"/>
              </a:rPr>
              <a:t> </a:t>
            </a:r>
            <a:r>
              <a:rPr sz="1800" spc="-10" dirty="0">
                <a:latin typeface="Calibri"/>
                <a:cs typeface="Calibri"/>
              </a:rPr>
              <a:t>correlation</a:t>
            </a:r>
            <a:endParaRPr sz="1800">
              <a:latin typeface="Calibri"/>
              <a:cs typeface="Calibri"/>
            </a:endParaRPr>
          </a:p>
          <a:p>
            <a:pPr marL="12700">
              <a:lnSpc>
                <a:spcPct val="100000"/>
              </a:lnSpc>
            </a:pPr>
            <a:r>
              <a:rPr sz="1800" spc="-5" dirty="0">
                <a:latin typeface="Calibri"/>
                <a:cs typeface="Calibri"/>
              </a:rPr>
              <a:t>with</a:t>
            </a:r>
            <a:r>
              <a:rPr sz="1800" spc="-10" dirty="0">
                <a:latin typeface="Calibri"/>
                <a:cs typeface="Calibri"/>
              </a:rPr>
              <a:t> </a:t>
            </a:r>
            <a:r>
              <a:rPr sz="1800" spc="-5" dirty="0">
                <a:latin typeface="Calibri"/>
                <a:cs typeface="Calibri"/>
              </a:rPr>
              <a:t>most</a:t>
            </a:r>
            <a:r>
              <a:rPr sz="1800" spc="-1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fields</a:t>
            </a:r>
            <a:endParaRPr sz="1800">
              <a:latin typeface="Calibri"/>
              <a:cs typeface="Calibri"/>
            </a:endParaRPr>
          </a:p>
        </p:txBody>
      </p:sp>
      <p:sp>
        <p:nvSpPr>
          <p:cNvPr id="4" name="object 4"/>
          <p:cNvSpPr txBox="1">
            <a:spLocks noGrp="1"/>
          </p:cNvSpPr>
          <p:nvPr>
            <p:ph type="title"/>
          </p:nvPr>
        </p:nvSpPr>
        <p:spPr>
          <a:xfrm>
            <a:off x="3973829" y="268300"/>
            <a:ext cx="4247515" cy="635000"/>
          </a:xfrm>
          <a:prstGeom prst="rect">
            <a:avLst/>
          </a:prstGeom>
        </p:spPr>
        <p:txBody>
          <a:bodyPr vert="horz" wrap="square" lIns="0" tIns="12065" rIns="0" bIns="0" rtlCol="0">
            <a:spAutoFit/>
          </a:bodyPr>
          <a:lstStyle/>
          <a:p>
            <a:pPr marL="12700">
              <a:lnSpc>
                <a:spcPct val="100000"/>
              </a:lnSpc>
              <a:spcBef>
                <a:spcPts val="95"/>
              </a:spcBef>
            </a:pPr>
            <a:r>
              <a:rPr sz="4000" spc="-5" dirty="0"/>
              <a:t>Correlation</a:t>
            </a:r>
            <a:r>
              <a:rPr sz="4000" spc="5" dirty="0"/>
              <a:t> </a:t>
            </a:r>
            <a:r>
              <a:rPr sz="4000" spc="-5" dirty="0"/>
              <a:t>Analysis</a:t>
            </a:r>
            <a:endParaRPr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1205" y="106756"/>
            <a:ext cx="6621145" cy="300355"/>
          </a:xfrm>
          <a:prstGeom prst="rect">
            <a:avLst/>
          </a:prstGeom>
        </p:spPr>
        <p:txBody>
          <a:bodyPr vert="horz" wrap="square" lIns="0" tIns="12700" rIns="0" bIns="0" rtlCol="0">
            <a:spAutoFit/>
          </a:bodyPr>
          <a:lstStyle/>
          <a:p>
            <a:pPr marL="12700">
              <a:lnSpc>
                <a:spcPct val="100000"/>
              </a:lnSpc>
              <a:spcBef>
                <a:spcPts val="100"/>
              </a:spcBef>
            </a:pPr>
            <a:r>
              <a:rPr sz="1800" spc="-5" dirty="0"/>
              <a:t>Analysis</a:t>
            </a:r>
            <a:r>
              <a:rPr sz="1800" spc="-50" dirty="0"/>
              <a:t> </a:t>
            </a:r>
            <a:r>
              <a:rPr sz="1800" spc="-5" dirty="0"/>
              <a:t>of</a:t>
            </a:r>
            <a:r>
              <a:rPr sz="1800" spc="5" dirty="0"/>
              <a:t> </a:t>
            </a:r>
            <a:r>
              <a:rPr sz="1800" spc="-5" dirty="0"/>
              <a:t>Loan</a:t>
            </a:r>
            <a:r>
              <a:rPr sz="1800" spc="-20" dirty="0"/>
              <a:t> </a:t>
            </a:r>
            <a:r>
              <a:rPr sz="1800" spc="-70" dirty="0"/>
              <a:t>Term</a:t>
            </a:r>
            <a:r>
              <a:rPr sz="1800" spc="-45" dirty="0"/>
              <a:t> </a:t>
            </a:r>
            <a:r>
              <a:rPr sz="1800" spc="-35" dirty="0"/>
              <a:t>Vs</a:t>
            </a:r>
            <a:r>
              <a:rPr sz="1800" dirty="0"/>
              <a:t> </a:t>
            </a:r>
            <a:r>
              <a:rPr sz="1800" spc="-5" dirty="0"/>
              <a:t>Loan</a:t>
            </a:r>
            <a:r>
              <a:rPr sz="1800" dirty="0"/>
              <a:t> </a:t>
            </a:r>
            <a:r>
              <a:rPr sz="1800" spc="-10" dirty="0"/>
              <a:t>Status</a:t>
            </a:r>
            <a:r>
              <a:rPr sz="1800" spc="15" dirty="0"/>
              <a:t> </a:t>
            </a:r>
            <a:r>
              <a:rPr sz="1800" spc="-5" dirty="0"/>
              <a:t>and</a:t>
            </a:r>
            <a:r>
              <a:rPr sz="1800" dirty="0"/>
              <a:t> </a:t>
            </a:r>
            <a:r>
              <a:rPr sz="1800" spc="-5" dirty="0"/>
              <a:t>Loan</a:t>
            </a:r>
            <a:r>
              <a:rPr sz="1800" spc="-100" dirty="0"/>
              <a:t> </a:t>
            </a:r>
            <a:r>
              <a:rPr sz="1800" spc="-5" dirty="0"/>
              <a:t>Amount</a:t>
            </a:r>
            <a:r>
              <a:rPr sz="1800" spc="-30" dirty="0"/>
              <a:t> </a:t>
            </a:r>
            <a:r>
              <a:rPr sz="1800" spc="-35" dirty="0"/>
              <a:t>Vs</a:t>
            </a:r>
            <a:r>
              <a:rPr sz="1800" dirty="0"/>
              <a:t> Loan </a:t>
            </a:r>
            <a:r>
              <a:rPr sz="1800" spc="-10" dirty="0"/>
              <a:t>Status</a:t>
            </a:r>
            <a:endParaRPr sz="1800"/>
          </a:p>
        </p:txBody>
      </p:sp>
      <p:pic>
        <p:nvPicPr>
          <p:cNvPr id="3" name="object 3"/>
          <p:cNvPicPr/>
          <p:nvPr/>
        </p:nvPicPr>
        <p:blipFill>
          <a:blip r:embed="rId2" cstate="print"/>
          <a:stretch>
            <a:fillRect/>
          </a:stretch>
        </p:blipFill>
        <p:spPr>
          <a:xfrm>
            <a:off x="0" y="2470404"/>
            <a:ext cx="12191999" cy="4186428"/>
          </a:xfrm>
          <a:prstGeom prst="rect">
            <a:avLst/>
          </a:prstGeom>
        </p:spPr>
      </p:pic>
      <p:sp>
        <p:nvSpPr>
          <p:cNvPr id="4" name="object 4"/>
          <p:cNvSpPr txBox="1"/>
          <p:nvPr/>
        </p:nvSpPr>
        <p:spPr>
          <a:xfrm>
            <a:off x="259791" y="727328"/>
            <a:ext cx="4761230" cy="1535430"/>
          </a:xfrm>
          <a:prstGeom prst="rect">
            <a:avLst/>
          </a:prstGeom>
        </p:spPr>
        <p:txBody>
          <a:bodyPr vert="horz" wrap="square" lIns="0" tIns="13335" rIns="0" bIns="0" rtlCol="0">
            <a:spAutoFit/>
          </a:bodyPr>
          <a:lstStyle/>
          <a:p>
            <a:pPr marL="82550" indent="-70485">
              <a:lnSpc>
                <a:spcPct val="100000"/>
              </a:lnSpc>
              <a:spcBef>
                <a:spcPts val="105"/>
              </a:spcBef>
              <a:buSzPct val="90909"/>
              <a:buChar char="•"/>
              <a:tabLst>
                <a:tab pos="83185" algn="l"/>
              </a:tabLst>
            </a:pPr>
            <a:r>
              <a:rPr sz="1100" spc="-5" dirty="0">
                <a:latin typeface="Calibri"/>
                <a:cs typeface="Calibri"/>
              </a:rPr>
              <a:t>The</a:t>
            </a:r>
            <a:r>
              <a:rPr sz="1100" spc="-15" dirty="0">
                <a:latin typeface="Calibri"/>
                <a:cs typeface="Calibri"/>
              </a:rPr>
              <a:t> </a:t>
            </a:r>
            <a:r>
              <a:rPr sz="1100" dirty="0">
                <a:latin typeface="Calibri"/>
                <a:cs typeface="Calibri"/>
              </a:rPr>
              <a:t>volume</a:t>
            </a:r>
            <a:r>
              <a:rPr sz="1100" spc="-30" dirty="0">
                <a:latin typeface="Calibri"/>
                <a:cs typeface="Calibri"/>
              </a:rPr>
              <a:t> </a:t>
            </a:r>
            <a:r>
              <a:rPr sz="1100" dirty="0">
                <a:latin typeface="Calibri"/>
                <a:cs typeface="Calibri"/>
              </a:rPr>
              <a:t>of</a:t>
            </a:r>
            <a:r>
              <a:rPr sz="1100" spc="-10" dirty="0">
                <a:latin typeface="Calibri"/>
                <a:cs typeface="Calibri"/>
              </a:rPr>
              <a:t> </a:t>
            </a:r>
            <a:r>
              <a:rPr sz="1100" dirty="0">
                <a:latin typeface="Calibri"/>
                <a:cs typeface="Calibri"/>
              </a:rPr>
              <a:t>loans</a:t>
            </a:r>
            <a:r>
              <a:rPr sz="1100" spc="-25" dirty="0">
                <a:latin typeface="Calibri"/>
                <a:cs typeface="Calibri"/>
              </a:rPr>
              <a:t> </a:t>
            </a:r>
            <a:r>
              <a:rPr sz="1100" dirty="0">
                <a:latin typeface="Calibri"/>
                <a:cs typeface="Calibri"/>
              </a:rPr>
              <a:t>are</a:t>
            </a:r>
            <a:r>
              <a:rPr sz="1100" spc="-5" dirty="0">
                <a:latin typeface="Calibri"/>
                <a:cs typeface="Calibri"/>
              </a:rPr>
              <a:t> </a:t>
            </a:r>
            <a:r>
              <a:rPr sz="1100" dirty="0">
                <a:latin typeface="Calibri"/>
                <a:cs typeface="Calibri"/>
              </a:rPr>
              <a:t>in</a:t>
            </a:r>
            <a:r>
              <a:rPr sz="1100" spc="-1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category</a:t>
            </a:r>
            <a:r>
              <a:rPr sz="1100" spc="-30" dirty="0">
                <a:latin typeface="Calibri"/>
                <a:cs typeface="Calibri"/>
              </a:rPr>
              <a:t> </a:t>
            </a:r>
            <a:r>
              <a:rPr sz="1100" dirty="0">
                <a:latin typeface="Calibri"/>
                <a:cs typeface="Calibri"/>
              </a:rPr>
              <a:t>of</a:t>
            </a:r>
            <a:r>
              <a:rPr sz="1100" spc="-15" dirty="0">
                <a:latin typeface="Calibri"/>
                <a:cs typeface="Calibri"/>
              </a:rPr>
              <a:t> </a:t>
            </a:r>
            <a:r>
              <a:rPr sz="1100" dirty="0">
                <a:latin typeface="Calibri"/>
                <a:cs typeface="Calibri"/>
              </a:rPr>
              <a:t>term</a:t>
            </a:r>
            <a:r>
              <a:rPr sz="1100" spc="-20" dirty="0">
                <a:latin typeface="Calibri"/>
                <a:cs typeface="Calibri"/>
              </a:rPr>
              <a:t> </a:t>
            </a:r>
            <a:r>
              <a:rPr sz="1100" dirty="0">
                <a:latin typeface="Calibri"/>
                <a:cs typeface="Calibri"/>
              </a:rPr>
              <a:t>=</a:t>
            </a:r>
            <a:r>
              <a:rPr sz="1100" spc="-10" dirty="0">
                <a:latin typeface="Calibri"/>
                <a:cs typeface="Calibri"/>
              </a:rPr>
              <a:t> </a:t>
            </a:r>
            <a:r>
              <a:rPr sz="1100" dirty="0">
                <a:latin typeface="Calibri"/>
                <a:cs typeface="Calibri"/>
              </a:rPr>
              <a:t>36</a:t>
            </a:r>
            <a:endParaRPr sz="1100">
              <a:latin typeface="Calibri"/>
              <a:cs typeface="Calibri"/>
            </a:endParaRPr>
          </a:p>
          <a:p>
            <a:pPr marL="12700" marR="395605">
              <a:lnSpc>
                <a:spcPct val="100000"/>
              </a:lnSpc>
              <a:buSzPct val="90909"/>
              <a:buChar char="•"/>
              <a:tabLst>
                <a:tab pos="83185" algn="l"/>
              </a:tabLst>
            </a:pPr>
            <a:r>
              <a:rPr sz="1100" spc="-5" dirty="0">
                <a:latin typeface="Calibri"/>
                <a:cs typeface="Calibri"/>
              </a:rPr>
              <a:t>The </a:t>
            </a:r>
            <a:r>
              <a:rPr sz="1100" dirty="0">
                <a:latin typeface="Calibri"/>
                <a:cs typeface="Calibri"/>
              </a:rPr>
              <a:t>overall percentage of </a:t>
            </a:r>
            <a:r>
              <a:rPr sz="1100" spc="-5" dirty="0">
                <a:latin typeface="Calibri"/>
                <a:cs typeface="Calibri"/>
              </a:rPr>
              <a:t>Charge Off's </a:t>
            </a:r>
            <a:r>
              <a:rPr sz="1100" dirty="0">
                <a:latin typeface="Calibri"/>
                <a:cs typeface="Calibri"/>
              </a:rPr>
              <a:t>is </a:t>
            </a:r>
            <a:r>
              <a:rPr sz="1100" spc="-5" dirty="0">
                <a:latin typeface="Calibri"/>
                <a:cs typeface="Calibri"/>
              </a:rPr>
              <a:t>slightly higher </a:t>
            </a:r>
            <a:r>
              <a:rPr sz="1100" dirty="0">
                <a:latin typeface="Calibri"/>
                <a:cs typeface="Calibri"/>
              </a:rPr>
              <a:t>in term = 36 (8%) as </a:t>
            </a:r>
            <a:r>
              <a:rPr sz="1100" spc="-235" dirty="0">
                <a:latin typeface="Calibri"/>
                <a:cs typeface="Calibri"/>
              </a:rPr>
              <a:t> </a:t>
            </a:r>
            <a:r>
              <a:rPr sz="1100" dirty="0">
                <a:latin typeface="Calibri"/>
                <a:cs typeface="Calibri"/>
              </a:rPr>
              <a:t>compared</a:t>
            </a:r>
            <a:r>
              <a:rPr sz="1100" spc="-45"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term=60</a:t>
            </a:r>
            <a:r>
              <a:rPr sz="1100" spc="-20" dirty="0">
                <a:latin typeface="Calibri"/>
                <a:cs typeface="Calibri"/>
              </a:rPr>
              <a:t> </a:t>
            </a:r>
            <a:r>
              <a:rPr sz="1100" dirty="0">
                <a:latin typeface="Calibri"/>
                <a:cs typeface="Calibri"/>
              </a:rPr>
              <a:t>(6%)</a:t>
            </a:r>
            <a:endParaRPr sz="1100">
              <a:latin typeface="Calibri"/>
              <a:cs typeface="Calibri"/>
            </a:endParaRPr>
          </a:p>
          <a:p>
            <a:pPr marL="82550" indent="-70485">
              <a:lnSpc>
                <a:spcPct val="100000"/>
              </a:lnSpc>
              <a:buSzPct val="90909"/>
              <a:buChar char="•"/>
              <a:tabLst>
                <a:tab pos="83185" algn="l"/>
              </a:tabLst>
            </a:pPr>
            <a:r>
              <a:rPr sz="1100" dirty="0">
                <a:latin typeface="Calibri"/>
                <a:cs typeface="Calibri"/>
              </a:rPr>
              <a:t>If</a:t>
            </a:r>
            <a:r>
              <a:rPr sz="1100" spc="-5" dirty="0">
                <a:latin typeface="Calibri"/>
                <a:cs typeface="Calibri"/>
              </a:rPr>
              <a:t> </a:t>
            </a:r>
            <a:r>
              <a:rPr sz="1100" dirty="0">
                <a:latin typeface="Calibri"/>
                <a:cs typeface="Calibri"/>
              </a:rPr>
              <a:t>we</a:t>
            </a:r>
            <a:r>
              <a:rPr sz="1100" spc="-10" dirty="0">
                <a:latin typeface="Calibri"/>
                <a:cs typeface="Calibri"/>
              </a:rPr>
              <a:t> </a:t>
            </a:r>
            <a:r>
              <a:rPr sz="1100" dirty="0">
                <a:latin typeface="Calibri"/>
                <a:cs typeface="Calibri"/>
              </a:rPr>
              <a:t>calculate</a:t>
            </a:r>
            <a:r>
              <a:rPr sz="1100" spc="-3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ratio</a:t>
            </a:r>
            <a:r>
              <a:rPr sz="1100" spc="-20" dirty="0">
                <a:latin typeface="Calibri"/>
                <a:cs typeface="Calibri"/>
              </a:rPr>
              <a:t> </a:t>
            </a:r>
            <a:r>
              <a:rPr sz="1100" dirty="0">
                <a:latin typeface="Calibri"/>
                <a:cs typeface="Calibri"/>
              </a:rPr>
              <a:t>of</a:t>
            </a:r>
            <a:r>
              <a:rPr sz="1100" spc="-10" dirty="0">
                <a:latin typeface="Calibri"/>
                <a:cs typeface="Calibri"/>
              </a:rPr>
              <a:t> </a:t>
            </a:r>
            <a:r>
              <a:rPr sz="1100" spc="-5" dirty="0">
                <a:latin typeface="Calibri"/>
                <a:cs typeface="Calibri"/>
              </a:rPr>
              <a:t>Charge</a:t>
            </a:r>
            <a:r>
              <a:rPr sz="1100" spc="-10" dirty="0">
                <a:latin typeface="Calibri"/>
                <a:cs typeface="Calibri"/>
              </a:rPr>
              <a:t> </a:t>
            </a:r>
            <a:r>
              <a:rPr sz="1100" spc="-5" dirty="0">
                <a:latin typeface="Calibri"/>
                <a:cs typeface="Calibri"/>
              </a:rPr>
              <a:t>Off's</a:t>
            </a:r>
            <a:r>
              <a:rPr sz="1100" spc="-10" dirty="0">
                <a:latin typeface="Calibri"/>
                <a:cs typeface="Calibri"/>
              </a:rPr>
              <a:t> </a:t>
            </a:r>
            <a:r>
              <a:rPr sz="1100" dirty="0">
                <a:latin typeface="Calibri"/>
                <a:cs typeface="Calibri"/>
              </a:rPr>
              <a:t>within</a:t>
            </a:r>
            <a:r>
              <a:rPr sz="1100" spc="-30" dirty="0">
                <a:latin typeface="Calibri"/>
                <a:cs typeface="Calibri"/>
              </a:rPr>
              <a:t> </a:t>
            </a:r>
            <a:r>
              <a:rPr sz="1100" dirty="0">
                <a:latin typeface="Calibri"/>
                <a:cs typeface="Calibri"/>
              </a:rPr>
              <a:t>a</a:t>
            </a:r>
            <a:r>
              <a:rPr sz="1100" spc="-10" dirty="0">
                <a:latin typeface="Calibri"/>
                <a:cs typeface="Calibri"/>
              </a:rPr>
              <a:t> </a:t>
            </a:r>
            <a:r>
              <a:rPr sz="1100" dirty="0">
                <a:latin typeface="Calibri"/>
                <a:cs typeface="Calibri"/>
              </a:rPr>
              <a:t>category</a:t>
            </a:r>
            <a:endParaRPr sz="1100">
              <a:latin typeface="Calibri"/>
              <a:cs typeface="Calibri"/>
            </a:endParaRPr>
          </a:p>
          <a:p>
            <a:pPr marL="469900" marR="272415" lvl="1">
              <a:lnSpc>
                <a:spcPct val="100000"/>
              </a:lnSpc>
              <a:buSzPct val="90909"/>
              <a:buFont typeface="Calibri"/>
              <a:buChar char="•"/>
              <a:tabLst>
                <a:tab pos="540385" algn="l"/>
              </a:tabLst>
            </a:pPr>
            <a:r>
              <a:rPr sz="1100" b="1" spc="-5" dirty="0">
                <a:latin typeface="Calibri"/>
                <a:cs typeface="Calibri"/>
              </a:rPr>
              <a:t>Charge Off</a:t>
            </a:r>
            <a:r>
              <a:rPr sz="1100" spc="-5" dirty="0">
                <a:latin typeface="Calibri"/>
                <a:cs typeface="Calibri"/>
              </a:rPr>
              <a:t>s </a:t>
            </a:r>
            <a:r>
              <a:rPr sz="1100" dirty="0">
                <a:latin typeface="Calibri"/>
                <a:cs typeface="Calibri"/>
              </a:rPr>
              <a:t>ratio is </a:t>
            </a:r>
            <a:r>
              <a:rPr sz="1100" spc="-5" dirty="0">
                <a:latin typeface="Calibri"/>
                <a:cs typeface="Calibri"/>
              </a:rPr>
              <a:t>for </a:t>
            </a:r>
            <a:r>
              <a:rPr sz="1100" dirty="0">
                <a:latin typeface="Calibri"/>
                <a:cs typeface="Calibri"/>
              </a:rPr>
              <a:t>the term=60 is 25% which is much </a:t>
            </a:r>
            <a:r>
              <a:rPr sz="1100" spc="-5" dirty="0">
                <a:latin typeface="Calibri"/>
                <a:cs typeface="Calibri"/>
              </a:rPr>
              <a:t>higher </a:t>
            </a:r>
            <a:r>
              <a:rPr sz="1100" dirty="0">
                <a:latin typeface="Calibri"/>
                <a:cs typeface="Calibri"/>
              </a:rPr>
              <a:t>than </a:t>
            </a:r>
            <a:r>
              <a:rPr sz="1100" spc="-240" dirty="0">
                <a:latin typeface="Calibri"/>
                <a:cs typeface="Calibri"/>
              </a:rPr>
              <a:t> </a:t>
            </a:r>
            <a:r>
              <a:rPr sz="1100" dirty="0">
                <a:latin typeface="Calibri"/>
                <a:cs typeface="Calibri"/>
              </a:rPr>
              <a:t>term=36</a:t>
            </a:r>
            <a:r>
              <a:rPr sz="1100" spc="-25" dirty="0">
                <a:latin typeface="Calibri"/>
                <a:cs typeface="Calibri"/>
              </a:rPr>
              <a:t> </a:t>
            </a:r>
            <a:r>
              <a:rPr sz="1100" dirty="0">
                <a:latin typeface="Calibri"/>
                <a:cs typeface="Calibri"/>
              </a:rPr>
              <a:t>(10%)</a:t>
            </a:r>
            <a:endParaRPr sz="1100">
              <a:latin typeface="Calibri"/>
              <a:cs typeface="Calibri"/>
            </a:endParaRPr>
          </a:p>
          <a:p>
            <a:pPr marL="539750" lvl="1" indent="-70485">
              <a:lnSpc>
                <a:spcPct val="100000"/>
              </a:lnSpc>
              <a:buSzPct val="90909"/>
              <a:buFont typeface="Calibri"/>
              <a:buChar char="•"/>
              <a:tabLst>
                <a:tab pos="540385" algn="l"/>
              </a:tabLst>
            </a:pPr>
            <a:r>
              <a:rPr sz="1100" b="1" dirty="0">
                <a:latin typeface="Calibri"/>
                <a:cs typeface="Calibri"/>
              </a:rPr>
              <a:t>term=60</a:t>
            </a:r>
            <a:r>
              <a:rPr sz="1100" b="1" spc="-10" dirty="0">
                <a:latin typeface="Calibri"/>
                <a:cs typeface="Calibri"/>
              </a:rPr>
              <a:t> </a:t>
            </a:r>
            <a:r>
              <a:rPr sz="1100" b="1" dirty="0">
                <a:latin typeface="Calibri"/>
                <a:cs typeface="Calibri"/>
              </a:rPr>
              <a:t>is</a:t>
            </a:r>
            <a:r>
              <a:rPr sz="1100" b="1" spc="-5" dirty="0">
                <a:latin typeface="Calibri"/>
                <a:cs typeface="Calibri"/>
              </a:rPr>
              <a:t> </a:t>
            </a:r>
            <a:r>
              <a:rPr sz="1100" b="1" dirty="0">
                <a:latin typeface="Calibri"/>
                <a:cs typeface="Calibri"/>
              </a:rPr>
              <a:t>the </a:t>
            </a:r>
            <a:r>
              <a:rPr sz="1100" b="1" spc="-5" dirty="0">
                <a:latin typeface="Calibri"/>
                <a:cs typeface="Calibri"/>
              </a:rPr>
              <a:t>loan</a:t>
            </a:r>
            <a:r>
              <a:rPr sz="1100" b="1" spc="-10" dirty="0">
                <a:latin typeface="Calibri"/>
                <a:cs typeface="Calibri"/>
              </a:rPr>
              <a:t> </a:t>
            </a:r>
            <a:r>
              <a:rPr sz="1100" b="1" spc="-5" dirty="0">
                <a:latin typeface="Calibri"/>
                <a:cs typeface="Calibri"/>
              </a:rPr>
              <a:t>applications </a:t>
            </a:r>
            <a:r>
              <a:rPr sz="1100" b="1" dirty="0">
                <a:latin typeface="Calibri"/>
                <a:cs typeface="Calibri"/>
              </a:rPr>
              <a:t>which</a:t>
            </a:r>
            <a:r>
              <a:rPr sz="1100" b="1" spc="-15" dirty="0">
                <a:latin typeface="Calibri"/>
                <a:cs typeface="Calibri"/>
              </a:rPr>
              <a:t> </a:t>
            </a:r>
            <a:r>
              <a:rPr sz="1100" b="1" spc="-5" dirty="0">
                <a:latin typeface="Calibri"/>
                <a:cs typeface="Calibri"/>
              </a:rPr>
              <a:t>require</a:t>
            </a:r>
            <a:r>
              <a:rPr sz="1100" b="1" spc="-20" dirty="0">
                <a:latin typeface="Calibri"/>
                <a:cs typeface="Calibri"/>
              </a:rPr>
              <a:t> </a:t>
            </a:r>
            <a:r>
              <a:rPr sz="1100" b="1" spc="-5" dirty="0">
                <a:latin typeface="Calibri"/>
                <a:cs typeface="Calibri"/>
              </a:rPr>
              <a:t>more</a:t>
            </a:r>
            <a:r>
              <a:rPr sz="1100" b="1" spc="-10" dirty="0">
                <a:latin typeface="Calibri"/>
                <a:cs typeface="Calibri"/>
              </a:rPr>
              <a:t> </a:t>
            </a:r>
            <a:r>
              <a:rPr sz="1100" b="1" dirty="0">
                <a:latin typeface="Calibri"/>
                <a:cs typeface="Calibri"/>
              </a:rPr>
              <a:t>scrutiny</a:t>
            </a:r>
            <a:endParaRPr sz="1100">
              <a:latin typeface="Calibri"/>
              <a:cs typeface="Calibri"/>
            </a:endParaRPr>
          </a:p>
          <a:p>
            <a:pPr marL="83185" indent="-71120">
              <a:lnSpc>
                <a:spcPct val="100000"/>
              </a:lnSpc>
              <a:buSzPct val="90909"/>
              <a:buFont typeface="Calibri"/>
              <a:buChar char="•"/>
              <a:tabLst>
                <a:tab pos="83820" algn="l"/>
              </a:tabLst>
            </a:pPr>
            <a:r>
              <a:rPr sz="1100" b="1" spc="-5" dirty="0">
                <a:latin typeface="Calibri"/>
                <a:cs typeface="Calibri"/>
              </a:rPr>
              <a:t>Inferences</a:t>
            </a:r>
            <a:endParaRPr sz="1100">
              <a:latin typeface="Calibri"/>
              <a:cs typeface="Calibri"/>
            </a:endParaRPr>
          </a:p>
          <a:p>
            <a:pPr marL="539750" lvl="1" indent="-70485">
              <a:lnSpc>
                <a:spcPct val="100000"/>
              </a:lnSpc>
              <a:buSzPct val="90909"/>
              <a:buChar char="•"/>
              <a:tabLst>
                <a:tab pos="540385" algn="l"/>
              </a:tabLst>
            </a:pPr>
            <a:r>
              <a:rPr sz="1100" dirty="0">
                <a:latin typeface="Calibri"/>
                <a:cs typeface="Calibri"/>
              </a:rPr>
              <a:t>Most</a:t>
            </a:r>
            <a:r>
              <a:rPr sz="1100" spc="-40" dirty="0">
                <a:latin typeface="Calibri"/>
                <a:cs typeface="Calibri"/>
              </a:rPr>
              <a:t> </a:t>
            </a:r>
            <a:r>
              <a:rPr sz="1100" dirty="0">
                <a:latin typeface="Calibri"/>
                <a:cs typeface="Calibri"/>
              </a:rPr>
              <a:t>of</a:t>
            </a:r>
            <a:r>
              <a:rPr sz="1100" spc="-5" dirty="0">
                <a:latin typeface="Calibri"/>
                <a:cs typeface="Calibri"/>
              </a:rPr>
              <a:t> </a:t>
            </a:r>
            <a:r>
              <a:rPr sz="1100" dirty="0">
                <a:latin typeface="Calibri"/>
                <a:cs typeface="Calibri"/>
              </a:rPr>
              <a:t>the </a:t>
            </a:r>
            <a:r>
              <a:rPr sz="1100" spc="-5" dirty="0">
                <a:latin typeface="Calibri"/>
                <a:cs typeface="Calibri"/>
              </a:rPr>
              <a:t>applicants</a:t>
            </a:r>
            <a:r>
              <a:rPr sz="1100" spc="-20" dirty="0">
                <a:latin typeface="Calibri"/>
                <a:cs typeface="Calibri"/>
              </a:rPr>
              <a:t> </a:t>
            </a:r>
            <a:r>
              <a:rPr sz="1100" dirty="0">
                <a:latin typeface="Calibri"/>
                <a:cs typeface="Calibri"/>
              </a:rPr>
              <a:t>with</a:t>
            </a:r>
            <a:r>
              <a:rPr sz="1100" spc="-5" dirty="0">
                <a:latin typeface="Calibri"/>
                <a:cs typeface="Calibri"/>
              </a:rPr>
              <a:t> </a:t>
            </a:r>
            <a:r>
              <a:rPr sz="1100" dirty="0">
                <a:latin typeface="Calibri"/>
                <a:cs typeface="Calibri"/>
              </a:rPr>
              <a:t>term=60</a:t>
            </a:r>
            <a:r>
              <a:rPr sz="1100" spc="-20" dirty="0">
                <a:latin typeface="Calibri"/>
                <a:cs typeface="Calibri"/>
              </a:rPr>
              <a:t> </a:t>
            </a:r>
            <a:r>
              <a:rPr sz="1100" spc="-5" dirty="0">
                <a:latin typeface="Calibri"/>
                <a:cs typeface="Calibri"/>
              </a:rPr>
              <a:t>potentially</a:t>
            </a:r>
            <a:r>
              <a:rPr sz="1100" spc="-25" dirty="0">
                <a:latin typeface="Calibri"/>
                <a:cs typeface="Calibri"/>
              </a:rPr>
              <a:t> </a:t>
            </a:r>
            <a:r>
              <a:rPr sz="1100" dirty="0">
                <a:latin typeface="Calibri"/>
                <a:cs typeface="Calibri"/>
              </a:rPr>
              <a:t>will</a:t>
            </a:r>
            <a:r>
              <a:rPr sz="1100" spc="-5" dirty="0">
                <a:latin typeface="Calibri"/>
                <a:cs typeface="Calibri"/>
              </a:rPr>
              <a:t> </a:t>
            </a:r>
            <a:r>
              <a:rPr sz="1100" dirty="0">
                <a:latin typeface="Calibri"/>
                <a:cs typeface="Calibri"/>
              </a:rPr>
              <a:t>have</a:t>
            </a:r>
            <a:r>
              <a:rPr sz="1100" spc="-5" dirty="0">
                <a:latin typeface="Calibri"/>
                <a:cs typeface="Calibri"/>
              </a:rPr>
              <a:t> high Charge Offs</a:t>
            </a:r>
            <a:endParaRPr sz="1100">
              <a:latin typeface="Calibri"/>
              <a:cs typeface="Calibri"/>
            </a:endParaRPr>
          </a:p>
        </p:txBody>
      </p:sp>
      <p:sp>
        <p:nvSpPr>
          <p:cNvPr id="5" name="object 5"/>
          <p:cNvSpPr txBox="1"/>
          <p:nvPr/>
        </p:nvSpPr>
        <p:spPr>
          <a:xfrm>
            <a:off x="5734558" y="898016"/>
            <a:ext cx="6177280" cy="864869"/>
          </a:xfrm>
          <a:prstGeom prst="rect">
            <a:avLst/>
          </a:prstGeom>
        </p:spPr>
        <p:txBody>
          <a:bodyPr vert="horz" wrap="square" lIns="0" tIns="13335" rIns="0" bIns="0" rtlCol="0">
            <a:spAutoFit/>
          </a:bodyPr>
          <a:lstStyle/>
          <a:p>
            <a:pPr marL="62230" indent="-50165">
              <a:lnSpc>
                <a:spcPct val="100000"/>
              </a:lnSpc>
              <a:spcBef>
                <a:spcPts val="105"/>
              </a:spcBef>
              <a:buSzPct val="90909"/>
              <a:buFont typeface="Arial MT"/>
              <a:buChar char="•"/>
              <a:tabLst>
                <a:tab pos="62865" algn="l"/>
              </a:tabLst>
            </a:pPr>
            <a:r>
              <a:rPr sz="1100" dirty="0">
                <a:latin typeface="Calibri"/>
                <a:cs typeface="Calibri"/>
              </a:rPr>
              <a:t>Based</a:t>
            </a:r>
            <a:r>
              <a:rPr sz="1100" spc="-10" dirty="0">
                <a:latin typeface="Calibri"/>
                <a:cs typeface="Calibri"/>
              </a:rPr>
              <a:t> </a:t>
            </a:r>
            <a:r>
              <a:rPr sz="1100" dirty="0">
                <a:latin typeface="Calibri"/>
                <a:cs typeface="Calibri"/>
              </a:rPr>
              <a:t>on</a:t>
            </a:r>
            <a:r>
              <a:rPr sz="1100" spc="-20" dirty="0">
                <a:latin typeface="Calibri"/>
                <a:cs typeface="Calibri"/>
              </a:rPr>
              <a:t> </a:t>
            </a:r>
            <a:r>
              <a:rPr sz="1100" dirty="0">
                <a:latin typeface="Calibri"/>
                <a:cs typeface="Calibri"/>
              </a:rPr>
              <a:t>volume</a:t>
            </a:r>
            <a:r>
              <a:rPr sz="1100" spc="-25" dirty="0">
                <a:latin typeface="Calibri"/>
                <a:cs typeface="Calibri"/>
              </a:rPr>
              <a:t> </a:t>
            </a:r>
            <a:r>
              <a:rPr sz="1100" spc="-5" dirty="0">
                <a:latin typeface="Calibri"/>
                <a:cs typeface="Calibri"/>
              </a:rPr>
              <a:t>highest</a:t>
            </a:r>
            <a:r>
              <a:rPr sz="1100" spc="-15" dirty="0">
                <a:latin typeface="Calibri"/>
                <a:cs typeface="Calibri"/>
              </a:rPr>
              <a:t> </a:t>
            </a:r>
            <a:r>
              <a:rPr sz="1100" dirty="0">
                <a:latin typeface="Calibri"/>
                <a:cs typeface="Calibri"/>
              </a:rPr>
              <a:t>percentage</a:t>
            </a:r>
            <a:r>
              <a:rPr sz="1100" spc="-20" dirty="0">
                <a:latin typeface="Calibri"/>
                <a:cs typeface="Calibri"/>
              </a:rPr>
              <a:t> </a:t>
            </a:r>
            <a:r>
              <a:rPr sz="1100" dirty="0">
                <a:latin typeface="Calibri"/>
                <a:cs typeface="Calibri"/>
              </a:rPr>
              <a:t>of</a:t>
            </a:r>
            <a:r>
              <a:rPr sz="1100" spc="-5" dirty="0">
                <a:latin typeface="Calibri"/>
                <a:cs typeface="Calibri"/>
              </a:rPr>
              <a:t> Charge</a:t>
            </a:r>
            <a:r>
              <a:rPr sz="1100" dirty="0">
                <a:latin typeface="Calibri"/>
                <a:cs typeface="Calibri"/>
              </a:rPr>
              <a:t> </a:t>
            </a:r>
            <a:r>
              <a:rPr sz="1100" spc="-5" dirty="0">
                <a:latin typeface="Calibri"/>
                <a:cs typeface="Calibri"/>
              </a:rPr>
              <a:t>Offs </a:t>
            </a:r>
            <a:r>
              <a:rPr sz="1100" dirty="0">
                <a:latin typeface="Calibri"/>
                <a:cs typeface="Calibri"/>
              </a:rPr>
              <a:t>are</a:t>
            </a:r>
            <a:r>
              <a:rPr sz="1100" spc="-5" dirty="0">
                <a:latin typeface="Calibri"/>
                <a:cs typeface="Calibri"/>
              </a:rPr>
              <a:t> </a:t>
            </a:r>
            <a:r>
              <a:rPr sz="1100" dirty="0">
                <a:latin typeface="Calibri"/>
                <a:cs typeface="Calibri"/>
              </a:rPr>
              <a:t>in the category</a:t>
            </a:r>
            <a:r>
              <a:rPr sz="1100" spc="-25" dirty="0">
                <a:latin typeface="Calibri"/>
                <a:cs typeface="Calibri"/>
              </a:rPr>
              <a:t> </a:t>
            </a:r>
            <a:r>
              <a:rPr sz="1100" dirty="0">
                <a:latin typeface="Calibri"/>
                <a:cs typeface="Calibri"/>
              </a:rPr>
              <a:t>of</a:t>
            </a:r>
            <a:r>
              <a:rPr sz="1100" spc="-20" dirty="0">
                <a:latin typeface="Calibri"/>
                <a:cs typeface="Calibri"/>
              </a:rPr>
              <a:t> </a:t>
            </a:r>
            <a:r>
              <a:rPr sz="1100" dirty="0">
                <a:latin typeface="Calibri"/>
                <a:cs typeface="Calibri"/>
              </a:rPr>
              <a:t>5K</a:t>
            </a:r>
            <a:r>
              <a:rPr sz="1100" spc="10"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10k of</a:t>
            </a:r>
            <a:r>
              <a:rPr sz="1100" spc="-5" dirty="0">
                <a:latin typeface="Calibri"/>
                <a:cs typeface="Calibri"/>
              </a:rPr>
              <a:t> loan_ammount</a:t>
            </a:r>
            <a:endParaRPr sz="1100">
              <a:latin typeface="Calibri"/>
              <a:cs typeface="Calibri"/>
            </a:endParaRPr>
          </a:p>
          <a:p>
            <a:pPr marL="12700" marR="5080">
              <a:lnSpc>
                <a:spcPct val="100000"/>
              </a:lnSpc>
              <a:buSzPct val="90909"/>
              <a:buFont typeface="Arial MT"/>
              <a:buChar char="•"/>
              <a:tabLst>
                <a:tab pos="62865" algn="l"/>
              </a:tabLst>
            </a:pPr>
            <a:r>
              <a:rPr sz="1100" spc="-5" dirty="0">
                <a:latin typeface="Calibri"/>
                <a:cs typeface="Calibri"/>
              </a:rPr>
              <a:t>The Charge</a:t>
            </a:r>
            <a:r>
              <a:rPr sz="1100" spc="10" dirty="0">
                <a:latin typeface="Calibri"/>
                <a:cs typeface="Calibri"/>
              </a:rPr>
              <a:t> </a:t>
            </a:r>
            <a:r>
              <a:rPr sz="1100" spc="-5" dirty="0">
                <a:latin typeface="Calibri"/>
                <a:cs typeface="Calibri"/>
              </a:rPr>
              <a:t>Off</a:t>
            </a:r>
            <a:r>
              <a:rPr sz="1100" dirty="0">
                <a:latin typeface="Calibri"/>
                <a:cs typeface="Calibri"/>
              </a:rPr>
              <a:t> ratio</a:t>
            </a:r>
            <a:r>
              <a:rPr sz="1100" spc="-15" dirty="0">
                <a:latin typeface="Calibri"/>
                <a:cs typeface="Calibri"/>
              </a:rPr>
              <a:t> </a:t>
            </a:r>
            <a:r>
              <a:rPr sz="1100" dirty="0">
                <a:latin typeface="Calibri"/>
                <a:cs typeface="Calibri"/>
              </a:rPr>
              <a:t>of all</a:t>
            </a:r>
            <a:r>
              <a:rPr sz="1100" spc="-10" dirty="0">
                <a:latin typeface="Calibri"/>
                <a:cs typeface="Calibri"/>
              </a:rPr>
              <a:t> </a:t>
            </a:r>
            <a:r>
              <a:rPr sz="1100" dirty="0">
                <a:latin typeface="Calibri"/>
                <a:cs typeface="Calibri"/>
              </a:rPr>
              <a:t>the</a:t>
            </a:r>
            <a:r>
              <a:rPr sz="1100" spc="-5" dirty="0">
                <a:latin typeface="Calibri"/>
                <a:cs typeface="Calibri"/>
              </a:rPr>
              <a:t> </a:t>
            </a:r>
            <a:r>
              <a:rPr sz="1100" dirty="0">
                <a:latin typeface="Calibri"/>
                <a:cs typeface="Calibri"/>
              </a:rPr>
              <a:t>customer's</a:t>
            </a:r>
            <a:r>
              <a:rPr sz="1100" spc="-45" dirty="0">
                <a:latin typeface="Calibri"/>
                <a:cs typeface="Calibri"/>
              </a:rPr>
              <a:t> </a:t>
            </a:r>
            <a:r>
              <a:rPr sz="1100" dirty="0">
                <a:latin typeface="Calibri"/>
                <a:cs typeface="Calibri"/>
              </a:rPr>
              <a:t>within</a:t>
            </a:r>
            <a:r>
              <a:rPr sz="1100" spc="-20" dirty="0">
                <a:latin typeface="Calibri"/>
                <a:cs typeface="Calibri"/>
              </a:rPr>
              <a:t> </a:t>
            </a:r>
            <a:r>
              <a:rPr sz="1100" dirty="0">
                <a:latin typeface="Calibri"/>
                <a:cs typeface="Calibri"/>
              </a:rPr>
              <a:t>the</a:t>
            </a:r>
            <a:r>
              <a:rPr sz="1100" spc="-5" dirty="0">
                <a:latin typeface="Calibri"/>
                <a:cs typeface="Calibri"/>
              </a:rPr>
              <a:t> loan_amount</a:t>
            </a:r>
            <a:r>
              <a:rPr sz="1100" spc="-40" dirty="0">
                <a:latin typeface="Calibri"/>
                <a:cs typeface="Calibri"/>
              </a:rPr>
              <a:t> </a:t>
            </a:r>
            <a:r>
              <a:rPr sz="1100" dirty="0">
                <a:latin typeface="Calibri"/>
                <a:cs typeface="Calibri"/>
              </a:rPr>
              <a:t>of 15K</a:t>
            </a:r>
            <a:r>
              <a:rPr sz="1100" spc="-5" dirty="0">
                <a:latin typeface="Calibri"/>
                <a:cs typeface="Calibri"/>
              </a:rPr>
              <a:t> </a:t>
            </a:r>
            <a:r>
              <a:rPr sz="1100" dirty="0">
                <a:latin typeface="Calibri"/>
                <a:cs typeface="Calibri"/>
              </a:rPr>
              <a:t>and</a:t>
            </a:r>
            <a:r>
              <a:rPr sz="1100" spc="-5" dirty="0">
                <a:latin typeface="Calibri"/>
                <a:cs typeface="Calibri"/>
              </a:rPr>
              <a:t> </a:t>
            </a:r>
            <a:r>
              <a:rPr sz="1100" dirty="0">
                <a:latin typeface="Calibri"/>
                <a:cs typeface="Calibri"/>
              </a:rPr>
              <a:t>above</a:t>
            </a:r>
            <a:r>
              <a:rPr sz="1100" spc="-15" dirty="0">
                <a:latin typeface="Calibri"/>
                <a:cs typeface="Calibri"/>
              </a:rPr>
              <a:t> </a:t>
            </a:r>
            <a:r>
              <a:rPr sz="1100" dirty="0">
                <a:latin typeface="Calibri"/>
                <a:cs typeface="Calibri"/>
              </a:rPr>
              <a:t>is</a:t>
            </a:r>
            <a:r>
              <a:rPr sz="1100" spc="-5" dirty="0">
                <a:latin typeface="Calibri"/>
                <a:cs typeface="Calibri"/>
              </a:rPr>
              <a:t> </a:t>
            </a:r>
            <a:r>
              <a:rPr sz="1100" dirty="0">
                <a:latin typeface="Calibri"/>
                <a:cs typeface="Calibri"/>
              </a:rPr>
              <a:t>at the</a:t>
            </a:r>
            <a:r>
              <a:rPr sz="1100" spc="-5" dirty="0">
                <a:latin typeface="Calibri"/>
                <a:cs typeface="Calibri"/>
              </a:rPr>
              <a:t> highest</a:t>
            </a:r>
            <a:r>
              <a:rPr sz="1100" spc="-15" dirty="0">
                <a:latin typeface="Calibri"/>
                <a:cs typeface="Calibri"/>
              </a:rPr>
              <a:t> </a:t>
            </a:r>
            <a:r>
              <a:rPr sz="1100" spc="-5" dirty="0">
                <a:latin typeface="Calibri"/>
                <a:cs typeface="Calibri"/>
              </a:rPr>
              <a:t>Charge </a:t>
            </a:r>
            <a:r>
              <a:rPr sz="1100" spc="-229" dirty="0">
                <a:latin typeface="Calibri"/>
                <a:cs typeface="Calibri"/>
              </a:rPr>
              <a:t> </a:t>
            </a:r>
            <a:r>
              <a:rPr sz="1100" spc="-5" dirty="0">
                <a:latin typeface="Calibri"/>
                <a:cs typeface="Calibri"/>
              </a:rPr>
              <a:t>Off</a:t>
            </a:r>
            <a:r>
              <a:rPr sz="1100" spc="-15" dirty="0">
                <a:latin typeface="Calibri"/>
                <a:cs typeface="Calibri"/>
              </a:rPr>
              <a:t> </a:t>
            </a:r>
            <a:r>
              <a:rPr sz="1100" dirty="0">
                <a:latin typeface="Calibri"/>
                <a:cs typeface="Calibri"/>
              </a:rPr>
              <a:t>risk</a:t>
            </a:r>
            <a:endParaRPr sz="1100">
              <a:latin typeface="Calibri"/>
              <a:cs typeface="Calibri"/>
            </a:endParaRPr>
          </a:p>
          <a:p>
            <a:pPr marL="62230" indent="-50165">
              <a:lnSpc>
                <a:spcPct val="100000"/>
              </a:lnSpc>
              <a:buSzPct val="90909"/>
              <a:buFont typeface="Arial MT"/>
              <a:buChar char="•"/>
              <a:tabLst>
                <a:tab pos="62865" algn="l"/>
              </a:tabLst>
            </a:pPr>
            <a:r>
              <a:rPr sz="1100" b="1" spc="-5" dirty="0">
                <a:latin typeface="Calibri"/>
                <a:cs typeface="Calibri"/>
              </a:rPr>
              <a:t>Inferences</a:t>
            </a:r>
            <a:endParaRPr sz="1100">
              <a:latin typeface="Calibri"/>
              <a:cs typeface="Calibri"/>
            </a:endParaRPr>
          </a:p>
          <a:p>
            <a:pPr marL="756285" lvl="1" indent="-287020">
              <a:lnSpc>
                <a:spcPct val="100000"/>
              </a:lnSpc>
              <a:buFont typeface="Arial MT"/>
              <a:buChar char="•"/>
              <a:tabLst>
                <a:tab pos="756285" algn="l"/>
                <a:tab pos="756920" algn="l"/>
              </a:tabLst>
            </a:pPr>
            <a:r>
              <a:rPr sz="1100" spc="-5" dirty="0">
                <a:latin typeface="Calibri"/>
                <a:cs typeface="Calibri"/>
              </a:rPr>
              <a:t>Charge</a:t>
            </a:r>
            <a:r>
              <a:rPr sz="1100" spc="-10" dirty="0">
                <a:latin typeface="Calibri"/>
                <a:cs typeface="Calibri"/>
              </a:rPr>
              <a:t> </a:t>
            </a:r>
            <a:r>
              <a:rPr sz="1100" spc="-5" dirty="0">
                <a:latin typeface="Calibri"/>
                <a:cs typeface="Calibri"/>
              </a:rPr>
              <a:t>Off</a:t>
            </a:r>
            <a:r>
              <a:rPr sz="1100" dirty="0">
                <a:latin typeface="Calibri"/>
                <a:cs typeface="Calibri"/>
              </a:rPr>
              <a:t> risk</a:t>
            </a:r>
            <a:r>
              <a:rPr sz="1100" spc="-5" dirty="0">
                <a:latin typeface="Calibri"/>
                <a:cs typeface="Calibri"/>
              </a:rPr>
              <a:t> </a:t>
            </a:r>
            <a:r>
              <a:rPr sz="1100" dirty="0">
                <a:latin typeface="Calibri"/>
                <a:cs typeface="Calibri"/>
              </a:rPr>
              <a:t>of</a:t>
            </a:r>
            <a:r>
              <a:rPr sz="1100" spc="-10" dirty="0">
                <a:latin typeface="Calibri"/>
                <a:cs typeface="Calibri"/>
              </a:rPr>
              <a:t> </a:t>
            </a:r>
            <a:r>
              <a:rPr sz="1100" dirty="0">
                <a:latin typeface="Calibri"/>
                <a:cs typeface="Calibri"/>
              </a:rPr>
              <a:t>loan</a:t>
            </a:r>
            <a:r>
              <a:rPr sz="1100" spc="-25" dirty="0">
                <a:latin typeface="Calibri"/>
                <a:cs typeface="Calibri"/>
              </a:rPr>
              <a:t> </a:t>
            </a:r>
            <a:r>
              <a:rPr sz="1100" dirty="0">
                <a:latin typeface="Calibri"/>
                <a:cs typeface="Calibri"/>
              </a:rPr>
              <a:t>amount</a:t>
            </a:r>
            <a:r>
              <a:rPr sz="1100" spc="-40" dirty="0">
                <a:latin typeface="Calibri"/>
                <a:cs typeface="Calibri"/>
              </a:rPr>
              <a:t> </a:t>
            </a:r>
            <a:r>
              <a:rPr sz="1100" dirty="0">
                <a:latin typeface="Calibri"/>
                <a:cs typeface="Calibri"/>
              </a:rPr>
              <a:t>15K</a:t>
            </a:r>
            <a:r>
              <a:rPr sz="1100" spc="5" dirty="0">
                <a:latin typeface="Calibri"/>
                <a:cs typeface="Calibri"/>
              </a:rPr>
              <a:t> </a:t>
            </a:r>
            <a:r>
              <a:rPr sz="1100" dirty="0">
                <a:latin typeface="Calibri"/>
                <a:cs typeface="Calibri"/>
              </a:rPr>
              <a:t>and</a:t>
            </a:r>
            <a:r>
              <a:rPr sz="1100" spc="-15" dirty="0">
                <a:latin typeface="Calibri"/>
                <a:cs typeface="Calibri"/>
              </a:rPr>
              <a:t> </a:t>
            </a:r>
            <a:r>
              <a:rPr sz="1100" dirty="0">
                <a:latin typeface="Calibri"/>
                <a:cs typeface="Calibri"/>
              </a:rPr>
              <a:t>above</a:t>
            </a:r>
            <a:r>
              <a:rPr sz="1100" spc="-15" dirty="0">
                <a:latin typeface="Calibri"/>
                <a:cs typeface="Calibri"/>
              </a:rPr>
              <a:t> </a:t>
            </a:r>
            <a:r>
              <a:rPr sz="1100" dirty="0">
                <a:latin typeface="Calibri"/>
                <a:cs typeface="Calibri"/>
              </a:rPr>
              <a:t>is</a:t>
            </a:r>
            <a:r>
              <a:rPr sz="1100" spc="-10" dirty="0">
                <a:latin typeface="Calibri"/>
                <a:cs typeface="Calibri"/>
              </a:rPr>
              <a:t> </a:t>
            </a:r>
            <a:r>
              <a:rPr sz="1100" dirty="0">
                <a:latin typeface="Calibri"/>
                <a:cs typeface="Calibri"/>
              </a:rPr>
              <a:t>at</a:t>
            </a:r>
            <a:r>
              <a:rPr sz="1100" spc="-10" dirty="0">
                <a:latin typeface="Calibri"/>
                <a:cs typeface="Calibri"/>
              </a:rPr>
              <a:t> </a:t>
            </a:r>
            <a:r>
              <a:rPr sz="1100" dirty="0">
                <a:latin typeface="Calibri"/>
                <a:cs typeface="Calibri"/>
              </a:rPr>
              <a:t>the</a:t>
            </a:r>
            <a:r>
              <a:rPr sz="1100" spc="-5" dirty="0">
                <a:latin typeface="Calibri"/>
                <a:cs typeface="Calibri"/>
              </a:rPr>
              <a:t> highest</a:t>
            </a:r>
            <a:r>
              <a:rPr sz="1100" spc="-20" dirty="0">
                <a:latin typeface="Calibri"/>
                <a:cs typeface="Calibri"/>
              </a:rPr>
              <a:t> </a:t>
            </a:r>
            <a:r>
              <a:rPr sz="1100" dirty="0">
                <a:latin typeface="Calibri"/>
                <a:cs typeface="Calibri"/>
              </a:rPr>
              <a:t>risk</a:t>
            </a:r>
            <a:endParaRPr sz="11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926" y="115011"/>
            <a:ext cx="7019925" cy="300355"/>
          </a:xfrm>
          <a:prstGeom prst="rect">
            <a:avLst/>
          </a:prstGeom>
        </p:spPr>
        <p:txBody>
          <a:bodyPr vert="horz" wrap="square" lIns="0" tIns="12700" rIns="0" bIns="0" rtlCol="0">
            <a:spAutoFit/>
          </a:bodyPr>
          <a:lstStyle/>
          <a:p>
            <a:pPr marL="12700">
              <a:lnSpc>
                <a:spcPct val="100000"/>
              </a:lnSpc>
              <a:spcBef>
                <a:spcPts val="100"/>
              </a:spcBef>
            </a:pPr>
            <a:r>
              <a:rPr sz="1800" spc="-5" dirty="0"/>
              <a:t>Analysis</a:t>
            </a:r>
            <a:r>
              <a:rPr sz="1800" spc="-45" dirty="0"/>
              <a:t> </a:t>
            </a:r>
            <a:r>
              <a:rPr sz="1800" spc="-5" dirty="0"/>
              <a:t>of</a:t>
            </a:r>
            <a:r>
              <a:rPr sz="1800" spc="10" dirty="0"/>
              <a:t> </a:t>
            </a:r>
            <a:r>
              <a:rPr sz="1800" spc="-20" dirty="0"/>
              <a:t>Interest</a:t>
            </a:r>
            <a:r>
              <a:rPr sz="1800" spc="55" dirty="0"/>
              <a:t> </a:t>
            </a:r>
            <a:r>
              <a:rPr sz="1800" spc="-10" dirty="0"/>
              <a:t>Rate</a:t>
            </a:r>
            <a:r>
              <a:rPr sz="1800" spc="-35" dirty="0"/>
              <a:t> Vs</a:t>
            </a:r>
            <a:r>
              <a:rPr sz="1800" spc="5" dirty="0"/>
              <a:t> </a:t>
            </a:r>
            <a:r>
              <a:rPr sz="1800" spc="-5" dirty="0"/>
              <a:t>Loan</a:t>
            </a:r>
            <a:r>
              <a:rPr sz="1800" spc="15" dirty="0"/>
              <a:t> </a:t>
            </a:r>
            <a:r>
              <a:rPr sz="1800" spc="-10" dirty="0"/>
              <a:t>Status </a:t>
            </a:r>
            <a:r>
              <a:rPr sz="1800" spc="-5" dirty="0"/>
              <a:t>and</a:t>
            </a:r>
            <a:r>
              <a:rPr sz="1800" spc="-80" dirty="0"/>
              <a:t> </a:t>
            </a:r>
            <a:r>
              <a:rPr sz="1800" spc="-5" dirty="0"/>
              <a:t>Annual</a:t>
            </a:r>
            <a:r>
              <a:rPr sz="1800" spc="-10" dirty="0"/>
              <a:t> </a:t>
            </a:r>
            <a:r>
              <a:rPr sz="1800" spc="-5" dirty="0"/>
              <a:t>Income</a:t>
            </a:r>
            <a:r>
              <a:rPr sz="1800" spc="-50" dirty="0"/>
              <a:t> </a:t>
            </a:r>
            <a:r>
              <a:rPr sz="1800" spc="-35" dirty="0"/>
              <a:t>Vs</a:t>
            </a:r>
            <a:r>
              <a:rPr sz="1800" spc="5" dirty="0"/>
              <a:t> </a:t>
            </a:r>
            <a:r>
              <a:rPr sz="1800" spc="-5" dirty="0"/>
              <a:t>Loan</a:t>
            </a:r>
            <a:r>
              <a:rPr sz="1800" spc="15" dirty="0"/>
              <a:t> </a:t>
            </a:r>
            <a:r>
              <a:rPr sz="1800" spc="-10" dirty="0"/>
              <a:t>Status</a:t>
            </a:r>
            <a:endParaRPr sz="1800"/>
          </a:p>
        </p:txBody>
      </p:sp>
      <p:grpSp>
        <p:nvGrpSpPr>
          <p:cNvPr id="3" name="object 3"/>
          <p:cNvGrpSpPr/>
          <p:nvPr/>
        </p:nvGrpSpPr>
        <p:grpSpPr>
          <a:xfrm>
            <a:off x="0" y="2955534"/>
            <a:ext cx="12038330" cy="3889375"/>
            <a:chOff x="0" y="2955534"/>
            <a:chExt cx="12038330" cy="3889375"/>
          </a:xfrm>
        </p:grpSpPr>
        <p:pic>
          <p:nvPicPr>
            <p:cNvPr id="4" name="object 4"/>
            <p:cNvPicPr/>
            <p:nvPr/>
          </p:nvPicPr>
          <p:blipFill>
            <a:blip r:embed="rId2" cstate="print"/>
            <a:stretch>
              <a:fillRect/>
            </a:stretch>
          </p:blipFill>
          <p:spPr>
            <a:xfrm>
              <a:off x="5923900" y="2955534"/>
              <a:ext cx="6114232" cy="3889145"/>
            </a:xfrm>
            <a:prstGeom prst="rect">
              <a:avLst/>
            </a:prstGeom>
          </p:spPr>
        </p:pic>
        <p:pic>
          <p:nvPicPr>
            <p:cNvPr id="5" name="object 5"/>
            <p:cNvPicPr/>
            <p:nvPr/>
          </p:nvPicPr>
          <p:blipFill>
            <a:blip r:embed="rId3" cstate="print"/>
            <a:stretch>
              <a:fillRect/>
            </a:stretch>
          </p:blipFill>
          <p:spPr>
            <a:xfrm>
              <a:off x="0" y="3075431"/>
              <a:ext cx="5984747" cy="3566160"/>
            </a:xfrm>
            <a:prstGeom prst="rect">
              <a:avLst/>
            </a:prstGeom>
          </p:spPr>
        </p:pic>
      </p:grpSp>
      <p:sp>
        <p:nvSpPr>
          <p:cNvPr id="6" name="object 6"/>
          <p:cNvSpPr txBox="1"/>
          <p:nvPr/>
        </p:nvSpPr>
        <p:spPr>
          <a:xfrm>
            <a:off x="6435344" y="1295527"/>
            <a:ext cx="5526405" cy="1123315"/>
          </a:xfrm>
          <a:prstGeom prst="rect">
            <a:avLst/>
          </a:prstGeom>
        </p:spPr>
        <p:txBody>
          <a:bodyPr vert="horz" wrap="square" lIns="0" tIns="12700" rIns="0" bIns="0" rtlCol="0">
            <a:spAutoFit/>
          </a:bodyPr>
          <a:lstStyle/>
          <a:p>
            <a:pPr marL="12700" marR="5080">
              <a:lnSpc>
                <a:spcPct val="100000"/>
              </a:lnSpc>
              <a:spcBef>
                <a:spcPts val="100"/>
              </a:spcBef>
              <a:buSzPct val="94444"/>
              <a:buFont typeface="Arial MT"/>
              <a:buChar char="•"/>
              <a:tabLst>
                <a:tab pos="93980" algn="l"/>
              </a:tabLst>
            </a:pPr>
            <a:r>
              <a:rPr sz="1800" dirty="0">
                <a:latin typeface="Calibri"/>
                <a:cs typeface="Calibri"/>
              </a:rPr>
              <a:t>Based</a:t>
            </a:r>
            <a:r>
              <a:rPr sz="1800" spc="-15" dirty="0">
                <a:latin typeface="Calibri"/>
                <a:cs typeface="Calibri"/>
              </a:rPr>
              <a:t> </a:t>
            </a:r>
            <a:r>
              <a:rPr sz="1800" spc="-5" dirty="0">
                <a:latin typeface="Calibri"/>
                <a:cs typeface="Calibri"/>
              </a:rPr>
              <a:t>on</a:t>
            </a:r>
            <a:r>
              <a:rPr sz="1800" spc="10" dirty="0">
                <a:latin typeface="Calibri"/>
                <a:cs typeface="Calibri"/>
              </a:rPr>
              <a:t> </a:t>
            </a:r>
            <a:r>
              <a:rPr sz="1800" spc="-10" dirty="0">
                <a:latin typeface="Calibri"/>
                <a:cs typeface="Calibri"/>
              </a:rPr>
              <a:t>volume</a:t>
            </a:r>
            <a:r>
              <a:rPr sz="1800" spc="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based on</a:t>
            </a:r>
            <a:r>
              <a:rPr sz="1800" spc="5" dirty="0">
                <a:latin typeface="Calibri"/>
                <a:cs typeface="Calibri"/>
              </a:rPr>
              <a:t> </a:t>
            </a:r>
            <a:r>
              <a:rPr sz="1800" spc="-10" dirty="0">
                <a:latin typeface="Calibri"/>
                <a:cs typeface="Calibri"/>
              </a:rPr>
              <a:t>Charge</a:t>
            </a:r>
            <a:r>
              <a:rPr sz="1800" dirty="0">
                <a:latin typeface="Calibri"/>
                <a:cs typeface="Calibri"/>
              </a:rPr>
              <a:t> </a:t>
            </a:r>
            <a:r>
              <a:rPr sz="1800" spc="-5" dirty="0">
                <a:latin typeface="Calibri"/>
                <a:cs typeface="Calibri"/>
              </a:rPr>
              <a:t>Off </a:t>
            </a:r>
            <a:r>
              <a:rPr sz="1800" spc="-15" dirty="0">
                <a:latin typeface="Calibri"/>
                <a:cs typeface="Calibri"/>
              </a:rPr>
              <a:t>ratio</a:t>
            </a:r>
            <a:r>
              <a:rPr sz="1800" spc="-5" dirty="0">
                <a:latin typeface="Calibri"/>
                <a:cs typeface="Calibri"/>
              </a:rPr>
              <a:t> within</a:t>
            </a:r>
            <a:r>
              <a:rPr sz="1800" spc="25" dirty="0">
                <a:latin typeface="Calibri"/>
                <a:cs typeface="Calibri"/>
              </a:rPr>
              <a:t> </a:t>
            </a:r>
            <a:r>
              <a:rPr sz="1800" dirty="0">
                <a:latin typeface="Calibri"/>
                <a:cs typeface="Calibri"/>
              </a:rPr>
              <a:t>the </a:t>
            </a:r>
            <a:r>
              <a:rPr sz="1800" spc="-395" dirty="0">
                <a:latin typeface="Calibri"/>
                <a:cs typeface="Calibri"/>
              </a:rPr>
              <a:t> </a:t>
            </a:r>
            <a:r>
              <a:rPr sz="1800" spc="-25" dirty="0">
                <a:latin typeface="Calibri"/>
                <a:cs typeface="Calibri"/>
              </a:rPr>
              <a:t>category,</a:t>
            </a:r>
            <a:r>
              <a:rPr sz="1800" dirty="0">
                <a:latin typeface="Calibri"/>
                <a:cs typeface="Calibri"/>
              </a:rPr>
              <a:t> the </a:t>
            </a:r>
            <a:r>
              <a:rPr sz="1800" spc="-20" dirty="0">
                <a:latin typeface="Calibri"/>
                <a:cs typeface="Calibri"/>
              </a:rPr>
              <a:t>Very</a:t>
            </a:r>
            <a:r>
              <a:rPr sz="1800" dirty="0">
                <a:latin typeface="Calibri"/>
                <a:cs typeface="Calibri"/>
              </a:rPr>
              <a:t> </a:t>
            </a:r>
            <a:r>
              <a:rPr sz="1800" spc="-5" dirty="0">
                <a:latin typeface="Calibri"/>
                <a:cs typeface="Calibri"/>
              </a:rPr>
              <a:t>High</a:t>
            </a:r>
            <a:r>
              <a:rPr sz="1800" spc="25" dirty="0">
                <a:latin typeface="Calibri"/>
                <a:cs typeface="Calibri"/>
              </a:rPr>
              <a:t> </a:t>
            </a:r>
            <a:r>
              <a:rPr sz="1800" spc="-15" dirty="0">
                <a:latin typeface="Calibri"/>
                <a:cs typeface="Calibri"/>
              </a:rPr>
              <a:t>interest</a:t>
            </a:r>
            <a:r>
              <a:rPr sz="1800" dirty="0">
                <a:latin typeface="Calibri"/>
                <a:cs typeface="Calibri"/>
              </a:rPr>
              <a:t> </a:t>
            </a:r>
            <a:r>
              <a:rPr sz="1800" spc="-20" dirty="0">
                <a:latin typeface="Calibri"/>
                <a:cs typeface="Calibri"/>
              </a:rPr>
              <a:t>rates</a:t>
            </a:r>
            <a:r>
              <a:rPr sz="1800" spc="5" dirty="0">
                <a:latin typeface="Calibri"/>
                <a:cs typeface="Calibri"/>
              </a:rPr>
              <a:t> </a:t>
            </a:r>
            <a:r>
              <a:rPr sz="1800" spc="-10" dirty="0">
                <a:latin typeface="Calibri"/>
                <a:cs typeface="Calibri"/>
              </a:rPr>
              <a:t>are</a:t>
            </a:r>
            <a:r>
              <a:rPr sz="1800" dirty="0">
                <a:latin typeface="Calibri"/>
                <a:cs typeface="Calibri"/>
              </a:rPr>
              <a:t> in</a:t>
            </a:r>
            <a:r>
              <a:rPr sz="1800" spc="10" dirty="0">
                <a:latin typeface="Calibri"/>
                <a:cs typeface="Calibri"/>
              </a:rPr>
              <a:t> </a:t>
            </a:r>
            <a:r>
              <a:rPr sz="1800" spc="-5" dirty="0">
                <a:latin typeface="Calibri"/>
                <a:cs typeface="Calibri"/>
              </a:rPr>
              <a:t>risk of</a:t>
            </a:r>
            <a:r>
              <a:rPr sz="1800" spc="10" dirty="0">
                <a:latin typeface="Calibri"/>
                <a:cs typeface="Calibri"/>
              </a:rPr>
              <a:t> </a:t>
            </a:r>
            <a:r>
              <a:rPr sz="1800" spc="-10" dirty="0">
                <a:latin typeface="Calibri"/>
                <a:cs typeface="Calibri"/>
              </a:rPr>
              <a:t>Charge </a:t>
            </a:r>
            <a:r>
              <a:rPr sz="1800" spc="-5" dirty="0">
                <a:latin typeface="Calibri"/>
                <a:cs typeface="Calibri"/>
              </a:rPr>
              <a:t> </a:t>
            </a:r>
            <a:r>
              <a:rPr sz="1800" spc="-10" dirty="0">
                <a:latin typeface="Calibri"/>
                <a:cs typeface="Calibri"/>
              </a:rPr>
              <a:t>Off</a:t>
            </a:r>
            <a:endParaRPr sz="1800">
              <a:latin typeface="Calibri"/>
              <a:cs typeface="Calibri"/>
            </a:endParaRPr>
          </a:p>
          <a:p>
            <a:pPr marL="93345" indent="-81280">
              <a:lnSpc>
                <a:spcPct val="100000"/>
              </a:lnSpc>
              <a:buSzPct val="94444"/>
              <a:buFont typeface="Arial MT"/>
              <a:buChar char="•"/>
              <a:tabLst>
                <a:tab pos="93980" algn="l"/>
              </a:tabLst>
            </a:pPr>
            <a:r>
              <a:rPr sz="1800" spc="-25" dirty="0">
                <a:latin typeface="Calibri"/>
                <a:cs typeface="Calibri"/>
              </a:rPr>
              <a:t>Very</a:t>
            </a:r>
            <a:r>
              <a:rPr sz="1800" spc="-5" dirty="0">
                <a:latin typeface="Calibri"/>
                <a:cs typeface="Calibri"/>
              </a:rPr>
              <a:t> High</a:t>
            </a:r>
            <a:r>
              <a:rPr sz="1800" spc="10" dirty="0">
                <a:latin typeface="Calibri"/>
                <a:cs typeface="Calibri"/>
              </a:rPr>
              <a:t> </a:t>
            </a:r>
            <a:r>
              <a:rPr sz="1800" spc="-15" dirty="0">
                <a:latin typeface="Calibri"/>
                <a:cs typeface="Calibri"/>
              </a:rPr>
              <a:t>interest</a:t>
            </a:r>
            <a:r>
              <a:rPr sz="1800" dirty="0">
                <a:latin typeface="Calibri"/>
                <a:cs typeface="Calibri"/>
              </a:rPr>
              <a:t> </a:t>
            </a:r>
            <a:r>
              <a:rPr sz="1800" spc="-25" dirty="0">
                <a:latin typeface="Calibri"/>
                <a:cs typeface="Calibri"/>
              </a:rPr>
              <a:t>rate</a:t>
            </a:r>
            <a:r>
              <a:rPr sz="1800" dirty="0">
                <a:latin typeface="Calibri"/>
                <a:cs typeface="Calibri"/>
              </a:rPr>
              <a:t> is</a:t>
            </a:r>
            <a:r>
              <a:rPr sz="1800" spc="-5" dirty="0">
                <a:latin typeface="Calibri"/>
                <a:cs typeface="Calibri"/>
              </a:rPr>
              <a:t> </a:t>
            </a:r>
            <a:r>
              <a:rPr sz="1800" dirty="0">
                <a:latin typeface="Calibri"/>
                <a:cs typeface="Calibri"/>
              </a:rPr>
              <a:t>15%</a:t>
            </a:r>
            <a:r>
              <a:rPr sz="1800" spc="-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above</a:t>
            </a:r>
            <a:endParaRPr sz="1800">
              <a:latin typeface="Calibri"/>
              <a:cs typeface="Calibri"/>
            </a:endParaRPr>
          </a:p>
        </p:txBody>
      </p:sp>
      <p:sp>
        <p:nvSpPr>
          <p:cNvPr id="7" name="object 7"/>
          <p:cNvSpPr txBox="1"/>
          <p:nvPr/>
        </p:nvSpPr>
        <p:spPr>
          <a:xfrm>
            <a:off x="331724" y="902589"/>
            <a:ext cx="5742940" cy="2220595"/>
          </a:xfrm>
          <a:prstGeom prst="rect">
            <a:avLst/>
          </a:prstGeom>
        </p:spPr>
        <p:txBody>
          <a:bodyPr vert="horz" wrap="square" lIns="0" tIns="12700" rIns="0" bIns="0" rtlCol="0">
            <a:spAutoFit/>
          </a:bodyPr>
          <a:lstStyle/>
          <a:p>
            <a:pPr marL="93345" indent="-81280">
              <a:lnSpc>
                <a:spcPct val="100000"/>
              </a:lnSpc>
              <a:spcBef>
                <a:spcPts val="100"/>
              </a:spcBef>
              <a:buSzPct val="94444"/>
              <a:buFont typeface="Arial MT"/>
              <a:buChar char="•"/>
              <a:tabLst>
                <a:tab pos="93980" algn="l"/>
              </a:tabLst>
            </a:pPr>
            <a:r>
              <a:rPr sz="1800" spc="-5" dirty="0">
                <a:latin typeface="Calibri"/>
                <a:cs typeface="Calibri"/>
              </a:rPr>
              <a:t>Annual</a:t>
            </a:r>
            <a:r>
              <a:rPr sz="1800" spc="5" dirty="0">
                <a:latin typeface="Calibri"/>
                <a:cs typeface="Calibri"/>
              </a:rPr>
              <a:t> </a:t>
            </a:r>
            <a:r>
              <a:rPr sz="1800" spc="-10" dirty="0">
                <a:latin typeface="Calibri"/>
                <a:cs typeface="Calibri"/>
              </a:rPr>
              <a:t>income</a:t>
            </a:r>
            <a:r>
              <a:rPr sz="1800" spc="10" dirty="0">
                <a:latin typeface="Calibri"/>
                <a:cs typeface="Calibri"/>
              </a:rPr>
              <a:t> </a:t>
            </a:r>
            <a:r>
              <a:rPr sz="1800" spc="-10" dirty="0">
                <a:latin typeface="Calibri"/>
                <a:cs typeface="Calibri"/>
              </a:rPr>
              <a:t>range</a:t>
            </a:r>
            <a:r>
              <a:rPr sz="1800" spc="-5" dirty="0">
                <a:latin typeface="Calibri"/>
                <a:cs typeface="Calibri"/>
              </a:rPr>
              <a:t> of</a:t>
            </a:r>
            <a:r>
              <a:rPr sz="1800" spc="5" dirty="0">
                <a:latin typeface="Calibri"/>
                <a:cs typeface="Calibri"/>
              </a:rPr>
              <a:t> </a:t>
            </a:r>
            <a:r>
              <a:rPr sz="1800" dirty="0">
                <a:latin typeface="Calibri"/>
                <a:cs typeface="Calibri"/>
              </a:rPr>
              <a:t>0-40K</a:t>
            </a:r>
            <a:r>
              <a:rPr sz="1800" spc="10" dirty="0">
                <a:latin typeface="Calibri"/>
                <a:cs typeface="Calibri"/>
              </a:rPr>
              <a:t> </a:t>
            </a:r>
            <a:r>
              <a:rPr sz="1800" spc="-5" dirty="0">
                <a:latin typeface="Calibri"/>
                <a:cs typeface="Calibri"/>
              </a:rPr>
              <a:t>has </a:t>
            </a:r>
            <a:r>
              <a:rPr sz="1800" dirty="0">
                <a:latin typeface="Calibri"/>
                <a:cs typeface="Calibri"/>
              </a:rPr>
              <a:t>the</a:t>
            </a:r>
            <a:r>
              <a:rPr sz="1800" spc="15" dirty="0">
                <a:latin typeface="Calibri"/>
                <a:cs typeface="Calibri"/>
              </a:rPr>
              <a:t> </a:t>
            </a:r>
            <a:r>
              <a:rPr sz="1800" spc="-10" dirty="0">
                <a:latin typeface="Calibri"/>
                <a:cs typeface="Calibri"/>
              </a:rPr>
              <a:t>highest</a:t>
            </a:r>
            <a:r>
              <a:rPr sz="1800" dirty="0">
                <a:latin typeface="Calibri"/>
                <a:cs typeface="Calibri"/>
              </a:rPr>
              <a:t> </a:t>
            </a:r>
            <a:r>
              <a:rPr sz="1800" spc="-10" dirty="0">
                <a:latin typeface="Calibri"/>
                <a:cs typeface="Calibri"/>
              </a:rPr>
              <a:t>charge</a:t>
            </a:r>
            <a:r>
              <a:rPr sz="1800" spc="15" dirty="0">
                <a:latin typeface="Calibri"/>
                <a:cs typeface="Calibri"/>
              </a:rPr>
              <a:t> </a:t>
            </a:r>
            <a:r>
              <a:rPr sz="1800" spc="-10" dirty="0">
                <a:latin typeface="Calibri"/>
                <a:cs typeface="Calibri"/>
              </a:rPr>
              <a:t>offs</a:t>
            </a:r>
            <a:endParaRPr sz="1800">
              <a:latin typeface="Calibri"/>
              <a:cs typeface="Calibri"/>
            </a:endParaRPr>
          </a:p>
          <a:p>
            <a:pPr marL="93345" indent="-81280">
              <a:lnSpc>
                <a:spcPct val="100000"/>
              </a:lnSpc>
              <a:buSzPct val="94444"/>
              <a:buFont typeface="Arial MT"/>
              <a:buChar char="•"/>
              <a:tabLst>
                <a:tab pos="93980" algn="l"/>
              </a:tabLst>
            </a:pPr>
            <a:r>
              <a:rPr sz="1800" spc="-10" dirty="0">
                <a:latin typeface="Calibri"/>
                <a:cs typeface="Calibri"/>
              </a:rPr>
              <a:t>Charge</a:t>
            </a:r>
            <a:r>
              <a:rPr sz="1800" spc="-5" dirty="0">
                <a:latin typeface="Calibri"/>
                <a:cs typeface="Calibri"/>
              </a:rPr>
              <a:t> off </a:t>
            </a:r>
            <a:r>
              <a:rPr sz="1800" spc="-15" dirty="0">
                <a:latin typeface="Calibri"/>
                <a:cs typeface="Calibri"/>
              </a:rPr>
              <a:t>ratio</a:t>
            </a:r>
            <a:r>
              <a:rPr sz="1800" spc="-5" dirty="0">
                <a:latin typeface="Calibri"/>
                <a:cs typeface="Calibri"/>
              </a:rPr>
              <a:t> within</a:t>
            </a:r>
            <a:r>
              <a:rPr sz="1800" spc="20" dirty="0">
                <a:latin typeface="Calibri"/>
                <a:cs typeface="Calibri"/>
              </a:rPr>
              <a:t> </a:t>
            </a:r>
            <a:r>
              <a:rPr sz="1800" dirty="0">
                <a:latin typeface="Calibri"/>
                <a:cs typeface="Calibri"/>
              </a:rPr>
              <a:t>the</a:t>
            </a:r>
            <a:r>
              <a:rPr sz="1800" spc="10" dirty="0">
                <a:latin typeface="Calibri"/>
                <a:cs typeface="Calibri"/>
              </a:rPr>
              <a:t> </a:t>
            </a:r>
            <a:r>
              <a:rPr sz="1800" spc="-15" dirty="0">
                <a:latin typeface="Calibri"/>
                <a:cs typeface="Calibri"/>
              </a:rPr>
              <a:t>bucket</a:t>
            </a:r>
            <a:r>
              <a:rPr sz="1800" spc="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0-40K</a:t>
            </a:r>
            <a:r>
              <a:rPr sz="1800" spc="10" dirty="0">
                <a:latin typeface="Calibri"/>
                <a:cs typeface="Calibri"/>
              </a:rPr>
              <a:t> </a:t>
            </a:r>
            <a:r>
              <a:rPr sz="1800" spc="-10" dirty="0">
                <a:latin typeface="Calibri"/>
                <a:cs typeface="Calibri"/>
              </a:rPr>
              <a:t>have highest</a:t>
            </a:r>
            <a:endParaRPr sz="1800">
              <a:latin typeface="Calibri"/>
              <a:cs typeface="Calibri"/>
            </a:endParaRPr>
          </a:p>
          <a:p>
            <a:pPr marL="12700">
              <a:lnSpc>
                <a:spcPct val="100000"/>
              </a:lnSpc>
            </a:pPr>
            <a:r>
              <a:rPr sz="1800" spc="-10" dirty="0">
                <a:latin typeface="Calibri"/>
                <a:cs typeface="Calibri"/>
              </a:rPr>
              <a:t>Charge</a:t>
            </a:r>
            <a:r>
              <a:rPr sz="1800" spc="-30" dirty="0">
                <a:latin typeface="Calibri"/>
                <a:cs typeface="Calibri"/>
              </a:rPr>
              <a:t> </a:t>
            </a:r>
            <a:r>
              <a:rPr sz="1800" spc="-15" dirty="0">
                <a:latin typeface="Calibri"/>
                <a:cs typeface="Calibri"/>
              </a:rPr>
              <a:t>Offs</a:t>
            </a:r>
            <a:endParaRPr sz="1800">
              <a:latin typeface="Calibri"/>
              <a:cs typeface="Calibri"/>
            </a:endParaRPr>
          </a:p>
          <a:p>
            <a:pPr marL="93345" indent="-81280">
              <a:lnSpc>
                <a:spcPct val="100000"/>
              </a:lnSpc>
              <a:buSzPct val="94444"/>
              <a:buFont typeface="Arial MT"/>
              <a:buChar char="•"/>
              <a:tabLst>
                <a:tab pos="93980" algn="l"/>
              </a:tabLst>
            </a:pPr>
            <a:r>
              <a:rPr sz="1800" b="1" spc="-10" dirty="0">
                <a:latin typeface="Calibri"/>
                <a:cs typeface="Calibri"/>
              </a:rPr>
              <a:t>Inferences</a:t>
            </a:r>
            <a:endParaRPr sz="1800">
              <a:latin typeface="Calibri"/>
              <a:cs typeface="Calibri"/>
            </a:endParaRPr>
          </a:p>
          <a:p>
            <a:pPr marL="756285" lvl="1" indent="-287020">
              <a:lnSpc>
                <a:spcPct val="100000"/>
              </a:lnSpc>
              <a:buFont typeface="Arial MT"/>
              <a:buChar char="•"/>
              <a:tabLst>
                <a:tab pos="756285" algn="l"/>
                <a:tab pos="756920" algn="l"/>
              </a:tabLst>
            </a:pPr>
            <a:r>
              <a:rPr sz="1800" spc="-5" dirty="0">
                <a:latin typeface="Calibri"/>
                <a:cs typeface="Calibri"/>
              </a:rPr>
              <a:t>Income</a:t>
            </a:r>
            <a:r>
              <a:rPr sz="1800" spc="-10" dirty="0">
                <a:latin typeface="Calibri"/>
                <a:cs typeface="Calibri"/>
              </a:rPr>
              <a:t> range </a:t>
            </a:r>
            <a:r>
              <a:rPr sz="1800" spc="-5" dirty="0">
                <a:latin typeface="Calibri"/>
                <a:cs typeface="Calibri"/>
              </a:rPr>
              <a:t>of</a:t>
            </a:r>
            <a:r>
              <a:rPr sz="1800" spc="5" dirty="0">
                <a:latin typeface="Calibri"/>
                <a:cs typeface="Calibri"/>
              </a:rPr>
              <a:t> </a:t>
            </a:r>
            <a:r>
              <a:rPr sz="1800" dirty="0">
                <a:latin typeface="Calibri"/>
                <a:cs typeface="Calibri"/>
              </a:rPr>
              <a:t>0-40K</a:t>
            </a:r>
            <a:r>
              <a:rPr sz="1800" spc="-5" dirty="0">
                <a:latin typeface="Calibri"/>
                <a:cs typeface="Calibri"/>
              </a:rPr>
              <a:t> </a:t>
            </a:r>
            <a:r>
              <a:rPr sz="1800" spc="-10" dirty="0">
                <a:latin typeface="Calibri"/>
                <a:cs typeface="Calibri"/>
              </a:rPr>
              <a:t>have</a:t>
            </a:r>
            <a:r>
              <a:rPr sz="1800" spc="-1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highest</a:t>
            </a:r>
            <a:r>
              <a:rPr sz="1800" spc="-5" dirty="0">
                <a:latin typeface="Calibri"/>
                <a:cs typeface="Calibri"/>
              </a:rPr>
              <a:t> risk</a:t>
            </a:r>
            <a:endParaRPr sz="1800">
              <a:latin typeface="Calibri"/>
              <a:cs typeface="Calibri"/>
            </a:endParaRPr>
          </a:p>
          <a:p>
            <a:pPr marL="756285" lvl="1" indent="-287020">
              <a:lnSpc>
                <a:spcPct val="100000"/>
              </a:lnSpc>
              <a:buFont typeface="Arial MT"/>
              <a:buChar char="•"/>
              <a:tabLst>
                <a:tab pos="756285" algn="l"/>
                <a:tab pos="756920" algn="l"/>
              </a:tabLst>
            </a:pPr>
            <a:r>
              <a:rPr sz="1800" spc="-5" dirty="0">
                <a:latin typeface="Calibri"/>
                <a:cs typeface="Calibri"/>
              </a:rPr>
              <a:t>Income</a:t>
            </a:r>
            <a:r>
              <a:rPr sz="1800" spc="-10" dirty="0">
                <a:latin typeface="Calibri"/>
                <a:cs typeface="Calibri"/>
              </a:rPr>
              <a:t> range</a:t>
            </a:r>
            <a:r>
              <a:rPr sz="1800" spc="-15" dirty="0">
                <a:latin typeface="Calibri"/>
                <a:cs typeface="Calibri"/>
              </a:rPr>
              <a:t> </a:t>
            </a:r>
            <a:r>
              <a:rPr sz="1800" dirty="0">
                <a:latin typeface="Calibri"/>
                <a:cs typeface="Calibri"/>
              </a:rPr>
              <a:t>80000+</a:t>
            </a:r>
            <a:r>
              <a:rPr sz="1800" spc="5" dirty="0">
                <a:latin typeface="Calibri"/>
                <a:cs typeface="Calibri"/>
              </a:rPr>
              <a:t> </a:t>
            </a:r>
            <a:r>
              <a:rPr sz="1800" spc="-5" dirty="0">
                <a:latin typeface="Calibri"/>
                <a:cs typeface="Calibri"/>
              </a:rPr>
              <a:t>has </a:t>
            </a:r>
            <a:r>
              <a:rPr sz="1800" dirty="0">
                <a:latin typeface="Calibri"/>
                <a:cs typeface="Calibri"/>
              </a:rPr>
              <a:t>less</a:t>
            </a:r>
            <a:r>
              <a:rPr sz="1800" spc="-15" dirty="0">
                <a:latin typeface="Calibri"/>
                <a:cs typeface="Calibri"/>
              </a:rPr>
              <a:t> </a:t>
            </a:r>
            <a:r>
              <a:rPr sz="1800" spc="-5" dirty="0">
                <a:latin typeface="Calibri"/>
                <a:cs typeface="Calibri"/>
              </a:rPr>
              <a:t>chances</a:t>
            </a:r>
            <a:r>
              <a:rPr sz="1800" spc="1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charged</a:t>
            </a:r>
            <a:r>
              <a:rPr sz="1800" spc="5" dirty="0">
                <a:latin typeface="Calibri"/>
                <a:cs typeface="Calibri"/>
              </a:rPr>
              <a:t> </a:t>
            </a:r>
            <a:r>
              <a:rPr sz="1800" spc="-35" dirty="0">
                <a:latin typeface="Calibri"/>
                <a:cs typeface="Calibri"/>
              </a:rPr>
              <a:t>off.</a:t>
            </a:r>
            <a:endParaRPr sz="1800">
              <a:latin typeface="Calibri"/>
              <a:cs typeface="Calibri"/>
            </a:endParaRPr>
          </a:p>
          <a:p>
            <a:pPr marL="756285" lvl="1" indent="-287020">
              <a:lnSpc>
                <a:spcPct val="100000"/>
              </a:lnSpc>
              <a:buFont typeface="Arial MT"/>
              <a:buChar char="•"/>
              <a:tabLst>
                <a:tab pos="756285" algn="l"/>
                <a:tab pos="756920" algn="l"/>
              </a:tabLst>
            </a:pPr>
            <a:r>
              <a:rPr sz="1800" spc="-5" dirty="0">
                <a:latin typeface="Calibri"/>
                <a:cs typeface="Calibri"/>
              </a:rPr>
              <a:t>Increase </a:t>
            </a:r>
            <a:r>
              <a:rPr sz="1800" dirty="0">
                <a:latin typeface="Calibri"/>
                <a:cs typeface="Calibri"/>
              </a:rPr>
              <a:t>in</a:t>
            </a:r>
            <a:r>
              <a:rPr sz="1800" spc="10" dirty="0">
                <a:latin typeface="Calibri"/>
                <a:cs typeface="Calibri"/>
              </a:rPr>
              <a:t> </a:t>
            </a:r>
            <a:r>
              <a:rPr sz="1800" spc="-5" dirty="0">
                <a:latin typeface="Calibri"/>
                <a:cs typeface="Calibri"/>
              </a:rPr>
              <a:t>annual</a:t>
            </a:r>
            <a:r>
              <a:rPr sz="1800" spc="5" dirty="0">
                <a:latin typeface="Calibri"/>
                <a:cs typeface="Calibri"/>
              </a:rPr>
              <a:t> </a:t>
            </a:r>
            <a:r>
              <a:rPr sz="1800" spc="-10" dirty="0">
                <a:latin typeface="Calibri"/>
                <a:cs typeface="Calibri"/>
              </a:rPr>
              <a:t>income</a:t>
            </a:r>
            <a:r>
              <a:rPr sz="1800" spc="5" dirty="0">
                <a:latin typeface="Calibri"/>
                <a:cs typeface="Calibri"/>
              </a:rPr>
              <a:t> </a:t>
            </a:r>
            <a:r>
              <a:rPr sz="1800" spc="-10" dirty="0">
                <a:latin typeface="Calibri"/>
                <a:cs typeface="Calibri"/>
              </a:rPr>
              <a:t>charged</a:t>
            </a:r>
            <a:r>
              <a:rPr sz="1800" spc="15" dirty="0">
                <a:latin typeface="Calibri"/>
                <a:cs typeface="Calibri"/>
              </a:rPr>
              <a:t> </a:t>
            </a:r>
            <a:r>
              <a:rPr sz="1800" spc="-5" dirty="0">
                <a:latin typeface="Calibri"/>
                <a:cs typeface="Calibri"/>
              </a:rPr>
              <a:t>off </a:t>
            </a:r>
            <a:r>
              <a:rPr sz="1800" spc="-10" dirty="0">
                <a:latin typeface="Calibri"/>
                <a:cs typeface="Calibri"/>
              </a:rPr>
              <a:t>proportion</a:t>
            </a:r>
            <a:endParaRPr sz="1800">
              <a:latin typeface="Calibri"/>
              <a:cs typeface="Calibri"/>
            </a:endParaRPr>
          </a:p>
          <a:p>
            <a:pPr marL="756285">
              <a:lnSpc>
                <a:spcPct val="100000"/>
              </a:lnSpc>
            </a:pPr>
            <a:r>
              <a:rPr sz="1800" spc="-5" dirty="0">
                <a:latin typeface="Calibri"/>
                <a:cs typeface="Calibri"/>
              </a:rPr>
              <a:t>decreases.</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77290" y="1065403"/>
            <a:ext cx="4538345" cy="1976120"/>
          </a:xfrm>
          <a:prstGeom prst="rect">
            <a:avLst/>
          </a:prstGeom>
        </p:spPr>
        <p:txBody>
          <a:bodyPr vert="horz" wrap="square" lIns="0" tIns="12065" rIns="0" bIns="0" rtlCol="0">
            <a:spAutoFit/>
          </a:bodyPr>
          <a:lstStyle/>
          <a:p>
            <a:pPr marL="12700" marR="5080">
              <a:lnSpc>
                <a:spcPct val="100000"/>
              </a:lnSpc>
              <a:spcBef>
                <a:spcPts val="95"/>
              </a:spcBef>
            </a:pPr>
            <a:r>
              <a:rPr sz="1600" i="1" spc="-10" dirty="0">
                <a:latin typeface="Calibri"/>
                <a:cs typeface="Calibri"/>
              </a:rPr>
              <a:t>Highest</a:t>
            </a:r>
            <a:r>
              <a:rPr sz="1600" i="1" dirty="0">
                <a:latin typeface="Calibri"/>
                <a:cs typeface="Calibri"/>
              </a:rPr>
              <a:t> </a:t>
            </a:r>
            <a:r>
              <a:rPr sz="1600" i="1" spc="-10" dirty="0">
                <a:latin typeface="Calibri"/>
                <a:cs typeface="Calibri"/>
              </a:rPr>
              <a:t>Charge</a:t>
            </a:r>
            <a:r>
              <a:rPr sz="1600" i="1" spc="35" dirty="0">
                <a:latin typeface="Calibri"/>
                <a:cs typeface="Calibri"/>
              </a:rPr>
              <a:t> </a:t>
            </a:r>
            <a:r>
              <a:rPr sz="1600" i="1" spc="-10" dirty="0">
                <a:latin typeface="Calibri"/>
                <a:cs typeface="Calibri"/>
              </a:rPr>
              <a:t>Offs</a:t>
            </a:r>
            <a:r>
              <a:rPr sz="1600" i="1" spc="15" dirty="0">
                <a:latin typeface="Calibri"/>
                <a:cs typeface="Calibri"/>
              </a:rPr>
              <a:t> </a:t>
            </a:r>
            <a:r>
              <a:rPr sz="1600" i="1" spc="-10" dirty="0">
                <a:latin typeface="Calibri"/>
                <a:cs typeface="Calibri"/>
              </a:rPr>
              <a:t>are</a:t>
            </a:r>
            <a:r>
              <a:rPr sz="1600" i="1" dirty="0">
                <a:latin typeface="Calibri"/>
                <a:cs typeface="Calibri"/>
              </a:rPr>
              <a:t> </a:t>
            </a:r>
            <a:r>
              <a:rPr sz="1600" i="1" spc="-5" dirty="0">
                <a:latin typeface="Calibri"/>
                <a:cs typeface="Calibri"/>
              </a:rPr>
              <a:t>in</a:t>
            </a:r>
            <a:r>
              <a:rPr sz="1600" i="1" spc="5" dirty="0">
                <a:latin typeface="Calibri"/>
                <a:cs typeface="Calibri"/>
              </a:rPr>
              <a:t> </a:t>
            </a:r>
            <a:r>
              <a:rPr sz="1600" i="1" spc="-5" dirty="0">
                <a:latin typeface="Calibri"/>
                <a:cs typeface="Calibri"/>
              </a:rPr>
              <a:t>the</a:t>
            </a:r>
            <a:r>
              <a:rPr sz="1600" i="1" dirty="0">
                <a:latin typeface="Calibri"/>
                <a:cs typeface="Calibri"/>
              </a:rPr>
              <a:t> </a:t>
            </a:r>
            <a:r>
              <a:rPr sz="1600" i="1" spc="-10" dirty="0">
                <a:latin typeface="Calibri"/>
                <a:cs typeface="Calibri"/>
              </a:rPr>
              <a:t>employee</a:t>
            </a:r>
            <a:r>
              <a:rPr sz="1600" i="1" spc="15" dirty="0">
                <a:latin typeface="Calibri"/>
                <a:cs typeface="Calibri"/>
              </a:rPr>
              <a:t> </a:t>
            </a:r>
            <a:r>
              <a:rPr sz="1600" i="1" spc="-5" dirty="0">
                <a:latin typeface="Calibri"/>
                <a:cs typeface="Calibri"/>
              </a:rPr>
              <a:t>length </a:t>
            </a:r>
            <a:r>
              <a:rPr sz="1600" i="1" dirty="0">
                <a:latin typeface="Calibri"/>
                <a:cs typeface="Calibri"/>
              </a:rPr>
              <a:t> </a:t>
            </a:r>
            <a:r>
              <a:rPr sz="1600" i="1" spc="-10" dirty="0">
                <a:latin typeface="Calibri"/>
                <a:cs typeface="Calibri"/>
              </a:rPr>
              <a:t>category</a:t>
            </a:r>
            <a:r>
              <a:rPr sz="1600" i="1" spc="10" dirty="0">
                <a:latin typeface="Calibri"/>
                <a:cs typeface="Calibri"/>
              </a:rPr>
              <a:t> </a:t>
            </a:r>
            <a:r>
              <a:rPr sz="1600" i="1" spc="-5" dirty="0">
                <a:latin typeface="Calibri"/>
                <a:cs typeface="Calibri"/>
              </a:rPr>
              <a:t>of</a:t>
            </a:r>
            <a:r>
              <a:rPr sz="1600" i="1" dirty="0">
                <a:latin typeface="Calibri"/>
                <a:cs typeface="Calibri"/>
              </a:rPr>
              <a:t> </a:t>
            </a:r>
            <a:r>
              <a:rPr sz="1600" i="1" spc="-10" dirty="0">
                <a:latin typeface="Calibri"/>
                <a:cs typeface="Calibri"/>
              </a:rPr>
              <a:t>10</a:t>
            </a:r>
            <a:r>
              <a:rPr sz="1600" i="1" spc="10" dirty="0">
                <a:latin typeface="Calibri"/>
                <a:cs typeface="Calibri"/>
              </a:rPr>
              <a:t> </a:t>
            </a:r>
            <a:r>
              <a:rPr sz="1600" i="1" spc="-25" dirty="0">
                <a:latin typeface="Calibri"/>
                <a:cs typeface="Calibri"/>
              </a:rPr>
              <a:t>Years</a:t>
            </a:r>
            <a:r>
              <a:rPr sz="1600" i="1" spc="5" dirty="0">
                <a:latin typeface="Calibri"/>
                <a:cs typeface="Calibri"/>
              </a:rPr>
              <a:t> </a:t>
            </a:r>
            <a:r>
              <a:rPr sz="1600" i="1" spc="-10" dirty="0">
                <a:latin typeface="Calibri"/>
                <a:cs typeface="Calibri"/>
              </a:rPr>
              <a:t>and</a:t>
            </a:r>
            <a:r>
              <a:rPr sz="1600" i="1" spc="15" dirty="0">
                <a:latin typeface="Calibri"/>
                <a:cs typeface="Calibri"/>
              </a:rPr>
              <a:t> </a:t>
            </a:r>
            <a:r>
              <a:rPr sz="1600" i="1" spc="-10" dirty="0">
                <a:latin typeface="Calibri"/>
                <a:cs typeface="Calibri"/>
              </a:rPr>
              <a:t>above</a:t>
            </a:r>
            <a:r>
              <a:rPr sz="1600" i="1" spc="40" dirty="0">
                <a:latin typeface="Calibri"/>
                <a:cs typeface="Calibri"/>
              </a:rPr>
              <a:t> </a:t>
            </a:r>
            <a:r>
              <a:rPr sz="1600" i="1" spc="-10" dirty="0">
                <a:latin typeface="Calibri"/>
                <a:cs typeface="Calibri"/>
              </a:rPr>
              <a:t>Charge</a:t>
            </a:r>
            <a:r>
              <a:rPr sz="1600" i="1" spc="25" dirty="0">
                <a:latin typeface="Calibri"/>
                <a:cs typeface="Calibri"/>
              </a:rPr>
              <a:t> </a:t>
            </a:r>
            <a:r>
              <a:rPr sz="1600" i="1" spc="-5" dirty="0">
                <a:latin typeface="Calibri"/>
                <a:cs typeface="Calibri"/>
              </a:rPr>
              <a:t>Off</a:t>
            </a:r>
            <a:r>
              <a:rPr sz="1600" i="1" spc="15" dirty="0">
                <a:latin typeface="Calibri"/>
                <a:cs typeface="Calibri"/>
              </a:rPr>
              <a:t> </a:t>
            </a:r>
            <a:r>
              <a:rPr sz="1600" i="1" dirty="0">
                <a:latin typeface="Calibri"/>
                <a:cs typeface="Calibri"/>
              </a:rPr>
              <a:t>ratio</a:t>
            </a:r>
            <a:r>
              <a:rPr sz="1600" i="1" spc="-5" dirty="0">
                <a:latin typeface="Calibri"/>
                <a:cs typeface="Calibri"/>
              </a:rPr>
              <a:t> within </a:t>
            </a:r>
            <a:r>
              <a:rPr sz="1600" i="1" spc="-350" dirty="0">
                <a:latin typeface="Calibri"/>
                <a:cs typeface="Calibri"/>
              </a:rPr>
              <a:t> </a:t>
            </a:r>
            <a:r>
              <a:rPr sz="1600" i="1" spc="-5" dirty="0">
                <a:latin typeface="Calibri"/>
                <a:cs typeface="Calibri"/>
              </a:rPr>
              <a:t>the </a:t>
            </a:r>
            <a:r>
              <a:rPr sz="1600" i="1" spc="-10" dirty="0">
                <a:latin typeface="Calibri"/>
                <a:cs typeface="Calibri"/>
              </a:rPr>
              <a:t>categories</a:t>
            </a:r>
            <a:r>
              <a:rPr sz="1600" i="1" spc="15" dirty="0">
                <a:latin typeface="Calibri"/>
                <a:cs typeface="Calibri"/>
              </a:rPr>
              <a:t> </a:t>
            </a:r>
            <a:r>
              <a:rPr sz="1600" i="1" spc="-5" dirty="0">
                <a:latin typeface="Calibri"/>
                <a:cs typeface="Calibri"/>
              </a:rPr>
              <a:t>itself</a:t>
            </a:r>
            <a:r>
              <a:rPr sz="1600" i="1" spc="-35" dirty="0">
                <a:latin typeface="Calibri"/>
                <a:cs typeface="Calibri"/>
              </a:rPr>
              <a:t> </a:t>
            </a:r>
            <a:r>
              <a:rPr sz="1600" i="1" spc="-10" dirty="0">
                <a:latin typeface="Calibri"/>
                <a:cs typeface="Calibri"/>
              </a:rPr>
              <a:t>are</a:t>
            </a:r>
            <a:r>
              <a:rPr sz="1600" i="1" spc="15" dirty="0">
                <a:latin typeface="Calibri"/>
                <a:cs typeface="Calibri"/>
              </a:rPr>
              <a:t> </a:t>
            </a:r>
            <a:r>
              <a:rPr sz="1600" i="1" spc="-5" dirty="0">
                <a:latin typeface="Calibri"/>
                <a:cs typeface="Calibri"/>
              </a:rPr>
              <a:t>similar</a:t>
            </a:r>
            <a:r>
              <a:rPr sz="1600" i="1" spc="-25" dirty="0">
                <a:latin typeface="Calibri"/>
                <a:cs typeface="Calibri"/>
              </a:rPr>
              <a:t> </a:t>
            </a:r>
            <a:r>
              <a:rPr sz="1600" i="1" spc="-10" dirty="0">
                <a:latin typeface="Calibri"/>
                <a:cs typeface="Calibri"/>
              </a:rPr>
              <a:t>and</a:t>
            </a:r>
            <a:r>
              <a:rPr sz="1600" i="1" spc="25" dirty="0">
                <a:latin typeface="Calibri"/>
                <a:cs typeface="Calibri"/>
              </a:rPr>
              <a:t> </a:t>
            </a:r>
            <a:r>
              <a:rPr sz="1600" i="1" spc="-10" dirty="0">
                <a:latin typeface="Calibri"/>
                <a:cs typeface="Calibri"/>
              </a:rPr>
              <a:t>inconclusive </a:t>
            </a:r>
            <a:r>
              <a:rPr sz="1600" i="1" spc="-5" dirty="0">
                <a:latin typeface="Calibri"/>
                <a:cs typeface="Calibri"/>
              </a:rPr>
              <a:t> </a:t>
            </a:r>
            <a:r>
              <a:rPr sz="1600" i="1" spc="-10" dirty="0">
                <a:latin typeface="Calibri"/>
                <a:cs typeface="Calibri"/>
              </a:rPr>
              <a:t>Inferences</a:t>
            </a:r>
            <a:r>
              <a:rPr sz="1600" i="1" spc="-15" dirty="0">
                <a:latin typeface="Calibri"/>
                <a:cs typeface="Calibri"/>
              </a:rPr>
              <a:t> </a:t>
            </a:r>
            <a:r>
              <a:rPr sz="1600" i="1" spc="-10" dirty="0">
                <a:latin typeface="Calibri"/>
                <a:cs typeface="Calibri"/>
              </a:rPr>
              <a:t>Highest</a:t>
            </a:r>
            <a:r>
              <a:rPr sz="1600" i="1" spc="15" dirty="0">
                <a:latin typeface="Calibri"/>
                <a:cs typeface="Calibri"/>
              </a:rPr>
              <a:t> </a:t>
            </a:r>
            <a:r>
              <a:rPr sz="1600" i="1" spc="-10" dirty="0">
                <a:latin typeface="Calibri"/>
                <a:cs typeface="Calibri"/>
              </a:rPr>
              <a:t>Charge</a:t>
            </a:r>
            <a:r>
              <a:rPr sz="1600" i="1" spc="25" dirty="0">
                <a:latin typeface="Calibri"/>
                <a:cs typeface="Calibri"/>
              </a:rPr>
              <a:t> </a:t>
            </a:r>
            <a:r>
              <a:rPr sz="1600" i="1" spc="-10" dirty="0">
                <a:latin typeface="Calibri"/>
                <a:cs typeface="Calibri"/>
              </a:rPr>
              <a:t>Offs</a:t>
            </a:r>
            <a:r>
              <a:rPr sz="1600" i="1" spc="15" dirty="0">
                <a:latin typeface="Calibri"/>
                <a:cs typeface="Calibri"/>
              </a:rPr>
              <a:t> </a:t>
            </a:r>
            <a:r>
              <a:rPr sz="1600" i="1" spc="-10" dirty="0">
                <a:latin typeface="Calibri"/>
                <a:cs typeface="Calibri"/>
              </a:rPr>
              <a:t>are</a:t>
            </a:r>
            <a:r>
              <a:rPr sz="1600" i="1" dirty="0">
                <a:latin typeface="Calibri"/>
                <a:cs typeface="Calibri"/>
              </a:rPr>
              <a:t> </a:t>
            </a:r>
            <a:r>
              <a:rPr sz="1600" i="1" spc="-5" dirty="0">
                <a:latin typeface="Calibri"/>
                <a:cs typeface="Calibri"/>
              </a:rPr>
              <a:t>in</a:t>
            </a:r>
            <a:r>
              <a:rPr sz="1600" i="1" spc="15" dirty="0">
                <a:latin typeface="Calibri"/>
                <a:cs typeface="Calibri"/>
              </a:rPr>
              <a:t> </a:t>
            </a:r>
            <a:r>
              <a:rPr sz="1600" i="1" spc="-5" dirty="0">
                <a:latin typeface="Calibri"/>
                <a:cs typeface="Calibri"/>
              </a:rPr>
              <a:t>the</a:t>
            </a:r>
            <a:r>
              <a:rPr sz="1600" i="1" dirty="0">
                <a:latin typeface="Calibri"/>
                <a:cs typeface="Calibri"/>
              </a:rPr>
              <a:t> </a:t>
            </a:r>
            <a:r>
              <a:rPr sz="1600" i="1" spc="-10" dirty="0">
                <a:latin typeface="Calibri"/>
                <a:cs typeface="Calibri"/>
              </a:rPr>
              <a:t>employee </a:t>
            </a:r>
            <a:r>
              <a:rPr sz="1600" i="1" spc="-5" dirty="0">
                <a:latin typeface="Calibri"/>
                <a:cs typeface="Calibri"/>
              </a:rPr>
              <a:t> length</a:t>
            </a:r>
            <a:r>
              <a:rPr sz="1600" i="1" spc="10" dirty="0">
                <a:latin typeface="Calibri"/>
                <a:cs typeface="Calibri"/>
              </a:rPr>
              <a:t> </a:t>
            </a:r>
            <a:r>
              <a:rPr sz="1600" i="1" spc="-5" dirty="0">
                <a:latin typeface="Calibri"/>
                <a:cs typeface="Calibri"/>
              </a:rPr>
              <a:t>of</a:t>
            </a:r>
            <a:r>
              <a:rPr sz="1600" i="1" spc="20" dirty="0">
                <a:latin typeface="Calibri"/>
                <a:cs typeface="Calibri"/>
              </a:rPr>
              <a:t> </a:t>
            </a:r>
            <a:r>
              <a:rPr sz="1600" i="1" spc="-5" dirty="0">
                <a:latin typeface="Calibri"/>
                <a:cs typeface="Calibri"/>
              </a:rPr>
              <a:t>10</a:t>
            </a:r>
            <a:r>
              <a:rPr sz="1600" i="1" spc="15" dirty="0">
                <a:latin typeface="Calibri"/>
                <a:cs typeface="Calibri"/>
              </a:rPr>
              <a:t> </a:t>
            </a:r>
            <a:r>
              <a:rPr sz="1600" i="1" spc="-30" dirty="0">
                <a:latin typeface="Calibri"/>
                <a:cs typeface="Calibri"/>
              </a:rPr>
              <a:t>Years</a:t>
            </a:r>
            <a:r>
              <a:rPr sz="1600" i="1" spc="5" dirty="0">
                <a:latin typeface="Calibri"/>
                <a:cs typeface="Calibri"/>
              </a:rPr>
              <a:t> </a:t>
            </a:r>
            <a:r>
              <a:rPr sz="1600" i="1" spc="-10" dirty="0">
                <a:latin typeface="Calibri"/>
                <a:cs typeface="Calibri"/>
              </a:rPr>
              <a:t>and</a:t>
            </a:r>
            <a:r>
              <a:rPr sz="1600" i="1" spc="25" dirty="0">
                <a:latin typeface="Calibri"/>
                <a:cs typeface="Calibri"/>
              </a:rPr>
              <a:t> </a:t>
            </a:r>
            <a:r>
              <a:rPr sz="1600" i="1" spc="-10" dirty="0">
                <a:latin typeface="Calibri"/>
                <a:cs typeface="Calibri"/>
              </a:rPr>
              <a:t>above</a:t>
            </a:r>
            <a:r>
              <a:rPr sz="1600" i="1" spc="45" dirty="0">
                <a:latin typeface="Calibri"/>
                <a:cs typeface="Calibri"/>
              </a:rPr>
              <a:t> </a:t>
            </a:r>
            <a:r>
              <a:rPr sz="1600" i="1" spc="-5" dirty="0">
                <a:latin typeface="Calibri"/>
                <a:cs typeface="Calibri"/>
              </a:rPr>
              <a:t>High</a:t>
            </a:r>
            <a:r>
              <a:rPr sz="1600" i="1" spc="10" dirty="0">
                <a:latin typeface="Calibri"/>
                <a:cs typeface="Calibri"/>
              </a:rPr>
              <a:t> </a:t>
            </a:r>
            <a:r>
              <a:rPr sz="1600" i="1" spc="-10" dirty="0">
                <a:latin typeface="Calibri"/>
                <a:cs typeface="Calibri"/>
              </a:rPr>
              <a:t>probability</a:t>
            </a:r>
            <a:r>
              <a:rPr sz="1600" i="1" spc="25" dirty="0">
                <a:latin typeface="Calibri"/>
                <a:cs typeface="Calibri"/>
              </a:rPr>
              <a:t> </a:t>
            </a:r>
            <a:r>
              <a:rPr sz="1600" i="1" spc="-10" dirty="0">
                <a:latin typeface="Calibri"/>
                <a:cs typeface="Calibri"/>
              </a:rPr>
              <a:t>of </a:t>
            </a:r>
            <a:r>
              <a:rPr sz="1600" i="1" spc="-5" dirty="0">
                <a:latin typeface="Calibri"/>
                <a:cs typeface="Calibri"/>
              </a:rPr>
              <a:t> </a:t>
            </a:r>
            <a:r>
              <a:rPr sz="1600" i="1" spc="-10" dirty="0">
                <a:latin typeface="Calibri"/>
                <a:cs typeface="Calibri"/>
              </a:rPr>
              <a:t>Charge</a:t>
            </a:r>
            <a:r>
              <a:rPr sz="1600" i="1" spc="35" dirty="0">
                <a:latin typeface="Calibri"/>
                <a:cs typeface="Calibri"/>
              </a:rPr>
              <a:t> </a:t>
            </a:r>
            <a:r>
              <a:rPr sz="1600" i="1" spc="-5" dirty="0">
                <a:latin typeface="Calibri"/>
                <a:cs typeface="Calibri"/>
              </a:rPr>
              <a:t>Off's </a:t>
            </a:r>
            <a:r>
              <a:rPr sz="1600" i="1" spc="-10" dirty="0">
                <a:latin typeface="Calibri"/>
                <a:cs typeface="Calibri"/>
              </a:rPr>
              <a:t>whose</a:t>
            </a:r>
            <a:r>
              <a:rPr sz="1600" i="1" spc="20" dirty="0">
                <a:latin typeface="Calibri"/>
                <a:cs typeface="Calibri"/>
              </a:rPr>
              <a:t> </a:t>
            </a:r>
            <a:r>
              <a:rPr sz="1600" i="1" spc="-10" dirty="0">
                <a:latin typeface="Calibri"/>
                <a:cs typeface="Calibri"/>
              </a:rPr>
              <a:t>income</a:t>
            </a:r>
            <a:r>
              <a:rPr sz="1600" i="1" spc="10" dirty="0">
                <a:latin typeface="Calibri"/>
                <a:cs typeface="Calibri"/>
              </a:rPr>
              <a:t> </a:t>
            </a:r>
            <a:r>
              <a:rPr sz="1600" i="1" spc="-5" dirty="0">
                <a:latin typeface="Calibri"/>
                <a:cs typeface="Calibri"/>
              </a:rPr>
              <a:t>range</a:t>
            </a:r>
            <a:r>
              <a:rPr sz="1600" i="1" spc="30" dirty="0">
                <a:latin typeface="Calibri"/>
                <a:cs typeface="Calibri"/>
              </a:rPr>
              <a:t> </a:t>
            </a:r>
            <a:r>
              <a:rPr sz="1600" i="1" spc="-5" dirty="0">
                <a:latin typeface="Calibri"/>
                <a:cs typeface="Calibri"/>
              </a:rPr>
              <a:t>is</a:t>
            </a:r>
            <a:r>
              <a:rPr sz="1600" i="1" spc="-15" dirty="0">
                <a:latin typeface="Calibri"/>
                <a:cs typeface="Calibri"/>
              </a:rPr>
              <a:t> </a:t>
            </a:r>
            <a:r>
              <a:rPr sz="1600" i="1" spc="-5" dirty="0">
                <a:latin typeface="Calibri"/>
                <a:cs typeface="Calibri"/>
              </a:rPr>
              <a:t>less</a:t>
            </a:r>
            <a:r>
              <a:rPr sz="1600" i="1" dirty="0">
                <a:latin typeface="Calibri"/>
                <a:cs typeface="Calibri"/>
              </a:rPr>
              <a:t> </a:t>
            </a:r>
            <a:r>
              <a:rPr sz="1600" i="1" spc="-5" dirty="0">
                <a:latin typeface="Calibri"/>
                <a:cs typeface="Calibri"/>
              </a:rPr>
              <a:t>than</a:t>
            </a:r>
            <a:r>
              <a:rPr sz="1600" i="1" spc="10" dirty="0">
                <a:latin typeface="Calibri"/>
                <a:cs typeface="Calibri"/>
              </a:rPr>
              <a:t> </a:t>
            </a:r>
            <a:r>
              <a:rPr sz="1600" i="1" spc="-5" dirty="0">
                <a:latin typeface="Calibri"/>
                <a:cs typeface="Calibri"/>
              </a:rPr>
              <a:t>1</a:t>
            </a:r>
            <a:r>
              <a:rPr sz="1600" i="1" dirty="0">
                <a:latin typeface="Calibri"/>
                <a:cs typeface="Calibri"/>
              </a:rPr>
              <a:t> </a:t>
            </a:r>
            <a:r>
              <a:rPr sz="1600" i="1" spc="-10" dirty="0">
                <a:latin typeface="Calibri"/>
                <a:cs typeface="Calibri"/>
              </a:rPr>
              <a:t>years </a:t>
            </a:r>
            <a:r>
              <a:rPr sz="1600" i="1" spc="-5" dirty="0">
                <a:latin typeface="Calibri"/>
                <a:cs typeface="Calibri"/>
              </a:rPr>
              <a:t> Ratio</a:t>
            </a:r>
            <a:r>
              <a:rPr sz="1600" i="1" spc="10" dirty="0">
                <a:latin typeface="Calibri"/>
                <a:cs typeface="Calibri"/>
              </a:rPr>
              <a:t> </a:t>
            </a:r>
            <a:r>
              <a:rPr sz="1600" i="1" spc="-5" dirty="0">
                <a:latin typeface="Calibri"/>
                <a:cs typeface="Calibri"/>
              </a:rPr>
              <a:t>within the</a:t>
            </a:r>
            <a:r>
              <a:rPr sz="1600" i="1" spc="10" dirty="0">
                <a:latin typeface="Calibri"/>
                <a:cs typeface="Calibri"/>
              </a:rPr>
              <a:t> </a:t>
            </a:r>
            <a:r>
              <a:rPr sz="1600" i="1" spc="-5" dirty="0">
                <a:latin typeface="Calibri"/>
                <a:cs typeface="Calibri"/>
              </a:rPr>
              <a:t>ranges</a:t>
            </a:r>
            <a:r>
              <a:rPr sz="1600" i="1" spc="20" dirty="0">
                <a:latin typeface="Calibri"/>
                <a:cs typeface="Calibri"/>
              </a:rPr>
              <a:t> </a:t>
            </a:r>
            <a:r>
              <a:rPr sz="1600" i="1" spc="-10" dirty="0">
                <a:latin typeface="Calibri"/>
                <a:cs typeface="Calibri"/>
              </a:rPr>
              <a:t>are</a:t>
            </a:r>
            <a:r>
              <a:rPr sz="1600" i="1" dirty="0">
                <a:latin typeface="Calibri"/>
                <a:cs typeface="Calibri"/>
              </a:rPr>
              <a:t> </a:t>
            </a:r>
            <a:r>
              <a:rPr sz="1600" i="1" spc="-5" dirty="0">
                <a:latin typeface="Calibri"/>
                <a:cs typeface="Calibri"/>
              </a:rPr>
              <a:t>pretty</a:t>
            </a:r>
            <a:r>
              <a:rPr sz="1600" i="1" spc="-10" dirty="0">
                <a:latin typeface="Calibri"/>
                <a:cs typeface="Calibri"/>
              </a:rPr>
              <a:t> </a:t>
            </a:r>
            <a:r>
              <a:rPr sz="1600" i="1" spc="-5" dirty="0">
                <a:latin typeface="Calibri"/>
                <a:cs typeface="Calibri"/>
              </a:rPr>
              <a:t>much</a:t>
            </a:r>
            <a:r>
              <a:rPr sz="1600" i="1" spc="20" dirty="0">
                <a:latin typeface="Calibri"/>
                <a:cs typeface="Calibri"/>
              </a:rPr>
              <a:t> </a:t>
            </a:r>
            <a:r>
              <a:rPr sz="1600" i="1" spc="-10" dirty="0">
                <a:latin typeface="Calibri"/>
                <a:cs typeface="Calibri"/>
              </a:rPr>
              <a:t>same (in </a:t>
            </a:r>
            <a:r>
              <a:rPr sz="1600" i="1" spc="-5" dirty="0">
                <a:latin typeface="Calibri"/>
                <a:cs typeface="Calibri"/>
              </a:rPr>
              <a:t> conclusive)</a:t>
            </a:r>
            <a:endParaRPr sz="1600">
              <a:latin typeface="Calibri"/>
              <a:cs typeface="Calibri"/>
            </a:endParaRPr>
          </a:p>
        </p:txBody>
      </p:sp>
      <p:pic>
        <p:nvPicPr>
          <p:cNvPr id="3" name="object 3"/>
          <p:cNvPicPr/>
          <p:nvPr/>
        </p:nvPicPr>
        <p:blipFill>
          <a:blip r:embed="rId2" cstate="print"/>
          <a:stretch>
            <a:fillRect/>
          </a:stretch>
        </p:blipFill>
        <p:spPr>
          <a:xfrm>
            <a:off x="5718068" y="888509"/>
            <a:ext cx="6067006" cy="2374357"/>
          </a:xfrm>
          <a:prstGeom prst="rect">
            <a:avLst/>
          </a:prstGeom>
        </p:spPr>
      </p:pic>
      <p:pic>
        <p:nvPicPr>
          <p:cNvPr id="4" name="object 4"/>
          <p:cNvPicPr/>
          <p:nvPr/>
        </p:nvPicPr>
        <p:blipFill>
          <a:blip r:embed="rId3" cstate="print"/>
          <a:stretch>
            <a:fillRect/>
          </a:stretch>
        </p:blipFill>
        <p:spPr>
          <a:xfrm>
            <a:off x="1893225" y="3343037"/>
            <a:ext cx="8100031" cy="3421090"/>
          </a:xfrm>
          <a:prstGeom prst="rect">
            <a:avLst/>
          </a:prstGeom>
        </p:spPr>
      </p:pic>
      <p:sp>
        <p:nvSpPr>
          <p:cNvPr id="5" name="object 5"/>
          <p:cNvSpPr txBox="1">
            <a:spLocks noGrp="1"/>
          </p:cNvSpPr>
          <p:nvPr>
            <p:ph type="title"/>
          </p:nvPr>
        </p:nvSpPr>
        <p:spPr>
          <a:xfrm>
            <a:off x="4239259" y="86613"/>
            <a:ext cx="2903220" cy="452120"/>
          </a:xfrm>
          <a:prstGeom prst="rect">
            <a:avLst/>
          </a:prstGeom>
        </p:spPr>
        <p:txBody>
          <a:bodyPr vert="horz" wrap="square" lIns="0" tIns="12065" rIns="0" bIns="0" rtlCol="0">
            <a:spAutoFit/>
          </a:bodyPr>
          <a:lstStyle/>
          <a:p>
            <a:pPr marL="12700">
              <a:lnSpc>
                <a:spcPct val="100000"/>
              </a:lnSpc>
              <a:spcBef>
                <a:spcPts val="95"/>
              </a:spcBef>
            </a:pPr>
            <a:r>
              <a:rPr sz="2800" spc="-15" dirty="0"/>
              <a:t>Employment</a:t>
            </a:r>
            <a:r>
              <a:rPr sz="2800" spc="-20" dirty="0"/>
              <a:t> </a:t>
            </a:r>
            <a:r>
              <a:rPr sz="2800" spc="-10" dirty="0"/>
              <a:t>length</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3917" y="4394657"/>
            <a:ext cx="10343515" cy="2275840"/>
          </a:xfrm>
          <a:prstGeom prst="rect">
            <a:avLst/>
          </a:prstGeom>
        </p:spPr>
        <p:txBody>
          <a:bodyPr vert="horz" wrap="square" lIns="0" tIns="12700" rIns="0" bIns="0" rtlCol="0">
            <a:spAutoFit/>
          </a:bodyPr>
          <a:lstStyle/>
          <a:p>
            <a:pPr marL="12700">
              <a:lnSpc>
                <a:spcPts val="2055"/>
              </a:lnSpc>
              <a:spcBef>
                <a:spcPts val="100"/>
              </a:spcBef>
            </a:pPr>
            <a:r>
              <a:rPr sz="1800" b="1" spc="-5" dirty="0">
                <a:latin typeface="Calibri"/>
                <a:cs typeface="Calibri"/>
              </a:rPr>
              <a:t>Objectives</a:t>
            </a:r>
            <a:endParaRPr sz="1800">
              <a:latin typeface="Calibri"/>
              <a:cs typeface="Calibri"/>
            </a:endParaRPr>
          </a:p>
          <a:p>
            <a:pPr marL="12700" marR="15875">
              <a:lnSpc>
                <a:spcPts val="1939"/>
              </a:lnSpc>
              <a:spcBef>
                <a:spcPts val="140"/>
              </a:spcBef>
            </a:pPr>
            <a:r>
              <a:rPr sz="1800" spc="-5" dirty="0">
                <a:latin typeface="Calibri"/>
                <a:cs typeface="Calibri"/>
              </a:rPr>
              <a:t>The</a:t>
            </a:r>
            <a:r>
              <a:rPr sz="1800" dirty="0">
                <a:latin typeface="Calibri"/>
                <a:cs typeface="Calibri"/>
              </a:rPr>
              <a:t> </a:t>
            </a:r>
            <a:r>
              <a:rPr sz="1800" spc="-5" dirty="0">
                <a:latin typeface="Calibri"/>
                <a:cs typeface="Calibri"/>
              </a:rPr>
              <a:t>goal</a:t>
            </a:r>
            <a:r>
              <a:rPr sz="1800" spc="10"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to</a:t>
            </a:r>
            <a:r>
              <a:rPr sz="1800" spc="15" dirty="0">
                <a:latin typeface="Calibri"/>
                <a:cs typeface="Calibri"/>
              </a:rPr>
              <a:t> </a:t>
            </a:r>
            <a:r>
              <a:rPr sz="1800" i="1" spc="-5" dirty="0">
                <a:latin typeface="Calibri"/>
                <a:cs typeface="Calibri"/>
              </a:rPr>
              <a:t>identify </a:t>
            </a:r>
            <a:r>
              <a:rPr sz="1800" i="1" dirty="0">
                <a:latin typeface="Calibri"/>
                <a:cs typeface="Calibri"/>
              </a:rPr>
              <a:t>these</a:t>
            </a:r>
            <a:r>
              <a:rPr sz="1800" i="1" spc="15" dirty="0">
                <a:latin typeface="Calibri"/>
                <a:cs typeface="Calibri"/>
              </a:rPr>
              <a:t> </a:t>
            </a:r>
            <a:r>
              <a:rPr sz="1800" i="1" spc="-10" dirty="0">
                <a:latin typeface="Calibri"/>
                <a:cs typeface="Calibri"/>
              </a:rPr>
              <a:t>risky</a:t>
            </a:r>
            <a:r>
              <a:rPr sz="1800" i="1" spc="-5" dirty="0">
                <a:latin typeface="Calibri"/>
                <a:cs typeface="Calibri"/>
              </a:rPr>
              <a:t> loan</a:t>
            </a:r>
            <a:r>
              <a:rPr sz="1800" i="1" spc="10" dirty="0">
                <a:latin typeface="Calibri"/>
                <a:cs typeface="Calibri"/>
              </a:rPr>
              <a:t> </a:t>
            </a:r>
            <a:r>
              <a:rPr sz="1800" i="1" spc="-10" dirty="0">
                <a:latin typeface="Calibri"/>
                <a:cs typeface="Calibri"/>
              </a:rPr>
              <a:t>applicants</a:t>
            </a:r>
            <a:r>
              <a:rPr sz="1800" spc="-10" dirty="0">
                <a:latin typeface="Calibri"/>
                <a:cs typeface="Calibri"/>
              </a:rPr>
              <a:t>,</a:t>
            </a:r>
            <a:r>
              <a:rPr sz="1800" spc="30" dirty="0">
                <a:latin typeface="Calibri"/>
                <a:cs typeface="Calibri"/>
              </a:rPr>
              <a:t> </a:t>
            </a:r>
            <a:r>
              <a:rPr sz="1800" dirty="0">
                <a:latin typeface="Calibri"/>
                <a:cs typeface="Calibri"/>
              </a:rPr>
              <a:t>then</a:t>
            </a:r>
            <a:r>
              <a:rPr sz="1800" spc="20" dirty="0">
                <a:latin typeface="Calibri"/>
                <a:cs typeface="Calibri"/>
              </a:rPr>
              <a:t> </a:t>
            </a:r>
            <a:r>
              <a:rPr sz="1800" spc="-5" dirty="0">
                <a:latin typeface="Calibri"/>
                <a:cs typeface="Calibri"/>
              </a:rPr>
              <a:t>such </a:t>
            </a:r>
            <a:r>
              <a:rPr sz="1800" dirty="0">
                <a:latin typeface="Calibri"/>
                <a:cs typeface="Calibri"/>
              </a:rPr>
              <a:t>loans</a:t>
            </a:r>
            <a:r>
              <a:rPr sz="1800" spc="10" dirty="0">
                <a:latin typeface="Calibri"/>
                <a:cs typeface="Calibri"/>
              </a:rPr>
              <a:t> </a:t>
            </a:r>
            <a:r>
              <a:rPr sz="1800" spc="-10" dirty="0">
                <a:latin typeface="Calibri"/>
                <a:cs typeface="Calibri"/>
              </a:rPr>
              <a:t>can</a:t>
            </a:r>
            <a:r>
              <a:rPr sz="1800" spc="2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reduced</a:t>
            </a:r>
            <a:r>
              <a:rPr sz="1800" spc="15" dirty="0">
                <a:latin typeface="Calibri"/>
                <a:cs typeface="Calibri"/>
              </a:rPr>
              <a:t> </a:t>
            </a:r>
            <a:r>
              <a:rPr sz="1800" spc="-5" dirty="0">
                <a:latin typeface="Calibri"/>
                <a:cs typeface="Calibri"/>
              </a:rPr>
              <a:t>thereby</a:t>
            </a:r>
            <a:r>
              <a:rPr sz="1800" spc="10" dirty="0">
                <a:latin typeface="Calibri"/>
                <a:cs typeface="Calibri"/>
              </a:rPr>
              <a:t> </a:t>
            </a:r>
            <a:r>
              <a:rPr sz="1800" spc="-10" dirty="0">
                <a:latin typeface="Calibri"/>
                <a:cs typeface="Calibri"/>
              </a:rPr>
              <a:t>cutting</a:t>
            </a:r>
            <a:r>
              <a:rPr sz="1800" spc="20" dirty="0">
                <a:latin typeface="Calibri"/>
                <a:cs typeface="Calibri"/>
              </a:rPr>
              <a:t> </a:t>
            </a:r>
            <a:r>
              <a:rPr sz="1800" spc="-5" dirty="0">
                <a:latin typeface="Calibri"/>
                <a:cs typeface="Calibri"/>
              </a:rPr>
              <a:t>down</a:t>
            </a:r>
            <a:r>
              <a:rPr sz="1800" spc="20"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amount</a:t>
            </a:r>
            <a:r>
              <a:rPr sz="1800" spc="5" dirty="0">
                <a:latin typeface="Calibri"/>
                <a:cs typeface="Calibri"/>
              </a:rPr>
              <a:t> </a:t>
            </a:r>
            <a:r>
              <a:rPr sz="1800" spc="-5" dirty="0">
                <a:latin typeface="Calibri"/>
                <a:cs typeface="Calibri"/>
              </a:rPr>
              <a:t>of</a:t>
            </a:r>
            <a:r>
              <a:rPr sz="1800" spc="15" dirty="0">
                <a:latin typeface="Calibri"/>
                <a:cs typeface="Calibri"/>
              </a:rPr>
              <a:t> </a:t>
            </a:r>
            <a:r>
              <a:rPr sz="1800" spc="-10" dirty="0">
                <a:latin typeface="Calibri"/>
                <a:cs typeface="Calibri"/>
              </a:rPr>
              <a:t>credit</a:t>
            </a:r>
            <a:r>
              <a:rPr sz="1800" spc="10" dirty="0">
                <a:latin typeface="Calibri"/>
                <a:cs typeface="Calibri"/>
              </a:rPr>
              <a:t> </a:t>
            </a:r>
            <a:r>
              <a:rPr sz="1800" spc="-5" dirty="0">
                <a:latin typeface="Calibri"/>
                <a:cs typeface="Calibri"/>
              </a:rPr>
              <a:t>loss.</a:t>
            </a:r>
            <a:r>
              <a:rPr sz="1800" spc="-10" dirty="0">
                <a:latin typeface="Calibri"/>
                <a:cs typeface="Calibri"/>
              </a:rPr>
              <a:t> Identification</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such</a:t>
            </a:r>
            <a:r>
              <a:rPr sz="1800" dirty="0">
                <a:latin typeface="Calibri"/>
                <a:cs typeface="Calibri"/>
              </a:rPr>
              <a:t> </a:t>
            </a:r>
            <a:r>
              <a:rPr sz="1800" spc="-5" dirty="0">
                <a:latin typeface="Calibri"/>
                <a:cs typeface="Calibri"/>
              </a:rPr>
              <a:t>applicants</a:t>
            </a:r>
            <a:r>
              <a:rPr sz="1800" spc="15" dirty="0">
                <a:latin typeface="Calibri"/>
                <a:cs typeface="Calibri"/>
              </a:rPr>
              <a:t> </a:t>
            </a:r>
            <a:r>
              <a:rPr sz="1800" spc="-5" dirty="0">
                <a:latin typeface="Calibri"/>
                <a:cs typeface="Calibri"/>
              </a:rPr>
              <a:t>using</a:t>
            </a:r>
            <a:r>
              <a:rPr sz="1800" spc="10" dirty="0">
                <a:latin typeface="Calibri"/>
                <a:cs typeface="Calibri"/>
              </a:rPr>
              <a:t> </a:t>
            </a:r>
            <a:r>
              <a:rPr sz="1800" spc="-15" dirty="0">
                <a:latin typeface="Calibri"/>
                <a:cs typeface="Calibri"/>
              </a:rPr>
              <a:t>EDA</a:t>
            </a:r>
            <a:r>
              <a:rPr sz="1800" spc="5" dirty="0">
                <a:latin typeface="Calibri"/>
                <a:cs typeface="Calibri"/>
              </a:rPr>
              <a:t> </a:t>
            </a:r>
            <a:r>
              <a:rPr sz="1800" spc="-5" dirty="0">
                <a:latin typeface="Calibri"/>
                <a:cs typeface="Calibri"/>
              </a:rPr>
              <a:t>using</a:t>
            </a:r>
            <a:r>
              <a:rPr sz="1800" spc="5" dirty="0">
                <a:latin typeface="Calibri"/>
                <a:cs typeface="Calibri"/>
              </a:rPr>
              <a:t> </a:t>
            </a:r>
            <a:r>
              <a:rPr sz="1800" dirty="0">
                <a:latin typeface="Calibri"/>
                <a:cs typeface="Calibri"/>
              </a:rPr>
              <a:t>the</a:t>
            </a:r>
            <a:r>
              <a:rPr sz="1800" spc="20" dirty="0">
                <a:latin typeface="Calibri"/>
                <a:cs typeface="Calibri"/>
              </a:rPr>
              <a:t> </a:t>
            </a:r>
            <a:r>
              <a:rPr sz="1800" spc="-5" dirty="0">
                <a:latin typeface="Calibri"/>
                <a:cs typeface="Calibri"/>
              </a:rPr>
              <a:t>given</a:t>
            </a:r>
            <a:r>
              <a:rPr sz="1800" spc="50" dirty="0">
                <a:latin typeface="Calibri"/>
                <a:cs typeface="Calibri"/>
              </a:rPr>
              <a:t> </a:t>
            </a:r>
            <a:r>
              <a:rPr sz="1800" spc="-10" dirty="0">
                <a:latin typeface="Calibri"/>
                <a:cs typeface="Calibri"/>
              </a:rPr>
              <a:t>dataset,</a:t>
            </a:r>
            <a:r>
              <a:rPr sz="1800" dirty="0">
                <a:latin typeface="Calibri"/>
                <a:cs typeface="Calibri"/>
              </a:rPr>
              <a:t> is</a:t>
            </a:r>
            <a:r>
              <a:rPr sz="1800" spc="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aim of</a:t>
            </a:r>
            <a:r>
              <a:rPr sz="1800" spc="15" dirty="0">
                <a:latin typeface="Calibri"/>
                <a:cs typeface="Calibri"/>
              </a:rPr>
              <a:t> </a:t>
            </a:r>
            <a:r>
              <a:rPr sz="1800" dirty="0">
                <a:latin typeface="Calibri"/>
                <a:cs typeface="Calibri"/>
              </a:rPr>
              <a:t>this</a:t>
            </a:r>
            <a:r>
              <a:rPr sz="1800" spc="5" dirty="0">
                <a:latin typeface="Calibri"/>
                <a:cs typeface="Calibri"/>
              </a:rPr>
              <a:t> </a:t>
            </a:r>
            <a:r>
              <a:rPr sz="1800" spc="-5" dirty="0">
                <a:latin typeface="Calibri"/>
                <a:cs typeface="Calibri"/>
              </a:rPr>
              <a:t>case </a:t>
            </a:r>
            <a:r>
              <a:rPr sz="1800" spc="-395" dirty="0">
                <a:latin typeface="Calibri"/>
                <a:cs typeface="Calibri"/>
              </a:rPr>
              <a:t> </a:t>
            </a:r>
            <a:r>
              <a:rPr sz="1800" spc="-25" dirty="0">
                <a:latin typeface="Calibri"/>
                <a:cs typeface="Calibri"/>
              </a:rPr>
              <a:t>study.</a:t>
            </a:r>
            <a:endParaRPr sz="1800">
              <a:latin typeface="Calibri"/>
              <a:cs typeface="Calibri"/>
            </a:endParaRPr>
          </a:p>
          <a:p>
            <a:pPr marL="12700">
              <a:lnSpc>
                <a:spcPts val="1814"/>
              </a:lnSpc>
            </a:pPr>
            <a:r>
              <a:rPr sz="1800" dirty="0">
                <a:latin typeface="Calibri"/>
                <a:cs typeface="Calibri"/>
              </a:rPr>
              <a:t>If</a:t>
            </a:r>
            <a:r>
              <a:rPr sz="1800" spc="5" dirty="0">
                <a:latin typeface="Calibri"/>
                <a:cs typeface="Calibri"/>
              </a:rPr>
              <a:t> </a:t>
            </a:r>
            <a:r>
              <a:rPr sz="1800" spc="-5" dirty="0">
                <a:latin typeface="Calibri"/>
                <a:cs typeface="Calibri"/>
              </a:rPr>
              <a:t>one</a:t>
            </a:r>
            <a:r>
              <a:rPr sz="1800" spc="5" dirty="0">
                <a:latin typeface="Calibri"/>
                <a:cs typeface="Calibri"/>
              </a:rPr>
              <a:t> </a:t>
            </a:r>
            <a:r>
              <a:rPr sz="1800" dirty="0">
                <a:latin typeface="Calibri"/>
                <a:cs typeface="Calibri"/>
              </a:rPr>
              <a:t>is</a:t>
            </a:r>
            <a:r>
              <a:rPr sz="1800" spc="5" dirty="0">
                <a:latin typeface="Calibri"/>
                <a:cs typeface="Calibri"/>
              </a:rPr>
              <a:t> </a:t>
            </a:r>
            <a:r>
              <a:rPr sz="1800" spc="-5" dirty="0">
                <a:latin typeface="Calibri"/>
                <a:cs typeface="Calibri"/>
              </a:rPr>
              <a:t>able</a:t>
            </a:r>
            <a:r>
              <a:rPr sz="1800" spc="20" dirty="0">
                <a:latin typeface="Calibri"/>
                <a:cs typeface="Calibri"/>
              </a:rPr>
              <a:t> </a:t>
            </a:r>
            <a:r>
              <a:rPr sz="1800" spc="-10" dirty="0">
                <a:latin typeface="Calibri"/>
                <a:cs typeface="Calibri"/>
              </a:rPr>
              <a:t>to</a:t>
            </a:r>
            <a:r>
              <a:rPr sz="1800" spc="5" dirty="0">
                <a:latin typeface="Calibri"/>
                <a:cs typeface="Calibri"/>
              </a:rPr>
              <a:t> </a:t>
            </a:r>
            <a:r>
              <a:rPr sz="1800" i="1" spc="-5" dirty="0">
                <a:latin typeface="Calibri"/>
                <a:cs typeface="Calibri"/>
              </a:rPr>
              <a:t>identify</a:t>
            </a:r>
            <a:r>
              <a:rPr sz="1800" i="1" dirty="0">
                <a:latin typeface="Calibri"/>
                <a:cs typeface="Calibri"/>
              </a:rPr>
              <a:t> these</a:t>
            </a:r>
            <a:r>
              <a:rPr sz="1800" i="1" spc="15" dirty="0">
                <a:latin typeface="Calibri"/>
                <a:cs typeface="Calibri"/>
              </a:rPr>
              <a:t> </a:t>
            </a:r>
            <a:r>
              <a:rPr sz="1800" i="1" spc="-10" dirty="0">
                <a:latin typeface="Calibri"/>
                <a:cs typeface="Calibri"/>
              </a:rPr>
              <a:t>risky</a:t>
            </a:r>
            <a:r>
              <a:rPr sz="1800" i="1" spc="10" dirty="0">
                <a:latin typeface="Calibri"/>
                <a:cs typeface="Calibri"/>
              </a:rPr>
              <a:t> </a:t>
            </a:r>
            <a:r>
              <a:rPr sz="1800" i="1" spc="-5" dirty="0">
                <a:latin typeface="Calibri"/>
                <a:cs typeface="Calibri"/>
              </a:rPr>
              <a:t>loan</a:t>
            </a:r>
            <a:r>
              <a:rPr sz="1800" i="1" spc="5" dirty="0">
                <a:latin typeface="Calibri"/>
                <a:cs typeface="Calibri"/>
              </a:rPr>
              <a:t> </a:t>
            </a:r>
            <a:r>
              <a:rPr sz="1800" i="1" spc="-10" dirty="0">
                <a:latin typeface="Calibri"/>
                <a:cs typeface="Calibri"/>
              </a:rPr>
              <a:t>applicants</a:t>
            </a:r>
            <a:r>
              <a:rPr sz="1800" spc="-10" dirty="0">
                <a:latin typeface="Calibri"/>
                <a:cs typeface="Calibri"/>
              </a:rPr>
              <a:t>,</a:t>
            </a:r>
            <a:r>
              <a:rPr sz="1800" spc="20" dirty="0">
                <a:latin typeface="Calibri"/>
                <a:cs typeface="Calibri"/>
              </a:rPr>
              <a:t> </a:t>
            </a:r>
            <a:r>
              <a:rPr sz="1800" dirty="0">
                <a:latin typeface="Calibri"/>
                <a:cs typeface="Calibri"/>
              </a:rPr>
              <a:t>then</a:t>
            </a:r>
            <a:r>
              <a:rPr sz="1800" spc="20" dirty="0">
                <a:latin typeface="Calibri"/>
                <a:cs typeface="Calibri"/>
              </a:rPr>
              <a:t> </a:t>
            </a:r>
            <a:r>
              <a:rPr sz="1800" spc="-5" dirty="0">
                <a:latin typeface="Calibri"/>
                <a:cs typeface="Calibri"/>
              </a:rPr>
              <a:t>such</a:t>
            </a:r>
            <a:r>
              <a:rPr sz="1800" dirty="0">
                <a:latin typeface="Calibri"/>
                <a:cs typeface="Calibri"/>
              </a:rPr>
              <a:t> loans</a:t>
            </a:r>
            <a:r>
              <a:rPr sz="1800" spc="20" dirty="0">
                <a:latin typeface="Calibri"/>
                <a:cs typeface="Calibri"/>
              </a:rPr>
              <a:t> </a:t>
            </a:r>
            <a:r>
              <a:rPr sz="1800" spc="-10" dirty="0">
                <a:latin typeface="Calibri"/>
                <a:cs typeface="Calibri"/>
              </a:rPr>
              <a:t>can</a:t>
            </a:r>
            <a:r>
              <a:rPr sz="1800" dirty="0">
                <a:latin typeface="Calibri"/>
                <a:cs typeface="Calibri"/>
              </a:rPr>
              <a:t> </a:t>
            </a:r>
            <a:r>
              <a:rPr sz="1800" spc="-5" dirty="0">
                <a:latin typeface="Calibri"/>
                <a:cs typeface="Calibri"/>
              </a:rPr>
              <a:t>be</a:t>
            </a:r>
            <a:r>
              <a:rPr sz="1800" spc="20" dirty="0">
                <a:latin typeface="Calibri"/>
                <a:cs typeface="Calibri"/>
              </a:rPr>
              <a:t> </a:t>
            </a:r>
            <a:r>
              <a:rPr sz="1800" spc="-10" dirty="0">
                <a:latin typeface="Calibri"/>
                <a:cs typeface="Calibri"/>
              </a:rPr>
              <a:t>reduced</a:t>
            </a:r>
            <a:r>
              <a:rPr sz="1800" spc="15" dirty="0">
                <a:latin typeface="Calibri"/>
                <a:cs typeface="Calibri"/>
              </a:rPr>
              <a:t> </a:t>
            </a:r>
            <a:r>
              <a:rPr sz="1800" spc="-5" dirty="0">
                <a:latin typeface="Calibri"/>
                <a:cs typeface="Calibri"/>
              </a:rPr>
              <a:t>thereby</a:t>
            </a:r>
            <a:r>
              <a:rPr sz="1800" spc="15" dirty="0">
                <a:latin typeface="Calibri"/>
                <a:cs typeface="Calibri"/>
              </a:rPr>
              <a:t> </a:t>
            </a:r>
            <a:r>
              <a:rPr sz="1800" spc="-10" dirty="0">
                <a:latin typeface="Calibri"/>
                <a:cs typeface="Calibri"/>
              </a:rPr>
              <a:t>cutting</a:t>
            </a:r>
            <a:r>
              <a:rPr sz="1800" spc="20" dirty="0">
                <a:latin typeface="Calibri"/>
                <a:cs typeface="Calibri"/>
              </a:rPr>
              <a:t> </a:t>
            </a:r>
            <a:r>
              <a:rPr sz="1800" spc="-5" dirty="0">
                <a:latin typeface="Calibri"/>
                <a:cs typeface="Calibri"/>
              </a:rPr>
              <a:t>down</a:t>
            </a:r>
            <a:r>
              <a:rPr sz="1800" spc="20" dirty="0">
                <a:latin typeface="Calibri"/>
                <a:cs typeface="Calibri"/>
              </a:rPr>
              <a:t> </a:t>
            </a:r>
            <a:r>
              <a:rPr sz="1800" dirty="0">
                <a:latin typeface="Calibri"/>
                <a:cs typeface="Calibri"/>
              </a:rPr>
              <a:t>the</a:t>
            </a:r>
            <a:endParaRPr sz="1800">
              <a:latin typeface="Calibri"/>
              <a:cs typeface="Calibri"/>
            </a:endParaRPr>
          </a:p>
          <a:p>
            <a:pPr marL="12700">
              <a:lnSpc>
                <a:spcPts val="1945"/>
              </a:lnSpc>
            </a:pPr>
            <a:r>
              <a:rPr sz="1800" spc="-5" dirty="0">
                <a:latin typeface="Calibri"/>
                <a:cs typeface="Calibri"/>
              </a:rPr>
              <a:t>amount</a:t>
            </a:r>
            <a:r>
              <a:rPr sz="1800" spc="5" dirty="0">
                <a:latin typeface="Calibri"/>
                <a:cs typeface="Calibri"/>
              </a:rPr>
              <a:t> </a:t>
            </a:r>
            <a:r>
              <a:rPr sz="1800" spc="-5" dirty="0">
                <a:latin typeface="Calibri"/>
                <a:cs typeface="Calibri"/>
              </a:rPr>
              <a:t>of</a:t>
            </a:r>
            <a:r>
              <a:rPr sz="1800" spc="15" dirty="0">
                <a:latin typeface="Calibri"/>
                <a:cs typeface="Calibri"/>
              </a:rPr>
              <a:t> </a:t>
            </a:r>
            <a:r>
              <a:rPr sz="1800" spc="-10" dirty="0">
                <a:latin typeface="Calibri"/>
                <a:cs typeface="Calibri"/>
              </a:rPr>
              <a:t>credit</a:t>
            </a:r>
            <a:r>
              <a:rPr sz="1800" spc="10" dirty="0">
                <a:latin typeface="Calibri"/>
                <a:cs typeface="Calibri"/>
              </a:rPr>
              <a:t> </a:t>
            </a:r>
            <a:r>
              <a:rPr sz="1800" spc="-5" dirty="0">
                <a:latin typeface="Calibri"/>
                <a:cs typeface="Calibri"/>
              </a:rPr>
              <a:t>loss.</a:t>
            </a:r>
            <a:r>
              <a:rPr sz="1800" dirty="0">
                <a:latin typeface="Calibri"/>
                <a:cs typeface="Calibri"/>
              </a:rPr>
              <a:t> </a:t>
            </a:r>
            <a:r>
              <a:rPr sz="1800" spc="-10" dirty="0">
                <a:latin typeface="Calibri"/>
                <a:cs typeface="Calibri"/>
              </a:rPr>
              <a:t>Identification</a:t>
            </a:r>
            <a:r>
              <a:rPr sz="1800" spc="15"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such</a:t>
            </a:r>
            <a:r>
              <a:rPr sz="1800" spc="5" dirty="0">
                <a:latin typeface="Calibri"/>
                <a:cs typeface="Calibri"/>
              </a:rPr>
              <a:t> </a:t>
            </a:r>
            <a:r>
              <a:rPr sz="1800" spc="-5" dirty="0">
                <a:latin typeface="Calibri"/>
                <a:cs typeface="Calibri"/>
              </a:rPr>
              <a:t>applicants</a:t>
            </a:r>
            <a:r>
              <a:rPr sz="1800" spc="20" dirty="0">
                <a:latin typeface="Calibri"/>
                <a:cs typeface="Calibri"/>
              </a:rPr>
              <a:t> </a:t>
            </a:r>
            <a:r>
              <a:rPr sz="1800" spc="-5" dirty="0">
                <a:latin typeface="Calibri"/>
                <a:cs typeface="Calibri"/>
              </a:rPr>
              <a:t>using</a:t>
            </a:r>
            <a:r>
              <a:rPr sz="1800" spc="5" dirty="0">
                <a:latin typeface="Calibri"/>
                <a:cs typeface="Calibri"/>
              </a:rPr>
              <a:t> </a:t>
            </a:r>
            <a:r>
              <a:rPr sz="1800" spc="-15" dirty="0">
                <a:latin typeface="Calibri"/>
                <a:cs typeface="Calibri"/>
              </a:rPr>
              <a:t>EDA</a:t>
            </a:r>
            <a:r>
              <a:rPr sz="1800" spc="5"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the</a:t>
            </a:r>
            <a:r>
              <a:rPr sz="1800" spc="20" dirty="0">
                <a:latin typeface="Calibri"/>
                <a:cs typeface="Calibri"/>
              </a:rPr>
              <a:t> </a:t>
            </a:r>
            <a:r>
              <a:rPr sz="1800" spc="-5" dirty="0">
                <a:latin typeface="Calibri"/>
                <a:cs typeface="Calibri"/>
              </a:rPr>
              <a:t>aim</a:t>
            </a:r>
            <a:r>
              <a:rPr sz="1800" spc="1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this</a:t>
            </a:r>
            <a:r>
              <a:rPr sz="1800" spc="5" dirty="0">
                <a:latin typeface="Calibri"/>
                <a:cs typeface="Calibri"/>
              </a:rPr>
              <a:t> </a:t>
            </a:r>
            <a:r>
              <a:rPr sz="1800" spc="-5" dirty="0">
                <a:latin typeface="Calibri"/>
                <a:cs typeface="Calibri"/>
              </a:rPr>
              <a:t>case</a:t>
            </a:r>
            <a:r>
              <a:rPr sz="1800" spc="15" dirty="0">
                <a:latin typeface="Calibri"/>
                <a:cs typeface="Calibri"/>
              </a:rPr>
              <a:t> </a:t>
            </a:r>
            <a:r>
              <a:rPr sz="1800" spc="-25" dirty="0">
                <a:latin typeface="Calibri"/>
                <a:cs typeface="Calibri"/>
              </a:rPr>
              <a:t>study.</a:t>
            </a:r>
            <a:endParaRPr sz="1800">
              <a:latin typeface="Calibri"/>
              <a:cs typeface="Calibri"/>
            </a:endParaRPr>
          </a:p>
          <a:p>
            <a:pPr marL="12700">
              <a:lnSpc>
                <a:spcPts val="1945"/>
              </a:lnSpc>
            </a:pPr>
            <a:r>
              <a:rPr sz="1800" dirty="0">
                <a:latin typeface="Calibri"/>
                <a:cs typeface="Calibri"/>
              </a:rPr>
              <a:t>In</a:t>
            </a:r>
            <a:r>
              <a:rPr sz="1800" spc="5" dirty="0">
                <a:latin typeface="Calibri"/>
                <a:cs typeface="Calibri"/>
              </a:rPr>
              <a:t> </a:t>
            </a:r>
            <a:r>
              <a:rPr sz="1800" spc="-5" dirty="0">
                <a:latin typeface="Calibri"/>
                <a:cs typeface="Calibri"/>
              </a:rPr>
              <a:t>other</a:t>
            </a:r>
            <a:r>
              <a:rPr sz="1800" spc="10" dirty="0">
                <a:latin typeface="Calibri"/>
                <a:cs typeface="Calibri"/>
              </a:rPr>
              <a:t> </a:t>
            </a:r>
            <a:r>
              <a:rPr sz="1800" spc="-15" dirty="0">
                <a:latin typeface="Calibri"/>
                <a:cs typeface="Calibri"/>
              </a:rPr>
              <a:t>words,</a:t>
            </a:r>
            <a:r>
              <a:rPr sz="1800" spc="15" dirty="0">
                <a:latin typeface="Calibri"/>
                <a:cs typeface="Calibri"/>
              </a:rPr>
              <a:t> </a:t>
            </a:r>
            <a:r>
              <a:rPr sz="1800" b="1" dirty="0">
                <a:latin typeface="Calibri"/>
                <a:cs typeface="Calibri"/>
              </a:rPr>
              <a:t>the </a:t>
            </a:r>
            <a:r>
              <a:rPr sz="1800" b="1" spc="-5" dirty="0">
                <a:latin typeface="Calibri"/>
                <a:cs typeface="Calibri"/>
              </a:rPr>
              <a:t>company</a:t>
            </a:r>
            <a:r>
              <a:rPr sz="1800" b="1" spc="-15" dirty="0">
                <a:latin typeface="Calibri"/>
                <a:cs typeface="Calibri"/>
              </a:rPr>
              <a:t> </a:t>
            </a:r>
            <a:r>
              <a:rPr sz="1800" b="1" spc="-10" dirty="0">
                <a:latin typeface="Calibri"/>
                <a:cs typeface="Calibri"/>
              </a:rPr>
              <a:t>wants</a:t>
            </a:r>
            <a:r>
              <a:rPr sz="1800" b="1" spc="-20" dirty="0">
                <a:latin typeface="Calibri"/>
                <a:cs typeface="Calibri"/>
              </a:rPr>
              <a:t> </a:t>
            </a:r>
            <a:r>
              <a:rPr sz="1800" b="1" spc="-10" dirty="0">
                <a:latin typeface="Calibri"/>
                <a:cs typeface="Calibri"/>
              </a:rPr>
              <a:t>to</a:t>
            </a:r>
            <a:r>
              <a:rPr sz="1800" b="1" spc="-5" dirty="0">
                <a:latin typeface="Calibri"/>
                <a:cs typeface="Calibri"/>
              </a:rPr>
              <a:t> </a:t>
            </a:r>
            <a:r>
              <a:rPr sz="1800" b="1" spc="-10" dirty="0">
                <a:latin typeface="Calibri"/>
                <a:cs typeface="Calibri"/>
              </a:rPr>
              <a:t>understand</a:t>
            </a:r>
            <a:r>
              <a:rPr sz="1800" b="1" spc="-40" dirty="0">
                <a:latin typeface="Calibri"/>
                <a:cs typeface="Calibri"/>
              </a:rPr>
              <a:t> </a:t>
            </a:r>
            <a:r>
              <a:rPr sz="1800" b="1" dirty="0">
                <a:latin typeface="Calibri"/>
                <a:cs typeface="Calibri"/>
              </a:rPr>
              <a:t>the driving</a:t>
            </a:r>
            <a:r>
              <a:rPr sz="1800" b="1" spc="-15" dirty="0">
                <a:latin typeface="Calibri"/>
                <a:cs typeface="Calibri"/>
              </a:rPr>
              <a:t> </a:t>
            </a:r>
            <a:r>
              <a:rPr sz="1800" b="1" spc="-10" dirty="0">
                <a:latin typeface="Calibri"/>
                <a:cs typeface="Calibri"/>
              </a:rPr>
              <a:t>factors</a:t>
            </a:r>
            <a:r>
              <a:rPr sz="1800" b="1" spc="-15" dirty="0">
                <a:latin typeface="Calibri"/>
                <a:cs typeface="Calibri"/>
              </a:rPr>
              <a:t> </a:t>
            </a:r>
            <a:r>
              <a:rPr sz="1800" b="1" dirty="0">
                <a:latin typeface="Calibri"/>
                <a:cs typeface="Calibri"/>
              </a:rPr>
              <a:t>(or</a:t>
            </a:r>
            <a:r>
              <a:rPr sz="1800" b="1" spc="5" dirty="0">
                <a:latin typeface="Calibri"/>
                <a:cs typeface="Calibri"/>
              </a:rPr>
              <a:t> </a:t>
            </a:r>
            <a:r>
              <a:rPr sz="1800" b="1" spc="-5" dirty="0">
                <a:latin typeface="Calibri"/>
                <a:cs typeface="Calibri"/>
              </a:rPr>
              <a:t>driver</a:t>
            </a:r>
            <a:r>
              <a:rPr sz="1800" b="1" spc="-20" dirty="0">
                <a:latin typeface="Calibri"/>
                <a:cs typeface="Calibri"/>
              </a:rPr>
              <a:t> </a:t>
            </a:r>
            <a:r>
              <a:rPr sz="1800" b="1" spc="-5" dirty="0">
                <a:latin typeface="Calibri"/>
                <a:cs typeface="Calibri"/>
              </a:rPr>
              <a:t>variables)</a:t>
            </a:r>
            <a:r>
              <a:rPr sz="1800" b="1" spc="-50" dirty="0">
                <a:latin typeface="Calibri"/>
                <a:cs typeface="Calibri"/>
              </a:rPr>
              <a:t> </a:t>
            </a:r>
            <a:r>
              <a:rPr sz="1800" spc="-5" dirty="0">
                <a:latin typeface="Calibri"/>
                <a:cs typeface="Calibri"/>
              </a:rPr>
              <a:t>behind</a:t>
            </a:r>
            <a:r>
              <a:rPr sz="1800" spc="30" dirty="0">
                <a:latin typeface="Calibri"/>
                <a:cs typeface="Calibri"/>
              </a:rPr>
              <a:t> </a:t>
            </a:r>
            <a:r>
              <a:rPr sz="1800" spc="-5" dirty="0">
                <a:latin typeface="Calibri"/>
                <a:cs typeface="Calibri"/>
              </a:rPr>
              <a:t>loan</a:t>
            </a:r>
            <a:r>
              <a:rPr sz="1800" spc="20" dirty="0">
                <a:latin typeface="Calibri"/>
                <a:cs typeface="Calibri"/>
              </a:rPr>
              <a:t> </a:t>
            </a:r>
            <a:r>
              <a:rPr sz="1800" spc="-10" dirty="0">
                <a:latin typeface="Calibri"/>
                <a:cs typeface="Calibri"/>
              </a:rPr>
              <a:t>default,</a:t>
            </a:r>
            <a:endParaRPr sz="1800">
              <a:latin typeface="Calibri"/>
              <a:cs typeface="Calibri"/>
            </a:endParaRPr>
          </a:p>
          <a:p>
            <a:pPr marL="12700" marR="49530">
              <a:lnSpc>
                <a:spcPts val="1939"/>
              </a:lnSpc>
              <a:spcBef>
                <a:spcPts val="145"/>
              </a:spcBef>
            </a:pPr>
            <a:r>
              <a:rPr sz="1800" spc="-5" dirty="0">
                <a:latin typeface="Calibri"/>
                <a:cs typeface="Calibri"/>
              </a:rPr>
              <a:t>i.e.</a:t>
            </a:r>
            <a:r>
              <a:rPr sz="1800" dirty="0">
                <a:latin typeface="Calibri"/>
                <a:cs typeface="Calibri"/>
              </a:rPr>
              <a:t> the</a:t>
            </a:r>
            <a:r>
              <a:rPr sz="1800" spc="10" dirty="0">
                <a:latin typeface="Calibri"/>
                <a:cs typeface="Calibri"/>
              </a:rPr>
              <a:t> </a:t>
            </a:r>
            <a:r>
              <a:rPr sz="1800" spc="-5" dirty="0">
                <a:latin typeface="Calibri"/>
                <a:cs typeface="Calibri"/>
              </a:rPr>
              <a:t>variables</a:t>
            </a:r>
            <a:r>
              <a:rPr sz="1800" spc="10" dirty="0">
                <a:latin typeface="Calibri"/>
                <a:cs typeface="Calibri"/>
              </a:rPr>
              <a:t> </a:t>
            </a:r>
            <a:r>
              <a:rPr sz="1800" spc="-5" dirty="0">
                <a:latin typeface="Calibri"/>
                <a:cs typeface="Calibri"/>
              </a:rPr>
              <a:t>which</a:t>
            </a:r>
            <a:r>
              <a:rPr sz="1800" spc="30" dirty="0">
                <a:latin typeface="Calibri"/>
                <a:cs typeface="Calibri"/>
              </a:rPr>
              <a:t> </a:t>
            </a:r>
            <a:r>
              <a:rPr sz="1800" spc="-10" dirty="0">
                <a:latin typeface="Calibri"/>
                <a:cs typeface="Calibri"/>
              </a:rPr>
              <a:t>are</a:t>
            </a:r>
            <a:r>
              <a:rPr sz="1800" spc="20" dirty="0">
                <a:latin typeface="Calibri"/>
                <a:cs typeface="Calibri"/>
              </a:rPr>
              <a:t> </a:t>
            </a:r>
            <a:r>
              <a:rPr sz="1800" spc="-15" dirty="0">
                <a:latin typeface="Calibri"/>
                <a:cs typeface="Calibri"/>
              </a:rPr>
              <a:t>strong</a:t>
            </a:r>
            <a:r>
              <a:rPr sz="1800" spc="-5" dirty="0">
                <a:latin typeface="Calibri"/>
                <a:cs typeface="Calibri"/>
              </a:rPr>
              <a:t> </a:t>
            </a:r>
            <a:r>
              <a:rPr sz="1800" spc="-15" dirty="0">
                <a:latin typeface="Calibri"/>
                <a:cs typeface="Calibri"/>
              </a:rPr>
              <a:t>indicators</a:t>
            </a:r>
            <a:r>
              <a:rPr sz="1800" spc="20" dirty="0">
                <a:latin typeface="Calibri"/>
                <a:cs typeface="Calibri"/>
              </a:rPr>
              <a:t> </a:t>
            </a:r>
            <a:r>
              <a:rPr sz="1800" spc="-5" dirty="0">
                <a:latin typeface="Calibri"/>
                <a:cs typeface="Calibri"/>
              </a:rPr>
              <a:t>of</a:t>
            </a:r>
            <a:r>
              <a:rPr sz="1800" spc="15" dirty="0">
                <a:latin typeface="Calibri"/>
                <a:cs typeface="Calibri"/>
              </a:rPr>
              <a:t> </a:t>
            </a:r>
            <a:r>
              <a:rPr sz="1800" spc="-10" dirty="0">
                <a:latin typeface="Calibri"/>
                <a:cs typeface="Calibri"/>
              </a:rPr>
              <a:t>default.</a:t>
            </a:r>
            <a:r>
              <a:rPr sz="1800"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company</a:t>
            </a:r>
            <a:r>
              <a:rPr sz="1800" spc="15" dirty="0">
                <a:latin typeface="Calibri"/>
                <a:cs typeface="Calibri"/>
              </a:rPr>
              <a:t> </a:t>
            </a:r>
            <a:r>
              <a:rPr sz="1800" spc="-10" dirty="0">
                <a:latin typeface="Calibri"/>
                <a:cs typeface="Calibri"/>
              </a:rPr>
              <a:t>can</a:t>
            </a:r>
            <a:r>
              <a:rPr sz="1800" spc="25" dirty="0">
                <a:latin typeface="Calibri"/>
                <a:cs typeface="Calibri"/>
              </a:rPr>
              <a:t> </a:t>
            </a:r>
            <a:r>
              <a:rPr sz="1800" spc="-10" dirty="0">
                <a:latin typeface="Calibri"/>
                <a:cs typeface="Calibri"/>
              </a:rPr>
              <a:t>utilize</a:t>
            </a:r>
            <a:r>
              <a:rPr sz="1800" spc="20" dirty="0">
                <a:latin typeface="Calibri"/>
                <a:cs typeface="Calibri"/>
              </a:rPr>
              <a:t> </a:t>
            </a:r>
            <a:r>
              <a:rPr sz="1800" spc="-5" dirty="0">
                <a:latin typeface="Calibri"/>
                <a:cs typeface="Calibri"/>
              </a:rPr>
              <a:t>this</a:t>
            </a:r>
            <a:r>
              <a:rPr sz="1800" spc="5" dirty="0">
                <a:latin typeface="Calibri"/>
                <a:cs typeface="Calibri"/>
              </a:rPr>
              <a:t> </a:t>
            </a:r>
            <a:r>
              <a:rPr sz="1800" spc="-5" dirty="0">
                <a:latin typeface="Calibri"/>
                <a:cs typeface="Calibri"/>
              </a:rPr>
              <a:t>knowledge</a:t>
            </a:r>
            <a:r>
              <a:rPr sz="1800" spc="30"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its</a:t>
            </a:r>
            <a:r>
              <a:rPr sz="1800" spc="5" dirty="0">
                <a:latin typeface="Calibri"/>
                <a:cs typeface="Calibri"/>
              </a:rPr>
              <a:t> </a:t>
            </a:r>
            <a:r>
              <a:rPr sz="1800" spc="-10" dirty="0">
                <a:latin typeface="Calibri"/>
                <a:cs typeface="Calibri"/>
              </a:rPr>
              <a:t>portfolio </a:t>
            </a:r>
            <a:r>
              <a:rPr sz="1800" spc="-39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risk</a:t>
            </a:r>
            <a:r>
              <a:rPr sz="1800" spc="-10" dirty="0">
                <a:latin typeface="Calibri"/>
                <a:cs typeface="Calibri"/>
              </a:rPr>
              <a:t> </a:t>
            </a:r>
            <a:r>
              <a:rPr sz="1800" spc="-5" dirty="0">
                <a:latin typeface="Calibri"/>
                <a:cs typeface="Calibri"/>
              </a:rPr>
              <a:t>assessment.</a:t>
            </a:r>
            <a:endParaRPr sz="1800">
              <a:latin typeface="Calibri"/>
              <a:cs typeface="Calibri"/>
            </a:endParaRPr>
          </a:p>
        </p:txBody>
      </p:sp>
      <p:pic>
        <p:nvPicPr>
          <p:cNvPr id="3" name="object 3"/>
          <p:cNvPicPr/>
          <p:nvPr/>
        </p:nvPicPr>
        <p:blipFill>
          <a:blip r:embed="rId2" cstate="print"/>
          <a:stretch>
            <a:fillRect/>
          </a:stretch>
        </p:blipFill>
        <p:spPr>
          <a:xfrm>
            <a:off x="2591595" y="737846"/>
            <a:ext cx="6436140" cy="317730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5739" y="414604"/>
            <a:ext cx="4265295" cy="452120"/>
          </a:xfrm>
          <a:prstGeom prst="rect">
            <a:avLst/>
          </a:prstGeom>
        </p:spPr>
        <p:txBody>
          <a:bodyPr vert="horz" wrap="square" lIns="0" tIns="12065" rIns="0" bIns="0" rtlCol="0">
            <a:spAutoFit/>
          </a:bodyPr>
          <a:lstStyle/>
          <a:p>
            <a:pPr marL="12700">
              <a:lnSpc>
                <a:spcPct val="100000"/>
              </a:lnSpc>
              <a:spcBef>
                <a:spcPts val="95"/>
              </a:spcBef>
            </a:pPr>
            <a:r>
              <a:rPr sz="2800" spc="-5" dirty="0"/>
              <a:t>Analysis</a:t>
            </a:r>
            <a:r>
              <a:rPr sz="2800" spc="-20" dirty="0"/>
              <a:t> </a:t>
            </a:r>
            <a:r>
              <a:rPr sz="2800" spc="-5" dirty="0"/>
              <a:t>on</a:t>
            </a:r>
            <a:r>
              <a:rPr sz="2800" spc="-15" dirty="0"/>
              <a:t> </a:t>
            </a:r>
            <a:r>
              <a:rPr sz="2800" spc="-5" dirty="0"/>
              <a:t>Home</a:t>
            </a:r>
            <a:r>
              <a:rPr sz="2800" spc="-10" dirty="0"/>
              <a:t> ownership</a:t>
            </a:r>
            <a:endParaRPr sz="2800"/>
          </a:p>
        </p:txBody>
      </p:sp>
      <p:pic>
        <p:nvPicPr>
          <p:cNvPr id="3" name="object 3"/>
          <p:cNvPicPr/>
          <p:nvPr/>
        </p:nvPicPr>
        <p:blipFill>
          <a:blip r:embed="rId2" cstate="print"/>
          <a:stretch>
            <a:fillRect/>
          </a:stretch>
        </p:blipFill>
        <p:spPr>
          <a:xfrm>
            <a:off x="720023" y="1463632"/>
            <a:ext cx="6530726" cy="4488519"/>
          </a:xfrm>
          <a:prstGeom prst="rect">
            <a:avLst/>
          </a:prstGeom>
        </p:spPr>
      </p:pic>
      <p:sp>
        <p:nvSpPr>
          <p:cNvPr id="4" name="object 4"/>
          <p:cNvSpPr txBox="1"/>
          <p:nvPr/>
        </p:nvSpPr>
        <p:spPr>
          <a:xfrm>
            <a:off x="7563357" y="2007235"/>
            <a:ext cx="4159250" cy="2463800"/>
          </a:xfrm>
          <a:prstGeom prst="rect">
            <a:avLst/>
          </a:prstGeom>
        </p:spPr>
        <p:txBody>
          <a:bodyPr vert="horz" wrap="square" lIns="0" tIns="12065" rIns="0" bIns="0" rtlCol="0">
            <a:spAutoFit/>
          </a:bodyPr>
          <a:lstStyle/>
          <a:p>
            <a:pPr marL="12700" marR="307340">
              <a:lnSpc>
                <a:spcPct val="100000"/>
              </a:lnSpc>
              <a:spcBef>
                <a:spcPts val="95"/>
              </a:spcBef>
              <a:buSzPct val="93750"/>
              <a:buFont typeface="Arial MT"/>
              <a:buChar char="•"/>
              <a:tabLst>
                <a:tab pos="84455" algn="l"/>
              </a:tabLst>
            </a:pPr>
            <a:r>
              <a:rPr sz="1600" spc="-15" dirty="0">
                <a:latin typeface="Calibri"/>
                <a:cs typeface="Calibri"/>
              </a:rPr>
              <a:t>Overall</a:t>
            </a:r>
            <a:r>
              <a:rPr sz="1600" spc="10" dirty="0">
                <a:latin typeface="Calibri"/>
                <a:cs typeface="Calibri"/>
              </a:rPr>
              <a:t> </a:t>
            </a:r>
            <a:r>
              <a:rPr sz="1600" spc="-5" dirty="0">
                <a:latin typeface="Calibri"/>
                <a:cs typeface="Calibri"/>
              </a:rPr>
              <a:t>highest</a:t>
            </a:r>
            <a:r>
              <a:rPr sz="1600" spc="-25" dirty="0">
                <a:latin typeface="Calibri"/>
                <a:cs typeface="Calibri"/>
              </a:rPr>
              <a:t> </a:t>
            </a:r>
            <a:r>
              <a:rPr sz="1600" spc="-15" dirty="0">
                <a:latin typeface="Calibri"/>
                <a:cs typeface="Calibri"/>
              </a:rPr>
              <a:t>Charge</a:t>
            </a:r>
            <a:r>
              <a:rPr sz="1600" spc="5" dirty="0">
                <a:latin typeface="Calibri"/>
                <a:cs typeface="Calibri"/>
              </a:rPr>
              <a:t> </a:t>
            </a:r>
            <a:r>
              <a:rPr sz="1600" spc="-10" dirty="0">
                <a:latin typeface="Calibri"/>
                <a:cs typeface="Calibri"/>
              </a:rPr>
              <a:t>Off numbers</a:t>
            </a:r>
            <a:r>
              <a:rPr sz="1600" spc="20" dirty="0">
                <a:latin typeface="Calibri"/>
                <a:cs typeface="Calibri"/>
              </a:rPr>
              <a:t> </a:t>
            </a:r>
            <a:r>
              <a:rPr sz="1600" spc="-15" dirty="0">
                <a:latin typeface="Calibri"/>
                <a:cs typeface="Calibri"/>
              </a:rPr>
              <a:t>are</a:t>
            </a:r>
            <a:r>
              <a:rPr sz="1600" spc="5" dirty="0">
                <a:latin typeface="Calibri"/>
                <a:cs typeface="Calibri"/>
              </a:rPr>
              <a:t> </a:t>
            </a:r>
            <a:r>
              <a:rPr sz="1600" spc="-5" dirty="0">
                <a:latin typeface="Calibri"/>
                <a:cs typeface="Calibri"/>
              </a:rPr>
              <a:t>in</a:t>
            </a:r>
            <a:r>
              <a:rPr sz="1600" spc="-10" dirty="0">
                <a:latin typeface="Calibri"/>
                <a:cs typeface="Calibri"/>
              </a:rPr>
              <a:t> the </a:t>
            </a:r>
            <a:r>
              <a:rPr sz="1600" spc="-350" dirty="0">
                <a:latin typeface="Calibri"/>
                <a:cs typeface="Calibri"/>
              </a:rPr>
              <a:t> </a:t>
            </a:r>
            <a:r>
              <a:rPr sz="1600" spc="-10" dirty="0">
                <a:latin typeface="Calibri"/>
                <a:cs typeface="Calibri"/>
              </a:rPr>
              <a:t>category</a:t>
            </a:r>
            <a:r>
              <a:rPr sz="1600" dirty="0">
                <a:latin typeface="Calibri"/>
                <a:cs typeface="Calibri"/>
              </a:rPr>
              <a:t> </a:t>
            </a:r>
            <a:r>
              <a:rPr sz="1600" spc="-5" dirty="0">
                <a:latin typeface="Calibri"/>
                <a:cs typeface="Calibri"/>
              </a:rPr>
              <a:t>of</a:t>
            </a:r>
            <a:r>
              <a:rPr sz="1600" spc="10" dirty="0">
                <a:latin typeface="Calibri"/>
                <a:cs typeface="Calibri"/>
              </a:rPr>
              <a:t> </a:t>
            </a:r>
            <a:r>
              <a:rPr sz="1600" spc="-5" dirty="0">
                <a:latin typeface="Calibri"/>
                <a:cs typeface="Calibri"/>
              </a:rPr>
              <a:t>RENT</a:t>
            </a:r>
            <a:r>
              <a:rPr sz="1600" spc="5" dirty="0">
                <a:latin typeface="Calibri"/>
                <a:cs typeface="Calibri"/>
              </a:rPr>
              <a:t> </a:t>
            </a:r>
            <a:r>
              <a:rPr sz="1600" spc="-5" dirty="0">
                <a:latin typeface="Calibri"/>
                <a:cs typeface="Calibri"/>
              </a:rPr>
              <a:t>and </a:t>
            </a:r>
            <a:r>
              <a:rPr sz="1600" spc="-15" dirty="0">
                <a:latin typeface="Calibri"/>
                <a:cs typeface="Calibri"/>
              </a:rPr>
              <a:t>MORTGAGE</a:t>
            </a:r>
            <a:endParaRPr sz="1600">
              <a:latin typeface="Calibri"/>
              <a:cs typeface="Calibri"/>
            </a:endParaRPr>
          </a:p>
          <a:p>
            <a:pPr marL="12700" marR="174625">
              <a:lnSpc>
                <a:spcPct val="100000"/>
              </a:lnSpc>
              <a:buSzPct val="93750"/>
              <a:buFont typeface="Arial MT"/>
              <a:buChar char="•"/>
              <a:tabLst>
                <a:tab pos="84455" algn="l"/>
              </a:tabLst>
            </a:pPr>
            <a:r>
              <a:rPr sz="1600" spc="-5" dirty="0">
                <a:latin typeface="Calibri"/>
                <a:cs typeface="Calibri"/>
              </a:rPr>
              <a:t>Within</a:t>
            </a:r>
            <a:r>
              <a:rPr sz="1600" spc="-20" dirty="0">
                <a:latin typeface="Calibri"/>
                <a:cs typeface="Calibri"/>
              </a:rPr>
              <a:t> </a:t>
            </a:r>
            <a:r>
              <a:rPr sz="1600" spc="-5" dirty="0">
                <a:latin typeface="Calibri"/>
                <a:cs typeface="Calibri"/>
              </a:rPr>
              <a:t>each </a:t>
            </a:r>
            <a:r>
              <a:rPr sz="1600" spc="-10" dirty="0">
                <a:latin typeface="Calibri"/>
                <a:cs typeface="Calibri"/>
              </a:rPr>
              <a:t>homeownership</a:t>
            </a:r>
            <a:r>
              <a:rPr sz="1600" spc="40" dirty="0">
                <a:latin typeface="Calibri"/>
                <a:cs typeface="Calibri"/>
              </a:rPr>
              <a:t> </a:t>
            </a:r>
            <a:r>
              <a:rPr sz="1600" spc="-10" dirty="0">
                <a:latin typeface="Calibri"/>
                <a:cs typeface="Calibri"/>
              </a:rPr>
              <a:t>category</a:t>
            </a:r>
            <a:r>
              <a:rPr sz="1600" dirty="0">
                <a:latin typeface="Calibri"/>
                <a:cs typeface="Calibri"/>
              </a:rPr>
              <a:t> </a:t>
            </a:r>
            <a:r>
              <a:rPr sz="1600" spc="-5" dirty="0">
                <a:latin typeface="Calibri"/>
                <a:cs typeface="Calibri"/>
              </a:rPr>
              <a:t>the</a:t>
            </a:r>
            <a:r>
              <a:rPr sz="1600" dirty="0">
                <a:latin typeface="Calibri"/>
                <a:cs typeface="Calibri"/>
              </a:rPr>
              <a:t> </a:t>
            </a:r>
            <a:r>
              <a:rPr sz="1600" spc="-15" dirty="0">
                <a:latin typeface="Calibri"/>
                <a:cs typeface="Calibri"/>
              </a:rPr>
              <a:t>ratio </a:t>
            </a:r>
            <a:r>
              <a:rPr sz="1600" spc="-345" dirty="0">
                <a:latin typeface="Calibri"/>
                <a:cs typeface="Calibri"/>
              </a:rPr>
              <a:t> </a:t>
            </a:r>
            <a:r>
              <a:rPr sz="1600" spc="-5" dirty="0">
                <a:latin typeface="Calibri"/>
                <a:cs typeface="Calibri"/>
              </a:rPr>
              <a:t>of</a:t>
            </a:r>
            <a:r>
              <a:rPr sz="1600" spc="5" dirty="0">
                <a:latin typeface="Calibri"/>
                <a:cs typeface="Calibri"/>
              </a:rPr>
              <a:t> </a:t>
            </a:r>
            <a:r>
              <a:rPr sz="1600" spc="-15" dirty="0">
                <a:latin typeface="Calibri"/>
                <a:cs typeface="Calibri"/>
              </a:rPr>
              <a:t>Charge</a:t>
            </a:r>
            <a:r>
              <a:rPr sz="1600" dirty="0">
                <a:latin typeface="Calibri"/>
                <a:cs typeface="Calibri"/>
              </a:rPr>
              <a:t> </a:t>
            </a:r>
            <a:r>
              <a:rPr sz="1600" spc="-10" dirty="0">
                <a:latin typeface="Calibri"/>
                <a:cs typeface="Calibri"/>
              </a:rPr>
              <a:t>Off's</a:t>
            </a:r>
            <a:r>
              <a:rPr sz="1600" spc="-5" dirty="0">
                <a:latin typeface="Calibri"/>
                <a:cs typeface="Calibri"/>
              </a:rPr>
              <a:t> </a:t>
            </a:r>
            <a:r>
              <a:rPr sz="1600" spc="-15" dirty="0">
                <a:latin typeface="Calibri"/>
                <a:cs typeface="Calibri"/>
              </a:rPr>
              <a:t>for</a:t>
            </a:r>
            <a:r>
              <a:rPr sz="1600" spc="10" dirty="0">
                <a:latin typeface="Calibri"/>
                <a:cs typeface="Calibri"/>
              </a:rPr>
              <a:t> </a:t>
            </a:r>
            <a:r>
              <a:rPr sz="1600" spc="-5" dirty="0">
                <a:latin typeface="Calibri"/>
                <a:cs typeface="Calibri"/>
              </a:rPr>
              <a:t>Other</a:t>
            </a:r>
            <a:r>
              <a:rPr sz="1600" spc="10" dirty="0">
                <a:latin typeface="Calibri"/>
                <a:cs typeface="Calibri"/>
              </a:rPr>
              <a:t> </a:t>
            </a:r>
            <a:r>
              <a:rPr sz="1600" spc="-5" dirty="0">
                <a:latin typeface="Calibri"/>
                <a:cs typeface="Calibri"/>
              </a:rPr>
              <a:t>is</a:t>
            </a:r>
            <a:r>
              <a:rPr sz="1600" spc="-15" dirty="0">
                <a:latin typeface="Calibri"/>
                <a:cs typeface="Calibri"/>
              </a:rPr>
              <a:t> </a:t>
            </a:r>
            <a:r>
              <a:rPr sz="1600" spc="-5" dirty="0">
                <a:latin typeface="Calibri"/>
                <a:cs typeface="Calibri"/>
              </a:rPr>
              <a:t>higher</a:t>
            </a:r>
            <a:endParaRPr sz="1600">
              <a:latin typeface="Calibri"/>
              <a:cs typeface="Calibri"/>
            </a:endParaRPr>
          </a:p>
          <a:p>
            <a:pPr marL="83820" indent="-71755">
              <a:lnSpc>
                <a:spcPct val="100000"/>
              </a:lnSpc>
              <a:buSzPct val="93750"/>
              <a:buFont typeface="Arial MT"/>
              <a:buChar char="•"/>
              <a:tabLst>
                <a:tab pos="84455" algn="l"/>
              </a:tabLst>
            </a:pPr>
            <a:r>
              <a:rPr sz="1600" b="1" spc="-15" dirty="0">
                <a:latin typeface="Calibri"/>
                <a:cs typeface="Calibri"/>
              </a:rPr>
              <a:t>Inferences</a:t>
            </a:r>
            <a:endParaRPr sz="1600">
              <a:latin typeface="Calibri"/>
              <a:cs typeface="Calibri"/>
            </a:endParaRPr>
          </a:p>
          <a:p>
            <a:pPr marL="756285" marR="16510" lvl="1" indent="-287020">
              <a:lnSpc>
                <a:spcPct val="100000"/>
              </a:lnSpc>
              <a:buFont typeface="Arial MT"/>
              <a:buChar char="•"/>
              <a:tabLst>
                <a:tab pos="756285" algn="l"/>
                <a:tab pos="756920" algn="l"/>
              </a:tabLst>
            </a:pPr>
            <a:r>
              <a:rPr sz="1600" spc="-5" dirty="0">
                <a:latin typeface="Calibri"/>
                <a:cs typeface="Calibri"/>
              </a:rPr>
              <a:t>The </a:t>
            </a:r>
            <a:r>
              <a:rPr sz="1600" spc="-10" dirty="0">
                <a:latin typeface="Calibri"/>
                <a:cs typeface="Calibri"/>
              </a:rPr>
              <a:t>home_ownership</a:t>
            </a:r>
            <a:r>
              <a:rPr sz="1600" spc="40" dirty="0">
                <a:latin typeface="Calibri"/>
                <a:cs typeface="Calibri"/>
              </a:rPr>
              <a:t> </a:t>
            </a:r>
            <a:r>
              <a:rPr sz="1600" spc="-10" dirty="0">
                <a:latin typeface="Calibri"/>
                <a:cs typeface="Calibri"/>
              </a:rPr>
              <a:t>status</a:t>
            </a:r>
            <a:r>
              <a:rPr sz="1600" spc="-15" dirty="0">
                <a:latin typeface="Calibri"/>
                <a:cs typeface="Calibri"/>
              </a:rPr>
              <a:t> </a:t>
            </a:r>
            <a:r>
              <a:rPr sz="1600" spc="-10" dirty="0">
                <a:latin typeface="Calibri"/>
                <a:cs typeface="Calibri"/>
              </a:rPr>
              <a:t>of </a:t>
            </a:r>
            <a:r>
              <a:rPr sz="1600" spc="-5" dirty="0">
                <a:latin typeface="Calibri"/>
                <a:cs typeface="Calibri"/>
              </a:rPr>
              <a:t> </a:t>
            </a:r>
            <a:r>
              <a:rPr sz="1600" spc="-15" dirty="0">
                <a:latin typeface="Calibri"/>
                <a:cs typeface="Calibri"/>
              </a:rPr>
              <a:t>MORTGAGE</a:t>
            </a:r>
            <a:r>
              <a:rPr sz="1600" spc="15" dirty="0">
                <a:latin typeface="Calibri"/>
                <a:cs typeface="Calibri"/>
              </a:rPr>
              <a:t> </a:t>
            </a:r>
            <a:r>
              <a:rPr sz="1600" spc="-5" dirty="0">
                <a:latin typeface="Calibri"/>
                <a:cs typeface="Calibri"/>
              </a:rPr>
              <a:t>and</a:t>
            </a:r>
            <a:r>
              <a:rPr sz="1600" spc="-20" dirty="0">
                <a:latin typeface="Calibri"/>
                <a:cs typeface="Calibri"/>
              </a:rPr>
              <a:t> </a:t>
            </a:r>
            <a:r>
              <a:rPr sz="1600" spc="-15" dirty="0">
                <a:latin typeface="Calibri"/>
                <a:cs typeface="Calibri"/>
              </a:rPr>
              <a:t>are</a:t>
            </a:r>
            <a:r>
              <a:rPr sz="1600" spc="10" dirty="0">
                <a:latin typeface="Calibri"/>
                <a:cs typeface="Calibri"/>
              </a:rPr>
              <a:t> </a:t>
            </a:r>
            <a:r>
              <a:rPr sz="1600" spc="-10" dirty="0">
                <a:latin typeface="Calibri"/>
                <a:cs typeface="Calibri"/>
              </a:rPr>
              <a:t>at</a:t>
            </a:r>
            <a:r>
              <a:rPr sz="1600" spc="-20" dirty="0">
                <a:latin typeface="Calibri"/>
                <a:cs typeface="Calibri"/>
              </a:rPr>
              <a:t> </a:t>
            </a:r>
            <a:r>
              <a:rPr sz="1600" spc="-5" dirty="0">
                <a:latin typeface="Calibri"/>
                <a:cs typeface="Calibri"/>
              </a:rPr>
              <a:t>the</a:t>
            </a:r>
            <a:r>
              <a:rPr sz="1600" dirty="0">
                <a:latin typeface="Calibri"/>
                <a:cs typeface="Calibri"/>
              </a:rPr>
              <a:t> </a:t>
            </a:r>
            <a:r>
              <a:rPr sz="1600" spc="-5" dirty="0">
                <a:latin typeface="Calibri"/>
                <a:cs typeface="Calibri"/>
              </a:rPr>
              <a:t>highest</a:t>
            </a:r>
            <a:r>
              <a:rPr sz="1600" spc="-30" dirty="0">
                <a:latin typeface="Calibri"/>
                <a:cs typeface="Calibri"/>
              </a:rPr>
              <a:t> </a:t>
            </a:r>
            <a:r>
              <a:rPr sz="1600" spc="-5" dirty="0">
                <a:latin typeface="Calibri"/>
                <a:cs typeface="Calibri"/>
              </a:rPr>
              <a:t>risk</a:t>
            </a:r>
            <a:r>
              <a:rPr sz="1600" dirty="0">
                <a:latin typeface="Calibri"/>
                <a:cs typeface="Calibri"/>
              </a:rPr>
              <a:t> </a:t>
            </a:r>
            <a:r>
              <a:rPr sz="1600" spc="-10" dirty="0">
                <a:latin typeface="Calibri"/>
                <a:cs typeface="Calibri"/>
              </a:rPr>
              <a:t>of </a:t>
            </a:r>
            <a:r>
              <a:rPr sz="1600" spc="-350" dirty="0">
                <a:latin typeface="Calibri"/>
                <a:cs typeface="Calibri"/>
              </a:rPr>
              <a:t> </a:t>
            </a:r>
            <a:r>
              <a:rPr sz="1600" spc="-15" dirty="0">
                <a:latin typeface="Calibri"/>
                <a:cs typeface="Calibri"/>
              </a:rPr>
              <a:t>Charge</a:t>
            </a:r>
            <a:r>
              <a:rPr sz="1600" spc="-5" dirty="0">
                <a:latin typeface="Calibri"/>
                <a:cs typeface="Calibri"/>
              </a:rPr>
              <a:t> </a:t>
            </a:r>
            <a:r>
              <a:rPr sz="1600" spc="-15" dirty="0">
                <a:latin typeface="Calibri"/>
                <a:cs typeface="Calibri"/>
              </a:rPr>
              <a:t>Offs</a:t>
            </a:r>
            <a:endParaRPr sz="1600">
              <a:latin typeface="Calibri"/>
              <a:cs typeface="Calibri"/>
            </a:endParaRPr>
          </a:p>
          <a:p>
            <a:pPr marL="756285" marR="5080" lvl="1" indent="-287020">
              <a:lnSpc>
                <a:spcPct val="100000"/>
              </a:lnSpc>
              <a:buFont typeface="Arial MT"/>
              <a:buChar char="•"/>
              <a:tabLst>
                <a:tab pos="756285" algn="l"/>
                <a:tab pos="756920" algn="l"/>
              </a:tabLst>
            </a:pPr>
            <a:r>
              <a:rPr sz="1600" spc="-15" dirty="0">
                <a:latin typeface="Calibri"/>
                <a:cs typeface="Calibri"/>
              </a:rPr>
              <a:t>MORTGAGE</a:t>
            </a:r>
            <a:r>
              <a:rPr sz="1600" spc="15" dirty="0">
                <a:latin typeface="Calibri"/>
                <a:cs typeface="Calibri"/>
              </a:rPr>
              <a:t> </a:t>
            </a:r>
            <a:r>
              <a:rPr sz="1600" spc="-10" dirty="0">
                <a:latin typeface="Calibri"/>
                <a:cs typeface="Calibri"/>
              </a:rPr>
              <a:t>status</a:t>
            </a:r>
            <a:r>
              <a:rPr sz="1600" spc="-20" dirty="0">
                <a:latin typeface="Calibri"/>
                <a:cs typeface="Calibri"/>
              </a:rPr>
              <a:t> </a:t>
            </a:r>
            <a:r>
              <a:rPr sz="1600" spc="-5" dirty="0">
                <a:latin typeface="Calibri"/>
                <a:cs typeface="Calibri"/>
              </a:rPr>
              <a:t>also</a:t>
            </a:r>
            <a:r>
              <a:rPr sz="1600" spc="-10" dirty="0">
                <a:latin typeface="Calibri"/>
                <a:cs typeface="Calibri"/>
              </a:rPr>
              <a:t> has</a:t>
            </a:r>
            <a:r>
              <a:rPr sz="1600" spc="-5" dirty="0">
                <a:latin typeface="Calibri"/>
                <a:cs typeface="Calibri"/>
              </a:rPr>
              <a:t> the</a:t>
            </a:r>
            <a:r>
              <a:rPr sz="1600" spc="-10" dirty="0">
                <a:latin typeface="Calibri"/>
                <a:cs typeface="Calibri"/>
              </a:rPr>
              <a:t> </a:t>
            </a:r>
            <a:r>
              <a:rPr sz="1600" spc="-5" dirty="0">
                <a:latin typeface="Calibri"/>
                <a:cs typeface="Calibri"/>
              </a:rPr>
              <a:t>highest </a:t>
            </a:r>
            <a:r>
              <a:rPr sz="1600" dirty="0">
                <a:latin typeface="Calibri"/>
                <a:cs typeface="Calibri"/>
              </a:rPr>
              <a:t> </a:t>
            </a:r>
            <a:r>
              <a:rPr sz="1600" spc="-15" dirty="0">
                <a:latin typeface="Calibri"/>
                <a:cs typeface="Calibri"/>
              </a:rPr>
              <a:t>range</a:t>
            </a:r>
            <a:r>
              <a:rPr sz="1600" spc="-5" dirty="0">
                <a:latin typeface="Calibri"/>
                <a:cs typeface="Calibri"/>
              </a:rPr>
              <a:t> of</a:t>
            </a:r>
            <a:r>
              <a:rPr sz="1600" spc="-10" dirty="0">
                <a:latin typeface="Calibri"/>
                <a:cs typeface="Calibri"/>
              </a:rPr>
              <a:t> </a:t>
            </a:r>
            <a:r>
              <a:rPr sz="1600" spc="-5" dirty="0">
                <a:latin typeface="Calibri"/>
                <a:cs typeface="Calibri"/>
              </a:rPr>
              <a:t>loan</a:t>
            </a:r>
            <a:r>
              <a:rPr sz="1600" spc="-10" dirty="0">
                <a:latin typeface="Calibri"/>
                <a:cs typeface="Calibri"/>
              </a:rPr>
              <a:t> </a:t>
            </a:r>
            <a:r>
              <a:rPr sz="1600" spc="-5" dirty="0">
                <a:latin typeface="Calibri"/>
                <a:cs typeface="Calibri"/>
              </a:rPr>
              <a:t>amounts</a:t>
            </a:r>
            <a:r>
              <a:rPr sz="1600" spc="-15" dirty="0">
                <a:latin typeface="Calibri"/>
                <a:cs typeface="Calibri"/>
              </a:rPr>
              <a:t> </a:t>
            </a:r>
            <a:r>
              <a:rPr sz="1600" spc="-5" dirty="0">
                <a:latin typeface="Calibri"/>
                <a:cs typeface="Calibri"/>
              </a:rPr>
              <a:t>increasing</a:t>
            </a:r>
            <a:r>
              <a:rPr sz="1600" spc="-15" dirty="0">
                <a:latin typeface="Calibri"/>
                <a:cs typeface="Calibri"/>
              </a:rPr>
              <a:t> </a:t>
            </a:r>
            <a:r>
              <a:rPr sz="1600" spc="-5" dirty="0">
                <a:latin typeface="Calibri"/>
                <a:cs typeface="Calibri"/>
              </a:rPr>
              <a:t>the</a:t>
            </a:r>
            <a:r>
              <a:rPr sz="1600" dirty="0">
                <a:latin typeface="Calibri"/>
                <a:cs typeface="Calibri"/>
              </a:rPr>
              <a:t> </a:t>
            </a:r>
            <a:r>
              <a:rPr sz="1600" spc="-10" dirty="0">
                <a:latin typeface="Calibri"/>
                <a:cs typeface="Calibri"/>
              </a:rPr>
              <a:t>risk</a:t>
            </a:r>
            <a:endParaRPr sz="16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5767" y="130809"/>
            <a:ext cx="5772785" cy="299720"/>
          </a:xfrm>
          <a:prstGeom prst="rect">
            <a:avLst/>
          </a:prstGeom>
        </p:spPr>
        <p:txBody>
          <a:bodyPr vert="horz" wrap="square" lIns="0" tIns="12700" rIns="0" bIns="0" rtlCol="0">
            <a:spAutoFit/>
          </a:bodyPr>
          <a:lstStyle/>
          <a:p>
            <a:pPr marL="12700">
              <a:lnSpc>
                <a:spcPct val="100000"/>
              </a:lnSpc>
              <a:spcBef>
                <a:spcPts val="100"/>
              </a:spcBef>
            </a:pPr>
            <a:r>
              <a:rPr sz="1800" dirty="0"/>
              <a:t>Analysis</a:t>
            </a:r>
            <a:r>
              <a:rPr sz="1800" spc="-40" dirty="0"/>
              <a:t> </a:t>
            </a:r>
            <a:r>
              <a:rPr sz="1800" spc="-5" dirty="0"/>
              <a:t>of</a:t>
            </a:r>
            <a:r>
              <a:rPr sz="1800" spc="10" dirty="0"/>
              <a:t> </a:t>
            </a:r>
            <a:r>
              <a:rPr sz="1800" spc="-5" dirty="0"/>
              <a:t>probability</a:t>
            </a:r>
            <a:r>
              <a:rPr sz="1800" spc="-15" dirty="0"/>
              <a:t> </a:t>
            </a:r>
            <a:r>
              <a:rPr sz="1800" spc="-5" dirty="0"/>
              <a:t>of</a:t>
            </a:r>
            <a:r>
              <a:rPr sz="1800" spc="10" dirty="0"/>
              <a:t> </a:t>
            </a:r>
            <a:r>
              <a:rPr sz="1800" spc="-10" dirty="0"/>
              <a:t>applicant</a:t>
            </a:r>
            <a:r>
              <a:rPr sz="1800" spc="-20" dirty="0"/>
              <a:t> </a:t>
            </a:r>
            <a:r>
              <a:rPr sz="1800" spc="-5" dirty="0"/>
              <a:t>default</a:t>
            </a:r>
            <a:r>
              <a:rPr sz="1800" dirty="0"/>
              <a:t> </a:t>
            </a:r>
            <a:r>
              <a:rPr sz="1800" spc="-10" dirty="0"/>
              <a:t>for</a:t>
            </a:r>
            <a:r>
              <a:rPr sz="1800" dirty="0"/>
              <a:t> </a:t>
            </a:r>
            <a:r>
              <a:rPr sz="1800" spc="-5" dirty="0"/>
              <a:t>small</a:t>
            </a:r>
            <a:r>
              <a:rPr sz="1800" spc="-15" dirty="0"/>
              <a:t> </a:t>
            </a:r>
            <a:r>
              <a:rPr sz="1800" spc="-5" dirty="0"/>
              <a:t>business</a:t>
            </a:r>
            <a:endParaRPr sz="1800"/>
          </a:p>
        </p:txBody>
      </p:sp>
      <p:pic>
        <p:nvPicPr>
          <p:cNvPr id="3" name="object 3"/>
          <p:cNvPicPr/>
          <p:nvPr/>
        </p:nvPicPr>
        <p:blipFill>
          <a:blip r:embed="rId2" cstate="print"/>
          <a:stretch>
            <a:fillRect/>
          </a:stretch>
        </p:blipFill>
        <p:spPr>
          <a:xfrm>
            <a:off x="1620605" y="716388"/>
            <a:ext cx="8222787" cy="3363576"/>
          </a:xfrm>
          <a:prstGeom prst="rect">
            <a:avLst/>
          </a:prstGeom>
        </p:spPr>
      </p:pic>
      <p:pic>
        <p:nvPicPr>
          <p:cNvPr id="4" name="object 4"/>
          <p:cNvPicPr/>
          <p:nvPr/>
        </p:nvPicPr>
        <p:blipFill>
          <a:blip r:embed="rId3" cstate="print"/>
          <a:stretch>
            <a:fillRect/>
          </a:stretch>
        </p:blipFill>
        <p:spPr>
          <a:xfrm>
            <a:off x="5972421" y="4165955"/>
            <a:ext cx="5710697" cy="2215162"/>
          </a:xfrm>
          <a:prstGeom prst="rect">
            <a:avLst/>
          </a:prstGeom>
        </p:spPr>
      </p:pic>
      <p:sp>
        <p:nvSpPr>
          <p:cNvPr id="5" name="object 5"/>
          <p:cNvSpPr txBox="1"/>
          <p:nvPr/>
        </p:nvSpPr>
        <p:spPr>
          <a:xfrm>
            <a:off x="290575" y="4391659"/>
            <a:ext cx="5583555" cy="1946910"/>
          </a:xfrm>
          <a:prstGeom prst="rect">
            <a:avLst/>
          </a:prstGeom>
        </p:spPr>
        <p:txBody>
          <a:bodyPr vert="horz" wrap="square" lIns="0" tIns="12700" rIns="0" bIns="0" rtlCol="0">
            <a:spAutoFit/>
          </a:bodyPr>
          <a:lstStyle/>
          <a:p>
            <a:pPr marL="75565" indent="-63500">
              <a:lnSpc>
                <a:spcPct val="100000"/>
              </a:lnSpc>
              <a:spcBef>
                <a:spcPts val="100"/>
              </a:spcBef>
              <a:buSzPct val="92857"/>
              <a:buFont typeface="Arial MT"/>
              <a:buChar char="•"/>
              <a:tabLst>
                <a:tab pos="76200" algn="l"/>
              </a:tabLst>
            </a:pPr>
            <a:r>
              <a:rPr sz="1400" spc="-5" dirty="0">
                <a:latin typeface="Calibri"/>
                <a:cs typeface="Calibri"/>
              </a:rPr>
              <a:t>Highest</a:t>
            </a:r>
            <a:r>
              <a:rPr sz="1400" dirty="0">
                <a:latin typeface="Calibri"/>
                <a:cs typeface="Calibri"/>
              </a:rPr>
              <a:t> risk</a:t>
            </a:r>
            <a:r>
              <a:rPr sz="1400" spc="-5" dirty="0">
                <a:latin typeface="Calibri"/>
                <a:cs typeface="Calibri"/>
              </a:rPr>
              <a:t> of </a:t>
            </a:r>
            <a:r>
              <a:rPr sz="1400" spc="-10" dirty="0">
                <a:latin typeface="Calibri"/>
                <a:cs typeface="Calibri"/>
              </a:rPr>
              <a:t>Charge</a:t>
            </a:r>
            <a:r>
              <a:rPr sz="1400" spc="20" dirty="0">
                <a:latin typeface="Calibri"/>
                <a:cs typeface="Calibri"/>
              </a:rPr>
              <a:t> </a:t>
            </a:r>
            <a:r>
              <a:rPr sz="1400" spc="-10" dirty="0">
                <a:latin typeface="Calibri"/>
                <a:cs typeface="Calibri"/>
              </a:rPr>
              <a:t>Offs are</a:t>
            </a:r>
            <a:r>
              <a:rPr sz="1400" spc="5" dirty="0">
                <a:latin typeface="Calibri"/>
                <a:cs typeface="Calibri"/>
              </a:rPr>
              <a:t> </a:t>
            </a:r>
            <a:r>
              <a:rPr sz="1400" dirty="0">
                <a:latin typeface="Calibri"/>
                <a:cs typeface="Calibri"/>
              </a:rPr>
              <a:t>the</a:t>
            </a:r>
            <a:r>
              <a:rPr sz="1400" spc="-5" dirty="0">
                <a:latin typeface="Calibri"/>
                <a:cs typeface="Calibri"/>
              </a:rPr>
              <a:t> </a:t>
            </a:r>
            <a:r>
              <a:rPr sz="1400" spc="-10" dirty="0">
                <a:latin typeface="Calibri"/>
                <a:cs typeface="Calibri"/>
              </a:rPr>
              <a:t>category</a:t>
            </a:r>
            <a:r>
              <a:rPr sz="1400" dirty="0">
                <a:latin typeface="Calibri"/>
                <a:cs typeface="Calibri"/>
              </a:rPr>
              <a:t> </a:t>
            </a:r>
            <a:r>
              <a:rPr sz="1400" spc="-5" dirty="0">
                <a:latin typeface="Calibri"/>
                <a:cs typeface="Calibri"/>
              </a:rPr>
              <a:t>of debt_consolidation</a:t>
            </a:r>
            <a:endParaRPr sz="1400">
              <a:latin typeface="Calibri"/>
              <a:cs typeface="Calibri"/>
            </a:endParaRPr>
          </a:p>
          <a:p>
            <a:pPr marL="12700" marR="140970">
              <a:lnSpc>
                <a:spcPct val="100000"/>
              </a:lnSpc>
              <a:spcBef>
                <a:spcPts val="5"/>
              </a:spcBef>
              <a:buSzPct val="92857"/>
              <a:buFont typeface="Arial MT"/>
              <a:buChar char="•"/>
              <a:tabLst>
                <a:tab pos="76200" algn="l"/>
              </a:tabLst>
            </a:pPr>
            <a:r>
              <a:rPr sz="1400" spc="-5" dirty="0">
                <a:latin typeface="Calibri"/>
                <a:cs typeface="Calibri"/>
              </a:rPr>
              <a:t>Highest</a:t>
            </a:r>
            <a:r>
              <a:rPr sz="1400" dirty="0">
                <a:latin typeface="Calibri"/>
                <a:cs typeface="Calibri"/>
              </a:rPr>
              <a:t> </a:t>
            </a:r>
            <a:r>
              <a:rPr sz="1400" spc="-5" dirty="0">
                <a:latin typeface="Calibri"/>
                <a:cs typeface="Calibri"/>
              </a:rPr>
              <a:t>probability</a:t>
            </a:r>
            <a:r>
              <a:rPr sz="1400" spc="20" dirty="0">
                <a:latin typeface="Calibri"/>
                <a:cs typeface="Calibri"/>
              </a:rPr>
              <a:t> </a:t>
            </a:r>
            <a:r>
              <a:rPr sz="1400" spc="-5" dirty="0">
                <a:latin typeface="Calibri"/>
                <a:cs typeface="Calibri"/>
              </a:rPr>
              <a:t>of</a:t>
            </a:r>
            <a:r>
              <a:rPr sz="1400" spc="-10" dirty="0">
                <a:latin typeface="Calibri"/>
                <a:cs typeface="Calibri"/>
              </a:rPr>
              <a:t> Charge</a:t>
            </a:r>
            <a:r>
              <a:rPr sz="1400" spc="15" dirty="0">
                <a:latin typeface="Calibri"/>
                <a:cs typeface="Calibri"/>
              </a:rPr>
              <a:t> </a:t>
            </a:r>
            <a:r>
              <a:rPr sz="1400" spc="-10" dirty="0">
                <a:latin typeface="Calibri"/>
                <a:cs typeface="Calibri"/>
              </a:rPr>
              <a:t>Offs</a:t>
            </a:r>
            <a:r>
              <a:rPr sz="1400" spc="-15" dirty="0">
                <a:latin typeface="Calibri"/>
                <a:cs typeface="Calibri"/>
              </a:rPr>
              <a:t> </a:t>
            </a:r>
            <a:r>
              <a:rPr sz="1400" dirty="0">
                <a:latin typeface="Calibri"/>
                <a:cs typeface="Calibri"/>
              </a:rPr>
              <a:t>within a </a:t>
            </a:r>
            <a:r>
              <a:rPr sz="1400" spc="-10" dirty="0">
                <a:latin typeface="Calibri"/>
                <a:cs typeface="Calibri"/>
              </a:rPr>
              <a:t>category</a:t>
            </a:r>
            <a:r>
              <a:rPr sz="1400" spc="-5" dirty="0">
                <a:latin typeface="Calibri"/>
                <a:cs typeface="Calibri"/>
              </a:rPr>
              <a:t> </a:t>
            </a:r>
            <a:r>
              <a:rPr sz="1400" spc="-10" dirty="0">
                <a:latin typeface="Calibri"/>
                <a:cs typeface="Calibri"/>
              </a:rPr>
              <a:t>are</a:t>
            </a:r>
            <a:r>
              <a:rPr sz="1400" dirty="0">
                <a:latin typeface="Calibri"/>
                <a:cs typeface="Calibri"/>
              </a:rPr>
              <a:t> small</a:t>
            </a:r>
            <a:r>
              <a:rPr sz="1400" spc="5" dirty="0">
                <a:latin typeface="Calibri"/>
                <a:cs typeface="Calibri"/>
              </a:rPr>
              <a:t> </a:t>
            </a:r>
            <a:r>
              <a:rPr sz="1400" spc="-5" dirty="0">
                <a:latin typeface="Calibri"/>
                <a:cs typeface="Calibri"/>
              </a:rPr>
              <a:t>business</a:t>
            </a:r>
            <a:r>
              <a:rPr sz="1400" spc="5" dirty="0">
                <a:latin typeface="Calibri"/>
                <a:cs typeface="Calibri"/>
              </a:rPr>
              <a:t> </a:t>
            </a:r>
            <a:r>
              <a:rPr sz="1400" spc="-5" dirty="0">
                <a:latin typeface="Calibri"/>
                <a:cs typeface="Calibri"/>
              </a:rPr>
              <a:t>but </a:t>
            </a:r>
            <a:r>
              <a:rPr sz="1400" spc="-305" dirty="0">
                <a:latin typeface="Calibri"/>
                <a:cs typeface="Calibri"/>
              </a:rPr>
              <a:t> </a:t>
            </a:r>
            <a:r>
              <a:rPr sz="1400" spc="-5" dirty="0">
                <a:latin typeface="Calibri"/>
                <a:cs typeface="Calibri"/>
              </a:rPr>
              <a:t>the volume</a:t>
            </a:r>
            <a:r>
              <a:rPr sz="1400" dirty="0">
                <a:latin typeface="Calibri"/>
                <a:cs typeface="Calibri"/>
              </a:rPr>
              <a:t> is</a:t>
            </a:r>
            <a:r>
              <a:rPr sz="1400" spc="-15" dirty="0">
                <a:latin typeface="Calibri"/>
                <a:cs typeface="Calibri"/>
              </a:rPr>
              <a:t> </a:t>
            </a:r>
            <a:r>
              <a:rPr sz="1400" spc="-10" dirty="0">
                <a:latin typeface="Calibri"/>
                <a:cs typeface="Calibri"/>
              </a:rPr>
              <a:t>extremely</a:t>
            </a:r>
            <a:r>
              <a:rPr sz="1400" spc="25" dirty="0">
                <a:latin typeface="Calibri"/>
                <a:cs typeface="Calibri"/>
              </a:rPr>
              <a:t> </a:t>
            </a:r>
            <a:r>
              <a:rPr sz="1400" dirty="0">
                <a:latin typeface="Calibri"/>
                <a:cs typeface="Calibri"/>
              </a:rPr>
              <a:t>low</a:t>
            </a:r>
            <a:endParaRPr sz="1400">
              <a:latin typeface="Calibri"/>
              <a:cs typeface="Calibri"/>
            </a:endParaRPr>
          </a:p>
          <a:p>
            <a:pPr marL="12700" marR="201295">
              <a:lnSpc>
                <a:spcPct val="100000"/>
              </a:lnSpc>
              <a:buSzPct val="92857"/>
              <a:buFont typeface="Arial MT"/>
              <a:buChar char="•"/>
              <a:tabLst>
                <a:tab pos="76200" algn="l"/>
              </a:tabLst>
            </a:pPr>
            <a:r>
              <a:rPr sz="1400" spc="-5" dirty="0">
                <a:latin typeface="Calibri"/>
                <a:cs typeface="Calibri"/>
              </a:rPr>
              <a:t>Highest</a:t>
            </a:r>
            <a:r>
              <a:rPr sz="1400" dirty="0">
                <a:latin typeface="Calibri"/>
                <a:cs typeface="Calibri"/>
              </a:rPr>
              <a:t> loan</a:t>
            </a:r>
            <a:r>
              <a:rPr sz="1400" spc="-10" dirty="0">
                <a:latin typeface="Calibri"/>
                <a:cs typeface="Calibri"/>
              </a:rPr>
              <a:t> </a:t>
            </a:r>
            <a:r>
              <a:rPr sz="1400" spc="-5" dirty="0">
                <a:latin typeface="Calibri"/>
                <a:cs typeface="Calibri"/>
              </a:rPr>
              <a:t>amount</a:t>
            </a:r>
            <a:r>
              <a:rPr sz="1400" spc="5" dirty="0">
                <a:latin typeface="Calibri"/>
                <a:cs typeface="Calibri"/>
              </a:rPr>
              <a:t> </a:t>
            </a:r>
            <a:r>
              <a:rPr sz="1400" spc="-10" dirty="0">
                <a:latin typeface="Calibri"/>
                <a:cs typeface="Calibri"/>
              </a:rPr>
              <a:t>ranges</a:t>
            </a:r>
            <a:r>
              <a:rPr sz="1400" spc="10" dirty="0">
                <a:latin typeface="Calibri"/>
                <a:cs typeface="Calibri"/>
              </a:rPr>
              <a:t> </a:t>
            </a:r>
            <a:r>
              <a:rPr sz="1400" spc="-10" dirty="0">
                <a:latin typeface="Calibri"/>
                <a:cs typeface="Calibri"/>
              </a:rPr>
              <a:t>are </a:t>
            </a:r>
            <a:r>
              <a:rPr sz="1400" dirty="0">
                <a:latin typeface="Calibri"/>
                <a:cs typeface="Calibri"/>
              </a:rPr>
              <a:t>in</a:t>
            </a:r>
            <a:r>
              <a:rPr sz="1400" spc="5" dirty="0">
                <a:latin typeface="Calibri"/>
                <a:cs typeface="Calibri"/>
              </a:rPr>
              <a:t> </a:t>
            </a:r>
            <a:r>
              <a:rPr sz="1400" spc="-5" dirty="0">
                <a:latin typeface="Calibri"/>
                <a:cs typeface="Calibri"/>
              </a:rPr>
              <a:t>small</a:t>
            </a:r>
            <a:r>
              <a:rPr sz="1400" spc="5" dirty="0">
                <a:latin typeface="Calibri"/>
                <a:cs typeface="Calibri"/>
              </a:rPr>
              <a:t> </a:t>
            </a:r>
            <a:r>
              <a:rPr sz="1400" spc="-5" dirty="0">
                <a:latin typeface="Calibri"/>
                <a:cs typeface="Calibri"/>
              </a:rPr>
              <a:t>business,</a:t>
            </a:r>
            <a:r>
              <a:rPr sz="1400" spc="20" dirty="0">
                <a:latin typeface="Calibri"/>
                <a:cs typeface="Calibri"/>
              </a:rPr>
              <a:t> </a:t>
            </a:r>
            <a:r>
              <a:rPr sz="1400" spc="-5" dirty="0">
                <a:latin typeface="Calibri"/>
                <a:cs typeface="Calibri"/>
              </a:rPr>
              <a:t>debt</a:t>
            </a:r>
            <a:r>
              <a:rPr sz="1400" dirty="0">
                <a:latin typeface="Calibri"/>
                <a:cs typeface="Calibri"/>
              </a:rPr>
              <a:t> </a:t>
            </a:r>
            <a:r>
              <a:rPr sz="1400" spc="-5" dirty="0">
                <a:latin typeface="Calibri"/>
                <a:cs typeface="Calibri"/>
              </a:rPr>
              <a:t>consolidation</a:t>
            </a:r>
            <a:r>
              <a:rPr sz="1400" spc="5" dirty="0">
                <a:latin typeface="Calibri"/>
                <a:cs typeface="Calibri"/>
              </a:rPr>
              <a:t> </a:t>
            </a:r>
            <a:r>
              <a:rPr sz="1400" spc="-5" dirty="0">
                <a:latin typeface="Calibri"/>
                <a:cs typeface="Calibri"/>
              </a:rPr>
              <a:t>and </a:t>
            </a:r>
            <a:r>
              <a:rPr sz="1400" spc="-300" dirty="0">
                <a:latin typeface="Calibri"/>
                <a:cs typeface="Calibri"/>
              </a:rPr>
              <a:t> </a:t>
            </a:r>
            <a:r>
              <a:rPr sz="1400" spc="-5" dirty="0">
                <a:latin typeface="Calibri"/>
                <a:cs typeface="Calibri"/>
              </a:rPr>
              <a:t>house</a:t>
            </a:r>
            <a:endParaRPr sz="1400">
              <a:latin typeface="Calibri"/>
              <a:cs typeface="Calibri"/>
            </a:endParaRPr>
          </a:p>
          <a:p>
            <a:pPr marL="75565" indent="-63500">
              <a:lnSpc>
                <a:spcPct val="100000"/>
              </a:lnSpc>
              <a:buSzPct val="92857"/>
              <a:buFont typeface="Arial MT"/>
              <a:buChar char="•"/>
              <a:tabLst>
                <a:tab pos="76200" algn="l"/>
              </a:tabLst>
            </a:pPr>
            <a:r>
              <a:rPr sz="1400" b="1" spc="-10" dirty="0">
                <a:latin typeface="Calibri"/>
                <a:cs typeface="Calibri"/>
              </a:rPr>
              <a:t>Inferences</a:t>
            </a:r>
            <a:endParaRPr sz="1400">
              <a:latin typeface="Calibri"/>
              <a:cs typeface="Calibri"/>
            </a:endParaRPr>
          </a:p>
          <a:p>
            <a:pPr marL="756285" lvl="1" indent="-287020">
              <a:lnSpc>
                <a:spcPct val="100000"/>
              </a:lnSpc>
              <a:buFont typeface="Arial MT"/>
              <a:buChar char="•"/>
              <a:tabLst>
                <a:tab pos="756285" algn="l"/>
                <a:tab pos="756920" algn="l"/>
              </a:tabLst>
            </a:pPr>
            <a:r>
              <a:rPr sz="1400" spc="-5" dirty="0">
                <a:latin typeface="Calibri"/>
                <a:cs typeface="Calibri"/>
              </a:rPr>
              <a:t>Highest</a:t>
            </a:r>
            <a:r>
              <a:rPr sz="1400" dirty="0">
                <a:latin typeface="Calibri"/>
                <a:cs typeface="Calibri"/>
              </a:rPr>
              <a:t> risk</a:t>
            </a:r>
            <a:r>
              <a:rPr sz="1400" spc="-5" dirty="0">
                <a:latin typeface="Calibri"/>
                <a:cs typeface="Calibri"/>
              </a:rPr>
              <a:t> of </a:t>
            </a:r>
            <a:r>
              <a:rPr sz="1400" spc="-10" dirty="0">
                <a:latin typeface="Calibri"/>
                <a:cs typeface="Calibri"/>
              </a:rPr>
              <a:t>Charge</a:t>
            </a:r>
            <a:r>
              <a:rPr sz="1400" spc="20" dirty="0">
                <a:latin typeface="Calibri"/>
                <a:cs typeface="Calibri"/>
              </a:rPr>
              <a:t> </a:t>
            </a:r>
            <a:r>
              <a:rPr sz="1400" spc="-5" dirty="0">
                <a:latin typeface="Calibri"/>
                <a:cs typeface="Calibri"/>
              </a:rPr>
              <a:t>Off's</a:t>
            </a:r>
            <a:r>
              <a:rPr sz="1400" spc="-30"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the</a:t>
            </a:r>
            <a:r>
              <a:rPr sz="1400" spc="15" dirty="0">
                <a:latin typeface="Calibri"/>
                <a:cs typeface="Calibri"/>
              </a:rPr>
              <a:t> </a:t>
            </a:r>
            <a:r>
              <a:rPr sz="1400" spc="-5" dirty="0">
                <a:latin typeface="Calibri"/>
                <a:cs typeface="Calibri"/>
              </a:rPr>
              <a:t>purpose</a:t>
            </a:r>
            <a:r>
              <a:rPr sz="1400" dirty="0">
                <a:latin typeface="Calibri"/>
                <a:cs typeface="Calibri"/>
              </a:rPr>
              <a:t> </a:t>
            </a:r>
            <a:r>
              <a:rPr sz="1400" spc="-5" dirty="0">
                <a:latin typeface="Calibri"/>
                <a:cs typeface="Calibri"/>
              </a:rPr>
              <a:t>of</a:t>
            </a:r>
            <a:r>
              <a:rPr sz="1400" spc="-10" dirty="0">
                <a:latin typeface="Calibri"/>
                <a:cs typeface="Calibri"/>
              </a:rPr>
              <a:t> </a:t>
            </a:r>
            <a:r>
              <a:rPr sz="1400" spc="-5" dirty="0">
                <a:latin typeface="Calibri"/>
                <a:cs typeface="Calibri"/>
              </a:rPr>
              <a:t>debt_consolidation</a:t>
            </a:r>
            <a:endParaRPr sz="1400">
              <a:latin typeface="Calibri"/>
              <a:cs typeface="Calibri"/>
            </a:endParaRPr>
          </a:p>
          <a:p>
            <a:pPr marL="756285" lvl="1" indent="-287020">
              <a:lnSpc>
                <a:spcPct val="100000"/>
              </a:lnSpc>
              <a:buFont typeface="Arial MT"/>
              <a:buChar char="•"/>
              <a:tabLst>
                <a:tab pos="756285" algn="l"/>
                <a:tab pos="756920" algn="l"/>
              </a:tabLst>
            </a:pPr>
            <a:r>
              <a:rPr sz="1400" spc="-5" dirty="0">
                <a:latin typeface="Calibri"/>
                <a:cs typeface="Calibri"/>
              </a:rPr>
              <a:t>Small</a:t>
            </a:r>
            <a:r>
              <a:rPr sz="1400" spc="-20" dirty="0">
                <a:latin typeface="Calibri"/>
                <a:cs typeface="Calibri"/>
              </a:rPr>
              <a:t> </a:t>
            </a:r>
            <a:r>
              <a:rPr sz="1400" spc="-5" dirty="0">
                <a:latin typeface="Calibri"/>
                <a:cs typeface="Calibri"/>
              </a:rPr>
              <a:t>Business</a:t>
            </a:r>
            <a:r>
              <a:rPr sz="1400" spc="10" dirty="0">
                <a:latin typeface="Calibri"/>
                <a:cs typeface="Calibri"/>
              </a:rPr>
              <a:t> </a:t>
            </a:r>
            <a:r>
              <a:rPr sz="1400" spc="-5" dirty="0">
                <a:latin typeface="Calibri"/>
                <a:cs typeface="Calibri"/>
              </a:rPr>
              <a:t>applicants</a:t>
            </a:r>
            <a:r>
              <a:rPr sz="1400" spc="20" dirty="0">
                <a:latin typeface="Calibri"/>
                <a:cs typeface="Calibri"/>
              </a:rPr>
              <a:t> </a:t>
            </a:r>
            <a:r>
              <a:rPr sz="1400" spc="-15" dirty="0">
                <a:latin typeface="Calibri"/>
                <a:cs typeface="Calibri"/>
              </a:rPr>
              <a:t>have</a:t>
            </a:r>
            <a:r>
              <a:rPr sz="1400" spc="5" dirty="0">
                <a:latin typeface="Calibri"/>
                <a:cs typeface="Calibri"/>
              </a:rPr>
              <a:t> </a:t>
            </a:r>
            <a:r>
              <a:rPr sz="1400" spc="-5" dirty="0">
                <a:latin typeface="Calibri"/>
                <a:cs typeface="Calibri"/>
              </a:rPr>
              <a:t>high</a:t>
            </a:r>
            <a:r>
              <a:rPr sz="1400" spc="15" dirty="0">
                <a:latin typeface="Calibri"/>
                <a:cs typeface="Calibri"/>
              </a:rPr>
              <a:t> </a:t>
            </a:r>
            <a:r>
              <a:rPr sz="1400" spc="-5" dirty="0">
                <a:latin typeface="Calibri"/>
                <a:cs typeface="Calibri"/>
              </a:rPr>
              <a:t>chances</a:t>
            </a:r>
            <a:r>
              <a:rPr sz="1400" spc="5" dirty="0">
                <a:latin typeface="Calibri"/>
                <a:cs typeface="Calibri"/>
              </a:rPr>
              <a:t> </a:t>
            </a:r>
            <a:r>
              <a:rPr sz="1400" spc="-5" dirty="0">
                <a:latin typeface="Calibri"/>
                <a:cs typeface="Calibri"/>
              </a:rPr>
              <a:t>of </a:t>
            </a:r>
            <a:r>
              <a:rPr sz="1400" spc="-10" dirty="0">
                <a:latin typeface="Calibri"/>
                <a:cs typeface="Calibri"/>
              </a:rPr>
              <a:t>getting</a:t>
            </a:r>
            <a:r>
              <a:rPr sz="1400" spc="30" dirty="0">
                <a:latin typeface="Calibri"/>
                <a:cs typeface="Calibri"/>
              </a:rPr>
              <a:t> </a:t>
            </a:r>
            <a:r>
              <a:rPr sz="1400" spc="-10" dirty="0">
                <a:latin typeface="Calibri"/>
                <a:cs typeface="Calibri"/>
              </a:rPr>
              <a:t>charged</a:t>
            </a:r>
            <a:r>
              <a:rPr sz="1400" spc="10" dirty="0">
                <a:latin typeface="Calibri"/>
                <a:cs typeface="Calibri"/>
              </a:rPr>
              <a:t> </a:t>
            </a:r>
            <a:r>
              <a:rPr sz="1400" spc="-30" dirty="0">
                <a:latin typeface="Calibri"/>
                <a:cs typeface="Calibri"/>
              </a:rPr>
              <a:t>off.</a:t>
            </a:r>
            <a:endParaRPr sz="1400">
              <a:latin typeface="Calibri"/>
              <a:cs typeface="Calibri"/>
            </a:endParaRPr>
          </a:p>
          <a:p>
            <a:pPr marL="756285" lvl="1" indent="-287020">
              <a:lnSpc>
                <a:spcPct val="100000"/>
              </a:lnSpc>
              <a:buFont typeface="Arial MT"/>
              <a:buChar char="•"/>
              <a:tabLst>
                <a:tab pos="756285" algn="l"/>
                <a:tab pos="756920" algn="l"/>
              </a:tabLst>
            </a:pPr>
            <a:r>
              <a:rPr sz="1400" spc="-10" dirty="0">
                <a:latin typeface="Calibri"/>
                <a:cs typeface="Calibri"/>
              </a:rPr>
              <a:t>renewable</a:t>
            </a:r>
            <a:r>
              <a:rPr sz="1400" spc="15" dirty="0">
                <a:latin typeface="Calibri"/>
                <a:cs typeface="Calibri"/>
              </a:rPr>
              <a:t> </a:t>
            </a:r>
            <a:r>
              <a:rPr sz="1400" spc="-5" dirty="0">
                <a:latin typeface="Calibri"/>
                <a:cs typeface="Calibri"/>
              </a:rPr>
              <a:t>energy</a:t>
            </a:r>
            <a:r>
              <a:rPr sz="1400" spc="5" dirty="0">
                <a:latin typeface="Calibri"/>
                <a:cs typeface="Calibri"/>
              </a:rPr>
              <a:t> </a:t>
            </a:r>
            <a:r>
              <a:rPr sz="1400" spc="-5" dirty="0">
                <a:latin typeface="Calibri"/>
                <a:cs typeface="Calibri"/>
              </a:rPr>
              <a:t>has</a:t>
            </a:r>
            <a:r>
              <a:rPr sz="1400" spc="10" dirty="0">
                <a:latin typeface="Calibri"/>
                <a:cs typeface="Calibri"/>
              </a:rPr>
              <a:t> </a:t>
            </a:r>
            <a:r>
              <a:rPr sz="1400" spc="-5" dirty="0">
                <a:latin typeface="Calibri"/>
                <a:cs typeface="Calibri"/>
              </a:rPr>
              <a:t>lowest</a:t>
            </a:r>
            <a:r>
              <a:rPr sz="1400" spc="-20" dirty="0">
                <a:latin typeface="Calibri"/>
                <a:cs typeface="Calibri"/>
              </a:rPr>
              <a:t> </a:t>
            </a:r>
            <a:r>
              <a:rPr sz="1400" dirty="0">
                <a:latin typeface="Calibri"/>
                <a:cs typeface="Calibri"/>
              </a:rPr>
              <a:t>risk</a:t>
            </a:r>
            <a:r>
              <a:rPr sz="1400" spc="-10" dirty="0">
                <a:latin typeface="Calibri"/>
                <a:cs typeface="Calibri"/>
              </a:rPr>
              <a:t> </a:t>
            </a:r>
            <a:r>
              <a:rPr sz="1400" spc="-5" dirty="0">
                <a:latin typeface="Calibri"/>
                <a:cs typeface="Calibri"/>
              </a:rPr>
              <a:t>of</a:t>
            </a:r>
            <a:r>
              <a:rPr sz="1400" spc="-20" dirty="0">
                <a:latin typeface="Calibri"/>
                <a:cs typeface="Calibri"/>
              </a:rPr>
              <a:t> </a:t>
            </a:r>
            <a:r>
              <a:rPr sz="1400" spc="-10" dirty="0">
                <a:latin typeface="Calibri"/>
                <a:cs typeface="Calibri"/>
              </a:rPr>
              <a:t>Charge</a:t>
            </a:r>
            <a:r>
              <a:rPr sz="1400" spc="15" dirty="0">
                <a:latin typeface="Calibri"/>
                <a:cs typeface="Calibri"/>
              </a:rPr>
              <a:t> </a:t>
            </a:r>
            <a:r>
              <a:rPr sz="1400" spc="-5" dirty="0">
                <a:latin typeface="Calibri"/>
                <a:cs typeface="Calibri"/>
              </a:rPr>
              <a:t>Off's</a:t>
            </a:r>
            <a:r>
              <a:rPr sz="1400" spc="-15" dirty="0">
                <a:latin typeface="Calibri"/>
                <a:cs typeface="Calibri"/>
              </a:rPr>
              <a:t> </a:t>
            </a:r>
            <a:r>
              <a:rPr sz="1400" dirty="0">
                <a:latin typeface="Calibri"/>
                <a:cs typeface="Calibri"/>
              </a:rPr>
              <a:t>in</a:t>
            </a:r>
            <a:r>
              <a:rPr sz="1400" spc="5" dirty="0">
                <a:latin typeface="Calibri"/>
                <a:cs typeface="Calibri"/>
              </a:rPr>
              <a:t> </a:t>
            </a:r>
            <a:r>
              <a:rPr sz="1400" spc="-5" dirty="0">
                <a:latin typeface="Calibri"/>
                <a:cs typeface="Calibri"/>
              </a:rPr>
              <a:t>volume</a:t>
            </a:r>
            <a:endParaRPr sz="14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45386" y="1553948"/>
            <a:ext cx="7569779" cy="4111858"/>
          </a:xfrm>
          <a:prstGeom prst="rect">
            <a:avLst/>
          </a:prstGeom>
        </p:spPr>
      </p:pic>
      <p:sp>
        <p:nvSpPr>
          <p:cNvPr id="3" name="object 3"/>
          <p:cNvSpPr txBox="1"/>
          <p:nvPr/>
        </p:nvSpPr>
        <p:spPr>
          <a:xfrm>
            <a:off x="409143" y="1626184"/>
            <a:ext cx="10210165" cy="4482465"/>
          </a:xfrm>
          <a:prstGeom prst="rect">
            <a:avLst/>
          </a:prstGeom>
        </p:spPr>
        <p:txBody>
          <a:bodyPr vert="horz" wrap="square" lIns="0" tIns="12065" rIns="0" bIns="0" rtlCol="0">
            <a:spAutoFit/>
          </a:bodyPr>
          <a:lstStyle/>
          <a:p>
            <a:pPr marL="12700" marR="6393180">
              <a:lnSpc>
                <a:spcPct val="100000"/>
              </a:lnSpc>
              <a:spcBef>
                <a:spcPts val="95"/>
              </a:spcBef>
            </a:pPr>
            <a:r>
              <a:rPr sz="1600" i="1" spc="-5" dirty="0">
                <a:latin typeface="Calibri"/>
                <a:cs typeface="Calibri"/>
              </a:rPr>
              <a:t>The</a:t>
            </a:r>
            <a:r>
              <a:rPr sz="1600" i="1" spc="-10" dirty="0">
                <a:latin typeface="Calibri"/>
                <a:cs typeface="Calibri"/>
              </a:rPr>
              <a:t> </a:t>
            </a:r>
            <a:r>
              <a:rPr sz="1600" i="1" spc="-5" dirty="0">
                <a:latin typeface="Calibri"/>
                <a:cs typeface="Calibri"/>
              </a:rPr>
              <a:t>Majority</a:t>
            </a:r>
            <a:r>
              <a:rPr sz="1600" i="1" spc="5" dirty="0">
                <a:latin typeface="Calibri"/>
                <a:cs typeface="Calibri"/>
              </a:rPr>
              <a:t> </a:t>
            </a:r>
            <a:r>
              <a:rPr sz="1600" i="1" spc="-5" dirty="0">
                <a:latin typeface="Calibri"/>
                <a:cs typeface="Calibri"/>
              </a:rPr>
              <a:t>of</a:t>
            </a:r>
            <a:r>
              <a:rPr sz="1600" i="1" spc="-10" dirty="0">
                <a:latin typeface="Calibri"/>
                <a:cs typeface="Calibri"/>
              </a:rPr>
              <a:t> </a:t>
            </a:r>
            <a:r>
              <a:rPr sz="1600" i="1" spc="-5" dirty="0">
                <a:latin typeface="Calibri"/>
                <a:cs typeface="Calibri"/>
              </a:rPr>
              <a:t>loan</a:t>
            </a:r>
            <a:r>
              <a:rPr sz="1600" i="1" spc="15" dirty="0">
                <a:latin typeface="Calibri"/>
                <a:cs typeface="Calibri"/>
              </a:rPr>
              <a:t> </a:t>
            </a:r>
            <a:r>
              <a:rPr sz="1600" i="1" spc="-10" dirty="0">
                <a:latin typeface="Calibri"/>
                <a:cs typeface="Calibri"/>
              </a:rPr>
              <a:t>volume</a:t>
            </a:r>
            <a:r>
              <a:rPr sz="1600" i="1" spc="15" dirty="0">
                <a:latin typeface="Calibri"/>
                <a:cs typeface="Calibri"/>
              </a:rPr>
              <a:t> </a:t>
            </a:r>
            <a:r>
              <a:rPr sz="1600" i="1" spc="-5" dirty="0">
                <a:latin typeface="Calibri"/>
                <a:cs typeface="Calibri"/>
              </a:rPr>
              <a:t>is</a:t>
            </a:r>
            <a:r>
              <a:rPr sz="1600" i="1" spc="-10" dirty="0">
                <a:latin typeface="Calibri"/>
                <a:cs typeface="Calibri"/>
              </a:rPr>
              <a:t> </a:t>
            </a:r>
            <a:r>
              <a:rPr sz="1600" i="1" spc="-5" dirty="0">
                <a:latin typeface="Calibri"/>
                <a:cs typeface="Calibri"/>
              </a:rPr>
              <a:t>in grade=B </a:t>
            </a:r>
            <a:r>
              <a:rPr sz="1600" i="1" dirty="0">
                <a:latin typeface="Calibri"/>
                <a:cs typeface="Calibri"/>
              </a:rPr>
              <a:t> </a:t>
            </a:r>
            <a:r>
              <a:rPr sz="1600" i="1" spc="-10" dirty="0">
                <a:latin typeface="Calibri"/>
                <a:cs typeface="Calibri"/>
              </a:rPr>
              <a:t>Highest</a:t>
            </a:r>
            <a:r>
              <a:rPr sz="1600" i="1" spc="-5" dirty="0">
                <a:latin typeface="Calibri"/>
                <a:cs typeface="Calibri"/>
              </a:rPr>
              <a:t> </a:t>
            </a:r>
            <a:r>
              <a:rPr sz="1600" i="1" spc="-10" dirty="0">
                <a:latin typeface="Calibri"/>
                <a:cs typeface="Calibri"/>
              </a:rPr>
              <a:t>percentage</a:t>
            </a:r>
            <a:r>
              <a:rPr sz="1600" i="1" spc="25" dirty="0">
                <a:latin typeface="Calibri"/>
                <a:cs typeface="Calibri"/>
              </a:rPr>
              <a:t> </a:t>
            </a:r>
            <a:r>
              <a:rPr sz="1600" i="1" spc="-5" dirty="0">
                <a:latin typeface="Calibri"/>
                <a:cs typeface="Calibri"/>
              </a:rPr>
              <a:t>of overall</a:t>
            </a:r>
            <a:r>
              <a:rPr sz="1600" i="1" spc="10" dirty="0">
                <a:latin typeface="Calibri"/>
                <a:cs typeface="Calibri"/>
              </a:rPr>
              <a:t> </a:t>
            </a:r>
            <a:r>
              <a:rPr sz="1600" i="1" spc="-10" dirty="0">
                <a:latin typeface="Calibri"/>
                <a:cs typeface="Calibri"/>
              </a:rPr>
              <a:t>Charge</a:t>
            </a:r>
            <a:r>
              <a:rPr sz="1600" i="1" spc="15" dirty="0">
                <a:latin typeface="Calibri"/>
                <a:cs typeface="Calibri"/>
              </a:rPr>
              <a:t> </a:t>
            </a:r>
            <a:r>
              <a:rPr sz="1600" i="1" spc="-10" dirty="0">
                <a:latin typeface="Calibri"/>
                <a:cs typeface="Calibri"/>
              </a:rPr>
              <a:t>Offs</a:t>
            </a:r>
            <a:r>
              <a:rPr sz="1600" i="1" spc="10" dirty="0">
                <a:latin typeface="Calibri"/>
                <a:cs typeface="Calibri"/>
              </a:rPr>
              <a:t> </a:t>
            </a:r>
            <a:r>
              <a:rPr sz="1600" i="1" spc="-10" dirty="0">
                <a:latin typeface="Calibri"/>
                <a:cs typeface="Calibri"/>
              </a:rPr>
              <a:t>are </a:t>
            </a:r>
            <a:r>
              <a:rPr sz="1600" i="1" spc="-5" dirty="0">
                <a:latin typeface="Calibri"/>
                <a:cs typeface="Calibri"/>
              </a:rPr>
              <a:t> in</a:t>
            </a:r>
            <a:r>
              <a:rPr sz="1600" i="1" spc="-10" dirty="0">
                <a:latin typeface="Calibri"/>
                <a:cs typeface="Calibri"/>
              </a:rPr>
              <a:t> grade</a:t>
            </a:r>
            <a:r>
              <a:rPr sz="1600" i="1" spc="25" dirty="0">
                <a:latin typeface="Calibri"/>
                <a:cs typeface="Calibri"/>
              </a:rPr>
              <a:t> </a:t>
            </a:r>
            <a:r>
              <a:rPr sz="1600" i="1" spc="-5" dirty="0">
                <a:latin typeface="Calibri"/>
                <a:cs typeface="Calibri"/>
              </a:rPr>
              <a:t>B</a:t>
            </a:r>
            <a:r>
              <a:rPr sz="1600" i="1" dirty="0">
                <a:latin typeface="Calibri"/>
                <a:cs typeface="Calibri"/>
              </a:rPr>
              <a:t> </a:t>
            </a:r>
            <a:r>
              <a:rPr sz="1600" i="1" spc="-10" dirty="0">
                <a:latin typeface="Calibri"/>
                <a:cs typeface="Calibri"/>
              </a:rPr>
              <a:t>(3.7%)</a:t>
            </a:r>
            <a:r>
              <a:rPr sz="1600" i="1" spc="25" dirty="0">
                <a:latin typeface="Calibri"/>
                <a:cs typeface="Calibri"/>
              </a:rPr>
              <a:t> </a:t>
            </a:r>
            <a:r>
              <a:rPr sz="1600" i="1" spc="-10" dirty="0">
                <a:latin typeface="Calibri"/>
                <a:cs typeface="Calibri"/>
              </a:rPr>
              <a:t>and</a:t>
            </a:r>
            <a:r>
              <a:rPr sz="1600" i="1" spc="25" dirty="0">
                <a:latin typeface="Calibri"/>
                <a:cs typeface="Calibri"/>
              </a:rPr>
              <a:t> </a:t>
            </a:r>
            <a:r>
              <a:rPr sz="1600" i="1" spc="-10" dirty="0">
                <a:latin typeface="Calibri"/>
                <a:cs typeface="Calibri"/>
              </a:rPr>
              <a:t>C(3.6%)</a:t>
            </a:r>
            <a:r>
              <a:rPr sz="1600" i="1" spc="30" dirty="0">
                <a:latin typeface="Calibri"/>
                <a:cs typeface="Calibri"/>
              </a:rPr>
              <a:t> </a:t>
            </a:r>
            <a:r>
              <a:rPr sz="1600" i="1" spc="-5" dirty="0">
                <a:latin typeface="Calibri"/>
                <a:cs typeface="Calibri"/>
              </a:rPr>
              <a:t>If</a:t>
            </a:r>
            <a:r>
              <a:rPr sz="1600" i="1" dirty="0">
                <a:latin typeface="Calibri"/>
                <a:cs typeface="Calibri"/>
              </a:rPr>
              <a:t> </a:t>
            </a:r>
            <a:r>
              <a:rPr sz="1600" i="1" spc="-5" dirty="0">
                <a:latin typeface="Calibri"/>
                <a:cs typeface="Calibri"/>
              </a:rPr>
              <a:t>we </a:t>
            </a:r>
            <a:r>
              <a:rPr sz="1600" i="1" spc="-10" dirty="0">
                <a:latin typeface="Calibri"/>
                <a:cs typeface="Calibri"/>
              </a:rPr>
              <a:t>analyze </a:t>
            </a:r>
            <a:r>
              <a:rPr sz="1600" i="1" spc="-5" dirty="0">
                <a:latin typeface="Calibri"/>
                <a:cs typeface="Calibri"/>
              </a:rPr>
              <a:t> the</a:t>
            </a:r>
            <a:r>
              <a:rPr sz="1600" i="1" spc="-10" dirty="0">
                <a:latin typeface="Calibri"/>
                <a:cs typeface="Calibri"/>
              </a:rPr>
              <a:t> Charge</a:t>
            </a:r>
            <a:r>
              <a:rPr sz="1600" i="1" spc="35" dirty="0">
                <a:latin typeface="Calibri"/>
                <a:cs typeface="Calibri"/>
              </a:rPr>
              <a:t> </a:t>
            </a:r>
            <a:r>
              <a:rPr sz="1600" i="1" spc="-5" dirty="0">
                <a:latin typeface="Calibri"/>
                <a:cs typeface="Calibri"/>
              </a:rPr>
              <a:t>Off</a:t>
            </a:r>
            <a:r>
              <a:rPr sz="1600" i="1" dirty="0">
                <a:latin typeface="Calibri"/>
                <a:cs typeface="Calibri"/>
              </a:rPr>
              <a:t> </a:t>
            </a:r>
            <a:r>
              <a:rPr sz="1600" i="1" spc="-5" dirty="0">
                <a:latin typeface="Calibri"/>
                <a:cs typeface="Calibri"/>
              </a:rPr>
              <a:t>Ratio</a:t>
            </a:r>
            <a:r>
              <a:rPr sz="1600" i="1" spc="15" dirty="0">
                <a:latin typeface="Calibri"/>
                <a:cs typeface="Calibri"/>
              </a:rPr>
              <a:t> </a:t>
            </a:r>
            <a:r>
              <a:rPr sz="1600" i="1" spc="-5" dirty="0">
                <a:latin typeface="Calibri"/>
                <a:cs typeface="Calibri"/>
              </a:rPr>
              <a:t>within</a:t>
            </a:r>
            <a:r>
              <a:rPr sz="1600" i="1" dirty="0">
                <a:latin typeface="Calibri"/>
                <a:cs typeface="Calibri"/>
              </a:rPr>
              <a:t> </a:t>
            </a:r>
            <a:r>
              <a:rPr sz="1600" i="1" spc="-5" dirty="0">
                <a:latin typeface="Calibri"/>
                <a:cs typeface="Calibri"/>
              </a:rPr>
              <a:t>a </a:t>
            </a:r>
            <a:r>
              <a:rPr sz="1600" i="1" spc="-10" dirty="0">
                <a:latin typeface="Calibri"/>
                <a:cs typeface="Calibri"/>
              </a:rPr>
              <a:t>category</a:t>
            </a:r>
            <a:r>
              <a:rPr sz="1600" i="1" dirty="0">
                <a:latin typeface="Calibri"/>
                <a:cs typeface="Calibri"/>
              </a:rPr>
              <a:t> </a:t>
            </a:r>
            <a:r>
              <a:rPr sz="1600" i="1" spc="-10" dirty="0">
                <a:latin typeface="Calibri"/>
                <a:cs typeface="Calibri"/>
              </a:rPr>
              <a:t>The </a:t>
            </a:r>
            <a:r>
              <a:rPr sz="1600" i="1" spc="-5" dirty="0">
                <a:latin typeface="Calibri"/>
                <a:cs typeface="Calibri"/>
              </a:rPr>
              <a:t> </a:t>
            </a:r>
            <a:r>
              <a:rPr sz="1600" i="1" spc="-10" dirty="0">
                <a:latin typeface="Calibri"/>
                <a:cs typeface="Calibri"/>
              </a:rPr>
              <a:t>highest</a:t>
            </a:r>
            <a:r>
              <a:rPr sz="1600" i="1" spc="10" dirty="0">
                <a:latin typeface="Calibri"/>
                <a:cs typeface="Calibri"/>
              </a:rPr>
              <a:t> </a:t>
            </a:r>
            <a:r>
              <a:rPr sz="1600" i="1" spc="-15" dirty="0">
                <a:latin typeface="Calibri"/>
                <a:cs typeface="Calibri"/>
              </a:rPr>
              <a:t>percentage</a:t>
            </a:r>
            <a:r>
              <a:rPr sz="1600" i="1" spc="15" dirty="0">
                <a:latin typeface="Calibri"/>
                <a:cs typeface="Calibri"/>
              </a:rPr>
              <a:t> </a:t>
            </a:r>
            <a:r>
              <a:rPr sz="1600" i="1" spc="-5" dirty="0">
                <a:latin typeface="Calibri"/>
                <a:cs typeface="Calibri"/>
              </a:rPr>
              <a:t>of</a:t>
            </a:r>
            <a:r>
              <a:rPr sz="1600" i="1" spc="15" dirty="0">
                <a:latin typeface="Calibri"/>
                <a:cs typeface="Calibri"/>
              </a:rPr>
              <a:t> </a:t>
            </a:r>
            <a:r>
              <a:rPr sz="1600" i="1" spc="-10" dirty="0">
                <a:latin typeface="Calibri"/>
                <a:cs typeface="Calibri"/>
              </a:rPr>
              <a:t>Charge</a:t>
            </a:r>
            <a:r>
              <a:rPr sz="1600" i="1" spc="40" dirty="0">
                <a:latin typeface="Calibri"/>
                <a:cs typeface="Calibri"/>
              </a:rPr>
              <a:t> </a:t>
            </a:r>
            <a:r>
              <a:rPr sz="1600" i="1" spc="-10" dirty="0">
                <a:latin typeface="Calibri"/>
                <a:cs typeface="Calibri"/>
              </a:rPr>
              <a:t>Offs</a:t>
            </a:r>
            <a:r>
              <a:rPr sz="1600" i="1" dirty="0">
                <a:latin typeface="Calibri"/>
                <a:cs typeface="Calibri"/>
              </a:rPr>
              <a:t> </a:t>
            </a:r>
            <a:r>
              <a:rPr sz="1600" i="1" spc="-10" dirty="0">
                <a:latin typeface="Calibri"/>
                <a:cs typeface="Calibri"/>
              </a:rPr>
              <a:t>are</a:t>
            </a:r>
            <a:r>
              <a:rPr sz="1600" i="1" spc="15" dirty="0">
                <a:latin typeface="Calibri"/>
                <a:cs typeface="Calibri"/>
              </a:rPr>
              <a:t> </a:t>
            </a:r>
            <a:r>
              <a:rPr sz="1600" i="1" spc="-5" dirty="0">
                <a:latin typeface="Calibri"/>
                <a:cs typeface="Calibri"/>
              </a:rPr>
              <a:t>in </a:t>
            </a:r>
            <a:r>
              <a:rPr sz="1600" i="1" spc="-10" dirty="0">
                <a:latin typeface="Calibri"/>
                <a:cs typeface="Calibri"/>
              </a:rPr>
              <a:t>the </a:t>
            </a:r>
            <a:r>
              <a:rPr sz="1600" i="1" spc="-5" dirty="0">
                <a:latin typeface="Calibri"/>
                <a:cs typeface="Calibri"/>
              </a:rPr>
              <a:t> </a:t>
            </a:r>
            <a:r>
              <a:rPr sz="1600" i="1" spc="-10" dirty="0">
                <a:latin typeface="Calibri"/>
                <a:cs typeface="Calibri"/>
              </a:rPr>
              <a:t>grade=G</a:t>
            </a:r>
            <a:r>
              <a:rPr sz="1600" i="1" spc="35" dirty="0">
                <a:latin typeface="Calibri"/>
                <a:cs typeface="Calibri"/>
              </a:rPr>
              <a:t> </a:t>
            </a:r>
            <a:r>
              <a:rPr sz="1600" i="1" spc="-10" dirty="0">
                <a:latin typeface="Calibri"/>
                <a:cs typeface="Calibri"/>
              </a:rPr>
              <a:t>Highest</a:t>
            </a:r>
            <a:r>
              <a:rPr sz="1600" i="1" spc="5" dirty="0">
                <a:latin typeface="Calibri"/>
                <a:cs typeface="Calibri"/>
              </a:rPr>
              <a:t> </a:t>
            </a:r>
            <a:r>
              <a:rPr sz="1600" i="1" spc="-10" dirty="0">
                <a:latin typeface="Calibri"/>
                <a:cs typeface="Calibri"/>
              </a:rPr>
              <a:t>cluster</a:t>
            </a:r>
            <a:r>
              <a:rPr sz="1600" i="1" spc="-5" dirty="0">
                <a:latin typeface="Calibri"/>
                <a:cs typeface="Calibri"/>
              </a:rPr>
              <a:t> of</a:t>
            </a:r>
            <a:r>
              <a:rPr sz="1600" i="1" dirty="0">
                <a:latin typeface="Calibri"/>
                <a:cs typeface="Calibri"/>
              </a:rPr>
              <a:t> </a:t>
            </a:r>
            <a:r>
              <a:rPr sz="1600" i="1" spc="-10" dirty="0">
                <a:latin typeface="Calibri"/>
                <a:cs typeface="Calibri"/>
              </a:rPr>
              <a:t>Charge</a:t>
            </a:r>
            <a:r>
              <a:rPr sz="1600" i="1" spc="35" dirty="0">
                <a:latin typeface="Calibri"/>
                <a:cs typeface="Calibri"/>
              </a:rPr>
              <a:t> </a:t>
            </a:r>
            <a:r>
              <a:rPr sz="1600" i="1" spc="-10" dirty="0">
                <a:latin typeface="Calibri"/>
                <a:cs typeface="Calibri"/>
              </a:rPr>
              <a:t>Offs</a:t>
            </a:r>
            <a:r>
              <a:rPr sz="1600" i="1" spc="15" dirty="0">
                <a:latin typeface="Calibri"/>
                <a:cs typeface="Calibri"/>
              </a:rPr>
              <a:t> </a:t>
            </a:r>
            <a:r>
              <a:rPr sz="1600" i="1" spc="-10" dirty="0">
                <a:latin typeface="Calibri"/>
                <a:cs typeface="Calibri"/>
              </a:rPr>
              <a:t>are</a:t>
            </a:r>
            <a:r>
              <a:rPr sz="1600" i="1" spc="5" dirty="0">
                <a:latin typeface="Calibri"/>
                <a:cs typeface="Calibri"/>
              </a:rPr>
              <a:t> </a:t>
            </a:r>
            <a:r>
              <a:rPr sz="1600" i="1" spc="-5" dirty="0">
                <a:latin typeface="Calibri"/>
                <a:cs typeface="Calibri"/>
              </a:rPr>
              <a:t>in </a:t>
            </a:r>
            <a:r>
              <a:rPr sz="1600" i="1" dirty="0">
                <a:latin typeface="Calibri"/>
                <a:cs typeface="Calibri"/>
              </a:rPr>
              <a:t> </a:t>
            </a:r>
            <a:r>
              <a:rPr sz="1600" i="1" spc="-5" dirty="0">
                <a:latin typeface="Calibri"/>
                <a:cs typeface="Calibri"/>
              </a:rPr>
              <a:t>the </a:t>
            </a:r>
            <a:r>
              <a:rPr sz="1600" i="1" spc="-10" dirty="0">
                <a:latin typeface="Calibri"/>
                <a:cs typeface="Calibri"/>
              </a:rPr>
              <a:t>grades</a:t>
            </a:r>
            <a:r>
              <a:rPr sz="1600" i="1" spc="25" dirty="0">
                <a:latin typeface="Calibri"/>
                <a:cs typeface="Calibri"/>
              </a:rPr>
              <a:t> </a:t>
            </a:r>
            <a:r>
              <a:rPr sz="1600" i="1" spc="-5" dirty="0">
                <a:latin typeface="Calibri"/>
                <a:cs typeface="Calibri"/>
              </a:rPr>
              <a:t>G,F</a:t>
            </a:r>
            <a:r>
              <a:rPr sz="1600" i="1" spc="10" dirty="0">
                <a:latin typeface="Calibri"/>
                <a:cs typeface="Calibri"/>
              </a:rPr>
              <a:t> </a:t>
            </a:r>
            <a:r>
              <a:rPr sz="1600" i="1" spc="-5" dirty="0">
                <a:latin typeface="Calibri"/>
                <a:cs typeface="Calibri"/>
              </a:rPr>
              <a:t>(&gt;</a:t>
            </a:r>
            <a:r>
              <a:rPr sz="1600" i="1" dirty="0">
                <a:latin typeface="Calibri"/>
                <a:cs typeface="Calibri"/>
              </a:rPr>
              <a:t> </a:t>
            </a:r>
            <a:r>
              <a:rPr sz="1600" i="1" spc="-10" dirty="0">
                <a:latin typeface="Calibri"/>
                <a:cs typeface="Calibri"/>
              </a:rPr>
              <a:t>30%)</a:t>
            </a:r>
            <a:r>
              <a:rPr sz="1600" i="1" spc="25" dirty="0">
                <a:latin typeface="Calibri"/>
                <a:cs typeface="Calibri"/>
              </a:rPr>
              <a:t> </a:t>
            </a:r>
            <a:r>
              <a:rPr sz="1600" i="1" spc="-5" dirty="0">
                <a:latin typeface="Calibri"/>
                <a:cs typeface="Calibri"/>
              </a:rPr>
              <a:t>The </a:t>
            </a:r>
            <a:r>
              <a:rPr sz="1600" i="1" spc="-10" dirty="0">
                <a:latin typeface="Calibri"/>
                <a:cs typeface="Calibri"/>
              </a:rPr>
              <a:t>volume</a:t>
            </a:r>
            <a:r>
              <a:rPr sz="1600" i="1" spc="20" dirty="0">
                <a:latin typeface="Calibri"/>
                <a:cs typeface="Calibri"/>
              </a:rPr>
              <a:t> </a:t>
            </a:r>
            <a:r>
              <a:rPr sz="1600" i="1" spc="-5" dirty="0">
                <a:latin typeface="Calibri"/>
                <a:cs typeface="Calibri"/>
              </a:rPr>
              <a:t>of Grade</a:t>
            </a:r>
            <a:r>
              <a:rPr sz="1600" i="1" spc="25" dirty="0">
                <a:latin typeface="Calibri"/>
                <a:cs typeface="Calibri"/>
              </a:rPr>
              <a:t> </a:t>
            </a:r>
            <a:r>
              <a:rPr sz="1600" i="1" spc="-5" dirty="0">
                <a:latin typeface="Calibri"/>
                <a:cs typeface="Calibri"/>
              </a:rPr>
              <a:t>G </a:t>
            </a:r>
            <a:r>
              <a:rPr sz="1600" i="1" spc="-345" dirty="0">
                <a:latin typeface="Calibri"/>
                <a:cs typeface="Calibri"/>
              </a:rPr>
              <a:t> </a:t>
            </a:r>
            <a:r>
              <a:rPr sz="1600" i="1" spc="-5" dirty="0">
                <a:latin typeface="Calibri"/>
                <a:cs typeface="Calibri"/>
              </a:rPr>
              <a:t>is</a:t>
            </a:r>
            <a:r>
              <a:rPr sz="1600" i="1" spc="-20" dirty="0">
                <a:latin typeface="Calibri"/>
                <a:cs typeface="Calibri"/>
              </a:rPr>
              <a:t> </a:t>
            </a:r>
            <a:r>
              <a:rPr sz="1600" i="1" spc="-5" dirty="0">
                <a:latin typeface="Calibri"/>
                <a:cs typeface="Calibri"/>
              </a:rPr>
              <a:t>extremely</a:t>
            </a:r>
            <a:r>
              <a:rPr sz="1600" i="1" spc="-20" dirty="0">
                <a:latin typeface="Calibri"/>
                <a:cs typeface="Calibri"/>
              </a:rPr>
              <a:t> </a:t>
            </a:r>
            <a:r>
              <a:rPr sz="1600" i="1" spc="-10" dirty="0">
                <a:latin typeface="Calibri"/>
                <a:cs typeface="Calibri"/>
              </a:rPr>
              <a:t>low</a:t>
            </a:r>
            <a:r>
              <a:rPr sz="1600" i="1" spc="5" dirty="0">
                <a:latin typeface="Calibri"/>
                <a:cs typeface="Calibri"/>
              </a:rPr>
              <a:t> </a:t>
            </a:r>
            <a:r>
              <a:rPr sz="1600" i="1" spc="-10" dirty="0">
                <a:latin typeface="Calibri"/>
                <a:cs typeface="Calibri"/>
              </a:rPr>
              <a:t>158</a:t>
            </a:r>
            <a:r>
              <a:rPr sz="1600" i="1" spc="15" dirty="0">
                <a:latin typeface="Calibri"/>
                <a:cs typeface="Calibri"/>
              </a:rPr>
              <a:t> </a:t>
            </a:r>
            <a:r>
              <a:rPr sz="1600" i="1" spc="-10" dirty="0">
                <a:latin typeface="Calibri"/>
                <a:cs typeface="Calibri"/>
              </a:rPr>
              <a:t>thus</a:t>
            </a:r>
            <a:r>
              <a:rPr sz="1600" i="1" spc="20" dirty="0">
                <a:latin typeface="Calibri"/>
                <a:cs typeface="Calibri"/>
              </a:rPr>
              <a:t> </a:t>
            </a:r>
            <a:r>
              <a:rPr sz="1600" i="1" spc="-5" dirty="0">
                <a:latin typeface="Calibri"/>
                <a:cs typeface="Calibri"/>
              </a:rPr>
              <a:t>it</a:t>
            </a:r>
            <a:r>
              <a:rPr sz="1600" i="1" spc="-15" dirty="0">
                <a:latin typeface="Calibri"/>
                <a:cs typeface="Calibri"/>
              </a:rPr>
              <a:t> </a:t>
            </a:r>
            <a:r>
              <a:rPr sz="1600" i="1" spc="-10" dirty="0">
                <a:latin typeface="Calibri"/>
                <a:cs typeface="Calibri"/>
              </a:rPr>
              <a:t>does</a:t>
            </a:r>
            <a:r>
              <a:rPr sz="1600" i="1" spc="10" dirty="0">
                <a:latin typeface="Calibri"/>
                <a:cs typeface="Calibri"/>
              </a:rPr>
              <a:t> </a:t>
            </a:r>
            <a:r>
              <a:rPr sz="1600" i="1" spc="-10" dirty="0">
                <a:latin typeface="Calibri"/>
                <a:cs typeface="Calibri"/>
              </a:rPr>
              <a:t>not </a:t>
            </a:r>
            <a:r>
              <a:rPr sz="1600" i="1" spc="-5" dirty="0">
                <a:latin typeface="Calibri"/>
                <a:cs typeface="Calibri"/>
              </a:rPr>
              <a:t> </a:t>
            </a:r>
            <a:r>
              <a:rPr sz="1600" i="1" spc="-10" dirty="0">
                <a:latin typeface="Calibri"/>
                <a:cs typeface="Calibri"/>
              </a:rPr>
              <a:t>contribute</a:t>
            </a:r>
            <a:r>
              <a:rPr sz="1600" i="1" spc="5" dirty="0">
                <a:latin typeface="Calibri"/>
                <a:cs typeface="Calibri"/>
              </a:rPr>
              <a:t> </a:t>
            </a:r>
            <a:r>
              <a:rPr sz="1600" i="1" spc="-15" dirty="0">
                <a:latin typeface="Calibri"/>
                <a:cs typeface="Calibri"/>
              </a:rPr>
              <a:t>to</a:t>
            </a:r>
            <a:r>
              <a:rPr sz="1600" i="1" dirty="0">
                <a:latin typeface="Calibri"/>
                <a:cs typeface="Calibri"/>
              </a:rPr>
              <a:t> </a:t>
            </a:r>
            <a:r>
              <a:rPr sz="1600" i="1" spc="-5" dirty="0">
                <a:latin typeface="Calibri"/>
                <a:cs typeface="Calibri"/>
              </a:rPr>
              <a:t>overall</a:t>
            </a:r>
            <a:r>
              <a:rPr sz="1600" i="1" dirty="0">
                <a:latin typeface="Calibri"/>
                <a:cs typeface="Calibri"/>
              </a:rPr>
              <a:t> </a:t>
            </a:r>
            <a:r>
              <a:rPr sz="1600" i="1" spc="-5" dirty="0">
                <a:latin typeface="Calibri"/>
                <a:cs typeface="Calibri"/>
              </a:rPr>
              <a:t>risk </a:t>
            </a:r>
            <a:r>
              <a:rPr sz="1600" i="1" spc="-10" dirty="0">
                <a:latin typeface="Calibri"/>
                <a:cs typeface="Calibri"/>
              </a:rPr>
              <a:t>significantly </a:t>
            </a:r>
            <a:r>
              <a:rPr sz="1600" i="1" spc="-5" dirty="0">
                <a:latin typeface="Calibri"/>
                <a:cs typeface="Calibri"/>
              </a:rPr>
              <a:t> </a:t>
            </a:r>
            <a:r>
              <a:rPr sz="1600" i="1" spc="-10" dirty="0">
                <a:latin typeface="Calibri"/>
                <a:cs typeface="Calibri"/>
              </a:rPr>
              <a:t>Inferences</a:t>
            </a:r>
            <a:r>
              <a:rPr sz="1600" i="1" spc="-15" dirty="0">
                <a:latin typeface="Calibri"/>
                <a:cs typeface="Calibri"/>
              </a:rPr>
              <a:t> </a:t>
            </a:r>
            <a:r>
              <a:rPr sz="1600" i="1" spc="-10" dirty="0">
                <a:latin typeface="Calibri"/>
                <a:cs typeface="Calibri"/>
              </a:rPr>
              <a:t>Highest</a:t>
            </a:r>
            <a:r>
              <a:rPr sz="1600" i="1" spc="15" dirty="0">
                <a:latin typeface="Calibri"/>
                <a:cs typeface="Calibri"/>
              </a:rPr>
              <a:t> </a:t>
            </a:r>
            <a:r>
              <a:rPr sz="1600" i="1" spc="-5" dirty="0">
                <a:latin typeface="Calibri"/>
                <a:cs typeface="Calibri"/>
              </a:rPr>
              <a:t>risk</a:t>
            </a:r>
            <a:r>
              <a:rPr sz="1600" i="1" spc="-20" dirty="0">
                <a:latin typeface="Calibri"/>
                <a:cs typeface="Calibri"/>
              </a:rPr>
              <a:t> </a:t>
            </a:r>
            <a:r>
              <a:rPr sz="1600" i="1" spc="-5" dirty="0">
                <a:latin typeface="Calibri"/>
                <a:cs typeface="Calibri"/>
              </a:rPr>
              <a:t>of</a:t>
            </a:r>
            <a:r>
              <a:rPr sz="1600" i="1" spc="15" dirty="0">
                <a:latin typeface="Calibri"/>
                <a:cs typeface="Calibri"/>
              </a:rPr>
              <a:t> </a:t>
            </a:r>
            <a:r>
              <a:rPr sz="1600" i="1" spc="-10" dirty="0">
                <a:latin typeface="Calibri"/>
                <a:cs typeface="Calibri"/>
              </a:rPr>
              <a:t>charge</a:t>
            </a:r>
            <a:r>
              <a:rPr sz="1600" i="1" spc="20" dirty="0">
                <a:latin typeface="Calibri"/>
                <a:cs typeface="Calibri"/>
              </a:rPr>
              <a:t> </a:t>
            </a:r>
            <a:r>
              <a:rPr sz="1600" i="1" spc="-5" dirty="0">
                <a:latin typeface="Calibri"/>
                <a:cs typeface="Calibri"/>
              </a:rPr>
              <a:t>off's</a:t>
            </a:r>
            <a:r>
              <a:rPr sz="1600" i="1" spc="10" dirty="0">
                <a:latin typeface="Calibri"/>
                <a:cs typeface="Calibri"/>
              </a:rPr>
              <a:t> </a:t>
            </a:r>
            <a:r>
              <a:rPr sz="1600" i="1" spc="-10" dirty="0">
                <a:latin typeface="Calibri"/>
                <a:cs typeface="Calibri"/>
              </a:rPr>
              <a:t>are</a:t>
            </a:r>
            <a:r>
              <a:rPr sz="1600" i="1" dirty="0">
                <a:latin typeface="Calibri"/>
                <a:cs typeface="Calibri"/>
              </a:rPr>
              <a:t> </a:t>
            </a:r>
            <a:r>
              <a:rPr sz="1600" i="1" spc="-5" dirty="0">
                <a:latin typeface="Calibri"/>
                <a:cs typeface="Calibri"/>
              </a:rPr>
              <a:t>in </a:t>
            </a:r>
            <a:r>
              <a:rPr sz="1600" i="1" dirty="0">
                <a:latin typeface="Calibri"/>
                <a:cs typeface="Calibri"/>
              </a:rPr>
              <a:t> </a:t>
            </a:r>
            <a:r>
              <a:rPr sz="1600" i="1" spc="-5" dirty="0">
                <a:latin typeface="Calibri"/>
                <a:cs typeface="Calibri"/>
              </a:rPr>
              <a:t>the</a:t>
            </a:r>
            <a:r>
              <a:rPr sz="1600" i="1" spc="-10" dirty="0">
                <a:latin typeface="Calibri"/>
                <a:cs typeface="Calibri"/>
              </a:rPr>
              <a:t> grades</a:t>
            </a:r>
            <a:r>
              <a:rPr sz="1600" i="1" spc="20" dirty="0">
                <a:latin typeface="Calibri"/>
                <a:cs typeface="Calibri"/>
              </a:rPr>
              <a:t> </a:t>
            </a:r>
            <a:r>
              <a:rPr sz="1600" i="1" spc="-5" dirty="0">
                <a:latin typeface="Calibri"/>
                <a:cs typeface="Calibri"/>
              </a:rPr>
              <a:t>of</a:t>
            </a:r>
            <a:r>
              <a:rPr sz="1600" i="1" spc="10" dirty="0">
                <a:latin typeface="Calibri"/>
                <a:cs typeface="Calibri"/>
              </a:rPr>
              <a:t> </a:t>
            </a:r>
            <a:r>
              <a:rPr sz="1600" i="1" spc="-5" dirty="0">
                <a:latin typeface="Calibri"/>
                <a:cs typeface="Calibri"/>
              </a:rPr>
              <a:t>B</a:t>
            </a:r>
            <a:r>
              <a:rPr sz="1600" i="1" dirty="0">
                <a:latin typeface="Calibri"/>
                <a:cs typeface="Calibri"/>
              </a:rPr>
              <a:t> </a:t>
            </a:r>
            <a:r>
              <a:rPr sz="1600" i="1" spc="-10" dirty="0">
                <a:latin typeface="Calibri"/>
                <a:cs typeface="Calibri"/>
              </a:rPr>
              <a:t>and</a:t>
            </a:r>
            <a:r>
              <a:rPr sz="1600" i="1" spc="15" dirty="0">
                <a:latin typeface="Calibri"/>
                <a:cs typeface="Calibri"/>
              </a:rPr>
              <a:t> </a:t>
            </a:r>
            <a:r>
              <a:rPr sz="1600" i="1" spc="-5" dirty="0">
                <a:latin typeface="Calibri"/>
                <a:cs typeface="Calibri"/>
              </a:rPr>
              <a:t>C Grade</a:t>
            </a:r>
            <a:r>
              <a:rPr sz="1600" i="1" spc="25" dirty="0">
                <a:latin typeface="Calibri"/>
                <a:cs typeface="Calibri"/>
              </a:rPr>
              <a:t> </a:t>
            </a:r>
            <a:r>
              <a:rPr sz="1600" i="1" spc="-5" dirty="0">
                <a:latin typeface="Calibri"/>
                <a:cs typeface="Calibri"/>
              </a:rPr>
              <a:t>"F"</a:t>
            </a:r>
            <a:r>
              <a:rPr sz="1600" i="1" dirty="0">
                <a:latin typeface="Calibri"/>
                <a:cs typeface="Calibri"/>
              </a:rPr>
              <a:t> </a:t>
            </a:r>
            <a:r>
              <a:rPr sz="1600" i="1" spc="-10" dirty="0">
                <a:latin typeface="Calibri"/>
                <a:cs typeface="Calibri"/>
              </a:rPr>
              <a:t>and</a:t>
            </a:r>
            <a:r>
              <a:rPr sz="1600" i="1" spc="15" dirty="0">
                <a:latin typeface="Calibri"/>
                <a:cs typeface="Calibri"/>
              </a:rPr>
              <a:t> </a:t>
            </a:r>
            <a:r>
              <a:rPr sz="1600" i="1" spc="-5" dirty="0">
                <a:latin typeface="Calibri"/>
                <a:cs typeface="Calibri"/>
              </a:rPr>
              <a:t>"G"</a:t>
            </a:r>
            <a:r>
              <a:rPr sz="1600" i="1" dirty="0">
                <a:latin typeface="Calibri"/>
                <a:cs typeface="Calibri"/>
              </a:rPr>
              <a:t> </a:t>
            </a:r>
            <a:r>
              <a:rPr sz="1600" i="1" spc="-10" dirty="0">
                <a:latin typeface="Calibri"/>
                <a:cs typeface="Calibri"/>
              </a:rPr>
              <a:t>have </a:t>
            </a:r>
            <a:r>
              <a:rPr sz="1600" i="1" spc="-5" dirty="0">
                <a:latin typeface="Calibri"/>
                <a:cs typeface="Calibri"/>
              </a:rPr>
              <a:t> </a:t>
            </a:r>
            <a:r>
              <a:rPr sz="1600" i="1" dirty="0">
                <a:latin typeface="Calibri"/>
                <a:cs typeface="Calibri"/>
              </a:rPr>
              <a:t>very</a:t>
            </a:r>
            <a:r>
              <a:rPr sz="1600" i="1" spc="-15" dirty="0">
                <a:latin typeface="Calibri"/>
                <a:cs typeface="Calibri"/>
              </a:rPr>
              <a:t> </a:t>
            </a:r>
            <a:r>
              <a:rPr sz="1600" i="1" spc="-5" dirty="0">
                <a:latin typeface="Calibri"/>
                <a:cs typeface="Calibri"/>
              </a:rPr>
              <a:t>high</a:t>
            </a:r>
            <a:r>
              <a:rPr sz="1600" i="1" spc="10" dirty="0">
                <a:latin typeface="Calibri"/>
                <a:cs typeface="Calibri"/>
              </a:rPr>
              <a:t> </a:t>
            </a:r>
            <a:r>
              <a:rPr sz="1600" i="1" spc="-10" dirty="0">
                <a:latin typeface="Calibri"/>
                <a:cs typeface="Calibri"/>
              </a:rPr>
              <a:t>chances</a:t>
            </a:r>
            <a:r>
              <a:rPr sz="1600" i="1" spc="15" dirty="0">
                <a:latin typeface="Calibri"/>
                <a:cs typeface="Calibri"/>
              </a:rPr>
              <a:t> </a:t>
            </a:r>
            <a:r>
              <a:rPr sz="1600" i="1" spc="-5" dirty="0">
                <a:latin typeface="Calibri"/>
                <a:cs typeface="Calibri"/>
              </a:rPr>
              <a:t>of</a:t>
            </a:r>
            <a:r>
              <a:rPr sz="1600" i="1" spc="10" dirty="0">
                <a:latin typeface="Calibri"/>
                <a:cs typeface="Calibri"/>
              </a:rPr>
              <a:t> </a:t>
            </a:r>
            <a:r>
              <a:rPr sz="1600" i="1" spc="-10" dirty="0">
                <a:latin typeface="Calibri"/>
                <a:cs typeface="Calibri"/>
              </a:rPr>
              <a:t>charged</a:t>
            </a:r>
            <a:r>
              <a:rPr sz="1600" i="1" spc="20" dirty="0">
                <a:latin typeface="Calibri"/>
                <a:cs typeface="Calibri"/>
              </a:rPr>
              <a:t> </a:t>
            </a:r>
            <a:r>
              <a:rPr sz="1600" i="1" spc="-25" dirty="0">
                <a:latin typeface="Calibri"/>
                <a:cs typeface="Calibri"/>
              </a:rPr>
              <a:t>off.</a:t>
            </a:r>
            <a:r>
              <a:rPr sz="1600" i="1" dirty="0">
                <a:latin typeface="Calibri"/>
                <a:cs typeface="Calibri"/>
              </a:rPr>
              <a:t> </a:t>
            </a:r>
            <a:r>
              <a:rPr sz="1600" i="1" spc="-10" dirty="0">
                <a:latin typeface="Calibri"/>
                <a:cs typeface="Calibri"/>
              </a:rPr>
              <a:t>The columns </a:t>
            </a:r>
            <a:r>
              <a:rPr sz="1600" i="1" spc="-345" dirty="0">
                <a:latin typeface="Calibri"/>
                <a:cs typeface="Calibri"/>
              </a:rPr>
              <a:t> </a:t>
            </a:r>
            <a:r>
              <a:rPr sz="1600" i="1" spc="-10" dirty="0">
                <a:latin typeface="Calibri"/>
                <a:cs typeface="Calibri"/>
              </a:rPr>
              <a:t>are</a:t>
            </a:r>
            <a:r>
              <a:rPr sz="1600" i="1" spc="-5" dirty="0">
                <a:latin typeface="Calibri"/>
                <a:cs typeface="Calibri"/>
              </a:rPr>
              <a:t> </a:t>
            </a:r>
            <a:r>
              <a:rPr sz="1600" i="1" spc="-10" dirty="0">
                <a:latin typeface="Calibri"/>
                <a:cs typeface="Calibri"/>
              </a:rPr>
              <a:t>low</a:t>
            </a:r>
            <a:r>
              <a:rPr sz="1600" i="1" spc="20" dirty="0">
                <a:latin typeface="Calibri"/>
                <a:cs typeface="Calibri"/>
              </a:rPr>
              <a:t> </a:t>
            </a:r>
            <a:r>
              <a:rPr sz="1600" i="1" spc="-5" dirty="0">
                <a:latin typeface="Calibri"/>
                <a:cs typeface="Calibri"/>
              </a:rPr>
              <a:t>Grade</a:t>
            </a:r>
            <a:r>
              <a:rPr sz="1600" i="1" spc="10" dirty="0">
                <a:latin typeface="Calibri"/>
                <a:cs typeface="Calibri"/>
              </a:rPr>
              <a:t> </a:t>
            </a:r>
            <a:r>
              <a:rPr sz="1600" i="1" spc="-5" dirty="0">
                <a:latin typeface="Calibri"/>
                <a:cs typeface="Calibri"/>
              </a:rPr>
              <a:t>"A" </a:t>
            </a:r>
            <a:r>
              <a:rPr sz="1600" i="1" spc="-10" dirty="0">
                <a:latin typeface="Calibri"/>
                <a:cs typeface="Calibri"/>
              </a:rPr>
              <a:t>has</a:t>
            </a:r>
            <a:r>
              <a:rPr sz="1600" i="1" spc="10" dirty="0">
                <a:latin typeface="Calibri"/>
                <a:cs typeface="Calibri"/>
              </a:rPr>
              <a:t> </a:t>
            </a:r>
            <a:r>
              <a:rPr sz="1600" i="1" dirty="0">
                <a:latin typeface="Calibri"/>
                <a:cs typeface="Calibri"/>
              </a:rPr>
              <a:t>very </a:t>
            </a:r>
            <a:r>
              <a:rPr sz="1600" i="1" spc="-5" dirty="0">
                <a:latin typeface="Calibri"/>
                <a:cs typeface="Calibri"/>
              </a:rPr>
              <a:t>less</a:t>
            </a:r>
            <a:r>
              <a:rPr sz="1600" i="1" spc="-10" dirty="0">
                <a:latin typeface="Calibri"/>
                <a:cs typeface="Calibri"/>
              </a:rPr>
              <a:t> chances</a:t>
            </a:r>
            <a:r>
              <a:rPr sz="1600" i="1" spc="15" dirty="0">
                <a:latin typeface="Calibri"/>
                <a:cs typeface="Calibri"/>
              </a:rPr>
              <a:t> </a:t>
            </a:r>
            <a:r>
              <a:rPr sz="1600" i="1" spc="-10" dirty="0">
                <a:latin typeface="Calibri"/>
                <a:cs typeface="Calibri"/>
              </a:rPr>
              <a:t>of </a:t>
            </a:r>
            <a:r>
              <a:rPr sz="1600" i="1" spc="-5" dirty="0">
                <a:latin typeface="Calibri"/>
                <a:cs typeface="Calibri"/>
              </a:rPr>
              <a:t> </a:t>
            </a:r>
            <a:r>
              <a:rPr sz="1600" i="1" spc="-10" dirty="0">
                <a:latin typeface="Calibri"/>
                <a:cs typeface="Calibri"/>
              </a:rPr>
              <a:t>charged</a:t>
            </a:r>
            <a:r>
              <a:rPr sz="1600" i="1" spc="20" dirty="0">
                <a:latin typeface="Calibri"/>
                <a:cs typeface="Calibri"/>
              </a:rPr>
              <a:t> </a:t>
            </a:r>
            <a:r>
              <a:rPr sz="1600" i="1" spc="-25" dirty="0">
                <a:latin typeface="Calibri"/>
                <a:cs typeface="Calibri"/>
              </a:rPr>
              <a:t>off.</a:t>
            </a:r>
            <a:r>
              <a:rPr sz="1600" i="1" dirty="0">
                <a:latin typeface="Calibri"/>
                <a:cs typeface="Calibri"/>
              </a:rPr>
              <a:t> </a:t>
            </a:r>
            <a:r>
              <a:rPr sz="1600" i="1" spc="-5" dirty="0">
                <a:latin typeface="Calibri"/>
                <a:cs typeface="Calibri"/>
              </a:rPr>
              <a:t>Probability</a:t>
            </a:r>
            <a:r>
              <a:rPr sz="1600" i="1" spc="-10" dirty="0">
                <a:latin typeface="Calibri"/>
                <a:cs typeface="Calibri"/>
              </a:rPr>
              <a:t> </a:t>
            </a:r>
            <a:r>
              <a:rPr sz="1600" i="1" spc="-5" dirty="0">
                <a:latin typeface="Calibri"/>
                <a:cs typeface="Calibri"/>
              </a:rPr>
              <a:t>of</a:t>
            </a:r>
            <a:r>
              <a:rPr sz="1600" i="1" spc="5" dirty="0">
                <a:latin typeface="Calibri"/>
                <a:cs typeface="Calibri"/>
              </a:rPr>
              <a:t> </a:t>
            </a:r>
            <a:r>
              <a:rPr sz="1600" i="1" spc="-10" dirty="0">
                <a:latin typeface="Calibri"/>
                <a:cs typeface="Calibri"/>
              </a:rPr>
              <a:t>charged</a:t>
            </a:r>
            <a:r>
              <a:rPr sz="1600" i="1" spc="20" dirty="0">
                <a:latin typeface="Calibri"/>
                <a:cs typeface="Calibri"/>
              </a:rPr>
              <a:t> </a:t>
            </a:r>
            <a:r>
              <a:rPr sz="1600" i="1" spc="-5" dirty="0">
                <a:latin typeface="Calibri"/>
                <a:cs typeface="Calibri"/>
              </a:rPr>
              <a:t>off</a:t>
            </a:r>
            <a:r>
              <a:rPr sz="1600" i="1" spc="5" dirty="0">
                <a:latin typeface="Calibri"/>
                <a:cs typeface="Calibri"/>
              </a:rPr>
              <a:t> </a:t>
            </a:r>
            <a:r>
              <a:rPr sz="1600" i="1" spc="-5" dirty="0">
                <a:latin typeface="Calibri"/>
                <a:cs typeface="Calibri"/>
              </a:rPr>
              <a:t>is </a:t>
            </a:r>
            <a:r>
              <a:rPr sz="1600" i="1" dirty="0">
                <a:latin typeface="Calibri"/>
                <a:cs typeface="Calibri"/>
              </a:rPr>
              <a:t> </a:t>
            </a:r>
            <a:r>
              <a:rPr sz="1600" i="1" spc="-5" dirty="0">
                <a:latin typeface="Calibri"/>
                <a:cs typeface="Calibri"/>
              </a:rPr>
              <a:t>increasing from</a:t>
            </a:r>
            <a:r>
              <a:rPr sz="1600" i="1" spc="5" dirty="0">
                <a:latin typeface="Calibri"/>
                <a:cs typeface="Calibri"/>
              </a:rPr>
              <a:t> </a:t>
            </a:r>
            <a:r>
              <a:rPr sz="1600" i="1" spc="-5" dirty="0">
                <a:latin typeface="Calibri"/>
                <a:cs typeface="Calibri"/>
              </a:rPr>
              <a:t>"A"</a:t>
            </a:r>
            <a:r>
              <a:rPr sz="1600" i="1" spc="-10" dirty="0">
                <a:latin typeface="Calibri"/>
                <a:cs typeface="Calibri"/>
              </a:rPr>
              <a:t> </a:t>
            </a:r>
            <a:r>
              <a:rPr sz="1600" i="1" spc="-15" dirty="0">
                <a:latin typeface="Calibri"/>
                <a:cs typeface="Calibri"/>
              </a:rPr>
              <a:t>to</a:t>
            </a:r>
            <a:r>
              <a:rPr sz="1600" i="1" spc="10" dirty="0">
                <a:latin typeface="Calibri"/>
                <a:cs typeface="Calibri"/>
              </a:rPr>
              <a:t> </a:t>
            </a:r>
            <a:r>
              <a:rPr sz="1600" i="1" spc="-5" dirty="0">
                <a:latin typeface="Calibri"/>
                <a:cs typeface="Calibri"/>
              </a:rPr>
              <a:t>"G"</a:t>
            </a:r>
            <a:endParaRPr sz="1600">
              <a:latin typeface="Calibri"/>
              <a:cs typeface="Calibri"/>
            </a:endParaRPr>
          </a:p>
          <a:p>
            <a:pPr>
              <a:lnSpc>
                <a:spcPct val="100000"/>
              </a:lnSpc>
            </a:pPr>
            <a:endParaRPr sz="1600">
              <a:latin typeface="Calibri"/>
              <a:cs typeface="Calibri"/>
            </a:endParaRPr>
          </a:p>
          <a:p>
            <a:pPr>
              <a:lnSpc>
                <a:spcPct val="100000"/>
              </a:lnSpc>
              <a:spcBef>
                <a:spcPts val="45"/>
              </a:spcBef>
            </a:pPr>
            <a:endParaRPr sz="1750">
              <a:latin typeface="Calibri"/>
              <a:cs typeface="Calibri"/>
            </a:endParaRPr>
          </a:p>
          <a:p>
            <a:pPr marL="556895">
              <a:lnSpc>
                <a:spcPct val="100000"/>
              </a:lnSpc>
            </a:pPr>
            <a:r>
              <a:rPr sz="1800" i="1" spc="-5" dirty="0">
                <a:latin typeface="Calibri"/>
                <a:cs typeface="Calibri"/>
              </a:rPr>
              <a:t>Majority</a:t>
            </a:r>
            <a:r>
              <a:rPr sz="1800" i="1" dirty="0">
                <a:latin typeface="Calibri"/>
                <a:cs typeface="Calibri"/>
              </a:rPr>
              <a:t> </a:t>
            </a:r>
            <a:r>
              <a:rPr sz="1800" i="1" spc="-5" dirty="0">
                <a:latin typeface="Calibri"/>
                <a:cs typeface="Calibri"/>
              </a:rPr>
              <a:t>of</a:t>
            </a:r>
            <a:r>
              <a:rPr sz="1800" i="1" dirty="0">
                <a:latin typeface="Calibri"/>
                <a:cs typeface="Calibri"/>
              </a:rPr>
              <a:t> </a:t>
            </a:r>
            <a:r>
              <a:rPr sz="1800" i="1" spc="-5" dirty="0">
                <a:latin typeface="Calibri"/>
                <a:cs typeface="Calibri"/>
              </a:rPr>
              <a:t>loan</a:t>
            </a:r>
            <a:r>
              <a:rPr sz="1800" i="1" spc="10" dirty="0">
                <a:latin typeface="Calibri"/>
                <a:cs typeface="Calibri"/>
              </a:rPr>
              <a:t> </a:t>
            </a:r>
            <a:r>
              <a:rPr sz="1800" i="1" spc="-10" dirty="0">
                <a:latin typeface="Calibri"/>
                <a:cs typeface="Calibri"/>
              </a:rPr>
              <a:t>application</a:t>
            </a:r>
            <a:r>
              <a:rPr sz="1800" i="1" spc="40" dirty="0">
                <a:latin typeface="Calibri"/>
                <a:cs typeface="Calibri"/>
              </a:rPr>
              <a:t> </a:t>
            </a:r>
            <a:r>
              <a:rPr sz="1800" i="1" spc="-10" dirty="0">
                <a:latin typeface="Calibri"/>
                <a:cs typeface="Calibri"/>
              </a:rPr>
              <a:t>counts</a:t>
            </a:r>
            <a:r>
              <a:rPr sz="1800" i="1" spc="5" dirty="0">
                <a:latin typeface="Calibri"/>
                <a:cs typeface="Calibri"/>
              </a:rPr>
              <a:t> </a:t>
            </a:r>
            <a:r>
              <a:rPr sz="1800" i="1" spc="-10" dirty="0">
                <a:latin typeface="Calibri"/>
                <a:cs typeface="Calibri"/>
              </a:rPr>
              <a:t>fall</a:t>
            </a:r>
            <a:r>
              <a:rPr sz="1800" i="1" spc="5" dirty="0">
                <a:latin typeface="Calibri"/>
                <a:cs typeface="Calibri"/>
              </a:rPr>
              <a:t> </a:t>
            </a:r>
            <a:r>
              <a:rPr sz="1800" i="1" spc="-5" dirty="0">
                <a:latin typeface="Calibri"/>
                <a:cs typeface="Calibri"/>
              </a:rPr>
              <a:t>under</a:t>
            </a:r>
            <a:r>
              <a:rPr sz="1800" i="1" spc="15" dirty="0">
                <a:latin typeface="Calibri"/>
                <a:cs typeface="Calibri"/>
              </a:rPr>
              <a:t> </a:t>
            </a:r>
            <a:r>
              <a:rPr sz="1800" i="1" spc="-5" dirty="0">
                <a:latin typeface="Calibri"/>
                <a:cs typeface="Calibri"/>
              </a:rPr>
              <a:t>the</a:t>
            </a:r>
            <a:r>
              <a:rPr sz="1800" i="1" spc="5" dirty="0">
                <a:latin typeface="Calibri"/>
                <a:cs typeface="Calibri"/>
              </a:rPr>
              <a:t> </a:t>
            </a:r>
            <a:r>
              <a:rPr sz="1800" i="1" spc="-10" dirty="0">
                <a:latin typeface="Calibri"/>
                <a:cs typeface="Calibri"/>
              </a:rPr>
              <a:t>category</a:t>
            </a:r>
            <a:r>
              <a:rPr sz="1800" i="1" spc="20" dirty="0">
                <a:latin typeface="Calibri"/>
                <a:cs typeface="Calibri"/>
              </a:rPr>
              <a:t> </a:t>
            </a:r>
            <a:r>
              <a:rPr sz="1800" i="1" spc="-5" dirty="0">
                <a:latin typeface="Calibri"/>
                <a:cs typeface="Calibri"/>
              </a:rPr>
              <a:t>of</a:t>
            </a:r>
            <a:r>
              <a:rPr sz="1800" i="1" spc="10" dirty="0">
                <a:latin typeface="Calibri"/>
                <a:cs typeface="Calibri"/>
              </a:rPr>
              <a:t> </a:t>
            </a:r>
            <a:r>
              <a:rPr sz="1800" b="1" i="1" spc="-5" dirty="0">
                <a:latin typeface="Calibri"/>
                <a:cs typeface="Calibri"/>
              </a:rPr>
              <a:t>Grade</a:t>
            </a:r>
            <a:r>
              <a:rPr sz="1800" b="1" i="1" spc="20" dirty="0">
                <a:latin typeface="Calibri"/>
                <a:cs typeface="Calibri"/>
              </a:rPr>
              <a:t> </a:t>
            </a:r>
            <a:r>
              <a:rPr sz="1800" b="1" i="1" dirty="0">
                <a:latin typeface="Calibri"/>
                <a:cs typeface="Calibri"/>
              </a:rPr>
              <a:t>B</a:t>
            </a:r>
            <a:r>
              <a:rPr sz="1800" b="1" i="1" spc="5" dirty="0">
                <a:latin typeface="Calibri"/>
                <a:cs typeface="Calibri"/>
              </a:rPr>
              <a:t> </a:t>
            </a:r>
            <a:r>
              <a:rPr sz="1800" b="1" i="1" spc="-10" dirty="0">
                <a:latin typeface="Calibri"/>
                <a:cs typeface="Calibri"/>
              </a:rPr>
              <a:t>followed</a:t>
            </a:r>
            <a:r>
              <a:rPr sz="1800" b="1" i="1" spc="15" dirty="0">
                <a:latin typeface="Calibri"/>
                <a:cs typeface="Calibri"/>
              </a:rPr>
              <a:t> </a:t>
            </a:r>
            <a:r>
              <a:rPr sz="1800" b="1" i="1" spc="-10" dirty="0">
                <a:latin typeface="Calibri"/>
                <a:cs typeface="Calibri"/>
              </a:rPr>
              <a:t>by</a:t>
            </a:r>
            <a:r>
              <a:rPr sz="1800" b="1" i="1" spc="10" dirty="0">
                <a:latin typeface="Calibri"/>
                <a:cs typeface="Calibri"/>
              </a:rPr>
              <a:t> </a:t>
            </a:r>
            <a:r>
              <a:rPr sz="1800" b="1" i="1" spc="-5" dirty="0">
                <a:latin typeface="Calibri"/>
                <a:cs typeface="Calibri"/>
              </a:rPr>
              <a:t>Grade</a:t>
            </a:r>
            <a:r>
              <a:rPr sz="1800" b="1" i="1" spc="15" dirty="0">
                <a:latin typeface="Calibri"/>
                <a:cs typeface="Calibri"/>
              </a:rPr>
              <a:t> </a:t>
            </a:r>
            <a:r>
              <a:rPr sz="1800" b="1" i="1" dirty="0">
                <a:latin typeface="Calibri"/>
                <a:cs typeface="Calibri"/>
              </a:rPr>
              <a:t>A</a:t>
            </a:r>
            <a:r>
              <a:rPr sz="1800" b="1" i="1" spc="5" dirty="0">
                <a:latin typeface="Calibri"/>
                <a:cs typeface="Calibri"/>
              </a:rPr>
              <a:t> </a:t>
            </a:r>
            <a:r>
              <a:rPr sz="1800" b="1" i="1" dirty="0">
                <a:latin typeface="Calibri"/>
                <a:cs typeface="Calibri"/>
              </a:rPr>
              <a:t>and</a:t>
            </a:r>
            <a:r>
              <a:rPr sz="1800" b="1" i="1" spc="5" dirty="0">
                <a:latin typeface="Calibri"/>
                <a:cs typeface="Calibri"/>
              </a:rPr>
              <a:t> </a:t>
            </a:r>
            <a:r>
              <a:rPr sz="1800" b="1" i="1" spc="-5" dirty="0">
                <a:latin typeface="Calibri"/>
                <a:cs typeface="Calibri"/>
              </a:rPr>
              <a:t>Grade</a:t>
            </a:r>
            <a:r>
              <a:rPr sz="1800" b="1" i="1" spc="20" dirty="0">
                <a:latin typeface="Calibri"/>
                <a:cs typeface="Calibri"/>
              </a:rPr>
              <a:t> </a:t>
            </a:r>
            <a:r>
              <a:rPr sz="1800" b="1" i="1" dirty="0">
                <a:latin typeface="Calibri"/>
                <a:cs typeface="Calibri"/>
              </a:rPr>
              <a:t>C</a:t>
            </a:r>
            <a:endParaRPr sz="1800">
              <a:latin typeface="Calibri"/>
              <a:cs typeface="Calibri"/>
            </a:endParaRPr>
          </a:p>
        </p:txBody>
      </p:sp>
      <p:sp>
        <p:nvSpPr>
          <p:cNvPr id="4" name="object 4"/>
          <p:cNvSpPr txBox="1">
            <a:spLocks noGrp="1"/>
          </p:cNvSpPr>
          <p:nvPr>
            <p:ph type="title"/>
          </p:nvPr>
        </p:nvSpPr>
        <p:spPr>
          <a:xfrm>
            <a:off x="3984497" y="324738"/>
            <a:ext cx="3647440" cy="452120"/>
          </a:xfrm>
          <a:prstGeom prst="rect">
            <a:avLst/>
          </a:prstGeom>
        </p:spPr>
        <p:txBody>
          <a:bodyPr vert="horz" wrap="square" lIns="0" tIns="12065" rIns="0" bIns="0" rtlCol="0">
            <a:spAutoFit/>
          </a:bodyPr>
          <a:lstStyle/>
          <a:p>
            <a:pPr marL="12700">
              <a:lnSpc>
                <a:spcPct val="100000"/>
              </a:lnSpc>
              <a:spcBef>
                <a:spcPts val="95"/>
              </a:spcBef>
            </a:pPr>
            <a:r>
              <a:rPr sz="2800" spc="-5" dirty="0"/>
              <a:t>Analysis</a:t>
            </a:r>
            <a:r>
              <a:rPr sz="2800" spc="-15" dirty="0"/>
              <a:t> </a:t>
            </a:r>
            <a:r>
              <a:rPr sz="2800" spc="-5" dirty="0"/>
              <a:t>on</a:t>
            </a:r>
            <a:r>
              <a:rPr sz="2800" spc="-10" dirty="0"/>
              <a:t> Grade</a:t>
            </a:r>
            <a:r>
              <a:rPr sz="2800" spc="10" dirty="0"/>
              <a:t> </a:t>
            </a:r>
            <a:r>
              <a:rPr sz="2800" spc="-15" dirty="0"/>
              <a:t>sector</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9529" y="202438"/>
            <a:ext cx="6024245" cy="757555"/>
          </a:xfrm>
          <a:prstGeom prst="rect">
            <a:avLst/>
          </a:prstGeom>
        </p:spPr>
        <p:txBody>
          <a:bodyPr vert="horz" wrap="square" lIns="0" tIns="12700" rIns="0" bIns="0" rtlCol="0">
            <a:spAutoFit/>
          </a:bodyPr>
          <a:lstStyle/>
          <a:p>
            <a:pPr marL="1871980" marR="5080" indent="-1859914">
              <a:lnSpc>
                <a:spcPct val="100000"/>
              </a:lnSpc>
              <a:spcBef>
                <a:spcPts val="100"/>
              </a:spcBef>
            </a:pPr>
            <a:r>
              <a:rPr dirty="0"/>
              <a:t>A</a:t>
            </a:r>
            <a:r>
              <a:rPr spc="-10" dirty="0"/>
              <a:t>n</a:t>
            </a:r>
            <a:r>
              <a:rPr dirty="0"/>
              <a:t>alysis</a:t>
            </a:r>
            <a:r>
              <a:rPr spc="-60" dirty="0"/>
              <a:t> </a:t>
            </a:r>
            <a:r>
              <a:rPr spc="-10" dirty="0"/>
              <a:t>o</a:t>
            </a:r>
            <a:r>
              <a:rPr dirty="0"/>
              <a:t>f</a:t>
            </a:r>
            <a:r>
              <a:rPr spc="-30" dirty="0"/>
              <a:t> </a:t>
            </a:r>
            <a:r>
              <a:rPr spc="-229" dirty="0"/>
              <a:t>T</a:t>
            </a:r>
            <a:r>
              <a:rPr spc="-55" dirty="0"/>
              <a:t>er</a:t>
            </a:r>
            <a:r>
              <a:rPr dirty="0"/>
              <a:t>m</a:t>
            </a:r>
            <a:r>
              <a:rPr spc="-50" dirty="0"/>
              <a:t> </a:t>
            </a:r>
            <a:r>
              <a:rPr spc="-100" dirty="0"/>
              <a:t>V</a:t>
            </a:r>
            <a:r>
              <a:rPr dirty="0"/>
              <a:t>s</a:t>
            </a:r>
            <a:r>
              <a:rPr spc="-5" dirty="0"/>
              <a:t> </a:t>
            </a:r>
            <a:r>
              <a:rPr dirty="0"/>
              <a:t>Loan</a:t>
            </a:r>
            <a:r>
              <a:rPr spc="-140" dirty="0"/>
              <a:t> </a:t>
            </a:r>
            <a:r>
              <a:rPr dirty="0"/>
              <a:t>Amo</a:t>
            </a:r>
            <a:r>
              <a:rPr spc="-10" dirty="0"/>
              <a:t>u</a:t>
            </a:r>
            <a:r>
              <a:rPr spc="-30" dirty="0"/>
              <a:t>n</a:t>
            </a:r>
            <a:r>
              <a:rPr dirty="0"/>
              <a:t>t</a:t>
            </a:r>
            <a:r>
              <a:rPr spc="-30" dirty="0"/>
              <a:t> </a:t>
            </a:r>
            <a:r>
              <a:rPr spc="-100" dirty="0"/>
              <a:t>V</a:t>
            </a:r>
            <a:r>
              <a:rPr dirty="0"/>
              <a:t>s</a:t>
            </a:r>
            <a:r>
              <a:rPr spc="-5" dirty="0"/>
              <a:t> P</a:t>
            </a:r>
            <a:r>
              <a:rPr spc="-15" dirty="0"/>
              <a:t>u</a:t>
            </a:r>
            <a:r>
              <a:rPr spc="-5" dirty="0"/>
              <a:t>rpos</a:t>
            </a:r>
            <a:r>
              <a:rPr dirty="0"/>
              <a:t>e</a:t>
            </a:r>
            <a:r>
              <a:rPr spc="-25" dirty="0"/>
              <a:t> </a:t>
            </a:r>
            <a:r>
              <a:rPr spc="-20" dirty="0"/>
              <a:t>f</a:t>
            </a:r>
            <a:r>
              <a:rPr spc="-5" dirty="0"/>
              <a:t>or </a:t>
            </a:r>
            <a:r>
              <a:rPr u="none" spc="-5" dirty="0"/>
              <a:t> </a:t>
            </a:r>
            <a:r>
              <a:rPr dirty="0"/>
              <a:t>Charged</a:t>
            </a:r>
            <a:r>
              <a:rPr spc="-30" dirty="0"/>
              <a:t> </a:t>
            </a:r>
            <a:r>
              <a:rPr spc="-5" dirty="0"/>
              <a:t>off</a:t>
            </a:r>
            <a:r>
              <a:rPr spc="-25" dirty="0"/>
              <a:t> </a:t>
            </a:r>
            <a:r>
              <a:rPr dirty="0"/>
              <a:t>Loans</a:t>
            </a:r>
          </a:p>
        </p:txBody>
      </p:sp>
      <p:sp>
        <p:nvSpPr>
          <p:cNvPr id="3" name="object 3"/>
          <p:cNvSpPr txBox="1"/>
          <p:nvPr/>
        </p:nvSpPr>
        <p:spPr>
          <a:xfrm>
            <a:off x="495706" y="1169289"/>
            <a:ext cx="9932035" cy="1385570"/>
          </a:xfrm>
          <a:prstGeom prst="rect">
            <a:avLst/>
          </a:prstGeom>
        </p:spPr>
        <p:txBody>
          <a:bodyPr vert="horz" wrap="square" lIns="0" tIns="12700" rIns="0" bIns="0" rtlCol="0">
            <a:spAutoFit/>
          </a:bodyPr>
          <a:lstStyle/>
          <a:p>
            <a:pPr marL="94615" marR="5080">
              <a:lnSpc>
                <a:spcPct val="100000"/>
              </a:lnSpc>
              <a:spcBef>
                <a:spcPts val="100"/>
              </a:spcBef>
            </a:pPr>
            <a:r>
              <a:rPr sz="2400" i="1" dirty="0">
                <a:latin typeface="Calibri"/>
                <a:cs typeface="Calibri"/>
              </a:rPr>
              <a:t>More</a:t>
            </a:r>
            <a:r>
              <a:rPr sz="2400" i="1" spc="-10" dirty="0">
                <a:latin typeface="Calibri"/>
                <a:cs typeface="Calibri"/>
              </a:rPr>
              <a:t> </a:t>
            </a:r>
            <a:r>
              <a:rPr sz="2400" i="1" spc="-5" dirty="0">
                <a:latin typeface="Calibri"/>
                <a:cs typeface="Calibri"/>
              </a:rPr>
              <a:t>number</a:t>
            </a:r>
            <a:r>
              <a:rPr sz="2400" i="1" dirty="0">
                <a:latin typeface="Calibri"/>
                <a:cs typeface="Calibri"/>
              </a:rPr>
              <a:t> of</a:t>
            </a:r>
            <a:r>
              <a:rPr sz="2400" i="1" spc="5" dirty="0">
                <a:latin typeface="Calibri"/>
                <a:cs typeface="Calibri"/>
              </a:rPr>
              <a:t> </a:t>
            </a:r>
            <a:r>
              <a:rPr sz="2400" i="1" spc="-10" dirty="0">
                <a:latin typeface="Calibri"/>
                <a:cs typeface="Calibri"/>
              </a:rPr>
              <a:t>applicants</a:t>
            </a:r>
            <a:r>
              <a:rPr sz="2400" i="1" dirty="0">
                <a:latin typeface="Calibri"/>
                <a:cs typeface="Calibri"/>
              </a:rPr>
              <a:t> </a:t>
            </a:r>
            <a:r>
              <a:rPr sz="2400" i="1" spc="-5" dirty="0">
                <a:latin typeface="Calibri"/>
                <a:cs typeface="Calibri"/>
              </a:rPr>
              <a:t>have</a:t>
            </a:r>
            <a:r>
              <a:rPr sz="2400" i="1" spc="5" dirty="0">
                <a:latin typeface="Calibri"/>
                <a:cs typeface="Calibri"/>
              </a:rPr>
              <a:t> </a:t>
            </a:r>
            <a:r>
              <a:rPr sz="2400" i="1" spc="-30" dirty="0">
                <a:latin typeface="Calibri"/>
                <a:cs typeface="Calibri"/>
              </a:rPr>
              <a:t>taken</a:t>
            </a:r>
            <a:r>
              <a:rPr sz="2400" i="1" spc="5" dirty="0">
                <a:latin typeface="Calibri"/>
                <a:cs typeface="Calibri"/>
              </a:rPr>
              <a:t> </a:t>
            </a:r>
            <a:r>
              <a:rPr sz="2400" i="1" dirty="0">
                <a:latin typeface="Calibri"/>
                <a:cs typeface="Calibri"/>
              </a:rPr>
              <a:t>a</a:t>
            </a:r>
            <a:r>
              <a:rPr sz="2400" i="1" spc="-5" dirty="0">
                <a:latin typeface="Calibri"/>
                <a:cs typeface="Calibri"/>
              </a:rPr>
              <a:t> duration of</a:t>
            </a:r>
            <a:r>
              <a:rPr sz="2400" i="1" dirty="0">
                <a:latin typeface="Calibri"/>
                <a:cs typeface="Calibri"/>
              </a:rPr>
              <a:t> 60</a:t>
            </a:r>
            <a:r>
              <a:rPr sz="2400" i="1" spc="-10" dirty="0">
                <a:latin typeface="Calibri"/>
                <a:cs typeface="Calibri"/>
              </a:rPr>
              <a:t> </a:t>
            </a:r>
            <a:r>
              <a:rPr sz="2400" i="1" spc="-5" dirty="0">
                <a:latin typeface="Calibri"/>
                <a:cs typeface="Calibri"/>
              </a:rPr>
              <a:t>months</a:t>
            </a:r>
            <a:r>
              <a:rPr sz="2400" i="1" dirty="0">
                <a:latin typeface="Calibri"/>
                <a:cs typeface="Calibri"/>
              </a:rPr>
              <a:t> period</a:t>
            </a:r>
            <a:r>
              <a:rPr sz="2400" i="1" spc="-5" dirty="0">
                <a:latin typeface="Calibri"/>
                <a:cs typeface="Calibri"/>
              </a:rPr>
              <a:t> </a:t>
            </a:r>
            <a:r>
              <a:rPr sz="2400" i="1" spc="-10" dirty="0">
                <a:latin typeface="Calibri"/>
                <a:cs typeface="Calibri"/>
              </a:rPr>
              <a:t>for </a:t>
            </a:r>
            <a:r>
              <a:rPr sz="2400" i="1" spc="-5" dirty="0">
                <a:latin typeface="Calibri"/>
                <a:cs typeface="Calibri"/>
              </a:rPr>
              <a:t>small </a:t>
            </a:r>
            <a:r>
              <a:rPr sz="2400" i="1" spc="-525" dirty="0">
                <a:latin typeface="Calibri"/>
                <a:cs typeface="Calibri"/>
              </a:rPr>
              <a:t> </a:t>
            </a:r>
            <a:r>
              <a:rPr sz="2400" i="1" dirty="0">
                <a:latin typeface="Calibri"/>
                <a:cs typeface="Calibri"/>
              </a:rPr>
              <a:t>period</a:t>
            </a:r>
            <a:endParaRPr sz="2400">
              <a:latin typeface="Calibri"/>
              <a:cs typeface="Calibri"/>
            </a:endParaRPr>
          </a:p>
          <a:p>
            <a:pPr marL="184785" indent="-172720">
              <a:lnSpc>
                <a:spcPct val="100000"/>
              </a:lnSpc>
              <a:spcBef>
                <a:spcPts val="805"/>
              </a:spcBef>
              <a:buFont typeface="Arial MT"/>
              <a:buChar char="•"/>
              <a:tabLst>
                <a:tab pos="185420" algn="l"/>
              </a:tabLst>
            </a:pPr>
            <a:r>
              <a:rPr sz="1600" spc="-5" dirty="0">
                <a:latin typeface="Calibri"/>
                <a:cs typeface="Calibri"/>
              </a:rPr>
              <a:t>Higher</a:t>
            </a:r>
            <a:r>
              <a:rPr sz="1600" spc="-30" dirty="0">
                <a:latin typeface="Calibri"/>
                <a:cs typeface="Calibri"/>
              </a:rPr>
              <a:t> </a:t>
            </a:r>
            <a:r>
              <a:rPr sz="1600" spc="-5" dirty="0">
                <a:latin typeface="Calibri"/>
                <a:cs typeface="Calibri"/>
              </a:rPr>
              <a:t>the</a:t>
            </a:r>
            <a:r>
              <a:rPr sz="1600" spc="-15" dirty="0">
                <a:latin typeface="Calibri"/>
                <a:cs typeface="Calibri"/>
              </a:rPr>
              <a:t> interest rate,</a:t>
            </a:r>
            <a:r>
              <a:rPr sz="1600" spc="-10" dirty="0">
                <a:latin typeface="Calibri"/>
                <a:cs typeface="Calibri"/>
              </a:rPr>
              <a:t> </a:t>
            </a:r>
            <a:r>
              <a:rPr sz="1600" spc="-5" dirty="0">
                <a:latin typeface="Calibri"/>
                <a:cs typeface="Calibri"/>
              </a:rPr>
              <a:t>higher</a:t>
            </a:r>
            <a:r>
              <a:rPr sz="1600" spc="-40" dirty="0">
                <a:latin typeface="Calibri"/>
                <a:cs typeface="Calibri"/>
              </a:rPr>
              <a:t> </a:t>
            </a:r>
            <a:r>
              <a:rPr sz="1600" dirty="0">
                <a:latin typeface="Calibri"/>
                <a:cs typeface="Calibri"/>
              </a:rPr>
              <a:t>is</a:t>
            </a:r>
            <a:r>
              <a:rPr sz="1600" spc="-5" dirty="0">
                <a:latin typeface="Calibri"/>
                <a:cs typeface="Calibri"/>
              </a:rPr>
              <a:t> the</a:t>
            </a:r>
            <a:r>
              <a:rPr sz="1600" spc="-10" dirty="0">
                <a:latin typeface="Calibri"/>
                <a:cs typeface="Calibri"/>
              </a:rPr>
              <a:t> </a:t>
            </a:r>
            <a:r>
              <a:rPr sz="1600" spc="-5" dirty="0">
                <a:latin typeface="Calibri"/>
                <a:cs typeface="Calibri"/>
              </a:rPr>
              <a:t>loan</a:t>
            </a:r>
            <a:r>
              <a:rPr sz="1600" spc="-20" dirty="0">
                <a:latin typeface="Calibri"/>
                <a:cs typeface="Calibri"/>
              </a:rPr>
              <a:t> </a:t>
            </a:r>
            <a:r>
              <a:rPr sz="1600" b="1" i="1" u="heavy" spc="-10" dirty="0">
                <a:uFill>
                  <a:solidFill>
                    <a:srgbClr val="000000"/>
                  </a:solidFill>
                </a:uFill>
                <a:latin typeface="Calibri"/>
                <a:cs typeface="Calibri"/>
              </a:rPr>
              <a:t>default</a:t>
            </a:r>
            <a:endParaRPr sz="1600">
              <a:latin typeface="Calibri"/>
              <a:cs typeface="Calibri"/>
            </a:endParaRPr>
          </a:p>
          <a:p>
            <a:pPr marL="184785" indent="-172720">
              <a:lnSpc>
                <a:spcPct val="100000"/>
              </a:lnSpc>
              <a:spcBef>
                <a:spcPts val="300"/>
              </a:spcBef>
              <a:buFont typeface="Arial MT"/>
              <a:buChar char="•"/>
              <a:tabLst>
                <a:tab pos="185420" algn="l"/>
              </a:tabLst>
            </a:pPr>
            <a:r>
              <a:rPr sz="1600" spc="-5" dirty="0">
                <a:latin typeface="Calibri"/>
                <a:cs typeface="Calibri"/>
              </a:rPr>
              <a:t>Applicants</a:t>
            </a:r>
            <a:r>
              <a:rPr sz="1600" spc="-75" dirty="0">
                <a:latin typeface="Calibri"/>
                <a:cs typeface="Calibri"/>
              </a:rPr>
              <a:t> </a:t>
            </a:r>
            <a:r>
              <a:rPr sz="1600" spc="-5" dirty="0">
                <a:latin typeface="Calibri"/>
                <a:cs typeface="Calibri"/>
              </a:rPr>
              <a:t>who</a:t>
            </a:r>
            <a:r>
              <a:rPr sz="1600" spc="25" dirty="0">
                <a:latin typeface="Calibri"/>
                <a:cs typeface="Calibri"/>
              </a:rPr>
              <a:t> </a:t>
            </a:r>
            <a:r>
              <a:rPr sz="1600" spc="-15" dirty="0">
                <a:latin typeface="Calibri"/>
                <a:cs typeface="Calibri"/>
              </a:rPr>
              <a:t>have</a:t>
            </a:r>
            <a:r>
              <a:rPr sz="1600" spc="-10" dirty="0">
                <a:latin typeface="Calibri"/>
                <a:cs typeface="Calibri"/>
              </a:rPr>
              <a:t> </a:t>
            </a:r>
            <a:r>
              <a:rPr sz="1600" spc="-20" dirty="0">
                <a:latin typeface="Calibri"/>
                <a:cs typeface="Calibri"/>
              </a:rPr>
              <a:t>taken</a:t>
            </a:r>
            <a:r>
              <a:rPr sz="1600" spc="-10" dirty="0">
                <a:latin typeface="Calibri"/>
                <a:cs typeface="Calibri"/>
              </a:rPr>
              <a:t> </a:t>
            </a:r>
            <a:r>
              <a:rPr sz="1600" spc="-5" dirty="0">
                <a:latin typeface="Calibri"/>
                <a:cs typeface="Calibri"/>
              </a:rPr>
              <a:t>a</a:t>
            </a:r>
            <a:r>
              <a:rPr sz="1600" spc="5" dirty="0">
                <a:latin typeface="Calibri"/>
                <a:cs typeface="Calibri"/>
              </a:rPr>
              <a:t> </a:t>
            </a:r>
            <a:r>
              <a:rPr sz="1600" spc="-10" dirty="0">
                <a:latin typeface="Calibri"/>
                <a:cs typeface="Calibri"/>
              </a:rPr>
              <a:t>very</a:t>
            </a:r>
            <a:r>
              <a:rPr sz="1600" spc="25" dirty="0">
                <a:latin typeface="Calibri"/>
                <a:cs typeface="Calibri"/>
              </a:rPr>
              <a:t> </a:t>
            </a:r>
            <a:r>
              <a:rPr sz="1600" spc="-5" dirty="0">
                <a:latin typeface="Calibri"/>
                <a:cs typeface="Calibri"/>
              </a:rPr>
              <a:t>high</a:t>
            </a:r>
            <a:r>
              <a:rPr sz="1600" spc="-40" dirty="0">
                <a:latin typeface="Calibri"/>
                <a:cs typeface="Calibri"/>
              </a:rPr>
              <a:t> </a:t>
            </a:r>
            <a:r>
              <a:rPr sz="1600" spc="-15" dirty="0">
                <a:latin typeface="Calibri"/>
                <a:cs typeface="Calibri"/>
              </a:rPr>
              <a:t>interest</a:t>
            </a:r>
            <a:r>
              <a:rPr sz="1600" spc="-5" dirty="0">
                <a:latin typeface="Calibri"/>
                <a:cs typeface="Calibri"/>
              </a:rPr>
              <a:t> </a:t>
            </a:r>
            <a:r>
              <a:rPr sz="1600" spc="-10" dirty="0">
                <a:latin typeface="Calibri"/>
                <a:cs typeface="Calibri"/>
              </a:rPr>
              <a:t>(&gt;=</a:t>
            </a:r>
            <a:r>
              <a:rPr sz="1600" spc="15" dirty="0">
                <a:latin typeface="Calibri"/>
                <a:cs typeface="Calibri"/>
              </a:rPr>
              <a:t> </a:t>
            </a:r>
            <a:r>
              <a:rPr sz="1600" spc="-5" dirty="0">
                <a:latin typeface="Calibri"/>
                <a:cs typeface="Calibri"/>
              </a:rPr>
              <a:t>14%) </a:t>
            </a:r>
            <a:r>
              <a:rPr sz="1600" spc="-15" dirty="0">
                <a:latin typeface="Calibri"/>
                <a:cs typeface="Calibri"/>
              </a:rPr>
              <a:t>rates</a:t>
            </a:r>
            <a:r>
              <a:rPr sz="1600" dirty="0">
                <a:latin typeface="Calibri"/>
                <a:cs typeface="Calibri"/>
              </a:rPr>
              <a:t> </a:t>
            </a:r>
            <a:r>
              <a:rPr sz="1600" spc="-15" dirty="0">
                <a:latin typeface="Calibri"/>
                <a:cs typeface="Calibri"/>
              </a:rPr>
              <a:t>are</a:t>
            </a:r>
            <a:r>
              <a:rPr sz="1600" spc="20" dirty="0">
                <a:latin typeface="Calibri"/>
                <a:cs typeface="Calibri"/>
              </a:rPr>
              <a:t> </a:t>
            </a:r>
            <a:r>
              <a:rPr sz="1600" spc="-10" dirty="0">
                <a:latin typeface="Calibri"/>
                <a:cs typeface="Calibri"/>
              </a:rPr>
              <a:t>bound</a:t>
            </a:r>
            <a:r>
              <a:rPr sz="1600" spc="-20" dirty="0">
                <a:latin typeface="Calibri"/>
                <a:cs typeface="Calibri"/>
              </a:rPr>
              <a:t> </a:t>
            </a:r>
            <a:r>
              <a:rPr sz="1600" spc="-10" dirty="0">
                <a:latin typeface="Calibri"/>
                <a:cs typeface="Calibri"/>
              </a:rPr>
              <a:t>to</a:t>
            </a:r>
            <a:r>
              <a:rPr sz="1600" spc="45" dirty="0">
                <a:latin typeface="Calibri"/>
                <a:cs typeface="Calibri"/>
              </a:rPr>
              <a:t> </a:t>
            </a:r>
            <a:r>
              <a:rPr sz="1600" spc="-10" dirty="0">
                <a:latin typeface="Calibri"/>
                <a:cs typeface="Calibri"/>
              </a:rPr>
              <a:t>default</a:t>
            </a:r>
            <a:r>
              <a:rPr sz="1600" spc="-25" dirty="0">
                <a:latin typeface="Calibri"/>
                <a:cs typeface="Calibri"/>
              </a:rPr>
              <a:t> </a:t>
            </a:r>
            <a:r>
              <a:rPr sz="1600" spc="-10" dirty="0">
                <a:latin typeface="Calibri"/>
                <a:cs typeface="Calibri"/>
              </a:rPr>
              <a:t>more.</a:t>
            </a:r>
            <a:endParaRPr sz="1600">
              <a:latin typeface="Calibri"/>
              <a:cs typeface="Calibri"/>
            </a:endParaRPr>
          </a:p>
        </p:txBody>
      </p:sp>
      <p:pic>
        <p:nvPicPr>
          <p:cNvPr id="4" name="object 4"/>
          <p:cNvPicPr/>
          <p:nvPr/>
        </p:nvPicPr>
        <p:blipFill>
          <a:blip r:embed="rId2" cstate="print"/>
          <a:stretch>
            <a:fillRect/>
          </a:stretch>
        </p:blipFill>
        <p:spPr>
          <a:xfrm>
            <a:off x="2803959" y="2631389"/>
            <a:ext cx="8007821" cy="412174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9298" y="1695435"/>
            <a:ext cx="8610973" cy="490464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23495">
              <a:lnSpc>
                <a:spcPct val="100000"/>
              </a:lnSpc>
              <a:spcBef>
                <a:spcPts val="100"/>
              </a:spcBef>
            </a:pPr>
            <a:r>
              <a:rPr spc="-5" dirty="0"/>
              <a:t>Analysis</a:t>
            </a:r>
            <a:r>
              <a:rPr spc="-65" dirty="0"/>
              <a:t> </a:t>
            </a:r>
            <a:r>
              <a:rPr spc="-5" dirty="0"/>
              <a:t>of probability</a:t>
            </a:r>
            <a:r>
              <a:rPr spc="-40" dirty="0"/>
              <a:t> </a:t>
            </a:r>
            <a:r>
              <a:rPr spc="-5" dirty="0"/>
              <a:t>of</a:t>
            </a:r>
            <a:r>
              <a:rPr spc="5" dirty="0"/>
              <a:t> </a:t>
            </a:r>
            <a:r>
              <a:rPr spc="-10" dirty="0"/>
              <a:t>applicant</a:t>
            </a:r>
            <a:r>
              <a:rPr spc="-35" dirty="0"/>
              <a:t> </a:t>
            </a:r>
            <a:r>
              <a:rPr spc="-5" dirty="0"/>
              <a:t>default</a:t>
            </a:r>
            <a:r>
              <a:rPr spc="5" dirty="0"/>
              <a:t> </a:t>
            </a:r>
            <a:r>
              <a:rPr dirty="0"/>
              <a:t>based</a:t>
            </a:r>
            <a:r>
              <a:rPr spc="-45" dirty="0"/>
              <a:t> </a:t>
            </a:r>
            <a:r>
              <a:rPr spc="-5" dirty="0"/>
              <a:t>on</a:t>
            </a:r>
            <a:r>
              <a:rPr spc="-10" dirty="0"/>
              <a:t> </a:t>
            </a:r>
            <a:r>
              <a:rPr spc="-5" dirty="0"/>
              <a:t>annual</a:t>
            </a:r>
            <a:r>
              <a:rPr spc="-40" dirty="0"/>
              <a:t> </a:t>
            </a:r>
            <a:r>
              <a:rPr spc="-10" dirty="0"/>
              <a:t>income</a:t>
            </a:r>
          </a:p>
        </p:txBody>
      </p:sp>
      <p:sp>
        <p:nvSpPr>
          <p:cNvPr id="4" name="object 4"/>
          <p:cNvSpPr txBox="1"/>
          <p:nvPr/>
        </p:nvSpPr>
        <p:spPr>
          <a:xfrm>
            <a:off x="744727" y="1069924"/>
            <a:ext cx="10439400" cy="552450"/>
          </a:xfrm>
          <a:prstGeom prst="rect">
            <a:avLst/>
          </a:prstGeom>
        </p:spPr>
        <p:txBody>
          <a:bodyPr vert="horz" wrap="square" lIns="0" tIns="12700" rIns="0" bIns="0" rtlCol="0">
            <a:spAutoFit/>
          </a:bodyPr>
          <a:lstStyle/>
          <a:p>
            <a:pPr marL="184785" indent="-172720">
              <a:lnSpc>
                <a:spcPts val="1270"/>
              </a:lnSpc>
              <a:spcBef>
                <a:spcPts val="100"/>
              </a:spcBef>
              <a:buFont typeface="Arial MT"/>
              <a:buChar char="•"/>
              <a:tabLst>
                <a:tab pos="185420" algn="l"/>
              </a:tabLst>
            </a:pPr>
            <a:r>
              <a:rPr sz="1200" b="1" dirty="0">
                <a:latin typeface="Calibri"/>
                <a:cs typeface="Calibri"/>
              </a:rPr>
              <a:t>Number</a:t>
            </a:r>
            <a:r>
              <a:rPr sz="1200" b="1" spc="-30" dirty="0">
                <a:latin typeface="Calibri"/>
                <a:cs typeface="Calibri"/>
              </a:rPr>
              <a:t> </a:t>
            </a:r>
            <a:r>
              <a:rPr sz="1200" b="1" dirty="0">
                <a:latin typeface="Calibri"/>
                <a:cs typeface="Calibri"/>
              </a:rPr>
              <a:t>of</a:t>
            </a:r>
            <a:r>
              <a:rPr sz="1200" b="1" spc="15" dirty="0">
                <a:latin typeface="Calibri"/>
                <a:cs typeface="Calibri"/>
              </a:rPr>
              <a:t> </a:t>
            </a:r>
            <a:r>
              <a:rPr sz="1200" b="1" spc="-5" dirty="0">
                <a:latin typeface="Calibri"/>
                <a:cs typeface="Calibri"/>
              </a:rPr>
              <a:t>applicants</a:t>
            </a:r>
            <a:r>
              <a:rPr sz="1200" b="1" spc="5" dirty="0">
                <a:latin typeface="Calibri"/>
                <a:cs typeface="Calibri"/>
              </a:rPr>
              <a:t> </a:t>
            </a:r>
            <a:r>
              <a:rPr sz="1200" b="1" dirty="0">
                <a:latin typeface="Calibri"/>
                <a:cs typeface="Calibri"/>
              </a:rPr>
              <a:t>who </a:t>
            </a:r>
            <a:r>
              <a:rPr sz="1200" b="1" spc="-10" dirty="0">
                <a:latin typeface="Calibri"/>
                <a:cs typeface="Calibri"/>
              </a:rPr>
              <a:t>have</a:t>
            </a:r>
            <a:r>
              <a:rPr sz="1200" b="1" spc="5" dirty="0">
                <a:latin typeface="Calibri"/>
                <a:cs typeface="Calibri"/>
              </a:rPr>
              <a:t> </a:t>
            </a:r>
            <a:r>
              <a:rPr sz="1200" b="1" spc="-15" dirty="0">
                <a:latin typeface="Calibri"/>
                <a:cs typeface="Calibri"/>
              </a:rPr>
              <a:t>taken</a:t>
            </a:r>
            <a:r>
              <a:rPr sz="1200" b="1" dirty="0">
                <a:latin typeface="Calibri"/>
                <a:cs typeface="Calibri"/>
              </a:rPr>
              <a:t> </a:t>
            </a:r>
            <a:r>
              <a:rPr sz="1200" b="1" spc="-5" dirty="0">
                <a:latin typeface="Calibri"/>
                <a:cs typeface="Calibri"/>
              </a:rPr>
              <a:t>loan</a:t>
            </a:r>
            <a:r>
              <a:rPr sz="1200" b="1" spc="15" dirty="0">
                <a:latin typeface="Calibri"/>
                <a:cs typeface="Calibri"/>
              </a:rPr>
              <a:t> </a:t>
            </a:r>
            <a:r>
              <a:rPr sz="1200" b="1" spc="-5" dirty="0">
                <a:latin typeface="Calibri"/>
                <a:cs typeface="Calibri"/>
              </a:rPr>
              <a:t>for</a:t>
            </a:r>
            <a:r>
              <a:rPr sz="1200" b="1" spc="5" dirty="0">
                <a:latin typeface="Calibri"/>
                <a:cs typeface="Calibri"/>
              </a:rPr>
              <a:t> </a:t>
            </a:r>
            <a:r>
              <a:rPr sz="1200" b="1" spc="-5" dirty="0">
                <a:latin typeface="Calibri"/>
                <a:cs typeface="Calibri"/>
              </a:rPr>
              <a:t>small</a:t>
            </a:r>
            <a:r>
              <a:rPr sz="1200" b="1" spc="-20" dirty="0">
                <a:latin typeface="Calibri"/>
                <a:cs typeface="Calibri"/>
              </a:rPr>
              <a:t> </a:t>
            </a:r>
            <a:r>
              <a:rPr sz="1200" b="1" dirty="0">
                <a:latin typeface="Calibri"/>
                <a:cs typeface="Calibri"/>
              </a:rPr>
              <a:t>business is</a:t>
            </a:r>
            <a:r>
              <a:rPr sz="1200" b="1" spc="5" dirty="0">
                <a:latin typeface="Calibri"/>
                <a:cs typeface="Calibri"/>
              </a:rPr>
              <a:t> </a:t>
            </a:r>
            <a:r>
              <a:rPr sz="1200" b="1" spc="-15" dirty="0">
                <a:latin typeface="Calibri"/>
                <a:cs typeface="Calibri"/>
              </a:rPr>
              <a:t>more</a:t>
            </a:r>
            <a:r>
              <a:rPr sz="1200" b="1" spc="-5" dirty="0">
                <a:latin typeface="Calibri"/>
                <a:cs typeface="Calibri"/>
              </a:rPr>
              <a:t> across</a:t>
            </a:r>
            <a:r>
              <a:rPr sz="1200" b="1" spc="-15" dirty="0">
                <a:latin typeface="Calibri"/>
                <a:cs typeface="Calibri"/>
              </a:rPr>
              <a:t> </a:t>
            </a:r>
            <a:r>
              <a:rPr sz="1200" b="1" spc="-5" dirty="0">
                <a:latin typeface="Calibri"/>
                <a:cs typeface="Calibri"/>
              </a:rPr>
              <a:t>various</a:t>
            </a:r>
            <a:r>
              <a:rPr sz="1200" b="1" dirty="0">
                <a:latin typeface="Calibri"/>
                <a:cs typeface="Calibri"/>
              </a:rPr>
              <a:t> </a:t>
            </a:r>
            <a:r>
              <a:rPr sz="1200" b="1" spc="-5" dirty="0">
                <a:latin typeface="Calibri"/>
                <a:cs typeface="Calibri"/>
              </a:rPr>
              <a:t>annual</a:t>
            </a:r>
            <a:r>
              <a:rPr sz="1200" b="1" spc="20" dirty="0">
                <a:latin typeface="Calibri"/>
                <a:cs typeface="Calibri"/>
              </a:rPr>
              <a:t> </a:t>
            </a:r>
            <a:r>
              <a:rPr sz="1200" b="1" dirty="0">
                <a:latin typeface="Calibri"/>
                <a:cs typeface="Calibri"/>
              </a:rPr>
              <a:t>income</a:t>
            </a:r>
            <a:r>
              <a:rPr sz="1200" b="1" spc="-20" dirty="0">
                <a:latin typeface="Calibri"/>
                <a:cs typeface="Calibri"/>
              </a:rPr>
              <a:t> </a:t>
            </a:r>
            <a:r>
              <a:rPr sz="1200" b="1" spc="-5" dirty="0">
                <a:latin typeface="Calibri"/>
                <a:cs typeface="Calibri"/>
              </a:rPr>
              <a:t>group.</a:t>
            </a:r>
            <a:r>
              <a:rPr sz="1200" b="1" spc="15" dirty="0">
                <a:latin typeface="Calibri"/>
                <a:cs typeface="Calibri"/>
              </a:rPr>
              <a:t> </a:t>
            </a:r>
            <a:r>
              <a:rPr sz="1200" b="1" spc="-30" dirty="0">
                <a:latin typeface="Calibri"/>
                <a:cs typeface="Calibri"/>
              </a:rPr>
              <a:t>However,</a:t>
            </a:r>
            <a:r>
              <a:rPr sz="1200" b="1" spc="10" dirty="0">
                <a:latin typeface="Calibri"/>
                <a:cs typeface="Calibri"/>
              </a:rPr>
              <a:t> </a:t>
            </a:r>
            <a:r>
              <a:rPr sz="1200" b="1" spc="-5" dirty="0">
                <a:latin typeface="Calibri"/>
                <a:cs typeface="Calibri"/>
              </a:rPr>
              <a:t>applicants</a:t>
            </a:r>
            <a:r>
              <a:rPr sz="1200" b="1" spc="15" dirty="0">
                <a:latin typeface="Calibri"/>
                <a:cs typeface="Calibri"/>
              </a:rPr>
              <a:t> </a:t>
            </a:r>
            <a:r>
              <a:rPr sz="1200" b="1" spc="5" dirty="0">
                <a:latin typeface="Calibri"/>
                <a:cs typeface="Calibri"/>
              </a:rPr>
              <a:t>under</a:t>
            </a:r>
            <a:r>
              <a:rPr sz="1200" b="1" spc="55" dirty="0">
                <a:latin typeface="Calibri"/>
                <a:cs typeface="Calibri"/>
              </a:rPr>
              <a:t> </a:t>
            </a:r>
            <a:r>
              <a:rPr sz="1200" b="1" dirty="0">
                <a:latin typeface="Calibri"/>
                <a:cs typeface="Calibri"/>
              </a:rPr>
              <a:t>the</a:t>
            </a:r>
            <a:r>
              <a:rPr sz="1200" b="1" spc="5" dirty="0">
                <a:latin typeface="Calibri"/>
                <a:cs typeface="Calibri"/>
              </a:rPr>
              <a:t> </a:t>
            </a:r>
            <a:r>
              <a:rPr sz="1200" b="1" spc="-10" dirty="0">
                <a:latin typeface="Calibri"/>
                <a:cs typeface="Calibri"/>
              </a:rPr>
              <a:t>category</a:t>
            </a:r>
            <a:r>
              <a:rPr sz="1200" b="1" dirty="0">
                <a:latin typeface="Calibri"/>
                <a:cs typeface="Calibri"/>
              </a:rPr>
              <a:t> of</a:t>
            </a:r>
            <a:r>
              <a:rPr sz="1200" b="1" spc="35" dirty="0">
                <a:latin typeface="Calibri"/>
                <a:cs typeface="Calibri"/>
              </a:rPr>
              <a:t> </a:t>
            </a:r>
            <a:r>
              <a:rPr sz="1200" b="1" spc="-5" dirty="0">
                <a:latin typeface="Calibri"/>
                <a:cs typeface="Calibri"/>
              </a:rPr>
              <a:t>high</a:t>
            </a:r>
            <a:r>
              <a:rPr sz="1200" b="1" spc="-10" dirty="0">
                <a:latin typeface="Calibri"/>
                <a:cs typeface="Calibri"/>
              </a:rPr>
              <a:t> </a:t>
            </a:r>
            <a:r>
              <a:rPr sz="1200" b="1" dirty="0">
                <a:latin typeface="Calibri"/>
                <a:cs typeface="Calibri"/>
              </a:rPr>
              <a:t>income</a:t>
            </a:r>
            <a:endParaRPr sz="1200">
              <a:latin typeface="Calibri"/>
              <a:cs typeface="Calibri"/>
            </a:endParaRPr>
          </a:p>
          <a:p>
            <a:pPr marL="184785">
              <a:lnSpc>
                <a:spcPts val="1270"/>
              </a:lnSpc>
            </a:pPr>
            <a:r>
              <a:rPr sz="1200" b="1" spc="-10" dirty="0">
                <a:latin typeface="Calibri"/>
                <a:cs typeface="Calibri"/>
              </a:rPr>
              <a:t>have </a:t>
            </a:r>
            <a:r>
              <a:rPr sz="1200" b="1" spc="-15" dirty="0">
                <a:latin typeface="Calibri"/>
                <a:cs typeface="Calibri"/>
              </a:rPr>
              <a:t>taken</a:t>
            </a:r>
            <a:r>
              <a:rPr sz="1200" b="1" dirty="0">
                <a:latin typeface="Calibri"/>
                <a:cs typeface="Calibri"/>
              </a:rPr>
              <a:t> </a:t>
            </a:r>
            <a:r>
              <a:rPr sz="1200" b="1" spc="-5" dirty="0">
                <a:latin typeface="Calibri"/>
                <a:cs typeface="Calibri"/>
              </a:rPr>
              <a:t>more</a:t>
            </a:r>
            <a:r>
              <a:rPr sz="1200" b="1" spc="-20" dirty="0">
                <a:latin typeface="Calibri"/>
                <a:cs typeface="Calibri"/>
              </a:rPr>
              <a:t> </a:t>
            </a:r>
            <a:r>
              <a:rPr sz="1200" b="1" dirty="0">
                <a:latin typeface="Calibri"/>
                <a:cs typeface="Calibri"/>
              </a:rPr>
              <a:t>loan </a:t>
            </a:r>
            <a:r>
              <a:rPr sz="1200" b="1" spc="-5" dirty="0">
                <a:latin typeface="Calibri"/>
                <a:cs typeface="Calibri"/>
              </a:rPr>
              <a:t>for</a:t>
            </a:r>
            <a:r>
              <a:rPr sz="1200" b="1" spc="-15" dirty="0">
                <a:latin typeface="Calibri"/>
                <a:cs typeface="Calibri"/>
              </a:rPr>
              <a:t> </a:t>
            </a:r>
            <a:r>
              <a:rPr sz="1200" b="1" spc="-5" dirty="0">
                <a:latin typeface="Calibri"/>
                <a:cs typeface="Calibri"/>
              </a:rPr>
              <a:t>debt</a:t>
            </a:r>
            <a:r>
              <a:rPr sz="1200" b="1" spc="-20" dirty="0">
                <a:latin typeface="Calibri"/>
                <a:cs typeface="Calibri"/>
              </a:rPr>
              <a:t> </a:t>
            </a:r>
            <a:r>
              <a:rPr sz="1200" b="1" spc="-5" dirty="0">
                <a:latin typeface="Calibri"/>
                <a:cs typeface="Calibri"/>
              </a:rPr>
              <a:t>consolidation</a:t>
            </a:r>
            <a:r>
              <a:rPr sz="1200" b="1" spc="-25" dirty="0">
                <a:latin typeface="Calibri"/>
                <a:cs typeface="Calibri"/>
              </a:rPr>
              <a:t> </a:t>
            </a:r>
            <a:r>
              <a:rPr sz="1200" b="1" spc="-5" dirty="0">
                <a:latin typeface="Calibri"/>
                <a:cs typeface="Calibri"/>
              </a:rPr>
              <a:t>followed</a:t>
            </a:r>
            <a:r>
              <a:rPr sz="1200" b="1" spc="-20" dirty="0">
                <a:latin typeface="Calibri"/>
                <a:cs typeface="Calibri"/>
              </a:rPr>
              <a:t> </a:t>
            </a:r>
            <a:r>
              <a:rPr sz="1200" b="1" spc="-5" dirty="0">
                <a:latin typeface="Calibri"/>
                <a:cs typeface="Calibri"/>
              </a:rPr>
              <a:t>by</a:t>
            </a:r>
            <a:r>
              <a:rPr sz="1200" b="1" spc="5" dirty="0">
                <a:latin typeface="Calibri"/>
                <a:cs typeface="Calibri"/>
              </a:rPr>
              <a:t> </a:t>
            </a:r>
            <a:r>
              <a:rPr sz="1200" b="1" spc="-5" dirty="0">
                <a:latin typeface="Calibri"/>
                <a:cs typeface="Calibri"/>
              </a:rPr>
              <a:t>small business.</a:t>
            </a:r>
            <a:endParaRPr sz="1200">
              <a:latin typeface="Calibri"/>
              <a:cs typeface="Calibri"/>
            </a:endParaRPr>
          </a:p>
          <a:p>
            <a:pPr marL="184785" indent="-172720">
              <a:lnSpc>
                <a:spcPct val="100000"/>
              </a:lnSpc>
              <a:spcBef>
                <a:spcPts val="170"/>
              </a:spcBef>
              <a:buFont typeface="Arial MT"/>
              <a:buChar char="•"/>
              <a:tabLst>
                <a:tab pos="185420" algn="l"/>
              </a:tabLst>
            </a:pPr>
            <a:r>
              <a:rPr sz="1200" b="1" spc="-10" dirty="0">
                <a:latin typeface="Calibri"/>
                <a:cs typeface="Calibri"/>
              </a:rPr>
              <a:t>Default</a:t>
            </a:r>
            <a:r>
              <a:rPr sz="1200" b="1" spc="-15" dirty="0">
                <a:latin typeface="Calibri"/>
                <a:cs typeface="Calibri"/>
              </a:rPr>
              <a:t> rate</a:t>
            </a:r>
            <a:r>
              <a:rPr sz="1200" b="1" spc="-20" dirty="0">
                <a:latin typeface="Calibri"/>
                <a:cs typeface="Calibri"/>
              </a:rPr>
              <a:t> </a:t>
            </a:r>
            <a:r>
              <a:rPr sz="1200" b="1" dirty="0">
                <a:latin typeface="Calibri"/>
                <a:cs typeface="Calibri"/>
              </a:rPr>
              <a:t>is</a:t>
            </a:r>
            <a:r>
              <a:rPr sz="1200" b="1" spc="10" dirty="0">
                <a:latin typeface="Calibri"/>
                <a:cs typeface="Calibri"/>
              </a:rPr>
              <a:t> </a:t>
            </a:r>
            <a:r>
              <a:rPr sz="1200" b="1" spc="-5" dirty="0">
                <a:latin typeface="Calibri"/>
                <a:cs typeface="Calibri"/>
              </a:rPr>
              <a:t>highest</a:t>
            </a:r>
            <a:r>
              <a:rPr sz="1200" b="1" spc="-20" dirty="0">
                <a:latin typeface="Calibri"/>
                <a:cs typeface="Calibri"/>
              </a:rPr>
              <a:t> </a:t>
            </a:r>
            <a:r>
              <a:rPr sz="1200" b="1" spc="-5" dirty="0">
                <a:latin typeface="Calibri"/>
                <a:cs typeface="Calibri"/>
              </a:rPr>
              <a:t>amongst</a:t>
            </a:r>
            <a:r>
              <a:rPr sz="1200" b="1" spc="-25" dirty="0">
                <a:latin typeface="Calibri"/>
                <a:cs typeface="Calibri"/>
              </a:rPr>
              <a:t> </a:t>
            </a:r>
            <a:r>
              <a:rPr sz="1200" b="1" dirty="0">
                <a:latin typeface="Calibri"/>
                <a:cs typeface="Calibri"/>
              </a:rPr>
              <a:t>the</a:t>
            </a:r>
            <a:r>
              <a:rPr sz="1200" b="1" spc="-15" dirty="0">
                <a:latin typeface="Calibri"/>
                <a:cs typeface="Calibri"/>
              </a:rPr>
              <a:t> </a:t>
            </a:r>
            <a:r>
              <a:rPr sz="1200" b="1" dirty="0">
                <a:latin typeface="Calibri"/>
                <a:cs typeface="Calibri"/>
              </a:rPr>
              <a:t>low</a:t>
            </a:r>
            <a:r>
              <a:rPr sz="1200" b="1" spc="5" dirty="0">
                <a:latin typeface="Calibri"/>
                <a:cs typeface="Calibri"/>
              </a:rPr>
              <a:t> </a:t>
            </a:r>
            <a:r>
              <a:rPr sz="1200" b="1" spc="-5" dirty="0">
                <a:latin typeface="Calibri"/>
                <a:cs typeface="Calibri"/>
              </a:rPr>
              <a:t>annual</a:t>
            </a:r>
            <a:r>
              <a:rPr sz="1200" b="1" spc="5" dirty="0">
                <a:latin typeface="Calibri"/>
                <a:cs typeface="Calibri"/>
              </a:rPr>
              <a:t> </a:t>
            </a:r>
            <a:r>
              <a:rPr sz="1200" b="1" spc="-5" dirty="0">
                <a:latin typeface="Calibri"/>
                <a:cs typeface="Calibri"/>
              </a:rPr>
              <a:t>income</a:t>
            </a:r>
            <a:r>
              <a:rPr sz="1200" b="1" spc="-15" dirty="0">
                <a:latin typeface="Calibri"/>
                <a:cs typeface="Calibri"/>
              </a:rPr>
              <a:t> </a:t>
            </a:r>
            <a:r>
              <a:rPr sz="1200" b="1" dirty="0">
                <a:latin typeface="Calibri"/>
                <a:cs typeface="Calibri"/>
              </a:rPr>
              <a:t>(17.38%)</a:t>
            </a:r>
            <a:r>
              <a:rPr sz="1200" b="1" spc="-5" dirty="0">
                <a:latin typeface="Calibri"/>
                <a:cs typeface="Calibri"/>
              </a:rPr>
              <a:t> group</a:t>
            </a:r>
            <a:r>
              <a:rPr sz="1200" b="1" dirty="0">
                <a:latin typeface="Calibri"/>
                <a:cs typeface="Calibri"/>
              </a:rPr>
              <a:t> </a:t>
            </a:r>
            <a:r>
              <a:rPr sz="1200" b="1" spc="-5" dirty="0">
                <a:latin typeface="Calibri"/>
                <a:cs typeface="Calibri"/>
              </a:rPr>
              <a:t>i.e. </a:t>
            </a:r>
            <a:r>
              <a:rPr sz="1200" b="1" dirty="0">
                <a:latin typeface="Calibri"/>
                <a:cs typeface="Calibri"/>
              </a:rPr>
              <a:t>whose</a:t>
            </a:r>
            <a:r>
              <a:rPr sz="1200" b="1" spc="5" dirty="0">
                <a:latin typeface="Calibri"/>
                <a:cs typeface="Calibri"/>
              </a:rPr>
              <a:t> </a:t>
            </a:r>
            <a:r>
              <a:rPr sz="1200" b="1" spc="-5" dirty="0">
                <a:latin typeface="Calibri"/>
                <a:cs typeface="Calibri"/>
              </a:rPr>
              <a:t>annual</a:t>
            </a:r>
            <a:r>
              <a:rPr sz="1200" b="1" spc="-10" dirty="0">
                <a:latin typeface="Calibri"/>
                <a:cs typeface="Calibri"/>
              </a:rPr>
              <a:t> </a:t>
            </a:r>
            <a:r>
              <a:rPr sz="1200" b="1" dirty="0">
                <a:latin typeface="Calibri"/>
                <a:cs typeface="Calibri"/>
              </a:rPr>
              <a:t>income</a:t>
            </a:r>
            <a:r>
              <a:rPr sz="1200" b="1" spc="-25" dirty="0">
                <a:latin typeface="Calibri"/>
                <a:cs typeface="Calibri"/>
              </a:rPr>
              <a:t> </a:t>
            </a:r>
            <a:r>
              <a:rPr sz="1200" b="1" dirty="0">
                <a:latin typeface="Calibri"/>
                <a:cs typeface="Calibri"/>
              </a:rPr>
              <a:t>is</a:t>
            </a:r>
            <a:r>
              <a:rPr sz="1200" b="1" spc="10" dirty="0">
                <a:latin typeface="Calibri"/>
                <a:cs typeface="Calibri"/>
              </a:rPr>
              <a:t> </a:t>
            </a:r>
            <a:r>
              <a:rPr sz="1200" b="1" dirty="0">
                <a:latin typeface="Calibri"/>
                <a:cs typeface="Calibri"/>
              </a:rPr>
              <a:t>&lt;</a:t>
            </a:r>
            <a:r>
              <a:rPr sz="1200" b="1" spc="10" dirty="0">
                <a:latin typeface="Calibri"/>
                <a:cs typeface="Calibri"/>
              </a:rPr>
              <a:t> </a:t>
            </a:r>
            <a:r>
              <a:rPr sz="1200" b="1" dirty="0">
                <a:latin typeface="Calibri"/>
                <a:cs typeface="Calibri"/>
              </a:rPr>
              <a:t>41000</a:t>
            </a:r>
            <a:r>
              <a:rPr sz="1200" b="1" spc="-20" dirty="0">
                <a:latin typeface="Calibri"/>
                <a:cs typeface="Calibri"/>
              </a:rPr>
              <a:t> </a:t>
            </a:r>
            <a:r>
              <a:rPr sz="1200" b="1" spc="-5" dirty="0">
                <a:latin typeface="Calibri"/>
                <a:cs typeface="Calibri"/>
              </a:rPr>
              <a:t>USD</a:t>
            </a:r>
            <a:r>
              <a:rPr sz="1200" b="1" spc="20" dirty="0">
                <a:latin typeface="Calibri"/>
                <a:cs typeface="Calibri"/>
              </a:rPr>
              <a:t> </a:t>
            </a:r>
            <a:r>
              <a:rPr sz="1200" b="1" spc="-5" dirty="0">
                <a:latin typeface="Calibri"/>
                <a:cs typeface="Calibri"/>
              </a:rPr>
              <a:t>per</a:t>
            </a:r>
            <a:r>
              <a:rPr sz="1200" b="1" dirty="0">
                <a:latin typeface="Calibri"/>
                <a:cs typeface="Calibri"/>
              </a:rPr>
              <a:t> </a:t>
            </a:r>
            <a:r>
              <a:rPr sz="1200" b="1" spc="-5" dirty="0">
                <a:latin typeface="Calibri"/>
                <a:cs typeface="Calibri"/>
              </a:rPr>
              <a:t>annum.</a:t>
            </a:r>
            <a:endParaRPr sz="12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83618" y="1867646"/>
            <a:ext cx="8610973" cy="4904638"/>
          </a:xfrm>
          <a:prstGeom prst="rect">
            <a:avLst/>
          </a:prstGeom>
        </p:spPr>
      </p:pic>
      <p:sp>
        <p:nvSpPr>
          <p:cNvPr id="3" name="object 3"/>
          <p:cNvSpPr txBox="1">
            <a:spLocks noGrp="1"/>
          </p:cNvSpPr>
          <p:nvPr>
            <p:ph type="title"/>
          </p:nvPr>
        </p:nvSpPr>
        <p:spPr>
          <a:xfrm>
            <a:off x="3188970" y="13208"/>
            <a:ext cx="5473065" cy="635635"/>
          </a:xfrm>
          <a:prstGeom prst="rect">
            <a:avLst/>
          </a:prstGeom>
        </p:spPr>
        <p:txBody>
          <a:bodyPr vert="horz" wrap="square" lIns="0" tIns="12700" rIns="0" bIns="0" rtlCol="0">
            <a:spAutoFit/>
          </a:bodyPr>
          <a:lstStyle/>
          <a:p>
            <a:pPr marL="1708785" marR="5080" indent="-1696720">
              <a:lnSpc>
                <a:spcPct val="100000"/>
              </a:lnSpc>
              <a:spcBef>
                <a:spcPts val="100"/>
              </a:spcBef>
            </a:pPr>
            <a:r>
              <a:rPr sz="2000" spc="-5" dirty="0"/>
              <a:t>Analysis</a:t>
            </a:r>
            <a:r>
              <a:rPr sz="2000" spc="-55" dirty="0"/>
              <a:t> </a:t>
            </a:r>
            <a:r>
              <a:rPr sz="2000" spc="-5" dirty="0"/>
              <a:t>of</a:t>
            </a:r>
            <a:r>
              <a:rPr sz="2000" spc="-15" dirty="0"/>
              <a:t> </a:t>
            </a:r>
            <a:r>
              <a:rPr sz="2000" spc="-10" dirty="0"/>
              <a:t>probability</a:t>
            </a:r>
            <a:r>
              <a:rPr sz="2000" spc="-35" dirty="0"/>
              <a:t> </a:t>
            </a:r>
            <a:r>
              <a:rPr sz="2000" spc="-5" dirty="0"/>
              <a:t>of </a:t>
            </a:r>
            <a:r>
              <a:rPr sz="2000" spc="-10" dirty="0"/>
              <a:t>applicant</a:t>
            </a:r>
            <a:r>
              <a:rPr sz="2000" spc="-40" dirty="0"/>
              <a:t> </a:t>
            </a:r>
            <a:r>
              <a:rPr sz="2000" spc="-5" dirty="0"/>
              <a:t>default</a:t>
            </a:r>
            <a:r>
              <a:rPr sz="2000" spc="-45" dirty="0"/>
              <a:t> </a:t>
            </a:r>
            <a:r>
              <a:rPr sz="2000" dirty="0"/>
              <a:t>based</a:t>
            </a:r>
            <a:r>
              <a:rPr sz="2000" spc="-30" dirty="0"/>
              <a:t> </a:t>
            </a:r>
            <a:r>
              <a:rPr sz="2000" spc="-5" dirty="0"/>
              <a:t>on </a:t>
            </a:r>
            <a:r>
              <a:rPr sz="2000" u="none" spc="-434" dirty="0"/>
              <a:t> </a:t>
            </a:r>
            <a:r>
              <a:rPr sz="2000" spc="-10" dirty="0"/>
              <a:t>Employment</a:t>
            </a:r>
            <a:r>
              <a:rPr sz="2000" spc="-35" dirty="0"/>
              <a:t> </a:t>
            </a:r>
            <a:r>
              <a:rPr sz="2000" dirty="0"/>
              <a:t>length</a:t>
            </a:r>
            <a:endParaRPr sz="2000"/>
          </a:p>
        </p:txBody>
      </p:sp>
      <p:sp>
        <p:nvSpPr>
          <p:cNvPr id="4" name="object 4"/>
          <p:cNvSpPr txBox="1"/>
          <p:nvPr/>
        </p:nvSpPr>
        <p:spPr>
          <a:xfrm>
            <a:off x="445719" y="742162"/>
            <a:ext cx="10795635" cy="756285"/>
          </a:xfrm>
          <a:prstGeom prst="rect">
            <a:avLst/>
          </a:prstGeom>
        </p:spPr>
        <p:txBody>
          <a:bodyPr vert="horz" wrap="square" lIns="0" tIns="38735" rIns="0" bIns="0" rtlCol="0">
            <a:spAutoFit/>
          </a:bodyPr>
          <a:lstStyle/>
          <a:p>
            <a:pPr marL="12700">
              <a:lnSpc>
                <a:spcPct val="100000"/>
              </a:lnSpc>
              <a:spcBef>
                <a:spcPts val="305"/>
              </a:spcBef>
            </a:pPr>
            <a:r>
              <a:rPr sz="1400" spc="-5" dirty="0">
                <a:latin typeface="Calibri"/>
                <a:cs typeface="Calibri"/>
              </a:rPr>
              <a:t>Following</a:t>
            </a:r>
            <a:r>
              <a:rPr sz="1400" spc="-65" dirty="0">
                <a:latin typeface="Calibri"/>
                <a:cs typeface="Calibri"/>
              </a:rPr>
              <a:t> </a:t>
            </a:r>
            <a:r>
              <a:rPr sz="1400" spc="-5" dirty="0">
                <a:latin typeface="Calibri"/>
                <a:cs typeface="Calibri"/>
              </a:rPr>
              <a:t>can</a:t>
            </a:r>
            <a:r>
              <a:rPr sz="1400" dirty="0">
                <a:latin typeface="Calibri"/>
                <a:cs typeface="Calibri"/>
              </a:rPr>
              <a:t> </a:t>
            </a:r>
            <a:r>
              <a:rPr sz="1400" spc="-5" dirty="0">
                <a:latin typeface="Calibri"/>
                <a:cs typeface="Calibri"/>
              </a:rPr>
              <a:t>be</a:t>
            </a:r>
            <a:r>
              <a:rPr sz="1400" spc="-10" dirty="0">
                <a:latin typeface="Calibri"/>
                <a:cs typeface="Calibri"/>
              </a:rPr>
              <a:t> inferred</a:t>
            </a:r>
            <a:r>
              <a:rPr sz="1400" spc="-5" dirty="0">
                <a:latin typeface="Calibri"/>
                <a:cs typeface="Calibri"/>
              </a:rPr>
              <a:t> </a:t>
            </a:r>
            <a:r>
              <a:rPr sz="1400" spc="-10" dirty="0">
                <a:latin typeface="Calibri"/>
                <a:cs typeface="Calibri"/>
              </a:rPr>
              <a:t>from</a:t>
            </a:r>
            <a:r>
              <a:rPr sz="1400" spc="-50" dirty="0">
                <a:latin typeface="Calibri"/>
                <a:cs typeface="Calibri"/>
              </a:rPr>
              <a:t> </a:t>
            </a:r>
            <a:r>
              <a:rPr sz="1400" spc="-5" dirty="0">
                <a:latin typeface="Calibri"/>
                <a:cs typeface="Calibri"/>
              </a:rPr>
              <a:t>the</a:t>
            </a:r>
            <a:r>
              <a:rPr sz="1400" spc="15" dirty="0">
                <a:latin typeface="Calibri"/>
                <a:cs typeface="Calibri"/>
              </a:rPr>
              <a:t> </a:t>
            </a:r>
            <a:r>
              <a:rPr sz="1400" dirty="0">
                <a:latin typeface="Calibri"/>
                <a:cs typeface="Calibri"/>
              </a:rPr>
              <a:t>below</a:t>
            </a:r>
            <a:r>
              <a:rPr sz="1400" spc="-25" dirty="0">
                <a:latin typeface="Calibri"/>
                <a:cs typeface="Calibri"/>
              </a:rPr>
              <a:t> </a:t>
            </a:r>
            <a:r>
              <a:rPr sz="1400" spc="-5" dirty="0">
                <a:latin typeface="Calibri"/>
                <a:cs typeface="Calibri"/>
              </a:rPr>
              <a:t>plots:</a:t>
            </a:r>
            <a:endParaRPr sz="1400">
              <a:latin typeface="Calibri"/>
              <a:cs typeface="Calibri"/>
            </a:endParaRPr>
          </a:p>
          <a:p>
            <a:pPr marL="527685" indent="-172720">
              <a:lnSpc>
                <a:spcPct val="100000"/>
              </a:lnSpc>
              <a:spcBef>
                <a:spcPts val="204"/>
              </a:spcBef>
              <a:buFont typeface="Arial MT"/>
              <a:buChar char="•"/>
              <a:tabLst>
                <a:tab pos="528320" algn="l"/>
              </a:tabLst>
            </a:pPr>
            <a:r>
              <a:rPr sz="1400" spc="-10" dirty="0">
                <a:latin typeface="Calibri"/>
                <a:cs typeface="Calibri"/>
              </a:rPr>
              <a:t>There</a:t>
            </a:r>
            <a:r>
              <a:rPr sz="1400" spc="-20" dirty="0">
                <a:latin typeface="Calibri"/>
                <a:cs typeface="Calibri"/>
              </a:rPr>
              <a:t> </a:t>
            </a:r>
            <a:r>
              <a:rPr sz="1400" spc="-10" dirty="0">
                <a:latin typeface="Calibri"/>
                <a:cs typeface="Calibri"/>
              </a:rPr>
              <a:t>are</a:t>
            </a:r>
            <a:r>
              <a:rPr sz="1400" spc="10" dirty="0">
                <a:latin typeface="Calibri"/>
                <a:cs typeface="Calibri"/>
              </a:rPr>
              <a:t> </a:t>
            </a:r>
            <a:r>
              <a:rPr sz="1400" spc="-15" dirty="0">
                <a:latin typeface="Calibri"/>
                <a:cs typeface="Calibri"/>
              </a:rPr>
              <a:t>more</a:t>
            </a:r>
            <a:r>
              <a:rPr sz="1400" spc="15" dirty="0">
                <a:latin typeface="Calibri"/>
                <a:cs typeface="Calibri"/>
              </a:rPr>
              <a:t> </a:t>
            </a:r>
            <a:r>
              <a:rPr sz="1400" spc="-5" dirty="0">
                <a:latin typeface="Calibri"/>
                <a:cs typeface="Calibri"/>
              </a:rPr>
              <a:t>number</a:t>
            </a:r>
            <a:r>
              <a:rPr sz="1400" spc="-30" dirty="0">
                <a:latin typeface="Calibri"/>
                <a:cs typeface="Calibri"/>
              </a:rPr>
              <a:t> </a:t>
            </a:r>
            <a:r>
              <a:rPr sz="1400" dirty="0">
                <a:latin typeface="Calibri"/>
                <a:cs typeface="Calibri"/>
              </a:rPr>
              <a:t>of </a:t>
            </a:r>
            <a:r>
              <a:rPr sz="1400" spc="-5" dirty="0">
                <a:latin typeface="Calibri"/>
                <a:cs typeface="Calibri"/>
              </a:rPr>
              <a:t>applicants</a:t>
            </a:r>
            <a:r>
              <a:rPr sz="1400" spc="-15" dirty="0">
                <a:latin typeface="Calibri"/>
                <a:cs typeface="Calibri"/>
              </a:rPr>
              <a:t> </a:t>
            </a:r>
            <a:r>
              <a:rPr sz="1400" dirty="0">
                <a:latin typeface="Calibri"/>
                <a:cs typeface="Calibri"/>
              </a:rPr>
              <a:t>who</a:t>
            </a:r>
            <a:r>
              <a:rPr sz="1400" spc="-25" dirty="0">
                <a:latin typeface="Calibri"/>
                <a:cs typeface="Calibri"/>
              </a:rPr>
              <a:t> </a:t>
            </a:r>
            <a:r>
              <a:rPr sz="1400" spc="-15" dirty="0">
                <a:latin typeface="Calibri"/>
                <a:cs typeface="Calibri"/>
              </a:rPr>
              <a:t>have</a:t>
            </a:r>
            <a:r>
              <a:rPr sz="1400" spc="10" dirty="0">
                <a:latin typeface="Calibri"/>
                <a:cs typeface="Calibri"/>
              </a:rPr>
              <a:t> </a:t>
            </a:r>
            <a:r>
              <a:rPr sz="1400" spc="-15" dirty="0">
                <a:latin typeface="Calibri"/>
                <a:cs typeface="Calibri"/>
              </a:rPr>
              <a:t>taken</a:t>
            </a:r>
            <a:r>
              <a:rPr sz="1400" spc="5" dirty="0">
                <a:latin typeface="Calibri"/>
                <a:cs typeface="Calibri"/>
              </a:rPr>
              <a:t> </a:t>
            </a:r>
            <a:r>
              <a:rPr sz="1400" dirty="0">
                <a:latin typeface="Calibri"/>
                <a:cs typeface="Calibri"/>
              </a:rPr>
              <a:t>loan</a:t>
            </a:r>
            <a:r>
              <a:rPr sz="1400" spc="-10" dirty="0">
                <a:latin typeface="Calibri"/>
                <a:cs typeface="Calibri"/>
              </a:rPr>
              <a:t> for</a:t>
            </a:r>
            <a:r>
              <a:rPr sz="1400" spc="-30" dirty="0">
                <a:latin typeface="Calibri"/>
                <a:cs typeface="Calibri"/>
              </a:rPr>
              <a:t> </a:t>
            </a:r>
            <a:r>
              <a:rPr sz="1400" spc="-5" dirty="0">
                <a:latin typeface="Calibri"/>
                <a:cs typeface="Calibri"/>
              </a:rPr>
              <a:t>small</a:t>
            </a:r>
            <a:r>
              <a:rPr sz="1400" spc="-15" dirty="0">
                <a:latin typeface="Calibri"/>
                <a:cs typeface="Calibri"/>
              </a:rPr>
              <a:t> </a:t>
            </a:r>
            <a:r>
              <a:rPr sz="1400" spc="-5" dirty="0">
                <a:latin typeface="Calibri"/>
                <a:cs typeface="Calibri"/>
              </a:rPr>
              <a:t>business</a:t>
            </a:r>
            <a:r>
              <a:rPr sz="1400" spc="25" dirty="0">
                <a:latin typeface="Calibri"/>
                <a:cs typeface="Calibri"/>
              </a:rPr>
              <a:t> </a:t>
            </a:r>
            <a:r>
              <a:rPr sz="1400" spc="-5" dirty="0">
                <a:latin typeface="Calibri"/>
                <a:cs typeface="Calibri"/>
              </a:rPr>
              <a:t>across</a:t>
            </a:r>
            <a:r>
              <a:rPr sz="1400" spc="-10" dirty="0">
                <a:latin typeface="Calibri"/>
                <a:cs typeface="Calibri"/>
              </a:rPr>
              <a:t> </a:t>
            </a:r>
            <a:r>
              <a:rPr sz="1400" dirty="0">
                <a:latin typeface="Calibri"/>
                <a:cs typeface="Calibri"/>
              </a:rPr>
              <a:t>all </a:t>
            </a:r>
            <a:r>
              <a:rPr sz="1400" spc="-5" dirty="0">
                <a:latin typeface="Calibri"/>
                <a:cs typeface="Calibri"/>
              </a:rPr>
              <a:t>the employment</a:t>
            </a:r>
            <a:r>
              <a:rPr sz="1400" spc="-10" dirty="0">
                <a:latin typeface="Calibri"/>
                <a:cs typeface="Calibri"/>
              </a:rPr>
              <a:t> </a:t>
            </a:r>
            <a:r>
              <a:rPr sz="1400" spc="-5" dirty="0">
                <a:latin typeface="Calibri"/>
                <a:cs typeface="Calibri"/>
              </a:rPr>
              <a:t>length</a:t>
            </a:r>
            <a:r>
              <a:rPr sz="1400" dirty="0">
                <a:latin typeface="Calibri"/>
                <a:cs typeface="Calibri"/>
              </a:rPr>
              <a:t> </a:t>
            </a:r>
            <a:r>
              <a:rPr sz="1400" spc="-10" dirty="0">
                <a:latin typeface="Calibri"/>
                <a:cs typeface="Calibri"/>
              </a:rPr>
              <a:t>group.</a:t>
            </a:r>
            <a:endParaRPr sz="1400">
              <a:latin typeface="Calibri"/>
              <a:cs typeface="Calibri"/>
            </a:endParaRPr>
          </a:p>
          <a:p>
            <a:pPr marL="527685" indent="-172720">
              <a:lnSpc>
                <a:spcPct val="100000"/>
              </a:lnSpc>
              <a:spcBef>
                <a:spcPts val="300"/>
              </a:spcBef>
              <a:buFont typeface="Arial MT"/>
              <a:buChar char="•"/>
              <a:tabLst>
                <a:tab pos="528320" algn="l"/>
              </a:tabLst>
            </a:pPr>
            <a:r>
              <a:rPr sz="1400" spc="-5" dirty="0">
                <a:latin typeface="Calibri"/>
                <a:cs typeface="Calibri"/>
              </a:rPr>
              <a:t>Applicants</a:t>
            </a:r>
            <a:r>
              <a:rPr sz="1400" spc="-15" dirty="0">
                <a:latin typeface="Calibri"/>
                <a:cs typeface="Calibri"/>
              </a:rPr>
              <a:t> </a:t>
            </a:r>
            <a:r>
              <a:rPr sz="1400" dirty="0">
                <a:latin typeface="Calibri"/>
                <a:cs typeface="Calibri"/>
              </a:rPr>
              <a:t>in</a:t>
            </a:r>
            <a:r>
              <a:rPr sz="1400" spc="-10" dirty="0">
                <a:latin typeface="Calibri"/>
                <a:cs typeface="Calibri"/>
              </a:rPr>
              <a:t> </a:t>
            </a:r>
            <a:r>
              <a:rPr sz="1400" spc="-5" dirty="0">
                <a:latin typeface="Calibri"/>
                <a:cs typeface="Calibri"/>
              </a:rPr>
              <a:t>the Junior</a:t>
            </a:r>
            <a:r>
              <a:rPr sz="1400" spc="-10" dirty="0">
                <a:latin typeface="Calibri"/>
                <a:cs typeface="Calibri"/>
              </a:rPr>
              <a:t> </a:t>
            </a:r>
            <a:r>
              <a:rPr sz="1400" spc="-5" dirty="0">
                <a:latin typeface="Calibri"/>
                <a:cs typeface="Calibri"/>
              </a:rPr>
              <a:t>level </a:t>
            </a:r>
            <a:r>
              <a:rPr sz="1400" dirty="0">
                <a:latin typeface="Calibri"/>
                <a:cs typeface="Calibri"/>
              </a:rPr>
              <a:t>i.e.</a:t>
            </a:r>
            <a:r>
              <a:rPr sz="1400" spc="-25" dirty="0">
                <a:latin typeface="Calibri"/>
                <a:cs typeface="Calibri"/>
              </a:rPr>
              <a:t> </a:t>
            </a:r>
            <a:r>
              <a:rPr sz="1400" dirty="0">
                <a:latin typeface="Calibri"/>
                <a:cs typeface="Calibri"/>
              </a:rPr>
              <a:t>with</a:t>
            </a:r>
            <a:r>
              <a:rPr sz="1400" spc="5" dirty="0">
                <a:latin typeface="Calibri"/>
                <a:cs typeface="Calibri"/>
              </a:rPr>
              <a:t> </a:t>
            </a:r>
            <a:r>
              <a:rPr sz="1400" dirty="0">
                <a:latin typeface="Calibri"/>
                <a:cs typeface="Calibri"/>
              </a:rPr>
              <a:t>a</a:t>
            </a:r>
            <a:r>
              <a:rPr sz="1400" spc="15" dirty="0">
                <a:latin typeface="Calibri"/>
                <a:cs typeface="Calibri"/>
              </a:rPr>
              <a:t> </a:t>
            </a:r>
            <a:r>
              <a:rPr sz="1400" spc="-10" dirty="0">
                <a:latin typeface="Calibri"/>
                <a:cs typeface="Calibri"/>
              </a:rPr>
              <a:t>tenure</a:t>
            </a:r>
            <a:r>
              <a:rPr sz="1400" spc="5" dirty="0">
                <a:latin typeface="Calibri"/>
                <a:cs typeface="Calibri"/>
              </a:rPr>
              <a:t> </a:t>
            </a:r>
            <a:r>
              <a:rPr sz="1400" dirty="0">
                <a:latin typeface="Calibri"/>
                <a:cs typeface="Calibri"/>
              </a:rPr>
              <a:t>of</a:t>
            </a:r>
            <a:r>
              <a:rPr sz="1400" spc="-20" dirty="0">
                <a:latin typeface="Calibri"/>
                <a:cs typeface="Calibri"/>
              </a:rPr>
              <a:t> </a:t>
            </a:r>
            <a:r>
              <a:rPr sz="1400" spc="-5" dirty="0">
                <a:latin typeface="Calibri"/>
                <a:cs typeface="Calibri"/>
              </a:rPr>
              <a:t>around</a:t>
            </a:r>
            <a:r>
              <a:rPr sz="1400" spc="-25" dirty="0">
                <a:latin typeface="Calibri"/>
                <a:cs typeface="Calibri"/>
              </a:rPr>
              <a:t> </a:t>
            </a:r>
            <a:r>
              <a:rPr sz="1400" dirty="0">
                <a:latin typeface="Calibri"/>
                <a:cs typeface="Calibri"/>
              </a:rPr>
              <a:t>2</a:t>
            </a:r>
            <a:r>
              <a:rPr sz="1400" spc="-5" dirty="0">
                <a:latin typeface="Calibri"/>
                <a:cs typeface="Calibri"/>
              </a:rPr>
              <a:t> </a:t>
            </a:r>
            <a:r>
              <a:rPr sz="1400" spc="-10" dirty="0">
                <a:latin typeface="Calibri"/>
                <a:cs typeface="Calibri"/>
              </a:rPr>
              <a:t>to </a:t>
            </a:r>
            <a:r>
              <a:rPr sz="1400" dirty="0">
                <a:latin typeface="Calibri"/>
                <a:cs typeface="Calibri"/>
              </a:rPr>
              <a:t>4</a:t>
            </a:r>
            <a:r>
              <a:rPr sz="1400" spc="5" dirty="0">
                <a:latin typeface="Calibri"/>
                <a:cs typeface="Calibri"/>
              </a:rPr>
              <a:t> </a:t>
            </a:r>
            <a:r>
              <a:rPr sz="1400" spc="-10" dirty="0">
                <a:latin typeface="Calibri"/>
                <a:cs typeface="Calibri"/>
              </a:rPr>
              <a:t>years</a:t>
            </a:r>
            <a:r>
              <a:rPr sz="1400" spc="-5" dirty="0">
                <a:latin typeface="Calibri"/>
                <a:cs typeface="Calibri"/>
              </a:rPr>
              <a:t> </a:t>
            </a:r>
            <a:r>
              <a:rPr sz="1400" spc="-10" dirty="0">
                <a:latin typeface="Calibri"/>
                <a:cs typeface="Calibri"/>
              </a:rPr>
              <a:t>are</a:t>
            </a:r>
            <a:r>
              <a:rPr sz="1400" spc="-5" dirty="0">
                <a:latin typeface="Calibri"/>
                <a:cs typeface="Calibri"/>
              </a:rPr>
              <a:t> </a:t>
            </a:r>
            <a:r>
              <a:rPr sz="1400" dirty="0">
                <a:latin typeface="Calibri"/>
                <a:cs typeface="Calibri"/>
              </a:rPr>
              <a:t>a</a:t>
            </a:r>
            <a:r>
              <a:rPr sz="1400" spc="10" dirty="0">
                <a:latin typeface="Calibri"/>
                <a:cs typeface="Calibri"/>
              </a:rPr>
              <a:t> </a:t>
            </a:r>
            <a:r>
              <a:rPr sz="1400" spc="-15" dirty="0">
                <a:latin typeface="Calibri"/>
                <a:cs typeface="Calibri"/>
              </a:rPr>
              <a:t>safe</a:t>
            </a:r>
            <a:r>
              <a:rPr sz="1400" spc="-5" dirty="0">
                <a:latin typeface="Calibri"/>
                <a:cs typeface="Calibri"/>
              </a:rPr>
              <a:t> </a:t>
            </a:r>
            <a:r>
              <a:rPr sz="1400" spc="-10" dirty="0">
                <a:latin typeface="Calibri"/>
                <a:cs typeface="Calibri"/>
              </a:rPr>
              <a:t>bet</a:t>
            </a:r>
            <a:r>
              <a:rPr sz="1400" spc="-5" dirty="0">
                <a:latin typeface="Calibri"/>
                <a:cs typeface="Calibri"/>
              </a:rPr>
              <a:t> </a:t>
            </a:r>
            <a:r>
              <a:rPr sz="1400" spc="-10" dirty="0">
                <a:latin typeface="Calibri"/>
                <a:cs typeface="Calibri"/>
              </a:rPr>
              <a:t>for</a:t>
            </a:r>
            <a:r>
              <a:rPr sz="1400" spc="-20" dirty="0">
                <a:latin typeface="Calibri"/>
                <a:cs typeface="Calibri"/>
              </a:rPr>
              <a:t> </a:t>
            </a:r>
            <a:r>
              <a:rPr sz="1400" dirty="0">
                <a:latin typeface="Calibri"/>
                <a:cs typeface="Calibri"/>
              </a:rPr>
              <a:t>giving</a:t>
            </a:r>
            <a:r>
              <a:rPr sz="1400" spc="-30" dirty="0">
                <a:latin typeface="Calibri"/>
                <a:cs typeface="Calibri"/>
              </a:rPr>
              <a:t> </a:t>
            </a:r>
            <a:r>
              <a:rPr sz="1400" spc="-5" dirty="0">
                <a:latin typeface="Calibri"/>
                <a:cs typeface="Calibri"/>
              </a:rPr>
              <a:t>loans as</a:t>
            </a:r>
            <a:r>
              <a:rPr sz="1400" spc="15" dirty="0">
                <a:latin typeface="Calibri"/>
                <a:cs typeface="Calibri"/>
              </a:rPr>
              <a:t> </a:t>
            </a:r>
            <a:r>
              <a:rPr sz="1400" spc="-5" dirty="0">
                <a:latin typeface="Calibri"/>
                <a:cs typeface="Calibri"/>
              </a:rPr>
              <a:t>they</a:t>
            </a:r>
            <a:r>
              <a:rPr sz="1400" spc="10" dirty="0">
                <a:latin typeface="Calibri"/>
                <a:cs typeface="Calibri"/>
              </a:rPr>
              <a:t> </a:t>
            </a:r>
            <a:r>
              <a:rPr sz="1400" spc="-5" dirty="0">
                <a:latin typeface="Calibri"/>
                <a:cs typeface="Calibri"/>
              </a:rPr>
              <a:t>do</a:t>
            </a:r>
            <a:r>
              <a:rPr sz="1400" spc="-10" dirty="0">
                <a:latin typeface="Calibri"/>
                <a:cs typeface="Calibri"/>
              </a:rPr>
              <a:t> </a:t>
            </a:r>
            <a:r>
              <a:rPr sz="1400" spc="-5" dirty="0">
                <a:latin typeface="Calibri"/>
                <a:cs typeface="Calibri"/>
              </a:rPr>
              <a:t>not</a:t>
            </a:r>
            <a:r>
              <a:rPr sz="1400" spc="-10" dirty="0">
                <a:latin typeface="Calibri"/>
                <a:cs typeface="Calibri"/>
              </a:rPr>
              <a:t> </a:t>
            </a:r>
            <a:r>
              <a:rPr sz="1400" spc="-5" dirty="0">
                <a:latin typeface="Calibri"/>
                <a:cs typeface="Calibri"/>
              </a:rPr>
              <a:t>seem</a:t>
            </a:r>
            <a:r>
              <a:rPr sz="1400"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be defaulting</a:t>
            </a:r>
            <a:r>
              <a:rPr sz="1400" spc="80" dirty="0">
                <a:latin typeface="Calibri"/>
                <a:cs typeface="Calibri"/>
              </a:rPr>
              <a:t> </a:t>
            </a:r>
            <a:r>
              <a:rPr sz="1400" spc="-10" dirty="0">
                <a:latin typeface="Calibri"/>
                <a:cs typeface="Calibri"/>
              </a:rPr>
              <a:t>much.</a:t>
            </a:r>
            <a:endParaRPr sz="14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12625" cy="6751320"/>
            <a:chOff x="0" y="0"/>
            <a:chExt cx="12112625" cy="6751320"/>
          </a:xfrm>
        </p:grpSpPr>
        <p:pic>
          <p:nvPicPr>
            <p:cNvPr id="3" name="object 3"/>
            <p:cNvPicPr/>
            <p:nvPr/>
          </p:nvPicPr>
          <p:blipFill>
            <a:blip r:embed="rId2" cstate="print"/>
            <a:stretch>
              <a:fillRect/>
            </a:stretch>
          </p:blipFill>
          <p:spPr>
            <a:xfrm>
              <a:off x="6101025" y="3380161"/>
              <a:ext cx="6011273" cy="3370746"/>
            </a:xfrm>
            <a:prstGeom prst="rect">
              <a:avLst/>
            </a:prstGeom>
          </p:spPr>
        </p:pic>
        <p:pic>
          <p:nvPicPr>
            <p:cNvPr id="4" name="object 4"/>
            <p:cNvPicPr/>
            <p:nvPr/>
          </p:nvPicPr>
          <p:blipFill>
            <a:blip r:embed="rId3" cstate="print"/>
            <a:stretch>
              <a:fillRect/>
            </a:stretch>
          </p:blipFill>
          <p:spPr>
            <a:xfrm>
              <a:off x="0" y="0"/>
              <a:ext cx="6530339" cy="3785616"/>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95877" y="705241"/>
            <a:ext cx="6184382" cy="5452216"/>
          </a:xfrm>
          <a:prstGeom prst="rect">
            <a:avLst/>
          </a:prstGeom>
        </p:spPr>
      </p:pic>
      <p:sp>
        <p:nvSpPr>
          <p:cNvPr id="3" name="object 3"/>
          <p:cNvSpPr txBox="1"/>
          <p:nvPr/>
        </p:nvSpPr>
        <p:spPr>
          <a:xfrm>
            <a:off x="754380" y="2767583"/>
            <a:ext cx="4013200" cy="923925"/>
          </a:xfrm>
          <a:prstGeom prst="rect">
            <a:avLst/>
          </a:prstGeom>
          <a:solidFill>
            <a:srgbClr val="F7F7F7"/>
          </a:solidFill>
        </p:spPr>
        <p:txBody>
          <a:bodyPr vert="horz" wrap="square" lIns="0" tIns="0" rIns="0" bIns="0" rtlCol="0">
            <a:spAutoFit/>
          </a:bodyPr>
          <a:lstStyle/>
          <a:p>
            <a:pPr>
              <a:lnSpc>
                <a:spcPts val="1410"/>
              </a:lnSpc>
            </a:pPr>
            <a:r>
              <a:rPr sz="1200" i="1" spc="-5" dirty="0">
                <a:latin typeface="Calibri"/>
                <a:cs typeface="Calibri"/>
              </a:rPr>
              <a:t>Observation:</a:t>
            </a:r>
            <a:endParaRPr sz="1200">
              <a:latin typeface="Calibri"/>
              <a:cs typeface="Calibri"/>
            </a:endParaRPr>
          </a:p>
          <a:p>
            <a:pPr marL="207010" indent="-207645">
              <a:lnSpc>
                <a:spcPct val="100000"/>
              </a:lnSpc>
              <a:buFont typeface="Arial MT"/>
              <a:buChar char="•"/>
              <a:tabLst>
                <a:tab pos="207010" algn="l"/>
                <a:tab pos="207645" algn="l"/>
              </a:tabLst>
            </a:pPr>
            <a:r>
              <a:rPr sz="1200" i="1" spc="-5" dirty="0">
                <a:latin typeface="Calibri"/>
                <a:cs typeface="Calibri"/>
              </a:rPr>
              <a:t>Higher</a:t>
            </a:r>
            <a:r>
              <a:rPr sz="1200" i="1" spc="10" dirty="0">
                <a:latin typeface="Calibri"/>
                <a:cs typeface="Calibri"/>
              </a:rPr>
              <a:t> </a:t>
            </a:r>
            <a:r>
              <a:rPr sz="1200" i="1" spc="-5" dirty="0">
                <a:latin typeface="Calibri"/>
                <a:cs typeface="Calibri"/>
              </a:rPr>
              <a:t>the interest</a:t>
            </a:r>
            <a:r>
              <a:rPr sz="1200" i="1" spc="-20" dirty="0">
                <a:latin typeface="Calibri"/>
                <a:cs typeface="Calibri"/>
              </a:rPr>
              <a:t> </a:t>
            </a:r>
            <a:r>
              <a:rPr sz="1200" i="1" spc="-5" dirty="0">
                <a:latin typeface="Calibri"/>
                <a:cs typeface="Calibri"/>
              </a:rPr>
              <a:t>rate higher</a:t>
            </a:r>
            <a:r>
              <a:rPr sz="1200" i="1" spc="10" dirty="0">
                <a:latin typeface="Calibri"/>
                <a:cs typeface="Calibri"/>
              </a:rPr>
              <a:t> </a:t>
            </a:r>
            <a:r>
              <a:rPr sz="1200" i="1" spc="-5" dirty="0">
                <a:latin typeface="Calibri"/>
                <a:cs typeface="Calibri"/>
              </a:rPr>
              <a:t>charged</a:t>
            </a:r>
            <a:r>
              <a:rPr sz="1200" i="1" dirty="0">
                <a:latin typeface="Calibri"/>
                <a:cs typeface="Calibri"/>
              </a:rPr>
              <a:t> </a:t>
            </a:r>
            <a:r>
              <a:rPr sz="1200" i="1" spc="-5" dirty="0">
                <a:latin typeface="Calibri"/>
                <a:cs typeface="Calibri"/>
              </a:rPr>
              <a:t>off</a:t>
            </a:r>
            <a:r>
              <a:rPr sz="1200" i="1" spc="-15" dirty="0">
                <a:latin typeface="Calibri"/>
                <a:cs typeface="Calibri"/>
              </a:rPr>
              <a:t> </a:t>
            </a:r>
            <a:r>
              <a:rPr sz="1200" i="1" spc="-5" dirty="0">
                <a:latin typeface="Calibri"/>
                <a:cs typeface="Calibri"/>
              </a:rPr>
              <a:t>ratio </a:t>
            </a:r>
            <a:r>
              <a:rPr sz="1200" i="1" dirty="0">
                <a:latin typeface="Calibri"/>
                <a:cs typeface="Calibri"/>
              </a:rPr>
              <a:t>#</a:t>
            </a:r>
            <a:endParaRPr sz="1200">
              <a:latin typeface="Calibri"/>
              <a:cs typeface="Calibri"/>
            </a:endParaRPr>
          </a:p>
          <a:p>
            <a:pPr marL="172085" indent="-172720">
              <a:lnSpc>
                <a:spcPct val="100000"/>
              </a:lnSpc>
              <a:buFont typeface="Arial MT"/>
              <a:buChar char="•"/>
              <a:tabLst>
                <a:tab pos="172720" algn="l"/>
              </a:tabLst>
            </a:pPr>
            <a:r>
              <a:rPr sz="1200" i="1" spc="-5" dirty="0">
                <a:latin typeface="Calibri"/>
                <a:cs typeface="Calibri"/>
              </a:rPr>
              <a:t>Higher</a:t>
            </a:r>
            <a:r>
              <a:rPr sz="1200" i="1" spc="15" dirty="0">
                <a:latin typeface="Calibri"/>
                <a:cs typeface="Calibri"/>
              </a:rPr>
              <a:t> </a:t>
            </a:r>
            <a:r>
              <a:rPr sz="1200" i="1" spc="-5" dirty="0">
                <a:latin typeface="Calibri"/>
                <a:cs typeface="Calibri"/>
              </a:rPr>
              <a:t>the</a:t>
            </a:r>
            <a:r>
              <a:rPr sz="1200" i="1" dirty="0">
                <a:latin typeface="Calibri"/>
                <a:cs typeface="Calibri"/>
              </a:rPr>
              <a:t> </a:t>
            </a:r>
            <a:r>
              <a:rPr sz="1200" i="1" spc="-5" dirty="0">
                <a:latin typeface="Calibri"/>
                <a:cs typeface="Calibri"/>
              </a:rPr>
              <a:t>annual</a:t>
            </a:r>
            <a:r>
              <a:rPr sz="1200" i="1" spc="5" dirty="0">
                <a:latin typeface="Calibri"/>
                <a:cs typeface="Calibri"/>
              </a:rPr>
              <a:t> </a:t>
            </a:r>
            <a:r>
              <a:rPr sz="1200" i="1" spc="-5" dirty="0">
                <a:latin typeface="Calibri"/>
                <a:cs typeface="Calibri"/>
              </a:rPr>
              <a:t>income</a:t>
            </a:r>
            <a:r>
              <a:rPr sz="1200" i="1" dirty="0">
                <a:latin typeface="Calibri"/>
                <a:cs typeface="Calibri"/>
              </a:rPr>
              <a:t> </a:t>
            </a:r>
            <a:r>
              <a:rPr sz="1200" i="1" spc="-5" dirty="0">
                <a:latin typeface="Calibri"/>
                <a:cs typeface="Calibri"/>
              </a:rPr>
              <a:t>higher</a:t>
            </a:r>
            <a:r>
              <a:rPr sz="1200" i="1" spc="5" dirty="0">
                <a:latin typeface="Calibri"/>
                <a:cs typeface="Calibri"/>
              </a:rPr>
              <a:t> </a:t>
            </a:r>
            <a:r>
              <a:rPr sz="1200" i="1" spc="-5" dirty="0">
                <a:latin typeface="Calibri"/>
                <a:cs typeface="Calibri"/>
              </a:rPr>
              <a:t>the</a:t>
            </a:r>
            <a:r>
              <a:rPr sz="1200" i="1" dirty="0">
                <a:latin typeface="Calibri"/>
                <a:cs typeface="Calibri"/>
              </a:rPr>
              <a:t> </a:t>
            </a:r>
            <a:r>
              <a:rPr sz="1200" i="1" spc="-5" dirty="0">
                <a:latin typeface="Calibri"/>
                <a:cs typeface="Calibri"/>
              </a:rPr>
              <a:t>loan</a:t>
            </a:r>
            <a:r>
              <a:rPr sz="1200" i="1" dirty="0">
                <a:latin typeface="Calibri"/>
                <a:cs typeface="Calibri"/>
              </a:rPr>
              <a:t> </a:t>
            </a:r>
            <a:r>
              <a:rPr sz="1200" i="1" spc="-10" dirty="0">
                <a:latin typeface="Calibri"/>
                <a:cs typeface="Calibri"/>
              </a:rPr>
              <a:t>amount</a:t>
            </a:r>
            <a:r>
              <a:rPr sz="1200" i="1" spc="5" dirty="0">
                <a:latin typeface="Calibri"/>
                <a:cs typeface="Calibri"/>
              </a:rPr>
              <a:t> </a:t>
            </a:r>
            <a:r>
              <a:rPr sz="1200" i="1" spc="-15" dirty="0">
                <a:latin typeface="Calibri"/>
                <a:cs typeface="Calibri"/>
              </a:rPr>
              <a:t>slightly.</a:t>
            </a:r>
            <a:endParaRPr sz="1200">
              <a:latin typeface="Calibri"/>
              <a:cs typeface="Calibri"/>
            </a:endParaRPr>
          </a:p>
          <a:p>
            <a:pPr marL="207010" indent="-207645">
              <a:lnSpc>
                <a:spcPct val="100000"/>
              </a:lnSpc>
              <a:buFont typeface="Arial MT"/>
              <a:buChar char="•"/>
              <a:tabLst>
                <a:tab pos="207010" algn="l"/>
                <a:tab pos="207645" algn="l"/>
              </a:tabLst>
            </a:pPr>
            <a:r>
              <a:rPr sz="1200" i="1" spc="-5" dirty="0">
                <a:latin typeface="Calibri"/>
                <a:cs typeface="Calibri"/>
              </a:rPr>
              <a:t>increase</a:t>
            </a:r>
            <a:r>
              <a:rPr sz="1200" i="1" spc="-10" dirty="0">
                <a:latin typeface="Calibri"/>
                <a:cs typeface="Calibri"/>
              </a:rPr>
              <a:t> </a:t>
            </a:r>
            <a:r>
              <a:rPr sz="1200" i="1" dirty="0">
                <a:latin typeface="Calibri"/>
                <a:cs typeface="Calibri"/>
              </a:rPr>
              <a:t>in</a:t>
            </a:r>
            <a:r>
              <a:rPr sz="1200" i="1" spc="-5" dirty="0">
                <a:latin typeface="Calibri"/>
                <a:cs typeface="Calibri"/>
              </a:rPr>
              <a:t> number</a:t>
            </a:r>
            <a:r>
              <a:rPr sz="1200" i="1" spc="15" dirty="0">
                <a:latin typeface="Calibri"/>
                <a:cs typeface="Calibri"/>
              </a:rPr>
              <a:t> </a:t>
            </a:r>
            <a:r>
              <a:rPr sz="1200" i="1" spc="-5" dirty="0">
                <a:latin typeface="Calibri"/>
                <a:cs typeface="Calibri"/>
              </a:rPr>
              <a:t>of</a:t>
            </a:r>
            <a:r>
              <a:rPr sz="1200" i="1" dirty="0">
                <a:latin typeface="Calibri"/>
                <a:cs typeface="Calibri"/>
              </a:rPr>
              <a:t> </a:t>
            </a:r>
            <a:r>
              <a:rPr sz="1200" i="1" spc="-5" dirty="0">
                <a:latin typeface="Calibri"/>
                <a:cs typeface="Calibri"/>
              </a:rPr>
              <a:t>charged</a:t>
            </a:r>
            <a:r>
              <a:rPr sz="1200" i="1" dirty="0">
                <a:latin typeface="Calibri"/>
                <a:cs typeface="Calibri"/>
              </a:rPr>
              <a:t> </a:t>
            </a:r>
            <a:r>
              <a:rPr sz="1200" i="1" spc="-5" dirty="0">
                <a:latin typeface="Calibri"/>
                <a:cs typeface="Calibri"/>
              </a:rPr>
              <a:t>off</a:t>
            </a:r>
            <a:r>
              <a:rPr sz="1200" i="1" spc="-15" dirty="0">
                <a:latin typeface="Calibri"/>
                <a:cs typeface="Calibri"/>
              </a:rPr>
              <a:t> </a:t>
            </a:r>
            <a:r>
              <a:rPr sz="1200" i="1" spc="-5" dirty="0">
                <a:latin typeface="Calibri"/>
                <a:cs typeface="Calibri"/>
              </a:rPr>
              <a:t>with</a:t>
            </a:r>
            <a:r>
              <a:rPr sz="1200" i="1" spc="15" dirty="0">
                <a:latin typeface="Calibri"/>
                <a:cs typeface="Calibri"/>
              </a:rPr>
              <a:t> </a:t>
            </a:r>
            <a:r>
              <a:rPr sz="1200" i="1" spc="-5" dirty="0">
                <a:latin typeface="Calibri"/>
                <a:cs typeface="Calibri"/>
              </a:rPr>
              <a:t>increase</a:t>
            </a:r>
            <a:r>
              <a:rPr sz="1200" i="1" spc="-10" dirty="0">
                <a:latin typeface="Calibri"/>
                <a:cs typeface="Calibri"/>
              </a:rPr>
              <a:t> </a:t>
            </a:r>
            <a:r>
              <a:rPr sz="1200" i="1" dirty="0">
                <a:latin typeface="Calibri"/>
                <a:cs typeface="Calibri"/>
              </a:rPr>
              <a:t>in</a:t>
            </a:r>
            <a:r>
              <a:rPr sz="1200" i="1" spc="-5" dirty="0">
                <a:latin typeface="Calibri"/>
                <a:cs typeface="Calibri"/>
              </a:rPr>
              <a:t> </a:t>
            </a:r>
            <a:r>
              <a:rPr sz="1200" i="1" spc="-25" dirty="0">
                <a:latin typeface="Calibri"/>
                <a:cs typeface="Calibri"/>
              </a:rPr>
              <a:t>year.</a:t>
            </a:r>
            <a:endParaRPr sz="1200">
              <a:latin typeface="Calibri"/>
              <a:cs typeface="Calibri"/>
            </a:endParaRPr>
          </a:p>
          <a:p>
            <a:pPr marL="207010" indent="-207645">
              <a:lnSpc>
                <a:spcPct val="100000"/>
              </a:lnSpc>
              <a:buFont typeface="Arial MT"/>
              <a:buChar char="•"/>
              <a:tabLst>
                <a:tab pos="207010" algn="l"/>
                <a:tab pos="207645" algn="l"/>
              </a:tabLst>
            </a:pPr>
            <a:r>
              <a:rPr sz="1200" i="1" spc="-5" dirty="0">
                <a:latin typeface="Calibri"/>
                <a:cs typeface="Calibri"/>
              </a:rPr>
              <a:t>interest</a:t>
            </a:r>
            <a:r>
              <a:rPr sz="1200" i="1" spc="-20" dirty="0">
                <a:latin typeface="Calibri"/>
                <a:cs typeface="Calibri"/>
              </a:rPr>
              <a:t> </a:t>
            </a:r>
            <a:r>
              <a:rPr sz="1200" i="1" spc="-5" dirty="0">
                <a:latin typeface="Calibri"/>
                <a:cs typeface="Calibri"/>
              </a:rPr>
              <a:t>rate</a:t>
            </a:r>
            <a:r>
              <a:rPr sz="1200" i="1" spc="5" dirty="0">
                <a:latin typeface="Calibri"/>
                <a:cs typeface="Calibri"/>
              </a:rPr>
              <a:t> </a:t>
            </a:r>
            <a:r>
              <a:rPr sz="1200" i="1" dirty="0">
                <a:latin typeface="Calibri"/>
                <a:cs typeface="Calibri"/>
              </a:rPr>
              <a:t>is</a:t>
            </a:r>
            <a:r>
              <a:rPr sz="1200" i="1" spc="-10" dirty="0">
                <a:latin typeface="Calibri"/>
                <a:cs typeface="Calibri"/>
              </a:rPr>
              <a:t> </a:t>
            </a:r>
            <a:r>
              <a:rPr sz="1200" i="1" spc="-5" dirty="0">
                <a:latin typeface="Calibri"/>
                <a:cs typeface="Calibri"/>
              </a:rPr>
              <a:t>increasing</a:t>
            </a:r>
            <a:r>
              <a:rPr sz="1200" i="1" spc="-15" dirty="0">
                <a:latin typeface="Calibri"/>
                <a:cs typeface="Calibri"/>
              </a:rPr>
              <a:t> </a:t>
            </a:r>
            <a:r>
              <a:rPr sz="1200" i="1" spc="-5" dirty="0">
                <a:latin typeface="Calibri"/>
                <a:cs typeface="Calibri"/>
              </a:rPr>
              <a:t>with loan</a:t>
            </a:r>
            <a:r>
              <a:rPr sz="1200" i="1" spc="-10" dirty="0">
                <a:latin typeface="Calibri"/>
                <a:cs typeface="Calibri"/>
              </a:rPr>
              <a:t> amount</a:t>
            </a:r>
            <a:r>
              <a:rPr sz="1200" i="1" spc="5" dirty="0">
                <a:latin typeface="Calibri"/>
                <a:cs typeface="Calibri"/>
              </a:rPr>
              <a:t> </a:t>
            </a:r>
            <a:r>
              <a:rPr sz="1200" i="1" spc="-5" dirty="0">
                <a:latin typeface="Calibri"/>
                <a:cs typeface="Calibri"/>
              </a:rPr>
              <a:t>increase</a:t>
            </a:r>
            <a:endParaRPr sz="1200">
              <a:latin typeface="Calibri"/>
              <a:cs typeface="Calibri"/>
            </a:endParaRPr>
          </a:p>
        </p:txBody>
      </p:sp>
      <p:sp>
        <p:nvSpPr>
          <p:cNvPr id="4" name="object 4"/>
          <p:cNvSpPr txBox="1">
            <a:spLocks noGrp="1"/>
          </p:cNvSpPr>
          <p:nvPr>
            <p:ph type="title"/>
          </p:nvPr>
        </p:nvSpPr>
        <p:spPr>
          <a:xfrm>
            <a:off x="893470" y="983995"/>
            <a:ext cx="3615690" cy="513715"/>
          </a:xfrm>
          <a:prstGeom prst="rect">
            <a:avLst/>
          </a:prstGeom>
        </p:spPr>
        <p:txBody>
          <a:bodyPr vert="horz" wrap="square" lIns="0" tIns="13335" rIns="0" bIns="0" rtlCol="0">
            <a:spAutoFit/>
          </a:bodyPr>
          <a:lstStyle/>
          <a:p>
            <a:pPr marL="12700">
              <a:lnSpc>
                <a:spcPct val="100000"/>
              </a:lnSpc>
              <a:spcBef>
                <a:spcPts val="105"/>
              </a:spcBef>
            </a:pPr>
            <a:r>
              <a:rPr sz="3200" spc="-5" dirty="0"/>
              <a:t>Multivariate</a:t>
            </a:r>
            <a:r>
              <a:rPr sz="3200" spc="-65" dirty="0"/>
              <a:t> </a:t>
            </a:r>
            <a:r>
              <a:rPr sz="3200" spc="-5" dirty="0"/>
              <a:t>Analysis</a:t>
            </a:r>
            <a:endParaRPr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5585" y="385953"/>
            <a:ext cx="2063114" cy="574040"/>
          </a:xfrm>
          <a:prstGeom prst="rect">
            <a:avLst/>
          </a:prstGeom>
        </p:spPr>
        <p:txBody>
          <a:bodyPr vert="horz" wrap="square" lIns="0" tIns="12700" rIns="0" bIns="0" rtlCol="0">
            <a:spAutoFit/>
          </a:bodyPr>
          <a:lstStyle/>
          <a:p>
            <a:pPr marL="12700">
              <a:lnSpc>
                <a:spcPct val="100000"/>
              </a:lnSpc>
              <a:spcBef>
                <a:spcPts val="100"/>
              </a:spcBef>
            </a:pPr>
            <a:r>
              <a:rPr sz="3600" dirty="0"/>
              <a:t>Conclusion</a:t>
            </a:r>
            <a:endParaRPr sz="3600"/>
          </a:p>
        </p:txBody>
      </p:sp>
      <p:sp>
        <p:nvSpPr>
          <p:cNvPr id="3" name="object 3"/>
          <p:cNvSpPr txBox="1"/>
          <p:nvPr/>
        </p:nvSpPr>
        <p:spPr>
          <a:xfrm>
            <a:off x="606958" y="1113536"/>
            <a:ext cx="10591800" cy="5204460"/>
          </a:xfrm>
          <a:prstGeom prst="rect">
            <a:avLst/>
          </a:prstGeom>
        </p:spPr>
        <p:txBody>
          <a:bodyPr vert="horz" wrap="square" lIns="0" tIns="60325" rIns="0" bIns="0" rtlCol="0">
            <a:spAutoFit/>
          </a:bodyPr>
          <a:lstStyle/>
          <a:p>
            <a:pPr marL="184785" marR="321945" indent="-172720">
              <a:lnSpc>
                <a:spcPct val="77900"/>
              </a:lnSpc>
              <a:spcBef>
                <a:spcPts val="475"/>
              </a:spcBef>
              <a:buFont typeface="Arial MT"/>
              <a:buChar char="•"/>
              <a:tabLst>
                <a:tab pos="185420" algn="l"/>
              </a:tabLst>
            </a:pPr>
            <a:r>
              <a:rPr sz="1400" spc="-5" dirty="0">
                <a:latin typeface="Calibri"/>
                <a:cs typeface="Calibri"/>
              </a:rPr>
              <a:t>Following</a:t>
            </a:r>
            <a:r>
              <a:rPr sz="1400" spc="-35" dirty="0">
                <a:latin typeface="Calibri"/>
                <a:cs typeface="Calibri"/>
              </a:rPr>
              <a:t> </a:t>
            </a:r>
            <a:r>
              <a:rPr sz="1400" spc="-10" dirty="0">
                <a:latin typeface="Calibri"/>
                <a:cs typeface="Calibri"/>
              </a:rPr>
              <a:t>are</a:t>
            </a:r>
            <a:r>
              <a:rPr sz="1400" spc="15" dirty="0">
                <a:latin typeface="Calibri"/>
                <a:cs typeface="Calibri"/>
              </a:rPr>
              <a:t> </a:t>
            </a:r>
            <a:r>
              <a:rPr sz="1400" spc="-5" dirty="0">
                <a:latin typeface="Calibri"/>
                <a:cs typeface="Calibri"/>
              </a:rPr>
              <a:t>the</a:t>
            </a:r>
            <a:r>
              <a:rPr sz="1400" spc="15" dirty="0">
                <a:latin typeface="Calibri"/>
                <a:cs typeface="Calibri"/>
              </a:rPr>
              <a:t> </a:t>
            </a:r>
            <a:r>
              <a:rPr sz="1400" spc="-15" dirty="0">
                <a:latin typeface="Calibri"/>
                <a:cs typeface="Calibri"/>
              </a:rPr>
              <a:t>main</a:t>
            </a:r>
            <a:r>
              <a:rPr sz="1400" spc="45" dirty="0">
                <a:latin typeface="Calibri"/>
                <a:cs typeface="Calibri"/>
              </a:rPr>
              <a:t> </a:t>
            </a:r>
            <a:r>
              <a:rPr sz="1400" spc="-10" dirty="0">
                <a:latin typeface="Calibri"/>
                <a:cs typeface="Calibri"/>
              </a:rPr>
              <a:t>parameters,</a:t>
            </a:r>
            <a:r>
              <a:rPr sz="1400" spc="10" dirty="0">
                <a:latin typeface="Calibri"/>
                <a:cs typeface="Calibri"/>
              </a:rPr>
              <a:t> </a:t>
            </a:r>
            <a:r>
              <a:rPr sz="1400" spc="-15" dirty="0">
                <a:latin typeface="Calibri"/>
                <a:cs typeface="Calibri"/>
              </a:rPr>
              <a:t>taken</a:t>
            </a:r>
            <a:r>
              <a:rPr sz="1400" spc="5" dirty="0">
                <a:latin typeface="Calibri"/>
                <a:cs typeface="Calibri"/>
              </a:rPr>
              <a:t> </a:t>
            </a:r>
            <a:r>
              <a:rPr sz="1400" spc="-10" dirty="0">
                <a:latin typeface="Calibri"/>
                <a:cs typeface="Calibri"/>
              </a:rPr>
              <a:t>into</a:t>
            </a:r>
            <a:r>
              <a:rPr sz="1400" spc="20" dirty="0">
                <a:latin typeface="Calibri"/>
                <a:cs typeface="Calibri"/>
              </a:rPr>
              <a:t> </a:t>
            </a:r>
            <a:r>
              <a:rPr sz="1400" spc="-10" dirty="0">
                <a:latin typeface="Calibri"/>
                <a:cs typeface="Calibri"/>
              </a:rPr>
              <a:t>consideration for</a:t>
            </a:r>
            <a:r>
              <a:rPr sz="1400" spc="-5" dirty="0">
                <a:latin typeface="Calibri"/>
                <a:cs typeface="Calibri"/>
              </a:rPr>
              <a:t> </a:t>
            </a:r>
            <a:r>
              <a:rPr sz="1400" dirty="0">
                <a:latin typeface="Calibri"/>
                <a:cs typeface="Calibri"/>
              </a:rPr>
              <a:t>arriving</a:t>
            </a:r>
            <a:r>
              <a:rPr sz="1400" spc="5" dirty="0">
                <a:latin typeface="Calibri"/>
                <a:cs typeface="Calibri"/>
              </a:rPr>
              <a:t> </a:t>
            </a:r>
            <a:r>
              <a:rPr sz="1400" spc="-10" dirty="0">
                <a:latin typeface="Calibri"/>
                <a:cs typeface="Calibri"/>
              </a:rPr>
              <a:t>at</a:t>
            </a:r>
            <a:r>
              <a:rPr sz="1400" spc="15"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analysis</a:t>
            </a:r>
            <a:r>
              <a:rPr sz="1400" spc="85" dirty="0">
                <a:latin typeface="Calibri"/>
                <a:cs typeface="Calibri"/>
              </a:rPr>
              <a:t> </a:t>
            </a:r>
            <a:r>
              <a:rPr sz="1400" spc="-5" dirty="0">
                <a:latin typeface="Calibri"/>
                <a:cs typeface="Calibri"/>
              </a:rPr>
              <a:t>conclusion.</a:t>
            </a:r>
            <a:r>
              <a:rPr sz="1400" spc="-45" dirty="0">
                <a:latin typeface="Calibri"/>
                <a:cs typeface="Calibri"/>
              </a:rPr>
              <a:t> </a:t>
            </a:r>
            <a:r>
              <a:rPr sz="1400" spc="-5" dirty="0">
                <a:latin typeface="Calibri"/>
                <a:cs typeface="Calibri"/>
              </a:rPr>
              <a:t>Loan</a:t>
            </a:r>
            <a:r>
              <a:rPr sz="1400" spc="5" dirty="0">
                <a:latin typeface="Calibri"/>
                <a:cs typeface="Calibri"/>
              </a:rPr>
              <a:t> </a:t>
            </a:r>
            <a:r>
              <a:rPr sz="1400" spc="-10" dirty="0">
                <a:latin typeface="Calibri"/>
                <a:cs typeface="Calibri"/>
              </a:rPr>
              <a:t>Status</a:t>
            </a:r>
            <a:r>
              <a:rPr sz="1400" spc="5" dirty="0">
                <a:latin typeface="Calibri"/>
                <a:cs typeface="Calibri"/>
              </a:rPr>
              <a:t> </a:t>
            </a:r>
            <a:r>
              <a:rPr sz="1400" spc="-5" dirty="0">
                <a:latin typeface="Calibri"/>
                <a:cs typeface="Calibri"/>
              </a:rPr>
              <a:t>and</a:t>
            </a:r>
            <a:r>
              <a:rPr sz="1400" spc="15" dirty="0">
                <a:latin typeface="Calibri"/>
                <a:cs typeface="Calibri"/>
              </a:rPr>
              <a:t> </a:t>
            </a:r>
            <a:r>
              <a:rPr sz="1400" spc="-5" dirty="0">
                <a:latin typeface="Calibri"/>
                <a:cs typeface="Calibri"/>
              </a:rPr>
              <a:t>Loan</a:t>
            </a:r>
            <a:r>
              <a:rPr sz="1400" spc="-10" dirty="0">
                <a:latin typeface="Calibri"/>
                <a:cs typeface="Calibri"/>
              </a:rPr>
              <a:t> </a:t>
            </a:r>
            <a:r>
              <a:rPr sz="1400" spc="-15" dirty="0">
                <a:latin typeface="Calibri"/>
                <a:cs typeface="Calibri"/>
              </a:rPr>
              <a:t>amount</a:t>
            </a:r>
            <a:r>
              <a:rPr sz="1400" spc="65" dirty="0">
                <a:latin typeface="Calibri"/>
                <a:cs typeface="Calibri"/>
              </a:rPr>
              <a:t> </a:t>
            </a:r>
            <a:r>
              <a:rPr sz="1400" spc="-15" dirty="0">
                <a:latin typeface="Calibri"/>
                <a:cs typeface="Calibri"/>
              </a:rPr>
              <a:t>have</a:t>
            </a:r>
            <a:r>
              <a:rPr sz="1400" spc="25" dirty="0">
                <a:latin typeface="Calibri"/>
                <a:cs typeface="Calibri"/>
              </a:rPr>
              <a:t> </a:t>
            </a:r>
            <a:r>
              <a:rPr sz="1400" spc="-5" dirty="0">
                <a:latin typeface="Calibri"/>
                <a:cs typeface="Calibri"/>
              </a:rPr>
              <a:t>been </a:t>
            </a:r>
            <a:r>
              <a:rPr sz="1400" spc="-300" dirty="0">
                <a:latin typeface="Calibri"/>
                <a:cs typeface="Calibri"/>
              </a:rPr>
              <a:t> </a:t>
            </a:r>
            <a:r>
              <a:rPr sz="1400" spc="-20" dirty="0">
                <a:latin typeface="Calibri"/>
                <a:cs typeface="Calibri"/>
              </a:rPr>
              <a:t>compared</a:t>
            </a:r>
            <a:r>
              <a:rPr sz="1400" spc="50" dirty="0">
                <a:latin typeface="Calibri"/>
                <a:cs typeface="Calibri"/>
              </a:rPr>
              <a:t> </a:t>
            </a:r>
            <a:r>
              <a:rPr sz="1400" dirty="0">
                <a:latin typeface="Calibri"/>
                <a:cs typeface="Calibri"/>
              </a:rPr>
              <a:t>with</a:t>
            </a:r>
            <a:r>
              <a:rPr sz="1400" spc="-15" dirty="0">
                <a:latin typeface="Calibri"/>
                <a:cs typeface="Calibri"/>
              </a:rPr>
              <a:t> </a:t>
            </a:r>
            <a:r>
              <a:rPr sz="1400" spc="-5" dirty="0">
                <a:latin typeface="Calibri"/>
                <a:cs typeface="Calibri"/>
              </a:rPr>
              <a:t>the</a:t>
            </a:r>
            <a:r>
              <a:rPr sz="1400" dirty="0">
                <a:latin typeface="Calibri"/>
                <a:cs typeface="Calibri"/>
              </a:rPr>
              <a:t> below</a:t>
            </a:r>
            <a:r>
              <a:rPr sz="1400" spc="-40" dirty="0">
                <a:latin typeface="Calibri"/>
                <a:cs typeface="Calibri"/>
              </a:rPr>
              <a:t> </a:t>
            </a:r>
            <a:r>
              <a:rPr sz="1400" spc="-10" dirty="0">
                <a:latin typeface="Calibri"/>
                <a:cs typeface="Calibri"/>
              </a:rPr>
              <a:t>parameters</a:t>
            </a:r>
            <a:r>
              <a:rPr sz="1400" spc="10" dirty="0">
                <a:latin typeface="Calibri"/>
                <a:cs typeface="Calibri"/>
              </a:rPr>
              <a:t> </a:t>
            </a:r>
            <a:r>
              <a:rPr sz="1400" spc="-10" dirty="0">
                <a:latin typeface="Calibri"/>
                <a:cs typeface="Calibri"/>
              </a:rPr>
              <a:t>to</a:t>
            </a:r>
            <a:r>
              <a:rPr sz="1400" spc="-15" dirty="0">
                <a:latin typeface="Calibri"/>
                <a:cs typeface="Calibri"/>
              </a:rPr>
              <a:t> </a:t>
            </a:r>
            <a:r>
              <a:rPr sz="1400" spc="-5" dirty="0">
                <a:latin typeface="Calibri"/>
                <a:cs typeface="Calibri"/>
              </a:rPr>
              <a:t>arrive </a:t>
            </a:r>
            <a:r>
              <a:rPr sz="1400" spc="-10" dirty="0">
                <a:latin typeface="Calibri"/>
                <a:cs typeface="Calibri"/>
              </a:rPr>
              <a:t>at</a:t>
            </a:r>
            <a:r>
              <a:rPr sz="1400" spc="5"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analysis</a:t>
            </a:r>
            <a:r>
              <a:rPr sz="1400" spc="15" dirty="0">
                <a:latin typeface="Calibri"/>
                <a:cs typeface="Calibri"/>
              </a:rPr>
              <a:t> </a:t>
            </a:r>
            <a:r>
              <a:rPr sz="1400" spc="-5" dirty="0">
                <a:latin typeface="Calibri"/>
                <a:cs typeface="Calibri"/>
              </a:rPr>
              <a:t>conclusion</a:t>
            </a:r>
            <a:endParaRPr sz="1400">
              <a:latin typeface="Calibri"/>
              <a:cs typeface="Calibri"/>
            </a:endParaRPr>
          </a:p>
          <a:p>
            <a:pPr marL="527685" lvl="1" indent="-172720">
              <a:lnSpc>
                <a:spcPct val="100000"/>
              </a:lnSpc>
              <a:spcBef>
                <a:spcPts val="155"/>
              </a:spcBef>
              <a:buFont typeface="Arial MT"/>
              <a:buChar char="•"/>
              <a:tabLst>
                <a:tab pos="528320" algn="l"/>
              </a:tabLst>
            </a:pPr>
            <a:r>
              <a:rPr sz="1400" spc="-5" dirty="0">
                <a:latin typeface="Calibri"/>
                <a:cs typeface="Calibri"/>
              </a:rPr>
              <a:t>Purpose</a:t>
            </a:r>
            <a:r>
              <a:rPr sz="1400" spc="-45" dirty="0">
                <a:latin typeface="Calibri"/>
                <a:cs typeface="Calibri"/>
              </a:rPr>
              <a:t> </a:t>
            </a:r>
            <a:r>
              <a:rPr sz="1400" spc="-10" dirty="0">
                <a:latin typeface="Calibri"/>
                <a:cs typeface="Calibri"/>
              </a:rPr>
              <a:t>for</a:t>
            </a:r>
            <a:r>
              <a:rPr sz="1400" spc="-35" dirty="0">
                <a:latin typeface="Calibri"/>
                <a:cs typeface="Calibri"/>
              </a:rPr>
              <a:t> </a:t>
            </a:r>
            <a:r>
              <a:rPr sz="1400" spc="-5" dirty="0">
                <a:latin typeface="Calibri"/>
                <a:cs typeface="Calibri"/>
              </a:rPr>
              <a:t>which</a:t>
            </a:r>
            <a:r>
              <a:rPr sz="1400" spc="-35" dirty="0">
                <a:latin typeface="Calibri"/>
                <a:cs typeface="Calibri"/>
              </a:rPr>
              <a:t> </a:t>
            </a:r>
            <a:r>
              <a:rPr sz="1400" spc="-5" dirty="0">
                <a:latin typeface="Calibri"/>
                <a:cs typeface="Calibri"/>
              </a:rPr>
              <a:t>the</a:t>
            </a:r>
            <a:r>
              <a:rPr sz="1400" dirty="0">
                <a:latin typeface="Calibri"/>
                <a:cs typeface="Calibri"/>
              </a:rPr>
              <a:t> loan</a:t>
            </a:r>
            <a:r>
              <a:rPr sz="1400" spc="-35" dirty="0">
                <a:latin typeface="Calibri"/>
                <a:cs typeface="Calibri"/>
              </a:rPr>
              <a:t> </a:t>
            </a:r>
            <a:r>
              <a:rPr sz="1400" dirty="0">
                <a:latin typeface="Calibri"/>
                <a:cs typeface="Calibri"/>
              </a:rPr>
              <a:t>is</a:t>
            </a:r>
            <a:r>
              <a:rPr sz="1400" spc="-5" dirty="0">
                <a:latin typeface="Calibri"/>
                <a:cs typeface="Calibri"/>
              </a:rPr>
              <a:t> </a:t>
            </a:r>
            <a:r>
              <a:rPr sz="1400" spc="-15" dirty="0">
                <a:latin typeface="Calibri"/>
                <a:cs typeface="Calibri"/>
              </a:rPr>
              <a:t>taken</a:t>
            </a:r>
            <a:endParaRPr sz="1400">
              <a:latin typeface="Calibri"/>
              <a:cs typeface="Calibri"/>
            </a:endParaRPr>
          </a:p>
          <a:p>
            <a:pPr marL="527685" lvl="1" indent="-172720">
              <a:lnSpc>
                <a:spcPct val="100000"/>
              </a:lnSpc>
              <a:spcBef>
                <a:spcPts val="190"/>
              </a:spcBef>
              <a:buFont typeface="Arial MT"/>
              <a:buChar char="•"/>
              <a:tabLst>
                <a:tab pos="528320" algn="l"/>
              </a:tabLst>
            </a:pPr>
            <a:r>
              <a:rPr sz="1400" spc="-5" dirty="0">
                <a:latin typeface="Calibri"/>
                <a:cs typeface="Calibri"/>
              </a:rPr>
              <a:t>Annual</a:t>
            </a:r>
            <a:r>
              <a:rPr sz="1400" spc="-20" dirty="0">
                <a:latin typeface="Calibri"/>
                <a:cs typeface="Calibri"/>
              </a:rPr>
              <a:t> </a:t>
            </a:r>
            <a:r>
              <a:rPr sz="1400" spc="-10" dirty="0">
                <a:latin typeface="Calibri"/>
                <a:cs typeface="Calibri"/>
              </a:rPr>
              <a:t>Income</a:t>
            </a:r>
            <a:r>
              <a:rPr sz="1400" spc="-40" dirty="0">
                <a:latin typeface="Calibri"/>
                <a:cs typeface="Calibri"/>
              </a:rPr>
              <a:t> </a:t>
            </a:r>
            <a:r>
              <a:rPr sz="1400" dirty="0">
                <a:latin typeface="Calibri"/>
                <a:cs typeface="Calibri"/>
              </a:rPr>
              <a:t>of</a:t>
            </a:r>
            <a:r>
              <a:rPr sz="1400" spc="-45" dirty="0">
                <a:latin typeface="Calibri"/>
                <a:cs typeface="Calibri"/>
              </a:rPr>
              <a:t> </a:t>
            </a:r>
            <a:r>
              <a:rPr sz="1400" spc="-5" dirty="0">
                <a:latin typeface="Calibri"/>
                <a:cs typeface="Calibri"/>
              </a:rPr>
              <a:t>the</a:t>
            </a:r>
            <a:r>
              <a:rPr sz="1400" dirty="0">
                <a:latin typeface="Calibri"/>
                <a:cs typeface="Calibri"/>
              </a:rPr>
              <a:t> loan</a:t>
            </a:r>
            <a:r>
              <a:rPr sz="1400" spc="-40" dirty="0">
                <a:latin typeface="Calibri"/>
                <a:cs typeface="Calibri"/>
              </a:rPr>
              <a:t> </a:t>
            </a:r>
            <a:r>
              <a:rPr sz="1400" spc="-5" dirty="0">
                <a:latin typeface="Calibri"/>
                <a:cs typeface="Calibri"/>
              </a:rPr>
              <a:t>applicants</a:t>
            </a:r>
            <a:endParaRPr sz="1400">
              <a:latin typeface="Calibri"/>
              <a:cs typeface="Calibri"/>
            </a:endParaRPr>
          </a:p>
          <a:p>
            <a:pPr marL="527685" lvl="1" indent="-172720">
              <a:lnSpc>
                <a:spcPct val="100000"/>
              </a:lnSpc>
              <a:spcBef>
                <a:spcPts val="300"/>
              </a:spcBef>
              <a:buFont typeface="Arial MT"/>
              <a:buChar char="•"/>
              <a:tabLst>
                <a:tab pos="528320" algn="l"/>
              </a:tabLst>
            </a:pPr>
            <a:r>
              <a:rPr sz="1400" spc="-5" dirty="0">
                <a:latin typeface="Calibri"/>
                <a:cs typeface="Calibri"/>
              </a:rPr>
              <a:t>Loan</a:t>
            </a:r>
            <a:r>
              <a:rPr sz="1400" spc="-60" dirty="0">
                <a:latin typeface="Calibri"/>
                <a:cs typeface="Calibri"/>
              </a:rPr>
              <a:t> </a:t>
            </a:r>
            <a:r>
              <a:rPr sz="1400" spc="-10" dirty="0">
                <a:latin typeface="Calibri"/>
                <a:cs typeface="Calibri"/>
              </a:rPr>
              <a:t>duration</a:t>
            </a:r>
            <a:r>
              <a:rPr sz="1400" spc="-70" dirty="0">
                <a:latin typeface="Calibri"/>
                <a:cs typeface="Calibri"/>
              </a:rPr>
              <a:t> </a:t>
            </a:r>
            <a:r>
              <a:rPr sz="1400" spc="-5" dirty="0">
                <a:latin typeface="Calibri"/>
                <a:cs typeface="Calibri"/>
              </a:rPr>
              <a:t>(term)</a:t>
            </a:r>
            <a:endParaRPr sz="1400">
              <a:latin typeface="Calibri"/>
              <a:cs typeface="Calibri"/>
            </a:endParaRPr>
          </a:p>
          <a:p>
            <a:pPr marL="527685" lvl="1" indent="-172720">
              <a:lnSpc>
                <a:spcPct val="100000"/>
              </a:lnSpc>
              <a:spcBef>
                <a:spcPts val="305"/>
              </a:spcBef>
              <a:buFont typeface="Arial MT"/>
              <a:buChar char="•"/>
              <a:tabLst>
                <a:tab pos="528320" algn="l"/>
              </a:tabLst>
            </a:pPr>
            <a:r>
              <a:rPr sz="1400" spc="-5" dirty="0">
                <a:latin typeface="Calibri"/>
                <a:cs typeface="Calibri"/>
              </a:rPr>
              <a:t>Grade</a:t>
            </a:r>
            <a:r>
              <a:rPr sz="1400" spc="-45" dirty="0">
                <a:latin typeface="Calibri"/>
                <a:cs typeface="Calibri"/>
              </a:rPr>
              <a:t> </a:t>
            </a:r>
            <a:r>
              <a:rPr sz="1400" spc="-5" dirty="0">
                <a:latin typeface="Calibri"/>
                <a:cs typeface="Calibri"/>
              </a:rPr>
              <a:t>allocated</a:t>
            </a:r>
            <a:r>
              <a:rPr sz="1400" spc="-35" dirty="0">
                <a:latin typeface="Calibri"/>
                <a:cs typeface="Calibri"/>
              </a:rPr>
              <a:t> </a:t>
            </a:r>
            <a:r>
              <a:rPr sz="1400" spc="-10" dirty="0">
                <a:latin typeface="Calibri"/>
                <a:cs typeface="Calibri"/>
              </a:rPr>
              <a:t>by</a:t>
            </a:r>
            <a:r>
              <a:rPr sz="1400" spc="-35" dirty="0">
                <a:latin typeface="Calibri"/>
                <a:cs typeface="Calibri"/>
              </a:rPr>
              <a:t> </a:t>
            </a:r>
            <a:r>
              <a:rPr sz="1400" spc="-5" dirty="0">
                <a:latin typeface="Calibri"/>
                <a:cs typeface="Calibri"/>
              </a:rPr>
              <a:t>the</a:t>
            </a:r>
            <a:r>
              <a:rPr sz="1400" spc="-20" dirty="0">
                <a:latin typeface="Calibri"/>
                <a:cs typeface="Calibri"/>
              </a:rPr>
              <a:t> </a:t>
            </a:r>
            <a:r>
              <a:rPr sz="1400" spc="-15" dirty="0">
                <a:latin typeface="Calibri"/>
                <a:cs typeface="Calibri"/>
              </a:rPr>
              <a:t>LC</a:t>
            </a:r>
            <a:endParaRPr sz="1400">
              <a:latin typeface="Calibri"/>
              <a:cs typeface="Calibri"/>
            </a:endParaRPr>
          </a:p>
          <a:p>
            <a:pPr marL="527685" lvl="1" indent="-172720">
              <a:lnSpc>
                <a:spcPct val="100000"/>
              </a:lnSpc>
              <a:spcBef>
                <a:spcPts val="204"/>
              </a:spcBef>
              <a:buFont typeface="Arial MT"/>
              <a:buChar char="•"/>
              <a:tabLst>
                <a:tab pos="528320" algn="l"/>
              </a:tabLst>
            </a:pPr>
            <a:r>
              <a:rPr sz="1400" spc="-20" dirty="0">
                <a:latin typeface="Calibri"/>
                <a:cs typeface="Calibri"/>
              </a:rPr>
              <a:t>Employment</a:t>
            </a:r>
            <a:r>
              <a:rPr sz="1400" spc="45" dirty="0">
                <a:latin typeface="Calibri"/>
                <a:cs typeface="Calibri"/>
              </a:rPr>
              <a:t> </a:t>
            </a:r>
            <a:r>
              <a:rPr sz="1400" spc="-10" dirty="0">
                <a:latin typeface="Calibri"/>
                <a:cs typeface="Calibri"/>
              </a:rPr>
              <a:t>Length</a:t>
            </a:r>
            <a:r>
              <a:rPr sz="1400" dirty="0">
                <a:latin typeface="Calibri"/>
                <a:cs typeface="Calibri"/>
              </a:rPr>
              <a:t> of</a:t>
            </a:r>
            <a:r>
              <a:rPr sz="1400" spc="-25" dirty="0">
                <a:latin typeface="Calibri"/>
                <a:cs typeface="Calibri"/>
              </a:rPr>
              <a:t> </a:t>
            </a:r>
            <a:r>
              <a:rPr sz="1400" spc="-5" dirty="0">
                <a:latin typeface="Calibri"/>
                <a:cs typeface="Calibri"/>
              </a:rPr>
              <a:t>the</a:t>
            </a:r>
            <a:r>
              <a:rPr sz="1400" spc="-10" dirty="0">
                <a:latin typeface="Calibri"/>
                <a:cs typeface="Calibri"/>
              </a:rPr>
              <a:t> </a:t>
            </a:r>
            <a:r>
              <a:rPr sz="1400" dirty="0">
                <a:latin typeface="Calibri"/>
                <a:cs typeface="Calibri"/>
              </a:rPr>
              <a:t>loan</a:t>
            </a:r>
            <a:r>
              <a:rPr sz="1400" spc="-25" dirty="0">
                <a:latin typeface="Calibri"/>
                <a:cs typeface="Calibri"/>
              </a:rPr>
              <a:t> </a:t>
            </a:r>
            <a:r>
              <a:rPr sz="1400" spc="-5" dirty="0">
                <a:latin typeface="Calibri"/>
                <a:cs typeface="Calibri"/>
              </a:rPr>
              <a:t>applicants</a:t>
            </a:r>
            <a:endParaRPr sz="1400">
              <a:latin typeface="Calibri"/>
              <a:cs typeface="Calibri"/>
            </a:endParaRPr>
          </a:p>
          <a:p>
            <a:pPr marL="527685" lvl="1" indent="-172720">
              <a:lnSpc>
                <a:spcPct val="100000"/>
              </a:lnSpc>
              <a:spcBef>
                <a:spcPts val="300"/>
              </a:spcBef>
              <a:buFont typeface="Arial MT"/>
              <a:buChar char="•"/>
              <a:tabLst>
                <a:tab pos="528320" algn="l"/>
              </a:tabLst>
            </a:pPr>
            <a:r>
              <a:rPr sz="1400" spc="-10" dirty="0">
                <a:latin typeface="Calibri"/>
                <a:cs typeface="Calibri"/>
              </a:rPr>
              <a:t>Interest</a:t>
            </a:r>
            <a:r>
              <a:rPr sz="1400" spc="-30" dirty="0">
                <a:latin typeface="Calibri"/>
                <a:cs typeface="Calibri"/>
              </a:rPr>
              <a:t> </a:t>
            </a:r>
            <a:r>
              <a:rPr sz="1400" spc="-10" dirty="0">
                <a:latin typeface="Calibri"/>
                <a:cs typeface="Calibri"/>
              </a:rPr>
              <a:t>Rate</a:t>
            </a:r>
            <a:r>
              <a:rPr sz="1400" spc="-20" dirty="0">
                <a:latin typeface="Calibri"/>
                <a:cs typeface="Calibri"/>
              </a:rPr>
              <a:t> </a:t>
            </a:r>
            <a:r>
              <a:rPr sz="1400" dirty="0">
                <a:latin typeface="Calibri"/>
                <a:cs typeface="Calibri"/>
              </a:rPr>
              <a:t>of</a:t>
            </a:r>
            <a:r>
              <a:rPr sz="1400" spc="-45" dirty="0">
                <a:latin typeface="Calibri"/>
                <a:cs typeface="Calibri"/>
              </a:rPr>
              <a:t> </a:t>
            </a:r>
            <a:r>
              <a:rPr sz="1400" spc="-5" dirty="0">
                <a:latin typeface="Calibri"/>
                <a:cs typeface="Calibri"/>
              </a:rPr>
              <a:t>the</a:t>
            </a:r>
            <a:r>
              <a:rPr sz="1400" spc="-10" dirty="0">
                <a:latin typeface="Calibri"/>
                <a:cs typeface="Calibri"/>
              </a:rPr>
              <a:t> </a:t>
            </a:r>
            <a:r>
              <a:rPr sz="1400" dirty="0">
                <a:latin typeface="Calibri"/>
                <a:cs typeface="Calibri"/>
              </a:rPr>
              <a:t>loan</a:t>
            </a:r>
            <a:r>
              <a:rPr sz="1400" spc="-40" dirty="0">
                <a:latin typeface="Calibri"/>
                <a:cs typeface="Calibri"/>
              </a:rPr>
              <a:t> </a:t>
            </a:r>
            <a:r>
              <a:rPr sz="1400" spc="-5" dirty="0">
                <a:latin typeface="Calibri"/>
                <a:cs typeface="Calibri"/>
              </a:rPr>
              <a:t>amount</a:t>
            </a:r>
            <a:endParaRPr sz="1400">
              <a:latin typeface="Calibri"/>
              <a:cs typeface="Calibri"/>
            </a:endParaRPr>
          </a:p>
          <a:p>
            <a:pPr marL="184785" marR="113030" indent="-172720">
              <a:lnSpc>
                <a:spcPct val="77100"/>
              </a:lnSpc>
              <a:spcBef>
                <a:spcPts val="944"/>
              </a:spcBef>
              <a:buFont typeface="Arial MT"/>
              <a:buChar char="•"/>
              <a:tabLst>
                <a:tab pos="212090" algn="l"/>
                <a:tab pos="212725" algn="l"/>
              </a:tabLst>
            </a:pPr>
            <a:r>
              <a:rPr dirty="0"/>
              <a:t>	</a:t>
            </a:r>
            <a:r>
              <a:rPr sz="1400" dirty="0">
                <a:latin typeface="Calibri"/>
                <a:cs typeface="Calibri"/>
              </a:rPr>
              <a:t>As</a:t>
            </a:r>
            <a:r>
              <a:rPr sz="1400" spc="-10" dirty="0">
                <a:latin typeface="Calibri"/>
                <a:cs typeface="Calibri"/>
              </a:rPr>
              <a:t> </a:t>
            </a:r>
            <a:r>
              <a:rPr sz="1400" spc="-5" dirty="0">
                <a:latin typeface="Calibri"/>
                <a:cs typeface="Calibri"/>
              </a:rPr>
              <a:t>per</a:t>
            </a:r>
            <a:r>
              <a:rPr sz="1400" spc="5"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analysis,</a:t>
            </a:r>
            <a:r>
              <a:rPr sz="1400" spc="10" dirty="0">
                <a:latin typeface="Calibri"/>
                <a:cs typeface="Calibri"/>
              </a:rPr>
              <a:t> </a:t>
            </a:r>
            <a:r>
              <a:rPr sz="1400" dirty="0">
                <a:latin typeface="Calibri"/>
                <a:cs typeface="Calibri"/>
              </a:rPr>
              <a:t>it</a:t>
            </a:r>
            <a:r>
              <a:rPr sz="1400" spc="25" dirty="0">
                <a:latin typeface="Calibri"/>
                <a:cs typeface="Calibri"/>
              </a:rPr>
              <a:t> </a:t>
            </a:r>
            <a:r>
              <a:rPr sz="1400" spc="-5" dirty="0">
                <a:latin typeface="Calibri"/>
                <a:cs typeface="Calibri"/>
              </a:rPr>
              <a:t>can be</a:t>
            </a:r>
            <a:r>
              <a:rPr sz="1400" spc="5" dirty="0">
                <a:latin typeface="Calibri"/>
                <a:cs typeface="Calibri"/>
              </a:rPr>
              <a:t> </a:t>
            </a:r>
            <a:r>
              <a:rPr sz="1400" spc="-10" dirty="0">
                <a:latin typeface="Calibri"/>
                <a:cs typeface="Calibri"/>
              </a:rPr>
              <a:t>inferred</a:t>
            </a:r>
            <a:r>
              <a:rPr sz="1400" spc="5" dirty="0">
                <a:latin typeface="Calibri"/>
                <a:cs typeface="Calibri"/>
              </a:rPr>
              <a:t> </a:t>
            </a:r>
            <a:r>
              <a:rPr sz="1400" spc="-5" dirty="0">
                <a:latin typeface="Calibri"/>
                <a:cs typeface="Calibri"/>
              </a:rPr>
              <a:t>that</a:t>
            </a:r>
            <a:r>
              <a:rPr sz="1400" spc="10" dirty="0">
                <a:latin typeface="Calibri"/>
                <a:cs typeface="Calibri"/>
              </a:rPr>
              <a:t> </a:t>
            </a:r>
            <a:r>
              <a:rPr sz="1400" spc="-5" dirty="0">
                <a:latin typeface="Calibri"/>
                <a:cs typeface="Calibri"/>
              </a:rPr>
              <a:t>applicants</a:t>
            </a:r>
            <a:r>
              <a:rPr sz="1400" spc="5" dirty="0">
                <a:latin typeface="Calibri"/>
                <a:cs typeface="Calibri"/>
              </a:rPr>
              <a:t> </a:t>
            </a:r>
            <a:r>
              <a:rPr sz="1400" dirty="0">
                <a:latin typeface="Calibri"/>
                <a:cs typeface="Calibri"/>
              </a:rPr>
              <a:t>who</a:t>
            </a:r>
            <a:r>
              <a:rPr sz="1400" spc="-10" dirty="0">
                <a:latin typeface="Calibri"/>
                <a:cs typeface="Calibri"/>
              </a:rPr>
              <a:t> are</a:t>
            </a:r>
            <a:r>
              <a:rPr sz="1400" spc="15" dirty="0">
                <a:latin typeface="Calibri"/>
                <a:cs typeface="Calibri"/>
              </a:rPr>
              <a:t> </a:t>
            </a:r>
            <a:r>
              <a:rPr sz="1400" dirty="0">
                <a:latin typeface="Calibri"/>
                <a:cs typeface="Calibri"/>
              </a:rPr>
              <a:t>of</a:t>
            </a:r>
            <a:r>
              <a:rPr sz="1400" spc="-5" dirty="0">
                <a:latin typeface="Calibri"/>
                <a:cs typeface="Calibri"/>
              </a:rPr>
              <a:t> </a:t>
            </a:r>
            <a:r>
              <a:rPr sz="1400" dirty="0">
                <a:latin typeface="Calibri"/>
                <a:cs typeface="Calibri"/>
              </a:rPr>
              <a:t>low</a:t>
            </a:r>
            <a:r>
              <a:rPr sz="1400" spc="-20" dirty="0">
                <a:latin typeface="Calibri"/>
                <a:cs typeface="Calibri"/>
              </a:rPr>
              <a:t> </a:t>
            </a:r>
            <a:r>
              <a:rPr sz="1400" spc="-15" dirty="0">
                <a:latin typeface="Calibri"/>
                <a:cs typeface="Calibri"/>
              </a:rPr>
              <a:t>income</a:t>
            </a:r>
            <a:r>
              <a:rPr sz="1400" spc="50" dirty="0">
                <a:latin typeface="Calibri"/>
                <a:cs typeface="Calibri"/>
              </a:rPr>
              <a:t> </a:t>
            </a:r>
            <a:r>
              <a:rPr sz="1400" spc="-10" dirty="0">
                <a:latin typeface="Calibri"/>
                <a:cs typeface="Calibri"/>
              </a:rPr>
              <a:t>group</a:t>
            </a:r>
            <a:r>
              <a:rPr sz="1400" dirty="0">
                <a:latin typeface="Calibri"/>
                <a:cs typeface="Calibri"/>
              </a:rPr>
              <a:t> </a:t>
            </a:r>
            <a:r>
              <a:rPr sz="1400" spc="-5" dirty="0">
                <a:latin typeface="Calibri"/>
                <a:cs typeface="Calibri"/>
              </a:rPr>
              <a:t>and</a:t>
            </a:r>
            <a:r>
              <a:rPr sz="1400" spc="5" dirty="0">
                <a:latin typeface="Calibri"/>
                <a:cs typeface="Calibri"/>
              </a:rPr>
              <a:t> </a:t>
            </a:r>
            <a:r>
              <a:rPr sz="1400" spc="-15" dirty="0">
                <a:latin typeface="Calibri"/>
                <a:cs typeface="Calibri"/>
              </a:rPr>
              <a:t>have</a:t>
            </a:r>
            <a:r>
              <a:rPr sz="1400" dirty="0">
                <a:latin typeface="Calibri"/>
                <a:cs typeface="Calibri"/>
              </a:rPr>
              <a:t> </a:t>
            </a:r>
            <a:r>
              <a:rPr sz="1400" spc="-15" dirty="0">
                <a:latin typeface="Calibri"/>
                <a:cs typeface="Calibri"/>
              </a:rPr>
              <a:t>taken</a:t>
            </a:r>
            <a:r>
              <a:rPr sz="1400" spc="5" dirty="0">
                <a:latin typeface="Calibri"/>
                <a:cs typeface="Calibri"/>
              </a:rPr>
              <a:t> </a:t>
            </a:r>
            <a:r>
              <a:rPr sz="1400" dirty="0">
                <a:latin typeface="Calibri"/>
                <a:cs typeface="Calibri"/>
              </a:rPr>
              <a:t>a</a:t>
            </a:r>
            <a:r>
              <a:rPr sz="1400" spc="15" dirty="0">
                <a:latin typeface="Calibri"/>
                <a:cs typeface="Calibri"/>
              </a:rPr>
              <a:t> </a:t>
            </a:r>
            <a:r>
              <a:rPr sz="1400" spc="-5" dirty="0">
                <a:latin typeface="Calibri"/>
                <a:cs typeface="Calibri"/>
              </a:rPr>
              <a:t>high</a:t>
            </a:r>
            <a:r>
              <a:rPr sz="1400" spc="-10" dirty="0">
                <a:latin typeface="Calibri"/>
                <a:cs typeface="Calibri"/>
              </a:rPr>
              <a:t> interest</a:t>
            </a:r>
            <a:r>
              <a:rPr sz="1400" spc="20" dirty="0">
                <a:latin typeface="Calibri"/>
                <a:cs typeface="Calibri"/>
              </a:rPr>
              <a:t> </a:t>
            </a:r>
            <a:r>
              <a:rPr sz="1400" dirty="0">
                <a:latin typeface="Calibri"/>
                <a:cs typeface="Calibri"/>
              </a:rPr>
              <a:t>loan</a:t>
            </a:r>
            <a:r>
              <a:rPr sz="1400" spc="-15" dirty="0">
                <a:latin typeface="Calibri"/>
                <a:cs typeface="Calibri"/>
              </a:rPr>
              <a:t> </a:t>
            </a:r>
            <a:r>
              <a:rPr sz="1400" dirty="0">
                <a:latin typeface="Calibri"/>
                <a:cs typeface="Calibri"/>
              </a:rPr>
              <a:t>with</a:t>
            </a:r>
            <a:r>
              <a:rPr sz="1400" spc="55" dirty="0">
                <a:latin typeface="Calibri"/>
                <a:cs typeface="Calibri"/>
              </a:rPr>
              <a:t> </a:t>
            </a:r>
            <a:r>
              <a:rPr sz="1400" spc="-5" dirty="0">
                <a:latin typeface="Calibri"/>
                <a:cs typeface="Calibri"/>
              </a:rPr>
              <a:t>longer </a:t>
            </a:r>
            <a:r>
              <a:rPr sz="1400" spc="-10" dirty="0">
                <a:latin typeface="Calibri"/>
                <a:cs typeface="Calibri"/>
              </a:rPr>
              <a:t>duration</a:t>
            </a:r>
            <a:r>
              <a:rPr sz="1400" dirty="0">
                <a:latin typeface="Calibri"/>
                <a:cs typeface="Calibri"/>
              </a:rPr>
              <a:t> </a:t>
            </a:r>
            <a:r>
              <a:rPr sz="1400" spc="-10" dirty="0">
                <a:latin typeface="Calibri"/>
                <a:cs typeface="Calibri"/>
              </a:rPr>
              <a:t>for </a:t>
            </a:r>
            <a:r>
              <a:rPr sz="1400" spc="-300" dirty="0">
                <a:latin typeface="Calibri"/>
                <a:cs typeface="Calibri"/>
              </a:rPr>
              <a:t> </a:t>
            </a:r>
            <a:r>
              <a:rPr sz="1400" spc="-15" dirty="0">
                <a:latin typeface="Calibri"/>
                <a:cs typeface="Calibri"/>
              </a:rPr>
              <a:t>small</a:t>
            </a:r>
            <a:r>
              <a:rPr sz="1400" spc="55" dirty="0">
                <a:latin typeface="Calibri"/>
                <a:cs typeface="Calibri"/>
              </a:rPr>
              <a:t> </a:t>
            </a:r>
            <a:r>
              <a:rPr sz="1400" spc="-5" dirty="0">
                <a:latin typeface="Calibri"/>
                <a:cs typeface="Calibri"/>
              </a:rPr>
              <a:t>business</a:t>
            </a:r>
            <a:r>
              <a:rPr sz="1400" spc="-20" dirty="0">
                <a:latin typeface="Calibri"/>
                <a:cs typeface="Calibri"/>
              </a:rPr>
              <a:t> </a:t>
            </a:r>
            <a:r>
              <a:rPr sz="1400" spc="-15" dirty="0">
                <a:latin typeface="Calibri"/>
                <a:cs typeface="Calibri"/>
              </a:rPr>
              <a:t>have</a:t>
            </a:r>
            <a:r>
              <a:rPr sz="1400" spc="10" dirty="0">
                <a:latin typeface="Calibri"/>
                <a:cs typeface="Calibri"/>
              </a:rPr>
              <a:t> </a:t>
            </a:r>
            <a:r>
              <a:rPr sz="1400" spc="-15" dirty="0">
                <a:latin typeface="Calibri"/>
                <a:cs typeface="Calibri"/>
              </a:rPr>
              <a:t>more</a:t>
            </a:r>
            <a:r>
              <a:rPr sz="1400" spc="15" dirty="0">
                <a:latin typeface="Calibri"/>
                <a:cs typeface="Calibri"/>
              </a:rPr>
              <a:t> </a:t>
            </a:r>
            <a:r>
              <a:rPr sz="1400" spc="-5" dirty="0">
                <a:latin typeface="Calibri"/>
                <a:cs typeface="Calibri"/>
              </a:rPr>
              <a:t>probability </a:t>
            </a:r>
            <a:r>
              <a:rPr sz="1400" dirty="0">
                <a:latin typeface="Calibri"/>
                <a:cs typeface="Calibri"/>
              </a:rPr>
              <a:t>of</a:t>
            </a:r>
            <a:r>
              <a:rPr sz="1400" spc="-10" dirty="0">
                <a:latin typeface="Calibri"/>
                <a:cs typeface="Calibri"/>
              </a:rPr>
              <a:t> </a:t>
            </a:r>
            <a:r>
              <a:rPr sz="1400" spc="-5" dirty="0">
                <a:latin typeface="Calibri"/>
                <a:cs typeface="Calibri"/>
              </a:rPr>
              <a:t>defaulting.</a:t>
            </a:r>
            <a:r>
              <a:rPr sz="1400" spc="-15" dirty="0">
                <a:latin typeface="Calibri"/>
                <a:cs typeface="Calibri"/>
              </a:rPr>
              <a:t> </a:t>
            </a:r>
            <a:r>
              <a:rPr sz="1400" spc="-5" dirty="0">
                <a:latin typeface="Calibri"/>
                <a:cs typeface="Calibri"/>
              </a:rPr>
              <a:t>Hence</a:t>
            </a:r>
            <a:r>
              <a:rPr sz="1400" spc="-10" dirty="0">
                <a:latin typeface="Calibri"/>
                <a:cs typeface="Calibri"/>
              </a:rPr>
              <a:t> </a:t>
            </a:r>
            <a:r>
              <a:rPr sz="1400" spc="-15" dirty="0">
                <a:latin typeface="Calibri"/>
                <a:cs typeface="Calibri"/>
              </a:rPr>
              <a:t>extra</a:t>
            </a:r>
            <a:r>
              <a:rPr sz="1400" spc="10" dirty="0">
                <a:latin typeface="Calibri"/>
                <a:cs typeface="Calibri"/>
              </a:rPr>
              <a:t> </a:t>
            </a:r>
            <a:r>
              <a:rPr sz="1400" spc="-10" dirty="0">
                <a:latin typeface="Calibri"/>
                <a:cs typeface="Calibri"/>
              </a:rPr>
              <a:t>care</a:t>
            </a:r>
            <a:r>
              <a:rPr sz="1400" spc="5" dirty="0">
                <a:latin typeface="Calibri"/>
                <a:cs typeface="Calibri"/>
              </a:rPr>
              <a:t> </a:t>
            </a:r>
            <a:r>
              <a:rPr sz="1400" spc="-5" dirty="0">
                <a:latin typeface="Calibri"/>
                <a:cs typeface="Calibri"/>
              </a:rPr>
              <a:t>should</a:t>
            </a:r>
            <a:r>
              <a:rPr sz="1400" spc="-25" dirty="0">
                <a:latin typeface="Calibri"/>
                <a:cs typeface="Calibri"/>
              </a:rPr>
              <a:t> </a:t>
            </a:r>
            <a:r>
              <a:rPr sz="1400" spc="-5" dirty="0">
                <a:latin typeface="Calibri"/>
                <a:cs typeface="Calibri"/>
              </a:rPr>
              <a:t>be</a:t>
            </a:r>
            <a:r>
              <a:rPr sz="1400" spc="5" dirty="0">
                <a:latin typeface="Calibri"/>
                <a:cs typeface="Calibri"/>
              </a:rPr>
              <a:t> </a:t>
            </a:r>
            <a:r>
              <a:rPr sz="1400" spc="-15" dirty="0">
                <a:latin typeface="Calibri"/>
                <a:cs typeface="Calibri"/>
              </a:rPr>
              <a:t>taken</a:t>
            </a:r>
            <a:r>
              <a:rPr sz="1400" spc="-5" dirty="0">
                <a:latin typeface="Calibri"/>
                <a:cs typeface="Calibri"/>
              </a:rPr>
              <a:t> </a:t>
            </a:r>
            <a:r>
              <a:rPr sz="1400" spc="-10" dirty="0">
                <a:latin typeface="Calibri"/>
                <a:cs typeface="Calibri"/>
              </a:rPr>
              <a:t>before</a:t>
            </a:r>
            <a:r>
              <a:rPr sz="1400" spc="-30" dirty="0">
                <a:latin typeface="Calibri"/>
                <a:cs typeface="Calibri"/>
              </a:rPr>
              <a:t> </a:t>
            </a:r>
            <a:r>
              <a:rPr sz="1400" spc="-5" dirty="0">
                <a:latin typeface="Calibri"/>
                <a:cs typeface="Calibri"/>
              </a:rPr>
              <a:t>lending</a:t>
            </a:r>
            <a:r>
              <a:rPr sz="1400" spc="5" dirty="0">
                <a:latin typeface="Calibri"/>
                <a:cs typeface="Calibri"/>
              </a:rPr>
              <a:t> </a:t>
            </a:r>
            <a:r>
              <a:rPr sz="1400" spc="-5" dirty="0">
                <a:latin typeface="Calibri"/>
                <a:cs typeface="Calibri"/>
              </a:rPr>
              <a:t>them loans.</a:t>
            </a:r>
            <a:endParaRPr sz="1400">
              <a:latin typeface="Calibri"/>
              <a:cs typeface="Calibri"/>
            </a:endParaRPr>
          </a:p>
          <a:p>
            <a:pPr marL="184785" indent="-172720">
              <a:lnSpc>
                <a:spcPct val="100000"/>
              </a:lnSpc>
              <a:spcBef>
                <a:spcPts val="530"/>
              </a:spcBef>
              <a:buFont typeface="Arial MT"/>
              <a:buChar char="•"/>
              <a:tabLst>
                <a:tab pos="185420" algn="l"/>
              </a:tabLst>
            </a:pPr>
            <a:r>
              <a:rPr sz="1400" spc="-5" dirty="0">
                <a:latin typeface="Calibri"/>
                <a:cs typeface="Calibri"/>
              </a:rPr>
              <a:t>Lending</a:t>
            </a:r>
            <a:r>
              <a:rPr sz="1400" spc="20" dirty="0">
                <a:latin typeface="Calibri"/>
                <a:cs typeface="Calibri"/>
              </a:rPr>
              <a:t> </a:t>
            </a:r>
            <a:r>
              <a:rPr sz="1400" spc="-5" dirty="0">
                <a:latin typeface="Calibri"/>
                <a:cs typeface="Calibri"/>
              </a:rPr>
              <a:t>club</a:t>
            </a:r>
            <a:r>
              <a:rPr sz="1400" dirty="0">
                <a:latin typeface="Calibri"/>
                <a:cs typeface="Calibri"/>
              </a:rPr>
              <a:t> </a:t>
            </a:r>
            <a:r>
              <a:rPr sz="1400" spc="-5" dirty="0">
                <a:latin typeface="Calibri"/>
                <a:cs typeface="Calibri"/>
              </a:rPr>
              <a:t>should</a:t>
            </a:r>
            <a:r>
              <a:rPr sz="1400" dirty="0">
                <a:latin typeface="Calibri"/>
                <a:cs typeface="Calibri"/>
              </a:rPr>
              <a:t> </a:t>
            </a:r>
            <a:r>
              <a:rPr sz="1400" spc="-10" dirty="0">
                <a:latin typeface="Calibri"/>
                <a:cs typeface="Calibri"/>
              </a:rPr>
              <a:t>reduce</a:t>
            </a:r>
            <a:r>
              <a:rPr sz="1400" spc="5" dirty="0">
                <a:latin typeface="Calibri"/>
                <a:cs typeface="Calibri"/>
              </a:rPr>
              <a:t> </a:t>
            </a:r>
            <a:r>
              <a:rPr sz="1400" spc="-5" dirty="0">
                <a:latin typeface="Calibri"/>
                <a:cs typeface="Calibri"/>
              </a:rPr>
              <a:t>the</a:t>
            </a:r>
            <a:r>
              <a:rPr sz="1400" spc="15" dirty="0">
                <a:latin typeface="Calibri"/>
                <a:cs typeface="Calibri"/>
              </a:rPr>
              <a:t> </a:t>
            </a:r>
            <a:r>
              <a:rPr sz="1400" dirty="0">
                <a:latin typeface="Calibri"/>
                <a:cs typeface="Calibri"/>
              </a:rPr>
              <a:t>high </a:t>
            </a:r>
            <a:r>
              <a:rPr sz="1400" spc="-10" dirty="0">
                <a:latin typeface="Calibri"/>
                <a:cs typeface="Calibri"/>
              </a:rPr>
              <a:t>interest</a:t>
            </a:r>
            <a:r>
              <a:rPr sz="1400" spc="20" dirty="0">
                <a:latin typeface="Calibri"/>
                <a:cs typeface="Calibri"/>
              </a:rPr>
              <a:t> </a:t>
            </a:r>
            <a:r>
              <a:rPr sz="1400" dirty="0">
                <a:latin typeface="Calibri"/>
                <a:cs typeface="Calibri"/>
              </a:rPr>
              <a:t>loans</a:t>
            </a:r>
            <a:r>
              <a:rPr sz="1400" spc="5" dirty="0">
                <a:latin typeface="Calibri"/>
                <a:cs typeface="Calibri"/>
              </a:rPr>
              <a:t> </a:t>
            </a:r>
            <a:r>
              <a:rPr sz="1400" spc="-10" dirty="0">
                <a:latin typeface="Calibri"/>
                <a:cs typeface="Calibri"/>
              </a:rPr>
              <a:t>for</a:t>
            </a:r>
            <a:r>
              <a:rPr sz="1400" spc="-20" dirty="0">
                <a:latin typeface="Calibri"/>
                <a:cs typeface="Calibri"/>
              </a:rPr>
              <a:t> </a:t>
            </a:r>
            <a:r>
              <a:rPr sz="1400" spc="-5" dirty="0">
                <a:latin typeface="Calibri"/>
                <a:cs typeface="Calibri"/>
              </a:rPr>
              <a:t>60</a:t>
            </a:r>
            <a:r>
              <a:rPr sz="1400" spc="5" dirty="0">
                <a:latin typeface="Calibri"/>
                <a:cs typeface="Calibri"/>
              </a:rPr>
              <a:t> </a:t>
            </a:r>
            <a:r>
              <a:rPr sz="1400" spc="-5" dirty="0">
                <a:latin typeface="Calibri"/>
                <a:cs typeface="Calibri"/>
              </a:rPr>
              <a:t>months</a:t>
            </a:r>
            <a:r>
              <a:rPr sz="1400" spc="5" dirty="0">
                <a:latin typeface="Calibri"/>
                <a:cs typeface="Calibri"/>
              </a:rPr>
              <a:t> </a:t>
            </a:r>
            <a:r>
              <a:rPr sz="1400" spc="-10" dirty="0">
                <a:latin typeface="Calibri"/>
                <a:cs typeface="Calibri"/>
              </a:rPr>
              <a:t>tenure,</a:t>
            </a:r>
            <a:r>
              <a:rPr sz="1400" spc="35" dirty="0">
                <a:latin typeface="Calibri"/>
                <a:cs typeface="Calibri"/>
              </a:rPr>
              <a:t> </a:t>
            </a:r>
            <a:r>
              <a:rPr sz="1400" spc="-5" dirty="0">
                <a:latin typeface="Calibri"/>
                <a:cs typeface="Calibri"/>
              </a:rPr>
              <a:t>they</a:t>
            </a:r>
            <a:r>
              <a:rPr sz="1400" spc="10" dirty="0">
                <a:latin typeface="Calibri"/>
                <a:cs typeface="Calibri"/>
              </a:rPr>
              <a:t> </a:t>
            </a:r>
            <a:r>
              <a:rPr sz="1400" spc="-10" dirty="0">
                <a:latin typeface="Calibri"/>
                <a:cs typeface="Calibri"/>
              </a:rPr>
              <a:t>are</a:t>
            </a:r>
            <a:r>
              <a:rPr sz="1400" spc="5" dirty="0">
                <a:latin typeface="Calibri"/>
                <a:cs typeface="Calibri"/>
              </a:rPr>
              <a:t> </a:t>
            </a:r>
            <a:r>
              <a:rPr sz="1400" spc="-10" dirty="0">
                <a:latin typeface="Calibri"/>
                <a:cs typeface="Calibri"/>
              </a:rPr>
              <a:t>prone</a:t>
            </a:r>
            <a:r>
              <a:rPr sz="1400" dirty="0">
                <a:latin typeface="Calibri"/>
                <a:cs typeface="Calibri"/>
              </a:rPr>
              <a:t> </a:t>
            </a:r>
            <a:r>
              <a:rPr sz="1400" spc="-10" dirty="0">
                <a:latin typeface="Calibri"/>
                <a:cs typeface="Calibri"/>
              </a:rPr>
              <a:t>to</a:t>
            </a:r>
            <a:r>
              <a:rPr sz="1400" spc="-15" dirty="0">
                <a:latin typeface="Calibri"/>
                <a:cs typeface="Calibri"/>
              </a:rPr>
              <a:t> </a:t>
            </a:r>
            <a:r>
              <a:rPr sz="1400" dirty="0">
                <a:latin typeface="Calibri"/>
                <a:cs typeface="Calibri"/>
              </a:rPr>
              <a:t>loan</a:t>
            </a:r>
            <a:r>
              <a:rPr sz="1400" spc="5" dirty="0">
                <a:latin typeface="Calibri"/>
                <a:cs typeface="Calibri"/>
              </a:rPr>
              <a:t> </a:t>
            </a:r>
            <a:r>
              <a:rPr sz="1400" spc="-5" dirty="0">
                <a:latin typeface="Calibri"/>
                <a:cs typeface="Calibri"/>
              </a:rPr>
              <a:t>fault.</a:t>
            </a:r>
            <a:endParaRPr sz="1400">
              <a:latin typeface="Calibri"/>
              <a:cs typeface="Calibri"/>
            </a:endParaRPr>
          </a:p>
          <a:p>
            <a:pPr marL="184785" marR="63500" indent="-172720">
              <a:lnSpc>
                <a:spcPct val="77400"/>
              </a:lnSpc>
              <a:spcBef>
                <a:spcPts val="900"/>
              </a:spcBef>
              <a:buFont typeface="Arial MT"/>
              <a:buChar char="•"/>
              <a:tabLst>
                <a:tab pos="185420" algn="l"/>
              </a:tabLst>
            </a:pPr>
            <a:r>
              <a:rPr sz="1400" spc="-5" dirty="0">
                <a:latin typeface="Calibri"/>
                <a:cs typeface="Calibri"/>
              </a:rPr>
              <a:t>Grades</a:t>
            </a:r>
            <a:r>
              <a:rPr sz="1400" dirty="0">
                <a:latin typeface="Calibri"/>
                <a:cs typeface="Calibri"/>
              </a:rPr>
              <a:t> </a:t>
            </a:r>
            <a:r>
              <a:rPr sz="1400" spc="-10" dirty="0">
                <a:latin typeface="Calibri"/>
                <a:cs typeface="Calibri"/>
              </a:rPr>
              <a:t>are</a:t>
            </a:r>
            <a:r>
              <a:rPr sz="1400" spc="5" dirty="0">
                <a:latin typeface="Calibri"/>
                <a:cs typeface="Calibri"/>
              </a:rPr>
              <a:t> </a:t>
            </a:r>
            <a:r>
              <a:rPr sz="1400" spc="-5" dirty="0">
                <a:latin typeface="Calibri"/>
                <a:cs typeface="Calibri"/>
              </a:rPr>
              <a:t>good</a:t>
            </a:r>
            <a:r>
              <a:rPr sz="1400" spc="-10" dirty="0">
                <a:latin typeface="Calibri"/>
                <a:cs typeface="Calibri"/>
              </a:rPr>
              <a:t> </a:t>
            </a:r>
            <a:r>
              <a:rPr sz="1400" spc="-5" dirty="0">
                <a:latin typeface="Calibri"/>
                <a:cs typeface="Calibri"/>
              </a:rPr>
              <a:t>Metrix</a:t>
            </a:r>
            <a:r>
              <a:rPr sz="1400" spc="15" dirty="0">
                <a:latin typeface="Calibri"/>
                <a:cs typeface="Calibri"/>
              </a:rPr>
              <a:t> </a:t>
            </a:r>
            <a:r>
              <a:rPr sz="1400" spc="-10" dirty="0">
                <a:latin typeface="Calibri"/>
                <a:cs typeface="Calibri"/>
              </a:rPr>
              <a:t>for</a:t>
            </a:r>
            <a:r>
              <a:rPr sz="1400" spc="-20" dirty="0">
                <a:latin typeface="Calibri"/>
                <a:cs typeface="Calibri"/>
              </a:rPr>
              <a:t> </a:t>
            </a:r>
            <a:r>
              <a:rPr sz="1400" spc="-5" dirty="0">
                <a:latin typeface="Calibri"/>
                <a:cs typeface="Calibri"/>
              </a:rPr>
              <a:t>detecting</a:t>
            </a:r>
            <a:r>
              <a:rPr sz="1400" spc="35" dirty="0">
                <a:latin typeface="Calibri"/>
                <a:cs typeface="Calibri"/>
              </a:rPr>
              <a:t> </a:t>
            </a:r>
            <a:r>
              <a:rPr sz="1400" spc="-10" dirty="0">
                <a:latin typeface="Calibri"/>
                <a:cs typeface="Calibri"/>
              </a:rPr>
              <a:t>defaulters.</a:t>
            </a:r>
            <a:r>
              <a:rPr sz="1400" spc="5" dirty="0">
                <a:latin typeface="Calibri"/>
                <a:cs typeface="Calibri"/>
              </a:rPr>
              <a:t> </a:t>
            </a:r>
            <a:r>
              <a:rPr sz="1400" spc="-5" dirty="0">
                <a:latin typeface="Calibri"/>
                <a:cs typeface="Calibri"/>
              </a:rPr>
              <a:t>Lending</a:t>
            </a:r>
            <a:r>
              <a:rPr sz="1400" spc="15" dirty="0">
                <a:latin typeface="Calibri"/>
                <a:cs typeface="Calibri"/>
              </a:rPr>
              <a:t> </a:t>
            </a:r>
            <a:r>
              <a:rPr sz="1400" spc="-5" dirty="0">
                <a:latin typeface="Calibri"/>
                <a:cs typeface="Calibri"/>
              </a:rPr>
              <a:t>club</a:t>
            </a:r>
            <a:r>
              <a:rPr sz="1400" spc="5" dirty="0">
                <a:latin typeface="Calibri"/>
                <a:cs typeface="Calibri"/>
              </a:rPr>
              <a:t> </a:t>
            </a:r>
            <a:r>
              <a:rPr sz="1400" spc="-5" dirty="0">
                <a:latin typeface="Calibri"/>
                <a:cs typeface="Calibri"/>
              </a:rPr>
              <a:t>should</a:t>
            </a:r>
            <a:r>
              <a:rPr sz="1400" dirty="0">
                <a:latin typeface="Calibri"/>
                <a:cs typeface="Calibri"/>
              </a:rPr>
              <a:t> </a:t>
            </a:r>
            <a:r>
              <a:rPr sz="1400" spc="-10" dirty="0">
                <a:latin typeface="Calibri"/>
                <a:cs typeface="Calibri"/>
              </a:rPr>
              <a:t>examine</a:t>
            </a:r>
            <a:r>
              <a:rPr sz="1400" spc="5" dirty="0">
                <a:latin typeface="Calibri"/>
                <a:cs typeface="Calibri"/>
              </a:rPr>
              <a:t> </a:t>
            </a:r>
            <a:r>
              <a:rPr sz="1400" spc="-10" dirty="0">
                <a:latin typeface="Calibri"/>
                <a:cs typeface="Calibri"/>
              </a:rPr>
              <a:t>more</a:t>
            </a:r>
            <a:r>
              <a:rPr sz="1400" dirty="0">
                <a:latin typeface="Calibri"/>
                <a:cs typeface="Calibri"/>
              </a:rPr>
              <a:t> </a:t>
            </a:r>
            <a:r>
              <a:rPr sz="1400" spc="-5" dirty="0">
                <a:latin typeface="Calibri"/>
                <a:cs typeface="Calibri"/>
              </a:rPr>
              <a:t>information</a:t>
            </a:r>
            <a:r>
              <a:rPr sz="1400" spc="305" dirty="0">
                <a:latin typeface="Calibri"/>
                <a:cs typeface="Calibri"/>
              </a:rPr>
              <a:t> </a:t>
            </a:r>
            <a:r>
              <a:rPr sz="1400" spc="-10" dirty="0">
                <a:latin typeface="Calibri"/>
                <a:cs typeface="Calibri"/>
              </a:rPr>
              <a:t>from</a:t>
            </a:r>
            <a:r>
              <a:rPr sz="1400" spc="-15" dirty="0">
                <a:latin typeface="Calibri"/>
                <a:cs typeface="Calibri"/>
              </a:rPr>
              <a:t> </a:t>
            </a:r>
            <a:r>
              <a:rPr sz="1400" spc="-10" dirty="0">
                <a:latin typeface="Calibri"/>
                <a:cs typeface="Calibri"/>
              </a:rPr>
              <a:t>borrowers</a:t>
            </a:r>
            <a:r>
              <a:rPr sz="1400" spc="-35" dirty="0">
                <a:latin typeface="Calibri"/>
                <a:cs typeface="Calibri"/>
              </a:rPr>
              <a:t> </a:t>
            </a:r>
            <a:r>
              <a:rPr sz="1400" spc="-10" dirty="0">
                <a:latin typeface="Calibri"/>
                <a:cs typeface="Calibri"/>
              </a:rPr>
              <a:t>before</a:t>
            </a:r>
            <a:r>
              <a:rPr sz="1400" spc="-5" dirty="0">
                <a:latin typeface="Calibri"/>
                <a:cs typeface="Calibri"/>
              </a:rPr>
              <a:t> </a:t>
            </a:r>
            <a:r>
              <a:rPr sz="1400" dirty="0">
                <a:latin typeface="Calibri"/>
                <a:cs typeface="Calibri"/>
              </a:rPr>
              <a:t>issuing</a:t>
            </a:r>
            <a:r>
              <a:rPr sz="1400" spc="35" dirty="0">
                <a:latin typeface="Calibri"/>
                <a:cs typeface="Calibri"/>
              </a:rPr>
              <a:t> </a:t>
            </a:r>
            <a:r>
              <a:rPr sz="1400" spc="-5" dirty="0">
                <a:latin typeface="Calibri"/>
                <a:cs typeface="Calibri"/>
              </a:rPr>
              <a:t>loans</a:t>
            </a:r>
            <a:r>
              <a:rPr sz="1400" spc="5"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Low </a:t>
            </a:r>
            <a:r>
              <a:rPr sz="1400" dirty="0">
                <a:latin typeface="Calibri"/>
                <a:cs typeface="Calibri"/>
              </a:rPr>
              <a:t> </a:t>
            </a:r>
            <a:r>
              <a:rPr sz="1400" spc="-10" dirty="0">
                <a:latin typeface="Calibri"/>
                <a:cs typeface="Calibri"/>
              </a:rPr>
              <a:t>grade</a:t>
            </a:r>
            <a:r>
              <a:rPr sz="1400" spc="10" dirty="0">
                <a:latin typeface="Calibri"/>
                <a:cs typeface="Calibri"/>
              </a:rPr>
              <a:t> </a:t>
            </a:r>
            <a:r>
              <a:rPr sz="1400" spc="-5" dirty="0">
                <a:latin typeface="Calibri"/>
                <a:cs typeface="Calibri"/>
              </a:rPr>
              <a:t>(G</a:t>
            </a:r>
            <a:r>
              <a:rPr sz="1400" dirty="0">
                <a:latin typeface="Calibri"/>
                <a:cs typeface="Calibri"/>
              </a:rPr>
              <a:t> </a:t>
            </a:r>
            <a:r>
              <a:rPr sz="1400" spc="-10" dirty="0">
                <a:latin typeface="Calibri"/>
                <a:cs typeface="Calibri"/>
              </a:rPr>
              <a:t>to</a:t>
            </a:r>
            <a:r>
              <a:rPr sz="1400" spc="5" dirty="0">
                <a:latin typeface="Calibri"/>
                <a:cs typeface="Calibri"/>
              </a:rPr>
              <a:t> </a:t>
            </a:r>
            <a:r>
              <a:rPr sz="1400" dirty="0">
                <a:latin typeface="Calibri"/>
                <a:cs typeface="Calibri"/>
              </a:rPr>
              <a:t>A).</a:t>
            </a:r>
            <a:r>
              <a:rPr sz="1400" spc="-5" dirty="0">
                <a:latin typeface="Calibri"/>
                <a:cs typeface="Calibri"/>
              </a:rPr>
              <a:t> Lending</a:t>
            </a:r>
            <a:r>
              <a:rPr sz="1400" spc="20" dirty="0">
                <a:latin typeface="Calibri"/>
                <a:cs typeface="Calibri"/>
              </a:rPr>
              <a:t> </a:t>
            </a:r>
            <a:r>
              <a:rPr sz="1400" spc="-5" dirty="0">
                <a:latin typeface="Calibri"/>
                <a:cs typeface="Calibri"/>
              </a:rPr>
              <a:t>club</a:t>
            </a:r>
            <a:r>
              <a:rPr sz="1400" spc="10" dirty="0">
                <a:latin typeface="Calibri"/>
                <a:cs typeface="Calibri"/>
              </a:rPr>
              <a:t> </a:t>
            </a:r>
            <a:r>
              <a:rPr sz="1400" spc="-5" dirty="0">
                <a:latin typeface="Calibri"/>
                <a:cs typeface="Calibri"/>
              </a:rPr>
              <a:t>should</a:t>
            </a:r>
            <a:r>
              <a:rPr sz="1400" spc="5" dirty="0">
                <a:latin typeface="Calibri"/>
                <a:cs typeface="Calibri"/>
              </a:rPr>
              <a:t> </a:t>
            </a:r>
            <a:r>
              <a:rPr sz="1400" spc="-10" dirty="0">
                <a:latin typeface="Calibri"/>
                <a:cs typeface="Calibri"/>
              </a:rPr>
              <a:t>properly</a:t>
            </a:r>
            <a:r>
              <a:rPr sz="1400" dirty="0">
                <a:latin typeface="Calibri"/>
                <a:cs typeface="Calibri"/>
              </a:rPr>
              <a:t> </a:t>
            </a:r>
            <a:r>
              <a:rPr sz="1400" spc="-10" dirty="0">
                <a:latin typeface="Calibri"/>
                <a:cs typeface="Calibri"/>
              </a:rPr>
              <a:t>analyze,</a:t>
            </a:r>
            <a:r>
              <a:rPr sz="1400" spc="20" dirty="0">
                <a:latin typeface="Calibri"/>
                <a:cs typeface="Calibri"/>
              </a:rPr>
              <a:t> </a:t>
            </a:r>
            <a:r>
              <a:rPr sz="1400" spc="-5" dirty="0">
                <a:latin typeface="Calibri"/>
                <a:cs typeface="Calibri"/>
              </a:rPr>
              <a:t>the</a:t>
            </a:r>
            <a:r>
              <a:rPr sz="1400" spc="30" dirty="0">
                <a:latin typeface="Calibri"/>
                <a:cs typeface="Calibri"/>
              </a:rPr>
              <a:t> </a:t>
            </a:r>
            <a:r>
              <a:rPr sz="1400" spc="-5" dirty="0">
                <a:latin typeface="Calibri"/>
                <a:cs typeface="Calibri"/>
              </a:rPr>
              <a:t>applicants</a:t>
            </a:r>
            <a:r>
              <a:rPr sz="1400" spc="25" dirty="0">
                <a:latin typeface="Calibri"/>
                <a:cs typeface="Calibri"/>
              </a:rPr>
              <a:t> </a:t>
            </a:r>
            <a:r>
              <a:rPr sz="1400" spc="-5" dirty="0">
                <a:latin typeface="Calibri"/>
                <a:cs typeface="Calibri"/>
              </a:rPr>
              <a:t>demanding</a:t>
            </a:r>
            <a:r>
              <a:rPr sz="1400" spc="35" dirty="0">
                <a:latin typeface="Calibri"/>
                <a:cs typeface="Calibri"/>
              </a:rPr>
              <a:t> </a:t>
            </a:r>
            <a:r>
              <a:rPr sz="1400" spc="-5" dirty="0">
                <a:latin typeface="Calibri"/>
                <a:cs typeface="Calibri"/>
              </a:rPr>
              <a:t>higher</a:t>
            </a:r>
            <a:r>
              <a:rPr sz="1400" spc="15" dirty="0">
                <a:latin typeface="Calibri"/>
                <a:cs typeface="Calibri"/>
              </a:rPr>
              <a:t> </a:t>
            </a:r>
            <a:r>
              <a:rPr sz="1400" spc="-5" dirty="0">
                <a:latin typeface="Calibri"/>
                <a:cs typeface="Calibri"/>
              </a:rPr>
              <a:t>loan.</a:t>
            </a:r>
            <a:r>
              <a:rPr sz="1400" dirty="0">
                <a:latin typeface="Calibri"/>
                <a:cs typeface="Calibri"/>
              </a:rPr>
              <a:t> </a:t>
            </a:r>
            <a:r>
              <a:rPr sz="1400" spc="-5" dirty="0">
                <a:latin typeface="Calibri"/>
                <a:cs typeface="Calibri"/>
              </a:rPr>
              <a:t>Lending</a:t>
            </a:r>
            <a:r>
              <a:rPr sz="1400" spc="20" dirty="0">
                <a:latin typeface="Calibri"/>
                <a:cs typeface="Calibri"/>
              </a:rPr>
              <a:t> </a:t>
            </a:r>
            <a:r>
              <a:rPr sz="1400" spc="-5" dirty="0">
                <a:latin typeface="Calibri"/>
                <a:cs typeface="Calibri"/>
              </a:rPr>
              <a:t>club</a:t>
            </a:r>
            <a:r>
              <a:rPr sz="1400" spc="5" dirty="0">
                <a:latin typeface="Calibri"/>
                <a:cs typeface="Calibri"/>
              </a:rPr>
              <a:t> </a:t>
            </a:r>
            <a:r>
              <a:rPr sz="1400" dirty="0">
                <a:latin typeface="Calibri"/>
                <a:cs typeface="Calibri"/>
              </a:rPr>
              <a:t>is</a:t>
            </a:r>
            <a:r>
              <a:rPr sz="1400" spc="10" dirty="0">
                <a:latin typeface="Calibri"/>
                <a:cs typeface="Calibri"/>
              </a:rPr>
              <a:t> </a:t>
            </a:r>
            <a:r>
              <a:rPr sz="1400" spc="-5" dirty="0">
                <a:latin typeface="Calibri"/>
                <a:cs typeface="Calibri"/>
              </a:rPr>
              <a:t>approving</a:t>
            </a:r>
            <a:r>
              <a:rPr sz="1400" spc="10" dirty="0">
                <a:latin typeface="Calibri"/>
                <a:cs typeface="Calibri"/>
              </a:rPr>
              <a:t> </a:t>
            </a:r>
            <a:r>
              <a:rPr sz="1400" dirty="0">
                <a:latin typeface="Calibri"/>
                <a:cs typeface="Calibri"/>
              </a:rPr>
              <a:t>loan </a:t>
            </a:r>
            <a:r>
              <a:rPr sz="1400" spc="-5" dirty="0">
                <a:latin typeface="Calibri"/>
                <a:cs typeface="Calibri"/>
              </a:rPr>
              <a:t>of</a:t>
            </a:r>
            <a:r>
              <a:rPr sz="1400" spc="15" dirty="0">
                <a:latin typeface="Calibri"/>
                <a:cs typeface="Calibri"/>
              </a:rPr>
              <a:t> </a:t>
            </a:r>
            <a:r>
              <a:rPr sz="1400" spc="-5" dirty="0">
                <a:latin typeface="Calibri"/>
                <a:cs typeface="Calibri"/>
              </a:rPr>
              <a:t>applicants</a:t>
            </a:r>
            <a:r>
              <a:rPr sz="1400" spc="40" dirty="0">
                <a:latin typeface="Calibri"/>
                <a:cs typeface="Calibri"/>
              </a:rPr>
              <a:t> </a:t>
            </a:r>
            <a:r>
              <a:rPr sz="1400" spc="-5" dirty="0">
                <a:latin typeface="Calibri"/>
                <a:cs typeface="Calibri"/>
              </a:rPr>
              <a:t>mostly </a:t>
            </a:r>
            <a:r>
              <a:rPr sz="1400" spc="-300" dirty="0">
                <a:latin typeface="Calibri"/>
                <a:cs typeface="Calibri"/>
              </a:rPr>
              <a:t> </a:t>
            </a:r>
            <a:r>
              <a:rPr sz="1400" dirty="0">
                <a:latin typeface="Calibri"/>
                <a:cs typeface="Calibri"/>
              </a:rPr>
              <a:t>in</a:t>
            </a:r>
            <a:r>
              <a:rPr sz="1400" spc="5" dirty="0">
                <a:latin typeface="Calibri"/>
                <a:cs typeface="Calibri"/>
              </a:rPr>
              <a:t> </a:t>
            </a:r>
            <a:r>
              <a:rPr sz="1400" spc="-5" dirty="0">
                <a:latin typeface="Calibri"/>
                <a:cs typeface="Calibri"/>
              </a:rPr>
              <a:t>high</a:t>
            </a:r>
            <a:r>
              <a:rPr sz="1400" spc="5" dirty="0">
                <a:latin typeface="Calibri"/>
                <a:cs typeface="Calibri"/>
              </a:rPr>
              <a:t> </a:t>
            </a:r>
            <a:r>
              <a:rPr sz="1400" spc="-5" dirty="0">
                <a:latin typeface="Calibri"/>
                <a:cs typeface="Calibri"/>
              </a:rPr>
              <a:t>grades</a:t>
            </a:r>
            <a:r>
              <a:rPr sz="1400" dirty="0">
                <a:latin typeface="Calibri"/>
                <a:cs typeface="Calibri"/>
              </a:rPr>
              <a:t> </a:t>
            </a:r>
            <a:r>
              <a:rPr sz="1400" spc="-5" dirty="0">
                <a:latin typeface="Calibri"/>
                <a:cs typeface="Calibri"/>
              </a:rPr>
              <a:t>which</a:t>
            </a:r>
            <a:r>
              <a:rPr sz="1400" spc="10" dirty="0">
                <a:latin typeface="Calibri"/>
                <a:cs typeface="Calibri"/>
              </a:rPr>
              <a:t> </a:t>
            </a:r>
            <a:r>
              <a:rPr sz="1400" dirty="0">
                <a:latin typeface="Calibri"/>
                <a:cs typeface="Calibri"/>
              </a:rPr>
              <a:t>is</a:t>
            </a:r>
            <a:r>
              <a:rPr sz="1400" spc="5" dirty="0">
                <a:latin typeface="Calibri"/>
                <a:cs typeface="Calibri"/>
              </a:rPr>
              <a:t> </a:t>
            </a:r>
            <a:r>
              <a:rPr sz="1400" spc="-5" dirty="0">
                <a:latin typeface="Calibri"/>
                <a:cs typeface="Calibri"/>
              </a:rPr>
              <a:t>good</a:t>
            </a:r>
            <a:r>
              <a:rPr sz="1400" spc="-15" dirty="0">
                <a:latin typeface="Calibri"/>
                <a:cs typeface="Calibri"/>
              </a:rPr>
              <a:t> </a:t>
            </a:r>
            <a:r>
              <a:rPr sz="1400" spc="-5" dirty="0">
                <a:latin typeface="Calibri"/>
                <a:cs typeface="Calibri"/>
              </a:rPr>
              <a:t>but</a:t>
            </a:r>
            <a:r>
              <a:rPr sz="1400" spc="20" dirty="0">
                <a:latin typeface="Calibri"/>
                <a:cs typeface="Calibri"/>
              </a:rPr>
              <a:t> </a:t>
            </a:r>
            <a:r>
              <a:rPr sz="1400" spc="-5" dirty="0">
                <a:latin typeface="Calibri"/>
                <a:cs typeface="Calibri"/>
              </a:rPr>
              <a:t>they</a:t>
            </a:r>
            <a:r>
              <a:rPr sz="1400" spc="25" dirty="0">
                <a:latin typeface="Calibri"/>
                <a:cs typeface="Calibri"/>
              </a:rPr>
              <a:t> </a:t>
            </a:r>
            <a:r>
              <a:rPr sz="1400" spc="-5" dirty="0">
                <a:latin typeface="Calibri"/>
                <a:cs typeface="Calibri"/>
              </a:rPr>
              <a:t>still</a:t>
            </a:r>
            <a:r>
              <a:rPr sz="1400" dirty="0">
                <a:latin typeface="Calibri"/>
                <a:cs typeface="Calibri"/>
              </a:rPr>
              <a:t> </a:t>
            </a:r>
            <a:r>
              <a:rPr sz="1400" spc="-5" dirty="0">
                <a:latin typeface="Calibri"/>
                <a:cs typeface="Calibri"/>
              </a:rPr>
              <a:t>need</a:t>
            </a:r>
            <a:r>
              <a:rPr sz="1400" spc="20" dirty="0">
                <a:latin typeface="Calibri"/>
                <a:cs typeface="Calibri"/>
              </a:rPr>
              <a:t> </a:t>
            </a:r>
            <a:r>
              <a:rPr sz="1400" spc="-10" dirty="0">
                <a:latin typeface="Calibri"/>
                <a:cs typeface="Calibri"/>
              </a:rPr>
              <a:t>to</a:t>
            </a:r>
            <a:r>
              <a:rPr sz="1400" spc="5" dirty="0">
                <a:latin typeface="Calibri"/>
                <a:cs typeface="Calibri"/>
              </a:rPr>
              <a:t> </a:t>
            </a:r>
            <a:r>
              <a:rPr sz="1400" spc="-5" dirty="0">
                <a:latin typeface="Calibri"/>
                <a:cs typeface="Calibri"/>
              </a:rPr>
              <a:t>be</a:t>
            </a:r>
            <a:r>
              <a:rPr sz="1400" spc="5" dirty="0">
                <a:latin typeface="Calibri"/>
                <a:cs typeface="Calibri"/>
              </a:rPr>
              <a:t> </a:t>
            </a:r>
            <a:r>
              <a:rPr sz="1400" spc="-5" dirty="0">
                <a:latin typeface="Calibri"/>
                <a:cs typeface="Calibri"/>
              </a:rPr>
              <a:t>more</a:t>
            </a:r>
            <a:r>
              <a:rPr sz="1400" spc="-10" dirty="0">
                <a:latin typeface="Calibri"/>
                <a:cs typeface="Calibri"/>
              </a:rPr>
              <a:t> </a:t>
            </a:r>
            <a:r>
              <a:rPr sz="1400" spc="-5" dirty="0">
                <a:latin typeface="Calibri"/>
                <a:cs typeface="Calibri"/>
              </a:rPr>
              <a:t>cautious</a:t>
            </a:r>
            <a:r>
              <a:rPr sz="1400" spc="10" dirty="0">
                <a:latin typeface="Calibri"/>
                <a:cs typeface="Calibri"/>
              </a:rPr>
              <a:t> </a:t>
            </a:r>
            <a:r>
              <a:rPr sz="1400" dirty="0">
                <a:latin typeface="Calibri"/>
                <a:cs typeface="Calibri"/>
              </a:rPr>
              <a:t>when</a:t>
            </a:r>
            <a:r>
              <a:rPr sz="1400" spc="5" dirty="0">
                <a:latin typeface="Calibri"/>
                <a:cs typeface="Calibri"/>
              </a:rPr>
              <a:t> </a:t>
            </a:r>
            <a:r>
              <a:rPr sz="1400" spc="-5" dirty="0">
                <a:latin typeface="Calibri"/>
                <a:cs typeface="Calibri"/>
              </a:rPr>
              <a:t>approving</a:t>
            </a:r>
            <a:r>
              <a:rPr sz="1400" spc="5" dirty="0">
                <a:latin typeface="Calibri"/>
                <a:cs typeface="Calibri"/>
              </a:rPr>
              <a:t> </a:t>
            </a:r>
            <a:r>
              <a:rPr sz="1400" spc="-5" dirty="0">
                <a:latin typeface="Calibri"/>
                <a:cs typeface="Calibri"/>
              </a:rPr>
              <a:t>loans</a:t>
            </a:r>
            <a:r>
              <a:rPr sz="1400" spc="10" dirty="0">
                <a:latin typeface="Calibri"/>
                <a:cs typeface="Calibri"/>
              </a:rPr>
              <a:t> </a:t>
            </a:r>
            <a:r>
              <a:rPr sz="1400" spc="-10" dirty="0">
                <a:latin typeface="Calibri"/>
                <a:cs typeface="Calibri"/>
              </a:rPr>
              <a:t>for</a:t>
            </a:r>
            <a:r>
              <a:rPr sz="1400" spc="-20" dirty="0">
                <a:latin typeface="Calibri"/>
                <a:cs typeface="Calibri"/>
              </a:rPr>
              <a:t> </a:t>
            </a:r>
            <a:r>
              <a:rPr sz="1400" spc="-5" dirty="0">
                <a:latin typeface="Calibri"/>
                <a:cs typeface="Calibri"/>
              </a:rPr>
              <a:t>lower</a:t>
            </a:r>
            <a:r>
              <a:rPr sz="1400" spc="-20" dirty="0">
                <a:latin typeface="Calibri"/>
                <a:cs typeface="Calibri"/>
              </a:rPr>
              <a:t> </a:t>
            </a:r>
            <a:r>
              <a:rPr sz="1400" spc="-10" dirty="0">
                <a:latin typeface="Calibri"/>
                <a:cs typeface="Calibri"/>
              </a:rPr>
              <a:t>grade</a:t>
            </a:r>
            <a:r>
              <a:rPr sz="1400" spc="5" dirty="0">
                <a:latin typeface="Calibri"/>
                <a:cs typeface="Calibri"/>
              </a:rPr>
              <a:t> </a:t>
            </a:r>
            <a:r>
              <a:rPr sz="1400" dirty="0">
                <a:latin typeface="Calibri"/>
                <a:cs typeface="Calibri"/>
              </a:rPr>
              <a:t>as</a:t>
            </a:r>
            <a:r>
              <a:rPr sz="1400" spc="5" dirty="0">
                <a:latin typeface="Calibri"/>
                <a:cs typeface="Calibri"/>
              </a:rPr>
              <a:t> </a:t>
            </a:r>
            <a:r>
              <a:rPr sz="1400" spc="-5" dirty="0">
                <a:latin typeface="Calibri"/>
                <a:cs typeface="Calibri"/>
              </a:rPr>
              <a:t>lower</a:t>
            </a:r>
            <a:r>
              <a:rPr sz="1400" spc="-25" dirty="0">
                <a:latin typeface="Calibri"/>
                <a:cs typeface="Calibri"/>
              </a:rPr>
              <a:t> </a:t>
            </a:r>
            <a:r>
              <a:rPr sz="1400" spc="-5" dirty="0">
                <a:latin typeface="Calibri"/>
                <a:cs typeface="Calibri"/>
              </a:rPr>
              <a:t>grades</a:t>
            </a:r>
            <a:r>
              <a:rPr sz="1400" spc="15" dirty="0">
                <a:latin typeface="Calibri"/>
                <a:cs typeface="Calibri"/>
              </a:rPr>
              <a:t> </a:t>
            </a:r>
            <a:r>
              <a:rPr sz="1400" spc="-5" dirty="0">
                <a:latin typeface="Calibri"/>
                <a:cs typeface="Calibri"/>
              </a:rPr>
              <a:t>has</a:t>
            </a:r>
            <a:r>
              <a:rPr sz="1400" spc="20" dirty="0">
                <a:latin typeface="Calibri"/>
                <a:cs typeface="Calibri"/>
              </a:rPr>
              <a:t> </a:t>
            </a:r>
            <a:r>
              <a:rPr sz="1400" spc="-10" dirty="0">
                <a:latin typeface="Calibri"/>
                <a:cs typeface="Calibri"/>
              </a:rPr>
              <a:t>more</a:t>
            </a:r>
            <a:r>
              <a:rPr sz="1400" dirty="0">
                <a:latin typeface="Calibri"/>
                <a:cs typeface="Calibri"/>
              </a:rPr>
              <a:t> </a:t>
            </a:r>
            <a:r>
              <a:rPr sz="1400" spc="-5" dirty="0">
                <a:latin typeface="Calibri"/>
                <a:cs typeface="Calibri"/>
              </a:rPr>
              <a:t>than</a:t>
            </a:r>
            <a:r>
              <a:rPr sz="1400" spc="15" dirty="0">
                <a:latin typeface="Calibri"/>
                <a:cs typeface="Calibri"/>
              </a:rPr>
              <a:t> </a:t>
            </a:r>
            <a:r>
              <a:rPr sz="1400" spc="-5" dirty="0">
                <a:latin typeface="Calibri"/>
                <a:cs typeface="Calibri"/>
              </a:rPr>
              <a:t>25% </a:t>
            </a:r>
            <a:r>
              <a:rPr sz="1400" dirty="0">
                <a:latin typeface="Calibri"/>
                <a:cs typeface="Calibri"/>
              </a:rPr>
              <a:t> </a:t>
            </a:r>
            <a:r>
              <a:rPr sz="1400" spc="-5" dirty="0">
                <a:latin typeface="Calibri"/>
                <a:cs typeface="Calibri"/>
              </a:rPr>
              <a:t>chances</a:t>
            </a:r>
            <a:r>
              <a:rPr sz="1400" spc="10" dirty="0">
                <a:latin typeface="Calibri"/>
                <a:cs typeface="Calibri"/>
              </a:rPr>
              <a:t> </a:t>
            </a:r>
            <a:r>
              <a:rPr sz="1400" spc="-5" dirty="0">
                <a:latin typeface="Calibri"/>
                <a:cs typeface="Calibri"/>
              </a:rPr>
              <a:t>of </a:t>
            </a:r>
            <a:r>
              <a:rPr sz="1400" spc="-10" dirty="0">
                <a:latin typeface="Calibri"/>
                <a:cs typeface="Calibri"/>
              </a:rPr>
              <a:t>defaults</a:t>
            </a:r>
            <a:r>
              <a:rPr sz="1400" spc="15" dirty="0">
                <a:latin typeface="Calibri"/>
                <a:cs typeface="Calibri"/>
              </a:rPr>
              <a:t> </a:t>
            </a:r>
            <a:r>
              <a:rPr sz="1400" spc="-5" dirty="0">
                <a:latin typeface="Calibri"/>
                <a:cs typeface="Calibri"/>
              </a:rPr>
              <a:t>and</a:t>
            </a:r>
            <a:r>
              <a:rPr sz="1400" spc="15" dirty="0">
                <a:latin typeface="Calibri"/>
                <a:cs typeface="Calibri"/>
              </a:rPr>
              <a:t> </a:t>
            </a:r>
            <a:r>
              <a:rPr sz="1400" dirty="0">
                <a:latin typeface="Calibri"/>
                <a:cs typeface="Calibri"/>
              </a:rPr>
              <a:t>also</a:t>
            </a:r>
            <a:r>
              <a:rPr sz="1400" spc="-5" dirty="0">
                <a:latin typeface="Calibri"/>
                <a:cs typeface="Calibri"/>
              </a:rPr>
              <a:t> we </a:t>
            </a:r>
            <a:r>
              <a:rPr sz="1400" spc="-10" dirty="0">
                <a:latin typeface="Calibri"/>
                <a:cs typeface="Calibri"/>
              </a:rPr>
              <a:t>are</a:t>
            </a:r>
            <a:r>
              <a:rPr sz="1400" spc="10" dirty="0">
                <a:latin typeface="Calibri"/>
                <a:cs typeface="Calibri"/>
              </a:rPr>
              <a:t> </a:t>
            </a:r>
            <a:r>
              <a:rPr sz="1400" spc="-5" dirty="0">
                <a:latin typeface="Calibri"/>
                <a:cs typeface="Calibri"/>
              </a:rPr>
              <a:t>charging</a:t>
            </a:r>
            <a:r>
              <a:rPr sz="1400" spc="10" dirty="0">
                <a:latin typeface="Calibri"/>
                <a:cs typeface="Calibri"/>
              </a:rPr>
              <a:t> </a:t>
            </a:r>
            <a:r>
              <a:rPr sz="1400" spc="-5" dirty="0">
                <a:latin typeface="Calibri"/>
                <a:cs typeface="Calibri"/>
              </a:rPr>
              <a:t>high</a:t>
            </a:r>
            <a:r>
              <a:rPr sz="1400" spc="15" dirty="0">
                <a:latin typeface="Calibri"/>
                <a:cs typeface="Calibri"/>
              </a:rPr>
              <a:t> </a:t>
            </a:r>
            <a:r>
              <a:rPr sz="1400" spc="-10" dirty="0">
                <a:latin typeface="Calibri"/>
                <a:cs typeface="Calibri"/>
              </a:rPr>
              <a:t>interest</a:t>
            </a:r>
            <a:r>
              <a:rPr sz="1400" spc="10" dirty="0">
                <a:latin typeface="Calibri"/>
                <a:cs typeface="Calibri"/>
              </a:rPr>
              <a:t> </a:t>
            </a:r>
            <a:r>
              <a:rPr sz="1400" spc="-10" dirty="0">
                <a:latin typeface="Calibri"/>
                <a:cs typeface="Calibri"/>
              </a:rPr>
              <a:t>rates</a:t>
            </a:r>
            <a:r>
              <a:rPr sz="1400" dirty="0">
                <a:latin typeface="Calibri"/>
                <a:cs typeface="Calibri"/>
              </a:rPr>
              <a:t> in</a:t>
            </a:r>
            <a:r>
              <a:rPr sz="1400" spc="10" dirty="0">
                <a:latin typeface="Calibri"/>
                <a:cs typeface="Calibri"/>
              </a:rPr>
              <a:t> </a:t>
            </a:r>
            <a:r>
              <a:rPr sz="1400" dirty="0">
                <a:latin typeface="Calibri"/>
                <a:cs typeface="Calibri"/>
              </a:rPr>
              <a:t>lower</a:t>
            </a:r>
            <a:r>
              <a:rPr sz="1400" spc="-25" dirty="0">
                <a:latin typeface="Calibri"/>
                <a:cs typeface="Calibri"/>
              </a:rPr>
              <a:t> </a:t>
            </a:r>
            <a:r>
              <a:rPr sz="1400" spc="-5" dirty="0">
                <a:latin typeface="Calibri"/>
                <a:cs typeface="Calibri"/>
              </a:rPr>
              <a:t>grades</a:t>
            </a:r>
            <a:r>
              <a:rPr sz="1400" spc="10" dirty="0">
                <a:latin typeface="Calibri"/>
                <a:cs typeface="Calibri"/>
              </a:rPr>
              <a:t> </a:t>
            </a:r>
            <a:r>
              <a:rPr sz="1400" spc="-5" dirty="0">
                <a:latin typeface="Calibri"/>
                <a:cs typeface="Calibri"/>
              </a:rPr>
              <a:t>which can</a:t>
            </a:r>
            <a:r>
              <a:rPr sz="1400" spc="5" dirty="0">
                <a:latin typeface="Calibri"/>
                <a:cs typeface="Calibri"/>
              </a:rPr>
              <a:t> </a:t>
            </a:r>
            <a:r>
              <a:rPr sz="1400" dirty="0">
                <a:latin typeface="Calibri"/>
                <a:cs typeface="Calibri"/>
              </a:rPr>
              <a:t>also</a:t>
            </a:r>
            <a:r>
              <a:rPr sz="1400" spc="-5" dirty="0">
                <a:latin typeface="Calibri"/>
                <a:cs typeface="Calibri"/>
              </a:rPr>
              <a:t> </a:t>
            </a:r>
            <a:r>
              <a:rPr sz="1400" spc="-10" dirty="0">
                <a:latin typeface="Calibri"/>
                <a:cs typeface="Calibri"/>
              </a:rPr>
              <a:t>promote</a:t>
            </a:r>
            <a:r>
              <a:rPr sz="1400" spc="-5" dirty="0">
                <a:latin typeface="Calibri"/>
                <a:cs typeface="Calibri"/>
              </a:rPr>
              <a:t> the</a:t>
            </a:r>
            <a:r>
              <a:rPr sz="1400" spc="5" dirty="0">
                <a:latin typeface="Calibri"/>
                <a:cs typeface="Calibri"/>
              </a:rPr>
              <a:t> </a:t>
            </a:r>
            <a:r>
              <a:rPr sz="1400" spc="-5" dirty="0">
                <a:latin typeface="Calibri"/>
                <a:cs typeface="Calibri"/>
              </a:rPr>
              <a:t>chances</a:t>
            </a:r>
            <a:r>
              <a:rPr sz="1400" spc="25" dirty="0">
                <a:latin typeface="Calibri"/>
                <a:cs typeface="Calibri"/>
              </a:rPr>
              <a:t> </a:t>
            </a:r>
            <a:r>
              <a:rPr sz="1400" spc="-5" dirty="0">
                <a:latin typeface="Calibri"/>
                <a:cs typeface="Calibri"/>
              </a:rPr>
              <a:t>of</a:t>
            </a:r>
            <a:r>
              <a:rPr sz="1400" spc="-20" dirty="0">
                <a:latin typeface="Calibri"/>
                <a:cs typeface="Calibri"/>
              </a:rPr>
              <a:t> </a:t>
            </a:r>
            <a:r>
              <a:rPr sz="1400" spc="-5" dirty="0">
                <a:latin typeface="Calibri"/>
                <a:cs typeface="Calibri"/>
              </a:rPr>
              <a:t>defaults</a:t>
            </a:r>
            <a:r>
              <a:rPr sz="1400" spc="30" dirty="0">
                <a:latin typeface="Calibri"/>
                <a:cs typeface="Calibri"/>
              </a:rPr>
              <a:t> </a:t>
            </a:r>
            <a:r>
              <a:rPr sz="1400" dirty="0">
                <a:latin typeface="Calibri"/>
                <a:cs typeface="Calibri"/>
              </a:rPr>
              <a:t>in</a:t>
            </a:r>
            <a:r>
              <a:rPr sz="1400" spc="-5" dirty="0">
                <a:latin typeface="Calibri"/>
                <a:cs typeface="Calibri"/>
              </a:rPr>
              <a:t> lower</a:t>
            </a:r>
            <a:r>
              <a:rPr sz="1400" spc="-10" dirty="0">
                <a:latin typeface="Calibri"/>
                <a:cs typeface="Calibri"/>
              </a:rPr>
              <a:t> </a:t>
            </a:r>
            <a:r>
              <a:rPr sz="1400" spc="-5" dirty="0">
                <a:latin typeface="Calibri"/>
                <a:cs typeface="Calibri"/>
              </a:rPr>
              <a:t>grades</a:t>
            </a:r>
            <a:endParaRPr sz="1400">
              <a:latin typeface="Calibri"/>
              <a:cs typeface="Calibri"/>
            </a:endParaRPr>
          </a:p>
          <a:p>
            <a:pPr marL="184785" marR="105410" indent="-172720">
              <a:lnSpc>
                <a:spcPct val="77900"/>
              </a:lnSpc>
              <a:spcBef>
                <a:spcPts val="885"/>
              </a:spcBef>
              <a:buFont typeface="Arial MT"/>
              <a:buChar char="•"/>
              <a:tabLst>
                <a:tab pos="185420" algn="l"/>
              </a:tabLst>
            </a:pPr>
            <a:r>
              <a:rPr sz="1400" spc="-5" dirty="0">
                <a:latin typeface="Calibri"/>
                <a:cs typeface="Calibri"/>
              </a:rPr>
              <a:t>Low</a:t>
            </a:r>
            <a:r>
              <a:rPr sz="1400" spc="-15" dirty="0">
                <a:latin typeface="Calibri"/>
                <a:cs typeface="Calibri"/>
              </a:rPr>
              <a:t> </a:t>
            </a:r>
            <a:r>
              <a:rPr sz="1400" spc="-10" dirty="0">
                <a:latin typeface="Calibri"/>
                <a:cs typeface="Calibri"/>
              </a:rPr>
              <a:t>grade</a:t>
            </a:r>
            <a:r>
              <a:rPr sz="1400" spc="10" dirty="0">
                <a:latin typeface="Calibri"/>
                <a:cs typeface="Calibri"/>
              </a:rPr>
              <a:t> </a:t>
            </a:r>
            <a:r>
              <a:rPr sz="1400" spc="-5" dirty="0">
                <a:latin typeface="Calibri"/>
                <a:cs typeface="Calibri"/>
              </a:rPr>
              <a:t>loans</a:t>
            </a:r>
            <a:r>
              <a:rPr sz="1400" spc="5" dirty="0">
                <a:latin typeface="Calibri"/>
                <a:cs typeface="Calibri"/>
              </a:rPr>
              <a:t> </a:t>
            </a:r>
            <a:r>
              <a:rPr sz="1400" spc="-15" dirty="0">
                <a:latin typeface="Calibri"/>
                <a:cs typeface="Calibri"/>
              </a:rPr>
              <a:t>have</a:t>
            </a:r>
            <a:r>
              <a:rPr sz="1400" spc="10" dirty="0">
                <a:latin typeface="Calibri"/>
                <a:cs typeface="Calibri"/>
              </a:rPr>
              <a:t> </a:t>
            </a:r>
            <a:r>
              <a:rPr sz="1400" spc="-5" dirty="0">
                <a:latin typeface="Calibri"/>
                <a:cs typeface="Calibri"/>
              </a:rPr>
              <a:t>high</a:t>
            </a:r>
            <a:r>
              <a:rPr sz="1400" spc="5" dirty="0">
                <a:latin typeface="Calibri"/>
                <a:cs typeface="Calibri"/>
              </a:rPr>
              <a:t> </a:t>
            </a:r>
            <a:r>
              <a:rPr sz="1400" spc="-5" dirty="0">
                <a:latin typeface="Calibri"/>
                <a:cs typeface="Calibri"/>
              </a:rPr>
              <a:t>tendency</a:t>
            </a:r>
            <a:r>
              <a:rPr sz="1400" spc="45" dirty="0">
                <a:latin typeface="Calibri"/>
                <a:cs typeface="Calibri"/>
              </a:rPr>
              <a:t> </a:t>
            </a:r>
            <a:r>
              <a:rPr sz="1400" spc="-10" dirty="0">
                <a:latin typeface="Calibri"/>
                <a:cs typeface="Calibri"/>
              </a:rPr>
              <a:t>to</a:t>
            </a:r>
            <a:r>
              <a:rPr sz="1400" spc="5" dirty="0">
                <a:latin typeface="Calibri"/>
                <a:cs typeface="Calibri"/>
              </a:rPr>
              <a:t> </a:t>
            </a:r>
            <a:r>
              <a:rPr sz="1400" spc="-10" dirty="0">
                <a:latin typeface="Calibri"/>
                <a:cs typeface="Calibri"/>
              </a:rPr>
              <a:t>default.</a:t>
            </a:r>
            <a:r>
              <a:rPr sz="1400" spc="10" dirty="0">
                <a:latin typeface="Calibri"/>
                <a:cs typeface="Calibri"/>
              </a:rPr>
              <a:t> </a:t>
            </a:r>
            <a:r>
              <a:rPr sz="1400" spc="-5" dirty="0">
                <a:latin typeface="Calibri"/>
                <a:cs typeface="Calibri"/>
              </a:rPr>
              <a:t>Grading</a:t>
            </a:r>
            <a:r>
              <a:rPr sz="1400" spc="15" dirty="0">
                <a:latin typeface="Calibri"/>
                <a:cs typeface="Calibri"/>
              </a:rPr>
              <a:t> </a:t>
            </a:r>
            <a:r>
              <a:rPr sz="1400" spc="-10" dirty="0">
                <a:latin typeface="Calibri"/>
                <a:cs typeface="Calibri"/>
              </a:rPr>
              <a:t>system</a:t>
            </a:r>
            <a:r>
              <a:rPr sz="1400" spc="-5" dirty="0">
                <a:latin typeface="Calibri"/>
                <a:cs typeface="Calibri"/>
              </a:rPr>
              <a:t> </a:t>
            </a:r>
            <a:r>
              <a:rPr sz="1400" dirty="0">
                <a:latin typeface="Calibri"/>
                <a:cs typeface="Calibri"/>
              </a:rPr>
              <a:t>is</a:t>
            </a:r>
            <a:r>
              <a:rPr sz="1400" spc="10" dirty="0">
                <a:latin typeface="Calibri"/>
                <a:cs typeface="Calibri"/>
              </a:rPr>
              <a:t> </a:t>
            </a:r>
            <a:r>
              <a:rPr sz="1400" spc="-5" dirty="0">
                <a:latin typeface="Calibri"/>
                <a:cs typeface="Calibri"/>
              </a:rPr>
              <a:t>working</a:t>
            </a:r>
            <a:r>
              <a:rPr sz="1400" spc="-10" dirty="0">
                <a:latin typeface="Calibri"/>
                <a:cs typeface="Calibri"/>
              </a:rPr>
              <a:t> </a:t>
            </a:r>
            <a:r>
              <a:rPr sz="1400" dirty="0">
                <a:latin typeface="Calibri"/>
                <a:cs typeface="Calibri"/>
              </a:rPr>
              <a:t>as</a:t>
            </a:r>
            <a:r>
              <a:rPr sz="1400" spc="10" dirty="0">
                <a:latin typeface="Calibri"/>
                <a:cs typeface="Calibri"/>
              </a:rPr>
              <a:t> </a:t>
            </a:r>
            <a:r>
              <a:rPr sz="1400" spc="-10" dirty="0">
                <a:latin typeface="Calibri"/>
                <a:cs typeface="Calibri"/>
              </a:rPr>
              <a:t>expected.</a:t>
            </a:r>
            <a:r>
              <a:rPr sz="1400" spc="35" dirty="0">
                <a:latin typeface="Calibri"/>
                <a:cs typeface="Calibri"/>
              </a:rPr>
              <a:t> </a:t>
            </a:r>
            <a:r>
              <a:rPr sz="1400" spc="-5" dirty="0">
                <a:latin typeface="Calibri"/>
                <a:cs typeface="Calibri"/>
              </a:rPr>
              <a:t>Loans</a:t>
            </a:r>
            <a:r>
              <a:rPr sz="1400" dirty="0">
                <a:latin typeface="Calibri"/>
                <a:cs typeface="Calibri"/>
              </a:rPr>
              <a:t> </a:t>
            </a:r>
            <a:r>
              <a:rPr sz="1400" spc="-5" dirty="0">
                <a:latin typeface="Calibri"/>
                <a:cs typeface="Calibri"/>
              </a:rPr>
              <a:t>having</a:t>
            </a:r>
            <a:r>
              <a:rPr sz="1400" spc="25" dirty="0">
                <a:latin typeface="Calibri"/>
                <a:cs typeface="Calibri"/>
              </a:rPr>
              <a:t> </a:t>
            </a:r>
            <a:r>
              <a:rPr sz="1400" spc="-5" dirty="0">
                <a:latin typeface="Calibri"/>
                <a:cs typeface="Calibri"/>
              </a:rPr>
              <a:t>higher</a:t>
            </a:r>
            <a:r>
              <a:rPr sz="1400" spc="15" dirty="0">
                <a:latin typeface="Calibri"/>
                <a:cs typeface="Calibri"/>
              </a:rPr>
              <a:t> </a:t>
            </a:r>
            <a:r>
              <a:rPr sz="1400" spc="-10" dirty="0">
                <a:latin typeface="Calibri"/>
                <a:cs typeface="Calibri"/>
              </a:rPr>
              <a:t>interest</a:t>
            </a:r>
            <a:r>
              <a:rPr sz="1400" spc="15" dirty="0">
                <a:latin typeface="Calibri"/>
                <a:cs typeface="Calibri"/>
              </a:rPr>
              <a:t> </a:t>
            </a:r>
            <a:r>
              <a:rPr sz="1400" spc="-15" dirty="0">
                <a:latin typeface="Calibri"/>
                <a:cs typeface="Calibri"/>
              </a:rPr>
              <a:t>rate</a:t>
            </a:r>
            <a:r>
              <a:rPr sz="1400" spc="10" dirty="0">
                <a:latin typeface="Calibri"/>
                <a:cs typeface="Calibri"/>
              </a:rPr>
              <a:t> </a:t>
            </a:r>
            <a:r>
              <a:rPr sz="1400" spc="-15" dirty="0">
                <a:latin typeface="Calibri"/>
                <a:cs typeface="Calibri"/>
              </a:rPr>
              <a:t>have</a:t>
            </a:r>
            <a:r>
              <a:rPr sz="1400" spc="25" dirty="0">
                <a:latin typeface="Calibri"/>
                <a:cs typeface="Calibri"/>
              </a:rPr>
              <a:t> </a:t>
            </a:r>
            <a:r>
              <a:rPr sz="1400" spc="-10" dirty="0">
                <a:latin typeface="Calibri"/>
                <a:cs typeface="Calibri"/>
              </a:rPr>
              <a:t>more defaulters. </a:t>
            </a:r>
            <a:r>
              <a:rPr sz="1400" spc="-300" dirty="0">
                <a:latin typeface="Calibri"/>
                <a:cs typeface="Calibri"/>
              </a:rPr>
              <a:t> </a:t>
            </a:r>
            <a:r>
              <a:rPr sz="1400" spc="-5" dirty="0">
                <a:latin typeface="Calibri"/>
                <a:cs typeface="Calibri"/>
              </a:rPr>
              <a:t>Check</a:t>
            </a:r>
            <a:r>
              <a:rPr sz="1400" dirty="0">
                <a:latin typeface="Calibri"/>
                <a:cs typeface="Calibri"/>
              </a:rPr>
              <a:t> the</a:t>
            </a:r>
            <a:r>
              <a:rPr sz="1400" spc="10" dirty="0">
                <a:latin typeface="Calibri"/>
                <a:cs typeface="Calibri"/>
              </a:rPr>
              <a:t> </a:t>
            </a:r>
            <a:r>
              <a:rPr sz="1400" spc="-10" dirty="0">
                <a:latin typeface="Calibri"/>
                <a:cs typeface="Calibri"/>
              </a:rPr>
              <a:t>background</a:t>
            </a:r>
            <a:r>
              <a:rPr sz="1400" dirty="0">
                <a:latin typeface="Calibri"/>
                <a:cs typeface="Calibri"/>
              </a:rPr>
              <a:t> </a:t>
            </a:r>
            <a:r>
              <a:rPr sz="1400" spc="-5" dirty="0">
                <a:latin typeface="Calibri"/>
                <a:cs typeface="Calibri"/>
              </a:rPr>
              <a:t>of</a:t>
            </a:r>
            <a:r>
              <a:rPr sz="1400" spc="-10" dirty="0">
                <a:latin typeface="Calibri"/>
                <a:cs typeface="Calibri"/>
              </a:rPr>
              <a:t> </a:t>
            </a:r>
            <a:r>
              <a:rPr sz="1400" spc="-5" dirty="0">
                <a:latin typeface="Calibri"/>
                <a:cs typeface="Calibri"/>
              </a:rPr>
              <a:t>applicant</a:t>
            </a:r>
            <a:r>
              <a:rPr sz="1400" spc="25" dirty="0">
                <a:latin typeface="Calibri"/>
                <a:cs typeface="Calibri"/>
              </a:rPr>
              <a:t> </a:t>
            </a:r>
            <a:r>
              <a:rPr sz="1400" spc="-5" dirty="0">
                <a:latin typeface="Calibri"/>
                <a:cs typeface="Calibri"/>
              </a:rPr>
              <a:t>thoroughly</a:t>
            </a:r>
            <a:r>
              <a:rPr sz="1400" spc="5" dirty="0">
                <a:latin typeface="Calibri"/>
                <a:cs typeface="Calibri"/>
              </a:rPr>
              <a:t> </a:t>
            </a:r>
            <a:r>
              <a:rPr sz="1400" dirty="0">
                <a:latin typeface="Calibri"/>
                <a:cs typeface="Calibri"/>
              </a:rPr>
              <a:t>if</a:t>
            </a:r>
            <a:r>
              <a:rPr sz="1400" spc="-5" dirty="0">
                <a:latin typeface="Calibri"/>
                <a:cs typeface="Calibri"/>
              </a:rPr>
              <a:t> </a:t>
            </a:r>
            <a:r>
              <a:rPr sz="1400" spc="-10" dirty="0">
                <a:latin typeface="Calibri"/>
                <a:cs typeface="Calibri"/>
              </a:rPr>
              <a:t>interest</a:t>
            </a:r>
            <a:r>
              <a:rPr sz="1400" dirty="0">
                <a:latin typeface="Calibri"/>
                <a:cs typeface="Calibri"/>
              </a:rPr>
              <a:t> </a:t>
            </a:r>
            <a:r>
              <a:rPr sz="1400" spc="-15" dirty="0">
                <a:latin typeface="Calibri"/>
                <a:cs typeface="Calibri"/>
              </a:rPr>
              <a:t>rate</a:t>
            </a:r>
            <a:r>
              <a:rPr sz="1400" spc="-10" dirty="0">
                <a:latin typeface="Calibri"/>
                <a:cs typeface="Calibri"/>
              </a:rPr>
              <a:t> </a:t>
            </a:r>
            <a:r>
              <a:rPr sz="1400" dirty="0">
                <a:latin typeface="Calibri"/>
                <a:cs typeface="Calibri"/>
              </a:rPr>
              <a:t>is </a:t>
            </a:r>
            <a:r>
              <a:rPr sz="1400" spc="-5" dirty="0">
                <a:latin typeface="Calibri"/>
                <a:cs typeface="Calibri"/>
              </a:rPr>
              <a:t>high.</a:t>
            </a:r>
            <a:endParaRPr sz="1400">
              <a:latin typeface="Calibri"/>
              <a:cs typeface="Calibri"/>
            </a:endParaRPr>
          </a:p>
          <a:p>
            <a:pPr marL="184785" marR="5080" indent="-172720">
              <a:lnSpc>
                <a:spcPct val="77400"/>
              </a:lnSpc>
              <a:spcBef>
                <a:spcPts val="894"/>
              </a:spcBef>
              <a:buFont typeface="Arial MT"/>
              <a:buChar char="•"/>
              <a:tabLst>
                <a:tab pos="185420" algn="l"/>
              </a:tabLst>
            </a:pPr>
            <a:r>
              <a:rPr sz="1400" spc="-5" dirty="0">
                <a:latin typeface="Calibri"/>
                <a:cs typeface="Calibri"/>
              </a:rPr>
              <a:t>Lending</a:t>
            </a:r>
            <a:r>
              <a:rPr sz="1400" spc="20" dirty="0">
                <a:latin typeface="Calibri"/>
                <a:cs typeface="Calibri"/>
              </a:rPr>
              <a:t> </a:t>
            </a:r>
            <a:r>
              <a:rPr sz="1400" spc="-5" dirty="0">
                <a:latin typeface="Calibri"/>
                <a:cs typeface="Calibri"/>
              </a:rPr>
              <a:t>Club</a:t>
            </a:r>
            <a:r>
              <a:rPr sz="1400" spc="20" dirty="0">
                <a:latin typeface="Calibri"/>
                <a:cs typeface="Calibri"/>
              </a:rPr>
              <a:t> </a:t>
            </a:r>
            <a:r>
              <a:rPr sz="1400" spc="-15" dirty="0">
                <a:latin typeface="Calibri"/>
                <a:cs typeface="Calibri"/>
              </a:rPr>
              <a:t>before</a:t>
            </a:r>
            <a:r>
              <a:rPr sz="1400" spc="-20" dirty="0">
                <a:latin typeface="Calibri"/>
                <a:cs typeface="Calibri"/>
              </a:rPr>
              <a:t> </a:t>
            </a:r>
            <a:r>
              <a:rPr sz="1400" spc="-5" dirty="0">
                <a:latin typeface="Calibri"/>
                <a:cs typeface="Calibri"/>
              </a:rPr>
              <a:t>approving</a:t>
            </a:r>
            <a:r>
              <a:rPr sz="1400" spc="5" dirty="0">
                <a:latin typeface="Calibri"/>
                <a:cs typeface="Calibri"/>
              </a:rPr>
              <a:t> </a:t>
            </a:r>
            <a:r>
              <a:rPr sz="1400" dirty="0">
                <a:latin typeface="Calibri"/>
                <a:cs typeface="Calibri"/>
              </a:rPr>
              <a:t>loan</a:t>
            </a:r>
            <a:r>
              <a:rPr sz="1400" spc="-5" dirty="0">
                <a:latin typeface="Calibri"/>
                <a:cs typeface="Calibri"/>
              </a:rPr>
              <a:t> should</a:t>
            </a:r>
            <a:r>
              <a:rPr sz="1400" spc="5" dirty="0">
                <a:latin typeface="Calibri"/>
                <a:cs typeface="Calibri"/>
              </a:rPr>
              <a:t> </a:t>
            </a:r>
            <a:r>
              <a:rPr sz="1400" spc="-20" dirty="0">
                <a:latin typeface="Calibri"/>
                <a:cs typeface="Calibri"/>
              </a:rPr>
              <a:t>take</a:t>
            </a:r>
            <a:r>
              <a:rPr sz="1400" spc="5" dirty="0">
                <a:latin typeface="Calibri"/>
                <a:cs typeface="Calibri"/>
              </a:rPr>
              <a:t> </a:t>
            </a:r>
            <a:r>
              <a:rPr sz="1400" dirty="0">
                <a:latin typeface="Calibri"/>
                <a:cs typeface="Calibri"/>
              </a:rPr>
              <a:t>a</a:t>
            </a:r>
            <a:r>
              <a:rPr sz="1400" spc="10" dirty="0">
                <a:latin typeface="Calibri"/>
                <a:cs typeface="Calibri"/>
              </a:rPr>
              <a:t> </a:t>
            </a:r>
            <a:r>
              <a:rPr sz="1400" dirty="0">
                <a:latin typeface="Calibri"/>
                <a:cs typeface="Calibri"/>
              </a:rPr>
              <a:t>look</a:t>
            </a:r>
            <a:r>
              <a:rPr sz="1400" spc="-10" dirty="0">
                <a:latin typeface="Calibri"/>
                <a:cs typeface="Calibri"/>
              </a:rPr>
              <a:t> </a:t>
            </a:r>
            <a:r>
              <a:rPr sz="1400" spc="-5" dirty="0">
                <a:latin typeface="Calibri"/>
                <a:cs typeface="Calibri"/>
              </a:rPr>
              <a:t>at the</a:t>
            </a:r>
            <a:r>
              <a:rPr sz="1400" spc="20" dirty="0">
                <a:latin typeface="Calibri"/>
                <a:cs typeface="Calibri"/>
              </a:rPr>
              <a:t> </a:t>
            </a:r>
            <a:r>
              <a:rPr sz="1400" spc="-10" dirty="0">
                <a:latin typeface="Calibri"/>
                <a:cs typeface="Calibri"/>
              </a:rPr>
              <a:t>DTI(Debt</a:t>
            </a:r>
            <a:r>
              <a:rPr sz="1400" spc="5" dirty="0">
                <a:latin typeface="Calibri"/>
                <a:cs typeface="Calibri"/>
              </a:rPr>
              <a:t> </a:t>
            </a:r>
            <a:r>
              <a:rPr sz="1400" spc="-5" dirty="0">
                <a:latin typeface="Calibri"/>
                <a:cs typeface="Calibri"/>
              </a:rPr>
              <a:t>to</a:t>
            </a:r>
            <a:r>
              <a:rPr sz="1400" spc="10" dirty="0">
                <a:latin typeface="Calibri"/>
                <a:cs typeface="Calibri"/>
              </a:rPr>
              <a:t> </a:t>
            </a:r>
            <a:r>
              <a:rPr sz="1400" spc="-10" dirty="0">
                <a:latin typeface="Calibri"/>
                <a:cs typeface="Calibri"/>
              </a:rPr>
              <a:t>Income</a:t>
            </a:r>
            <a:r>
              <a:rPr sz="1400" spc="-5" dirty="0">
                <a:latin typeface="Calibri"/>
                <a:cs typeface="Calibri"/>
              </a:rPr>
              <a:t> ratio)</a:t>
            </a:r>
            <a:r>
              <a:rPr sz="1400" dirty="0">
                <a:latin typeface="Calibri"/>
                <a:cs typeface="Calibri"/>
              </a:rPr>
              <a:t> of</a:t>
            </a:r>
            <a:r>
              <a:rPr sz="1400" spc="-10" dirty="0">
                <a:latin typeface="Calibri"/>
                <a:cs typeface="Calibri"/>
              </a:rPr>
              <a:t> </a:t>
            </a:r>
            <a:r>
              <a:rPr sz="1400" spc="-5" dirty="0">
                <a:latin typeface="Calibri"/>
                <a:cs typeface="Calibri"/>
              </a:rPr>
              <a:t>the</a:t>
            </a:r>
            <a:r>
              <a:rPr sz="1400" spc="20" dirty="0">
                <a:latin typeface="Calibri"/>
                <a:cs typeface="Calibri"/>
              </a:rPr>
              <a:t> </a:t>
            </a:r>
            <a:r>
              <a:rPr sz="1400" spc="-5" dirty="0">
                <a:latin typeface="Calibri"/>
                <a:cs typeface="Calibri"/>
              </a:rPr>
              <a:t>applicants.</a:t>
            </a:r>
            <a:r>
              <a:rPr sz="1400" spc="15" dirty="0">
                <a:latin typeface="Calibri"/>
                <a:cs typeface="Calibri"/>
              </a:rPr>
              <a:t> </a:t>
            </a:r>
            <a:r>
              <a:rPr sz="1400" dirty="0">
                <a:latin typeface="Calibri"/>
                <a:cs typeface="Calibri"/>
              </a:rPr>
              <a:t>As</a:t>
            </a:r>
            <a:r>
              <a:rPr sz="1400" spc="5" dirty="0">
                <a:latin typeface="Calibri"/>
                <a:cs typeface="Calibri"/>
              </a:rPr>
              <a:t> </a:t>
            </a:r>
            <a:r>
              <a:rPr sz="1400" spc="-10" dirty="0">
                <a:latin typeface="Calibri"/>
                <a:cs typeface="Calibri"/>
              </a:rPr>
              <a:t>DTI</a:t>
            </a:r>
            <a:r>
              <a:rPr sz="1400" spc="-5" dirty="0">
                <a:latin typeface="Calibri"/>
                <a:cs typeface="Calibri"/>
              </a:rPr>
              <a:t> </a:t>
            </a:r>
            <a:r>
              <a:rPr sz="1400" dirty="0">
                <a:latin typeface="Calibri"/>
                <a:cs typeface="Calibri"/>
              </a:rPr>
              <a:t>of</a:t>
            </a:r>
            <a:r>
              <a:rPr sz="1400" spc="-10" dirty="0">
                <a:latin typeface="Calibri"/>
                <a:cs typeface="Calibri"/>
              </a:rPr>
              <a:t> borrowers</a:t>
            </a:r>
            <a:r>
              <a:rPr sz="1400" spc="5" dirty="0">
                <a:latin typeface="Calibri"/>
                <a:cs typeface="Calibri"/>
              </a:rPr>
              <a:t> </a:t>
            </a:r>
            <a:r>
              <a:rPr sz="1400" spc="-5" dirty="0">
                <a:latin typeface="Calibri"/>
                <a:cs typeface="Calibri"/>
              </a:rPr>
              <a:t>increases</a:t>
            </a:r>
            <a:r>
              <a:rPr sz="1400" spc="5" dirty="0">
                <a:latin typeface="Calibri"/>
                <a:cs typeface="Calibri"/>
              </a:rPr>
              <a:t> </a:t>
            </a:r>
            <a:r>
              <a:rPr sz="1400" spc="-5" dirty="0">
                <a:latin typeface="Calibri"/>
                <a:cs typeface="Calibri"/>
              </a:rPr>
              <a:t>their </a:t>
            </a:r>
            <a:r>
              <a:rPr sz="1400" dirty="0">
                <a:latin typeface="Calibri"/>
                <a:cs typeface="Calibri"/>
              </a:rPr>
              <a:t> </a:t>
            </a:r>
            <a:r>
              <a:rPr sz="1400" spc="-5" dirty="0">
                <a:latin typeface="Calibri"/>
                <a:cs typeface="Calibri"/>
              </a:rPr>
              <a:t>tendency</a:t>
            </a:r>
            <a:r>
              <a:rPr sz="1400" spc="20" dirty="0">
                <a:latin typeface="Calibri"/>
                <a:cs typeface="Calibri"/>
              </a:rPr>
              <a:t> </a:t>
            </a:r>
            <a:r>
              <a:rPr sz="1400" spc="-5" dirty="0">
                <a:latin typeface="Calibri"/>
                <a:cs typeface="Calibri"/>
              </a:rPr>
              <a:t>of </a:t>
            </a:r>
            <a:r>
              <a:rPr sz="1400" spc="-10" dirty="0">
                <a:latin typeface="Calibri"/>
                <a:cs typeface="Calibri"/>
              </a:rPr>
              <a:t>defaults</a:t>
            </a:r>
            <a:r>
              <a:rPr sz="1400" spc="25" dirty="0">
                <a:latin typeface="Calibri"/>
                <a:cs typeface="Calibri"/>
              </a:rPr>
              <a:t> </a:t>
            </a:r>
            <a:r>
              <a:rPr sz="1400" dirty="0">
                <a:latin typeface="Calibri"/>
                <a:cs typeface="Calibri"/>
              </a:rPr>
              <a:t>also</a:t>
            </a:r>
            <a:r>
              <a:rPr sz="1400" spc="-5" dirty="0">
                <a:latin typeface="Calibri"/>
                <a:cs typeface="Calibri"/>
              </a:rPr>
              <a:t> increases</a:t>
            </a:r>
            <a:r>
              <a:rPr sz="1400" spc="10" dirty="0">
                <a:latin typeface="Calibri"/>
                <a:cs typeface="Calibri"/>
              </a:rPr>
              <a:t> </a:t>
            </a:r>
            <a:r>
              <a:rPr sz="1400" spc="-5" dirty="0">
                <a:latin typeface="Calibri"/>
                <a:cs typeface="Calibri"/>
              </a:rPr>
              <a:t>Applicants</a:t>
            </a:r>
            <a:r>
              <a:rPr sz="1400" spc="20" dirty="0">
                <a:latin typeface="Calibri"/>
                <a:cs typeface="Calibri"/>
              </a:rPr>
              <a:t> </a:t>
            </a:r>
            <a:r>
              <a:rPr sz="1400" dirty="0">
                <a:latin typeface="Calibri"/>
                <a:cs typeface="Calibri"/>
              </a:rPr>
              <a:t>with </a:t>
            </a:r>
            <a:r>
              <a:rPr sz="1400" spc="-10" dirty="0">
                <a:latin typeface="Calibri"/>
                <a:cs typeface="Calibri"/>
              </a:rPr>
              <a:t>more </a:t>
            </a:r>
            <a:r>
              <a:rPr sz="1400" spc="-5" dirty="0">
                <a:latin typeface="Calibri"/>
                <a:cs typeface="Calibri"/>
              </a:rPr>
              <a:t>revolving</a:t>
            </a:r>
            <a:r>
              <a:rPr sz="1400" spc="20" dirty="0">
                <a:latin typeface="Calibri"/>
                <a:cs typeface="Calibri"/>
              </a:rPr>
              <a:t> </a:t>
            </a:r>
            <a:r>
              <a:rPr sz="1400" spc="-5" dirty="0">
                <a:latin typeface="Calibri"/>
                <a:cs typeface="Calibri"/>
              </a:rPr>
              <a:t>utilization</a:t>
            </a:r>
            <a:r>
              <a:rPr sz="1400" spc="20" dirty="0">
                <a:latin typeface="Calibri"/>
                <a:cs typeface="Calibri"/>
              </a:rPr>
              <a:t> </a:t>
            </a:r>
            <a:r>
              <a:rPr sz="1400" spc="-15" dirty="0">
                <a:latin typeface="Calibri"/>
                <a:cs typeface="Calibri"/>
              </a:rPr>
              <a:t>rate</a:t>
            </a:r>
            <a:r>
              <a:rPr sz="1400" dirty="0">
                <a:latin typeface="Calibri"/>
                <a:cs typeface="Calibri"/>
              </a:rPr>
              <a:t> </a:t>
            </a:r>
            <a:r>
              <a:rPr sz="1400" spc="-10" dirty="0">
                <a:latin typeface="Calibri"/>
                <a:cs typeface="Calibri"/>
              </a:rPr>
              <a:t>tends</a:t>
            </a:r>
            <a:r>
              <a:rPr sz="1400" spc="10" dirty="0">
                <a:latin typeface="Calibri"/>
                <a:cs typeface="Calibri"/>
              </a:rPr>
              <a:t> </a:t>
            </a:r>
            <a:r>
              <a:rPr sz="1400" spc="-10" dirty="0">
                <a:latin typeface="Calibri"/>
                <a:cs typeface="Calibri"/>
              </a:rPr>
              <a:t>to</a:t>
            </a:r>
            <a:r>
              <a:rPr sz="1400" dirty="0">
                <a:latin typeface="Calibri"/>
                <a:cs typeface="Calibri"/>
              </a:rPr>
              <a:t> </a:t>
            </a:r>
            <a:r>
              <a:rPr sz="1400" spc="-10" dirty="0">
                <a:latin typeface="Calibri"/>
                <a:cs typeface="Calibri"/>
              </a:rPr>
              <a:t>default</a:t>
            </a:r>
            <a:r>
              <a:rPr sz="1400" spc="20" dirty="0">
                <a:latin typeface="Calibri"/>
                <a:cs typeface="Calibri"/>
              </a:rPr>
              <a:t> </a:t>
            </a:r>
            <a:r>
              <a:rPr sz="1400" spc="-10" dirty="0">
                <a:latin typeface="Calibri"/>
                <a:cs typeface="Calibri"/>
              </a:rPr>
              <a:t>more,</a:t>
            </a:r>
            <a:r>
              <a:rPr sz="1400" spc="-15" dirty="0">
                <a:latin typeface="Calibri"/>
                <a:cs typeface="Calibri"/>
              </a:rPr>
              <a:t> </a:t>
            </a:r>
            <a:r>
              <a:rPr sz="1400" spc="-10" dirty="0">
                <a:latin typeface="Calibri"/>
                <a:cs typeface="Calibri"/>
              </a:rPr>
              <a:t>borrowers</a:t>
            </a:r>
            <a:r>
              <a:rPr sz="1400" spc="-25" dirty="0">
                <a:latin typeface="Calibri"/>
                <a:cs typeface="Calibri"/>
              </a:rPr>
              <a:t> </a:t>
            </a:r>
            <a:r>
              <a:rPr sz="1400" spc="-5" dirty="0">
                <a:latin typeface="Calibri"/>
                <a:cs typeface="Calibri"/>
              </a:rPr>
              <a:t>having</a:t>
            </a:r>
            <a:r>
              <a:rPr sz="1400" spc="20" dirty="0">
                <a:latin typeface="Calibri"/>
                <a:cs typeface="Calibri"/>
              </a:rPr>
              <a:t> </a:t>
            </a:r>
            <a:r>
              <a:rPr sz="1400" spc="-5" dirty="0">
                <a:latin typeface="Calibri"/>
                <a:cs typeface="Calibri"/>
              </a:rPr>
              <a:t>revolving</a:t>
            </a:r>
            <a:r>
              <a:rPr sz="1400" spc="5" dirty="0">
                <a:latin typeface="Calibri"/>
                <a:cs typeface="Calibri"/>
              </a:rPr>
              <a:t> </a:t>
            </a:r>
            <a:r>
              <a:rPr sz="1400" spc="-5" dirty="0">
                <a:latin typeface="Calibri"/>
                <a:cs typeface="Calibri"/>
              </a:rPr>
              <a:t>credit </a:t>
            </a:r>
            <a:r>
              <a:rPr sz="1400" dirty="0">
                <a:latin typeface="Calibri"/>
                <a:cs typeface="Calibri"/>
              </a:rPr>
              <a:t> </a:t>
            </a:r>
            <a:r>
              <a:rPr sz="1400" spc="-5" dirty="0">
                <a:latin typeface="Calibri"/>
                <a:cs typeface="Calibri"/>
              </a:rPr>
              <a:t>utilization</a:t>
            </a:r>
            <a:r>
              <a:rPr sz="1400" spc="20" dirty="0">
                <a:latin typeface="Calibri"/>
                <a:cs typeface="Calibri"/>
              </a:rPr>
              <a:t> </a:t>
            </a:r>
            <a:r>
              <a:rPr sz="1400" spc="-15" dirty="0">
                <a:latin typeface="Calibri"/>
                <a:cs typeface="Calibri"/>
              </a:rPr>
              <a:t>rate</a:t>
            </a:r>
            <a:r>
              <a:rPr sz="1400" spc="-5" dirty="0">
                <a:latin typeface="Calibri"/>
                <a:cs typeface="Calibri"/>
              </a:rPr>
              <a:t> </a:t>
            </a:r>
            <a:r>
              <a:rPr sz="1400" spc="-10" dirty="0">
                <a:latin typeface="Calibri"/>
                <a:cs typeface="Calibri"/>
              </a:rPr>
              <a:t>more </a:t>
            </a:r>
            <a:r>
              <a:rPr sz="1400" spc="-5" dirty="0">
                <a:latin typeface="Calibri"/>
                <a:cs typeface="Calibri"/>
              </a:rPr>
              <a:t>than</a:t>
            </a:r>
            <a:r>
              <a:rPr sz="1400" spc="20" dirty="0">
                <a:latin typeface="Calibri"/>
                <a:cs typeface="Calibri"/>
              </a:rPr>
              <a:t> </a:t>
            </a:r>
            <a:r>
              <a:rPr sz="1400" spc="-5" dirty="0">
                <a:latin typeface="Calibri"/>
                <a:cs typeface="Calibri"/>
              </a:rPr>
              <a:t>80%</a:t>
            </a:r>
            <a:r>
              <a:rPr sz="1400" spc="5" dirty="0">
                <a:latin typeface="Calibri"/>
                <a:cs typeface="Calibri"/>
              </a:rPr>
              <a:t> </a:t>
            </a:r>
            <a:r>
              <a:rPr sz="1400" spc="-5" dirty="0">
                <a:latin typeface="Calibri"/>
                <a:cs typeface="Calibri"/>
              </a:rPr>
              <a:t>has</a:t>
            </a:r>
            <a:r>
              <a:rPr sz="1400" spc="5" dirty="0">
                <a:latin typeface="Calibri"/>
                <a:cs typeface="Calibri"/>
              </a:rPr>
              <a:t> </a:t>
            </a:r>
            <a:r>
              <a:rPr sz="1400" spc="-10" dirty="0">
                <a:latin typeface="Calibri"/>
                <a:cs typeface="Calibri"/>
              </a:rPr>
              <a:t>more </a:t>
            </a:r>
            <a:r>
              <a:rPr sz="1400" spc="-5" dirty="0">
                <a:latin typeface="Calibri"/>
                <a:cs typeface="Calibri"/>
              </a:rPr>
              <a:t>than</a:t>
            </a:r>
            <a:r>
              <a:rPr sz="1400" spc="20" dirty="0">
                <a:latin typeface="Calibri"/>
                <a:cs typeface="Calibri"/>
              </a:rPr>
              <a:t> </a:t>
            </a:r>
            <a:r>
              <a:rPr sz="1400" spc="-5" dirty="0">
                <a:latin typeface="Calibri"/>
                <a:cs typeface="Calibri"/>
              </a:rPr>
              <a:t>20%</a:t>
            </a:r>
            <a:r>
              <a:rPr sz="1400" spc="5" dirty="0">
                <a:latin typeface="Calibri"/>
                <a:cs typeface="Calibri"/>
              </a:rPr>
              <a:t> </a:t>
            </a:r>
            <a:r>
              <a:rPr sz="1400" spc="-5" dirty="0">
                <a:latin typeface="Calibri"/>
                <a:cs typeface="Calibri"/>
              </a:rPr>
              <a:t>chances</a:t>
            </a:r>
            <a:r>
              <a:rPr sz="1400" spc="10" dirty="0">
                <a:latin typeface="Calibri"/>
                <a:cs typeface="Calibri"/>
              </a:rPr>
              <a:t> </a:t>
            </a:r>
            <a:r>
              <a:rPr sz="1400" spc="-5" dirty="0">
                <a:latin typeface="Calibri"/>
                <a:cs typeface="Calibri"/>
              </a:rPr>
              <a:t>of</a:t>
            </a:r>
            <a:r>
              <a:rPr sz="1400" spc="-10" dirty="0">
                <a:latin typeface="Calibri"/>
                <a:cs typeface="Calibri"/>
              </a:rPr>
              <a:t> defaults</a:t>
            </a:r>
            <a:r>
              <a:rPr sz="1400" spc="10" dirty="0">
                <a:latin typeface="Calibri"/>
                <a:cs typeface="Calibri"/>
              </a:rPr>
              <a:t> </a:t>
            </a:r>
            <a:r>
              <a:rPr sz="1400" spc="-5" dirty="0">
                <a:latin typeface="Calibri"/>
                <a:cs typeface="Calibri"/>
              </a:rPr>
              <a:t>Lending</a:t>
            </a:r>
            <a:r>
              <a:rPr sz="1400" spc="20" dirty="0">
                <a:latin typeface="Calibri"/>
                <a:cs typeface="Calibri"/>
              </a:rPr>
              <a:t> </a:t>
            </a:r>
            <a:r>
              <a:rPr sz="1400" spc="-5" dirty="0">
                <a:latin typeface="Calibri"/>
                <a:cs typeface="Calibri"/>
              </a:rPr>
              <a:t>club</a:t>
            </a:r>
            <a:r>
              <a:rPr sz="1400" dirty="0">
                <a:latin typeface="Calibri"/>
                <a:cs typeface="Calibri"/>
              </a:rPr>
              <a:t> </a:t>
            </a:r>
            <a:r>
              <a:rPr sz="1400" spc="-5" dirty="0">
                <a:latin typeface="Calibri"/>
                <a:cs typeface="Calibri"/>
              </a:rPr>
              <a:t>should be</a:t>
            </a:r>
            <a:r>
              <a:rPr sz="1400" spc="5" dirty="0">
                <a:latin typeface="Calibri"/>
                <a:cs typeface="Calibri"/>
              </a:rPr>
              <a:t> </a:t>
            </a:r>
            <a:r>
              <a:rPr sz="1400" spc="-5" dirty="0">
                <a:latin typeface="Calibri"/>
                <a:cs typeface="Calibri"/>
              </a:rPr>
              <a:t>more</a:t>
            </a:r>
            <a:r>
              <a:rPr sz="1400" spc="-15" dirty="0">
                <a:latin typeface="Calibri"/>
                <a:cs typeface="Calibri"/>
              </a:rPr>
              <a:t> </a:t>
            </a:r>
            <a:r>
              <a:rPr sz="1400" spc="-5" dirty="0">
                <a:latin typeface="Calibri"/>
                <a:cs typeface="Calibri"/>
              </a:rPr>
              <a:t>conscious </a:t>
            </a:r>
            <a:r>
              <a:rPr sz="1400" dirty="0">
                <a:latin typeface="Calibri"/>
                <a:cs typeface="Calibri"/>
              </a:rPr>
              <a:t>when </a:t>
            </a:r>
            <a:r>
              <a:rPr sz="1400" spc="-5" dirty="0">
                <a:latin typeface="Calibri"/>
                <a:cs typeface="Calibri"/>
              </a:rPr>
              <a:t>approving </a:t>
            </a:r>
            <a:r>
              <a:rPr sz="1400" dirty="0">
                <a:latin typeface="Calibri"/>
                <a:cs typeface="Calibri"/>
              </a:rPr>
              <a:t>loans</a:t>
            </a:r>
            <a:r>
              <a:rPr sz="1400" spc="15" dirty="0">
                <a:latin typeface="Calibri"/>
                <a:cs typeface="Calibri"/>
              </a:rPr>
              <a:t> </a:t>
            </a:r>
            <a:r>
              <a:rPr sz="1400" spc="-10" dirty="0">
                <a:latin typeface="Calibri"/>
                <a:cs typeface="Calibri"/>
              </a:rPr>
              <a:t>for </a:t>
            </a:r>
            <a:r>
              <a:rPr sz="1400" spc="-5" dirty="0">
                <a:latin typeface="Calibri"/>
                <a:cs typeface="Calibri"/>
              </a:rPr>
              <a:t> applicants</a:t>
            </a:r>
            <a:r>
              <a:rPr sz="1400" spc="20" dirty="0">
                <a:latin typeface="Calibri"/>
                <a:cs typeface="Calibri"/>
              </a:rPr>
              <a:t> </a:t>
            </a:r>
            <a:r>
              <a:rPr sz="1400" dirty="0">
                <a:latin typeface="Calibri"/>
                <a:cs typeface="Calibri"/>
              </a:rPr>
              <a:t>in</a:t>
            </a:r>
            <a:r>
              <a:rPr sz="1400" spc="5" dirty="0">
                <a:latin typeface="Calibri"/>
                <a:cs typeface="Calibri"/>
              </a:rPr>
              <a:t> </a:t>
            </a:r>
            <a:r>
              <a:rPr sz="1400" dirty="0">
                <a:latin typeface="Calibri"/>
                <a:cs typeface="Calibri"/>
              </a:rPr>
              <a:t>the</a:t>
            </a:r>
            <a:r>
              <a:rPr sz="1400" spc="5" dirty="0">
                <a:latin typeface="Calibri"/>
                <a:cs typeface="Calibri"/>
              </a:rPr>
              <a:t> </a:t>
            </a:r>
            <a:r>
              <a:rPr sz="1400" spc="-5" dirty="0">
                <a:latin typeface="Calibri"/>
                <a:cs typeface="Calibri"/>
              </a:rPr>
              <a:t>lower annual</a:t>
            </a:r>
            <a:r>
              <a:rPr sz="1400" spc="20" dirty="0">
                <a:latin typeface="Calibri"/>
                <a:cs typeface="Calibri"/>
              </a:rPr>
              <a:t> </a:t>
            </a:r>
            <a:r>
              <a:rPr sz="1400" spc="-5" dirty="0">
                <a:latin typeface="Calibri"/>
                <a:cs typeface="Calibri"/>
              </a:rPr>
              <a:t>income segment,</a:t>
            </a:r>
            <a:r>
              <a:rPr sz="1400" spc="5" dirty="0">
                <a:latin typeface="Calibri"/>
                <a:cs typeface="Calibri"/>
              </a:rPr>
              <a:t> </a:t>
            </a:r>
            <a:r>
              <a:rPr sz="1400" spc="-10" dirty="0">
                <a:latin typeface="Calibri"/>
                <a:cs typeface="Calibri"/>
              </a:rPr>
              <a:t>borrowers</a:t>
            </a:r>
            <a:r>
              <a:rPr sz="1400" spc="-25" dirty="0">
                <a:latin typeface="Calibri"/>
                <a:cs typeface="Calibri"/>
              </a:rPr>
              <a:t> </a:t>
            </a:r>
            <a:r>
              <a:rPr sz="1400" spc="-5" dirty="0">
                <a:latin typeface="Calibri"/>
                <a:cs typeface="Calibri"/>
              </a:rPr>
              <a:t>having</a:t>
            </a:r>
            <a:r>
              <a:rPr sz="1400" spc="25" dirty="0">
                <a:latin typeface="Calibri"/>
                <a:cs typeface="Calibri"/>
              </a:rPr>
              <a:t> </a:t>
            </a:r>
            <a:r>
              <a:rPr sz="1400" spc="-5" dirty="0">
                <a:latin typeface="Calibri"/>
                <a:cs typeface="Calibri"/>
              </a:rPr>
              <a:t>annual</a:t>
            </a:r>
            <a:r>
              <a:rPr sz="1400" spc="20" dirty="0">
                <a:latin typeface="Calibri"/>
                <a:cs typeface="Calibri"/>
              </a:rPr>
              <a:t> </a:t>
            </a:r>
            <a:r>
              <a:rPr sz="1400" spc="-5" dirty="0">
                <a:latin typeface="Calibri"/>
                <a:cs typeface="Calibri"/>
              </a:rPr>
              <a:t>income </a:t>
            </a:r>
            <a:r>
              <a:rPr sz="1400" dirty="0">
                <a:latin typeface="Calibri"/>
                <a:cs typeface="Calibri"/>
              </a:rPr>
              <a:t>in</a:t>
            </a:r>
            <a:r>
              <a:rPr sz="1400" spc="-5" dirty="0">
                <a:latin typeface="Calibri"/>
                <a:cs typeface="Calibri"/>
              </a:rPr>
              <a:t> </a:t>
            </a:r>
            <a:r>
              <a:rPr sz="1400" spc="-10" dirty="0">
                <a:latin typeface="Calibri"/>
                <a:cs typeface="Calibri"/>
              </a:rPr>
              <a:t>range</a:t>
            </a:r>
            <a:r>
              <a:rPr sz="1400" spc="10" dirty="0">
                <a:latin typeface="Calibri"/>
                <a:cs typeface="Calibri"/>
              </a:rPr>
              <a:t> </a:t>
            </a:r>
            <a:r>
              <a:rPr sz="1400" dirty="0">
                <a:latin typeface="Calibri"/>
                <a:cs typeface="Calibri"/>
              </a:rPr>
              <a:t>of</a:t>
            </a:r>
            <a:r>
              <a:rPr sz="1400" spc="-10" dirty="0">
                <a:latin typeface="Calibri"/>
                <a:cs typeface="Calibri"/>
              </a:rPr>
              <a:t> </a:t>
            </a:r>
            <a:r>
              <a:rPr sz="1400" dirty="0">
                <a:latin typeface="Calibri"/>
                <a:cs typeface="Calibri"/>
              </a:rPr>
              <a:t>0-50k</a:t>
            </a:r>
            <a:r>
              <a:rPr sz="1400" spc="-5" dirty="0">
                <a:latin typeface="Calibri"/>
                <a:cs typeface="Calibri"/>
              </a:rPr>
              <a:t> has</a:t>
            </a:r>
            <a:r>
              <a:rPr sz="1400" spc="10" dirty="0">
                <a:latin typeface="Calibri"/>
                <a:cs typeface="Calibri"/>
              </a:rPr>
              <a:t> </a:t>
            </a:r>
            <a:r>
              <a:rPr sz="1400" spc="-10" dirty="0">
                <a:latin typeface="Calibri"/>
                <a:cs typeface="Calibri"/>
              </a:rPr>
              <a:t>more</a:t>
            </a:r>
            <a:r>
              <a:rPr sz="1400" dirty="0">
                <a:latin typeface="Calibri"/>
                <a:cs typeface="Calibri"/>
              </a:rPr>
              <a:t> </a:t>
            </a:r>
            <a:r>
              <a:rPr sz="1400" spc="-5" dirty="0">
                <a:latin typeface="Calibri"/>
                <a:cs typeface="Calibri"/>
              </a:rPr>
              <a:t>than</a:t>
            </a:r>
            <a:r>
              <a:rPr sz="1400" spc="5" dirty="0">
                <a:latin typeface="Calibri"/>
                <a:cs typeface="Calibri"/>
              </a:rPr>
              <a:t> </a:t>
            </a:r>
            <a:r>
              <a:rPr sz="1400" spc="-5" dirty="0">
                <a:latin typeface="Calibri"/>
                <a:cs typeface="Calibri"/>
              </a:rPr>
              <a:t>15%</a:t>
            </a:r>
            <a:r>
              <a:rPr sz="1400" spc="15" dirty="0">
                <a:latin typeface="Calibri"/>
                <a:cs typeface="Calibri"/>
              </a:rPr>
              <a:t> </a:t>
            </a:r>
            <a:r>
              <a:rPr sz="1400" spc="-5" dirty="0">
                <a:latin typeface="Calibri"/>
                <a:cs typeface="Calibri"/>
              </a:rPr>
              <a:t>chances</a:t>
            </a:r>
            <a:r>
              <a:rPr sz="1400" spc="10" dirty="0">
                <a:latin typeface="Calibri"/>
                <a:cs typeface="Calibri"/>
              </a:rPr>
              <a:t> </a:t>
            </a:r>
            <a:r>
              <a:rPr sz="1400" spc="-5" dirty="0">
                <a:latin typeface="Calibri"/>
                <a:cs typeface="Calibri"/>
              </a:rPr>
              <a:t>of</a:t>
            </a:r>
            <a:r>
              <a:rPr sz="1400" dirty="0">
                <a:latin typeface="Calibri"/>
                <a:cs typeface="Calibri"/>
              </a:rPr>
              <a:t> </a:t>
            </a:r>
            <a:r>
              <a:rPr sz="1400" spc="-10" dirty="0">
                <a:latin typeface="Calibri"/>
                <a:cs typeface="Calibri"/>
              </a:rPr>
              <a:t>defaults</a:t>
            </a:r>
            <a:r>
              <a:rPr sz="1400" spc="25" dirty="0">
                <a:latin typeface="Calibri"/>
                <a:cs typeface="Calibri"/>
              </a:rPr>
              <a:t> </a:t>
            </a:r>
            <a:r>
              <a:rPr sz="1400" spc="-5" dirty="0">
                <a:latin typeface="Calibri"/>
                <a:cs typeface="Calibri"/>
              </a:rPr>
              <a:t>High </a:t>
            </a:r>
            <a:r>
              <a:rPr sz="1400" spc="-305" dirty="0">
                <a:latin typeface="Calibri"/>
                <a:cs typeface="Calibri"/>
              </a:rPr>
              <a:t> </a:t>
            </a:r>
            <a:r>
              <a:rPr sz="1400" dirty="0">
                <a:latin typeface="Calibri"/>
                <a:cs typeface="Calibri"/>
              </a:rPr>
              <a:t>loan</a:t>
            </a:r>
            <a:r>
              <a:rPr sz="1400" spc="-15" dirty="0">
                <a:latin typeface="Calibri"/>
                <a:cs typeface="Calibri"/>
              </a:rPr>
              <a:t> </a:t>
            </a:r>
            <a:r>
              <a:rPr sz="1400" spc="-5" dirty="0">
                <a:latin typeface="Calibri"/>
                <a:cs typeface="Calibri"/>
              </a:rPr>
              <a:t>amounts</a:t>
            </a:r>
            <a:r>
              <a:rPr sz="1400" spc="5" dirty="0">
                <a:latin typeface="Calibri"/>
                <a:cs typeface="Calibri"/>
              </a:rPr>
              <a:t> </a:t>
            </a:r>
            <a:r>
              <a:rPr sz="1400" spc="-5" dirty="0">
                <a:latin typeface="Calibri"/>
                <a:cs typeface="Calibri"/>
              </a:rPr>
              <a:t>has</a:t>
            </a:r>
            <a:r>
              <a:rPr sz="1400" spc="10" dirty="0">
                <a:latin typeface="Calibri"/>
                <a:cs typeface="Calibri"/>
              </a:rPr>
              <a:t> </a:t>
            </a:r>
            <a:r>
              <a:rPr sz="1400" spc="-10" dirty="0">
                <a:latin typeface="Calibri"/>
                <a:cs typeface="Calibri"/>
              </a:rPr>
              <a:t>more</a:t>
            </a:r>
            <a:r>
              <a:rPr sz="1400" spc="-20" dirty="0">
                <a:latin typeface="Calibri"/>
                <a:cs typeface="Calibri"/>
              </a:rPr>
              <a:t> </a:t>
            </a:r>
            <a:r>
              <a:rPr sz="1400" spc="-5" dirty="0">
                <a:latin typeface="Calibri"/>
                <a:cs typeface="Calibri"/>
              </a:rPr>
              <a:t>chances</a:t>
            </a:r>
            <a:r>
              <a:rPr sz="1400" spc="15" dirty="0">
                <a:latin typeface="Calibri"/>
                <a:cs typeface="Calibri"/>
              </a:rPr>
              <a:t> </a:t>
            </a:r>
            <a:r>
              <a:rPr sz="1400" spc="-5" dirty="0">
                <a:latin typeface="Calibri"/>
                <a:cs typeface="Calibri"/>
              </a:rPr>
              <a:t>of</a:t>
            </a:r>
            <a:r>
              <a:rPr sz="1400" spc="-20" dirty="0">
                <a:latin typeface="Calibri"/>
                <a:cs typeface="Calibri"/>
              </a:rPr>
              <a:t> </a:t>
            </a:r>
            <a:r>
              <a:rPr sz="1400" spc="-10" dirty="0">
                <a:latin typeface="Calibri"/>
                <a:cs typeface="Calibri"/>
              </a:rPr>
              <a:t>Charge-offs(more</a:t>
            </a:r>
            <a:r>
              <a:rPr sz="1400" spc="-5" dirty="0">
                <a:latin typeface="Calibri"/>
                <a:cs typeface="Calibri"/>
              </a:rPr>
              <a:t> than</a:t>
            </a:r>
            <a:r>
              <a:rPr sz="1400" spc="15" dirty="0">
                <a:latin typeface="Calibri"/>
                <a:cs typeface="Calibri"/>
              </a:rPr>
              <a:t> </a:t>
            </a:r>
            <a:r>
              <a:rPr sz="1400" dirty="0">
                <a:latin typeface="Calibri"/>
                <a:cs typeface="Calibri"/>
              </a:rPr>
              <a:t>20%</a:t>
            </a:r>
            <a:r>
              <a:rPr sz="1400" spc="5" dirty="0">
                <a:latin typeface="Calibri"/>
                <a:cs typeface="Calibri"/>
              </a:rPr>
              <a:t> </a:t>
            </a:r>
            <a:r>
              <a:rPr sz="1400" spc="-10" dirty="0">
                <a:latin typeface="Calibri"/>
                <a:cs typeface="Calibri"/>
              </a:rPr>
              <a:t>for</a:t>
            </a:r>
            <a:r>
              <a:rPr sz="1400" spc="-25" dirty="0">
                <a:latin typeface="Calibri"/>
                <a:cs typeface="Calibri"/>
              </a:rPr>
              <a:t> </a:t>
            </a:r>
            <a:r>
              <a:rPr sz="1400" dirty="0">
                <a:latin typeface="Calibri"/>
                <a:cs typeface="Calibri"/>
              </a:rPr>
              <a:t>loans </a:t>
            </a:r>
            <a:r>
              <a:rPr sz="1400" spc="-5" dirty="0">
                <a:latin typeface="Calibri"/>
                <a:cs typeface="Calibri"/>
              </a:rPr>
              <a:t>amounts</a:t>
            </a:r>
            <a:r>
              <a:rPr sz="1400" spc="10" dirty="0">
                <a:latin typeface="Calibri"/>
                <a:cs typeface="Calibri"/>
              </a:rPr>
              <a:t> </a:t>
            </a:r>
            <a:r>
              <a:rPr sz="1400" spc="-10" dirty="0">
                <a:latin typeface="Calibri"/>
                <a:cs typeface="Calibri"/>
              </a:rPr>
              <a:t>greater</a:t>
            </a:r>
            <a:r>
              <a:rPr sz="1400" spc="5" dirty="0">
                <a:latin typeface="Calibri"/>
                <a:cs typeface="Calibri"/>
              </a:rPr>
              <a:t> </a:t>
            </a:r>
            <a:r>
              <a:rPr sz="1400" spc="-5" dirty="0">
                <a:latin typeface="Calibri"/>
                <a:cs typeface="Calibri"/>
              </a:rPr>
              <a:t>than</a:t>
            </a:r>
            <a:r>
              <a:rPr sz="1400" spc="20" dirty="0">
                <a:latin typeface="Calibri"/>
                <a:cs typeface="Calibri"/>
              </a:rPr>
              <a:t> </a:t>
            </a:r>
            <a:r>
              <a:rPr sz="1400" spc="-5" dirty="0">
                <a:latin typeface="Calibri"/>
                <a:cs typeface="Calibri"/>
              </a:rPr>
              <a:t>30k),.</a:t>
            </a:r>
            <a:endParaRPr sz="1400">
              <a:latin typeface="Calibri"/>
              <a:cs typeface="Calibri"/>
            </a:endParaRPr>
          </a:p>
          <a:p>
            <a:pPr marL="184785" marR="277495" indent="-172720">
              <a:lnSpc>
                <a:spcPct val="77100"/>
              </a:lnSpc>
              <a:spcBef>
                <a:spcPts val="915"/>
              </a:spcBef>
              <a:buFont typeface="Arial MT"/>
              <a:buChar char="•"/>
              <a:tabLst>
                <a:tab pos="185420" algn="l"/>
              </a:tabLst>
            </a:pPr>
            <a:r>
              <a:rPr sz="1400" spc="-5" dirty="0">
                <a:latin typeface="Calibri"/>
                <a:cs typeface="Calibri"/>
              </a:rPr>
              <a:t>Lending</a:t>
            </a:r>
            <a:r>
              <a:rPr sz="1400" spc="15" dirty="0">
                <a:latin typeface="Calibri"/>
                <a:cs typeface="Calibri"/>
              </a:rPr>
              <a:t> </a:t>
            </a:r>
            <a:r>
              <a:rPr sz="1400" spc="-5" dirty="0">
                <a:latin typeface="Calibri"/>
                <a:cs typeface="Calibri"/>
              </a:rPr>
              <a:t>club</a:t>
            </a:r>
            <a:r>
              <a:rPr sz="1400" spc="5" dirty="0">
                <a:latin typeface="Calibri"/>
                <a:cs typeface="Calibri"/>
              </a:rPr>
              <a:t> </a:t>
            </a:r>
            <a:r>
              <a:rPr sz="1400" spc="-5" dirty="0">
                <a:latin typeface="Calibri"/>
                <a:cs typeface="Calibri"/>
              </a:rPr>
              <a:t>should</a:t>
            </a:r>
            <a:r>
              <a:rPr sz="1400" spc="5" dirty="0">
                <a:latin typeface="Calibri"/>
                <a:cs typeface="Calibri"/>
              </a:rPr>
              <a:t> </a:t>
            </a:r>
            <a:r>
              <a:rPr sz="1400" spc="-5" dirty="0">
                <a:latin typeface="Calibri"/>
                <a:cs typeface="Calibri"/>
              </a:rPr>
              <a:t>be</a:t>
            </a:r>
            <a:r>
              <a:rPr sz="1400" spc="10" dirty="0">
                <a:latin typeface="Calibri"/>
                <a:cs typeface="Calibri"/>
              </a:rPr>
              <a:t> </a:t>
            </a:r>
            <a:r>
              <a:rPr sz="1400" spc="-5" dirty="0">
                <a:latin typeface="Calibri"/>
                <a:cs typeface="Calibri"/>
              </a:rPr>
              <a:t>more</a:t>
            </a:r>
            <a:r>
              <a:rPr sz="1400" spc="-10" dirty="0">
                <a:latin typeface="Calibri"/>
                <a:cs typeface="Calibri"/>
              </a:rPr>
              <a:t> </a:t>
            </a:r>
            <a:r>
              <a:rPr sz="1400" spc="-5" dirty="0">
                <a:latin typeface="Calibri"/>
                <a:cs typeface="Calibri"/>
              </a:rPr>
              <a:t>cautious</a:t>
            </a:r>
            <a:r>
              <a:rPr sz="1400" spc="15" dirty="0">
                <a:latin typeface="Calibri"/>
                <a:cs typeface="Calibri"/>
              </a:rPr>
              <a:t> </a:t>
            </a:r>
            <a:r>
              <a:rPr sz="1400" dirty="0">
                <a:latin typeface="Calibri"/>
                <a:cs typeface="Calibri"/>
              </a:rPr>
              <a:t>when</a:t>
            </a:r>
            <a:r>
              <a:rPr sz="1400" spc="5" dirty="0">
                <a:latin typeface="Calibri"/>
                <a:cs typeface="Calibri"/>
              </a:rPr>
              <a:t> </a:t>
            </a:r>
            <a:r>
              <a:rPr sz="1400" spc="-5" dirty="0">
                <a:latin typeface="Calibri"/>
                <a:cs typeface="Calibri"/>
              </a:rPr>
              <a:t>approving</a:t>
            </a:r>
            <a:r>
              <a:rPr sz="1400" spc="5" dirty="0">
                <a:latin typeface="Calibri"/>
                <a:cs typeface="Calibri"/>
              </a:rPr>
              <a:t> </a:t>
            </a:r>
            <a:r>
              <a:rPr sz="1400" dirty="0">
                <a:latin typeface="Calibri"/>
                <a:cs typeface="Calibri"/>
              </a:rPr>
              <a:t>loan</a:t>
            </a:r>
            <a:r>
              <a:rPr sz="1400" spc="-5" dirty="0">
                <a:latin typeface="Calibri"/>
                <a:cs typeface="Calibri"/>
              </a:rPr>
              <a:t> </a:t>
            </a:r>
            <a:r>
              <a:rPr sz="1400" spc="-10" dirty="0">
                <a:latin typeface="Calibri"/>
                <a:cs typeface="Calibri"/>
              </a:rPr>
              <a:t>for</a:t>
            </a:r>
            <a:r>
              <a:rPr sz="1400" spc="-15" dirty="0">
                <a:latin typeface="Calibri"/>
                <a:cs typeface="Calibri"/>
              </a:rPr>
              <a:t> </a:t>
            </a:r>
            <a:r>
              <a:rPr sz="1400" spc="-5" dirty="0">
                <a:latin typeface="Calibri"/>
                <a:cs typeface="Calibri"/>
              </a:rPr>
              <a:t>the</a:t>
            </a:r>
            <a:r>
              <a:rPr sz="1400" spc="25" dirty="0">
                <a:latin typeface="Calibri"/>
                <a:cs typeface="Calibri"/>
              </a:rPr>
              <a:t> </a:t>
            </a:r>
            <a:r>
              <a:rPr sz="1400" spc="-5" dirty="0">
                <a:latin typeface="Calibri"/>
                <a:cs typeface="Calibri"/>
              </a:rPr>
              <a:t>purpose</a:t>
            </a:r>
            <a:r>
              <a:rPr sz="1400" spc="5"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Small business,</a:t>
            </a:r>
            <a:r>
              <a:rPr sz="1400" spc="10" dirty="0">
                <a:latin typeface="Calibri"/>
                <a:cs typeface="Calibri"/>
              </a:rPr>
              <a:t> </a:t>
            </a:r>
            <a:r>
              <a:rPr sz="1400" spc="-5" dirty="0">
                <a:latin typeface="Calibri"/>
                <a:cs typeface="Calibri"/>
              </a:rPr>
              <a:t>Debt</a:t>
            </a:r>
            <a:r>
              <a:rPr sz="1400" spc="10" dirty="0">
                <a:latin typeface="Calibri"/>
                <a:cs typeface="Calibri"/>
              </a:rPr>
              <a:t> </a:t>
            </a:r>
            <a:r>
              <a:rPr sz="1400" spc="-5" dirty="0">
                <a:latin typeface="Calibri"/>
                <a:cs typeface="Calibri"/>
              </a:rPr>
              <a:t>consolidation</a:t>
            </a:r>
            <a:r>
              <a:rPr sz="1400" dirty="0">
                <a:latin typeface="Calibri"/>
                <a:cs typeface="Calibri"/>
              </a:rPr>
              <a:t> </a:t>
            </a:r>
            <a:r>
              <a:rPr sz="1400" spc="-5" dirty="0">
                <a:latin typeface="Calibri"/>
                <a:cs typeface="Calibri"/>
              </a:rPr>
              <a:t>and</a:t>
            </a:r>
            <a:r>
              <a:rPr sz="1400" spc="20" dirty="0">
                <a:latin typeface="Calibri"/>
                <a:cs typeface="Calibri"/>
              </a:rPr>
              <a:t> </a:t>
            </a:r>
            <a:r>
              <a:rPr sz="1400" spc="-5" dirty="0">
                <a:latin typeface="Calibri"/>
                <a:cs typeface="Calibri"/>
              </a:rPr>
              <a:t>Credit</a:t>
            </a:r>
            <a:r>
              <a:rPr sz="1400" spc="25" dirty="0">
                <a:latin typeface="Calibri"/>
                <a:cs typeface="Calibri"/>
              </a:rPr>
              <a:t> </a:t>
            </a:r>
            <a:r>
              <a:rPr sz="1400" spc="-5" dirty="0">
                <a:latin typeface="Calibri"/>
                <a:cs typeface="Calibri"/>
              </a:rPr>
              <a:t>card</a:t>
            </a:r>
            <a:r>
              <a:rPr sz="1400" spc="10" dirty="0">
                <a:latin typeface="Calibri"/>
                <a:cs typeface="Calibri"/>
              </a:rPr>
              <a:t> </a:t>
            </a:r>
            <a:r>
              <a:rPr sz="1400" spc="-10" dirty="0">
                <a:latin typeface="Calibri"/>
                <a:cs typeface="Calibri"/>
              </a:rPr>
              <a:t>Borrowers </a:t>
            </a:r>
            <a:r>
              <a:rPr sz="1400" spc="-300" dirty="0">
                <a:latin typeface="Calibri"/>
                <a:cs typeface="Calibri"/>
              </a:rPr>
              <a:t> </a:t>
            </a:r>
            <a:r>
              <a:rPr sz="1400" spc="-5" dirty="0">
                <a:latin typeface="Calibri"/>
                <a:cs typeface="Calibri"/>
              </a:rPr>
              <a:t>having</a:t>
            </a:r>
            <a:r>
              <a:rPr sz="1400" spc="15" dirty="0">
                <a:latin typeface="Calibri"/>
                <a:cs typeface="Calibri"/>
              </a:rPr>
              <a:t> </a:t>
            </a:r>
            <a:r>
              <a:rPr sz="1400" spc="-5" dirty="0">
                <a:latin typeface="Calibri"/>
                <a:cs typeface="Calibri"/>
              </a:rPr>
              <a:t>home</a:t>
            </a:r>
            <a:r>
              <a:rPr sz="1400" spc="-10" dirty="0">
                <a:latin typeface="Calibri"/>
                <a:cs typeface="Calibri"/>
              </a:rPr>
              <a:t> </a:t>
            </a:r>
            <a:r>
              <a:rPr sz="1400" spc="-5" dirty="0">
                <a:latin typeface="Calibri"/>
                <a:cs typeface="Calibri"/>
              </a:rPr>
              <a:t>ownership</a:t>
            </a:r>
            <a:r>
              <a:rPr sz="1400" spc="-25" dirty="0">
                <a:latin typeface="Calibri"/>
                <a:cs typeface="Calibri"/>
              </a:rPr>
              <a:t> </a:t>
            </a:r>
            <a:r>
              <a:rPr sz="1400" dirty="0">
                <a:latin typeface="Calibri"/>
                <a:cs typeface="Calibri"/>
              </a:rPr>
              <a:t>as </a:t>
            </a:r>
            <a:r>
              <a:rPr sz="1400" spc="-10" dirty="0">
                <a:latin typeface="Calibri"/>
                <a:cs typeface="Calibri"/>
              </a:rPr>
              <a:t>'Rent'</a:t>
            </a:r>
            <a:r>
              <a:rPr sz="1400" spc="5"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'Mortgage'</a:t>
            </a:r>
            <a:r>
              <a:rPr sz="1400" dirty="0">
                <a:latin typeface="Calibri"/>
                <a:cs typeface="Calibri"/>
              </a:rPr>
              <a:t> </a:t>
            </a:r>
            <a:r>
              <a:rPr sz="1400" spc="-5" dirty="0">
                <a:latin typeface="Calibri"/>
                <a:cs typeface="Calibri"/>
              </a:rPr>
              <a:t>has</a:t>
            </a:r>
            <a:r>
              <a:rPr sz="1400" spc="5" dirty="0">
                <a:latin typeface="Calibri"/>
                <a:cs typeface="Calibri"/>
              </a:rPr>
              <a:t> </a:t>
            </a:r>
            <a:r>
              <a:rPr sz="1400" spc="-5" dirty="0">
                <a:latin typeface="Calibri"/>
                <a:cs typeface="Calibri"/>
              </a:rPr>
              <a:t>higher</a:t>
            </a:r>
            <a:r>
              <a:rPr sz="1400" spc="5" dirty="0">
                <a:latin typeface="Calibri"/>
                <a:cs typeface="Calibri"/>
              </a:rPr>
              <a:t> </a:t>
            </a:r>
            <a:r>
              <a:rPr sz="1400" spc="-5" dirty="0">
                <a:latin typeface="Calibri"/>
                <a:cs typeface="Calibri"/>
              </a:rPr>
              <a:t>chances</a:t>
            </a:r>
            <a:r>
              <a:rPr sz="1400" spc="5" dirty="0">
                <a:latin typeface="Calibri"/>
                <a:cs typeface="Calibri"/>
              </a:rPr>
              <a:t> </a:t>
            </a:r>
            <a:r>
              <a:rPr sz="1400" spc="-5" dirty="0">
                <a:latin typeface="Calibri"/>
                <a:cs typeface="Calibri"/>
              </a:rPr>
              <a:t>of</a:t>
            </a:r>
            <a:r>
              <a:rPr sz="1400" spc="-10" dirty="0">
                <a:latin typeface="Calibri"/>
                <a:cs typeface="Calibri"/>
              </a:rPr>
              <a:t> defaults</a:t>
            </a:r>
            <a:endParaRPr sz="1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712089"/>
            <a:ext cx="10304145" cy="5485765"/>
          </a:xfrm>
          <a:prstGeom prst="rect">
            <a:avLst/>
          </a:prstGeom>
        </p:spPr>
        <p:txBody>
          <a:bodyPr vert="horz" wrap="square" lIns="0" tIns="12700" rIns="0" bIns="0" rtlCol="0">
            <a:spAutoFit/>
          </a:bodyPr>
          <a:lstStyle/>
          <a:p>
            <a:pPr marL="12700">
              <a:lnSpc>
                <a:spcPts val="2050"/>
              </a:lnSpc>
              <a:spcBef>
                <a:spcPts val="100"/>
              </a:spcBef>
            </a:pPr>
            <a:r>
              <a:rPr sz="1800" b="1" spc="-10" dirty="0">
                <a:latin typeface="Calibri"/>
                <a:cs typeface="Calibri"/>
              </a:rPr>
              <a:t>Data</a:t>
            </a:r>
            <a:r>
              <a:rPr sz="1800" b="1" spc="-80" dirty="0">
                <a:latin typeface="Calibri"/>
                <a:cs typeface="Calibri"/>
              </a:rPr>
              <a:t> </a:t>
            </a:r>
            <a:r>
              <a:rPr sz="1800" b="1" spc="-10" dirty="0">
                <a:latin typeface="Calibri"/>
                <a:cs typeface="Calibri"/>
              </a:rPr>
              <a:t>Understanding</a:t>
            </a:r>
            <a:endParaRPr sz="1800">
              <a:latin typeface="Calibri"/>
              <a:cs typeface="Calibri"/>
            </a:endParaRPr>
          </a:p>
          <a:p>
            <a:pPr marL="12700" marR="31115">
              <a:lnSpc>
                <a:spcPts val="1939"/>
              </a:lnSpc>
              <a:spcBef>
                <a:spcPts val="140"/>
              </a:spcBef>
            </a:pPr>
            <a:r>
              <a:rPr sz="1800" spc="-5" dirty="0">
                <a:latin typeface="Calibri"/>
                <a:cs typeface="Calibri"/>
              </a:rPr>
              <a:t>The</a:t>
            </a:r>
            <a:r>
              <a:rPr sz="1800" dirty="0">
                <a:latin typeface="Calibri"/>
                <a:cs typeface="Calibri"/>
              </a:rPr>
              <a:t> </a:t>
            </a:r>
            <a:r>
              <a:rPr sz="1800" spc="-15" dirty="0">
                <a:latin typeface="Calibri"/>
                <a:cs typeface="Calibri"/>
              </a:rPr>
              <a:t>data</a:t>
            </a:r>
            <a:r>
              <a:rPr sz="1800" spc="10" dirty="0">
                <a:latin typeface="Calibri"/>
                <a:cs typeface="Calibri"/>
              </a:rPr>
              <a:t> </a:t>
            </a:r>
            <a:r>
              <a:rPr sz="1800" spc="-5" dirty="0">
                <a:latin typeface="Calibri"/>
                <a:cs typeface="Calibri"/>
              </a:rPr>
              <a:t>given</a:t>
            </a:r>
            <a:r>
              <a:rPr sz="1800" spc="10" dirty="0">
                <a:latin typeface="Calibri"/>
                <a:cs typeface="Calibri"/>
              </a:rPr>
              <a:t> </a:t>
            </a:r>
            <a:r>
              <a:rPr sz="1800" spc="-5" dirty="0">
                <a:latin typeface="Calibri"/>
                <a:cs typeface="Calibri"/>
              </a:rPr>
              <a:t>below</a:t>
            </a:r>
            <a:r>
              <a:rPr sz="1800" spc="5" dirty="0">
                <a:latin typeface="Calibri"/>
                <a:cs typeface="Calibri"/>
              </a:rPr>
              <a:t> </a:t>
            </a:r>
            <a:r>
              <a:rPr sz="1800" spc="-10" dirty="0">
                <a:latin typeface="Calibri"/>
                <a:cs typeface="Calibri"/>
              </a:rPr>
              <a:t>contains</a:t>
            </a:r>
            <a:r>
              <a:rPr sz="1800" spc="15" dirty="0">
                <a:latin typeface="Calibri"/>
                <a:cs typeface="Calibri"/>
              </a:rPr>
              <a:t> </a:t>
            </a:r>
            <a:r>
              <a:rPr sz="1800" dirty="0">
                <a:latin typeface="Calibri"/>
                <a:cs typeface="Calibri"/>
              </a:rPr>
              <a:t>the </a:t>
            </a:r>
            <a:r>
              <a:rPr sz="1800" spc="-10" dirty="0">
                <a:latin typeface="Calibri"/>
                <a:cs typeface="Calibri"/>
              </a:rPr>
              <a:t>information</a:t>
            </a:r>
            <a:r>
              <a:rPr sz="1800" spc="10" dirty="0">
                <a:latin typeface="Calibri"/>
                <a:cs typeface="Calibri"/>
              </a:rPr>
              <a:t> </a:t>
            </a:r>
            <a:r>
              <a:rPr sz="1800" dirty="0">
                <a:latin typeface="Calibri"/>
                <a:cs typeface="Calibri"/>
              </a:rPr>
              <a:t>about</a:t>
            </a:r>
            <a:r>
              <a:rPr sz="1800" spc="10" dirty="0">
                <a:latin typeface="Calibri"/>
                <a:cs typeface="Calibri"/>
              </a:rPr>
              <a:t> </a:t>
            </a:r>
            <a:r>
              <a:rPr sz="1800" spc="-10" dirty="0">
                <a:latin typeface="Calibri"/>
                <a:cs typeface="Calibri"/>
              </a:rPr>
              <a:t>past</a:t>
            </a:r>
            <a:r>
              <a:rPr sz="1800" dirty="0">
                <a:latin typeface="Calibri"/>
                <a:cs typeface="Calibri"/>
              </a:rPr>
              <a:t> </a:t>
            </a:r>
            <a:r>
              <a:rPr sz="1800" spc="-5" dirty="0">
                <a:latin typeface="Calibri"/>
                <a:cs typeface="Calibri"/>
              </a:rPr>
              <a:t>loan</a:t>
            </a:r>
            <a:r>
              <a:rPr sz="1800" spc="15" dirty="0">
                <a:latin typeface="Calibri"/>
                <a:cs typeface="Calibri"/>
              </a:rPr>
              <a:t> </a:t>
            </a:r>
            <a:r>
              <a:rPr sz="1800" spc="-5" dirty="0">
                <a:latin typeface="Calibri"/>
                <a:cs typeface="Calibri"/>
              </a:rPr>
              <a:t>applicants</a:t>
            </a:r>
            <a:r>
              <a:rPr sz="1800" spc="1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whether</a:t>
            </a:r>
            <a:r>
              <a:rPr sz="1800" spc="20" dirty="0">
                <a:latin typeface="Calibri"/>
                <a:cs typeface="Calibri"/>
              </a:rPr>
              <a:t> </a:t>
            </a:r>
            <a:r>
              <a:rPr sz="1800" spc="-5" dirty="0">
                <a:latin typeface="Calibri"/>
                <a:cs typeface="Calibri"/>
              </a:rPr>
              <a:t>they</a:t>
            </a:r>
            <a:r>
              <a:rPr sz="1800" dirty="0">
                <a:latin typeface="Calibri"/>
                <a:cs typeface="Calibri"/>
              </a:rPr>
              <a:t> </a:t>
            </a:r>
            <a:r>
              <a:rPr sz="1800" spc="-15" dirty="0">
                <a:latin typeface="Calibri"/>
                <a:cs typeface="Calibri"/>
              </a:rPr>
              <a:t>‘defaulted’</a:t>
            </a:r>
            <a:r>
              <a:rPr sz="1800" spc="20" dirty="0">
                <a:latin typeface="Calibri"/>
                <a:cs typeface="Calibri"/>
              </a:rPr>
              <a:t> </a:t>
            </a:r>
            <a:r>
              <a:rPr sz="1800" spc="-5" dirty="0">
                <a:latin typeface="Calibri"/>
                <a:cs typeface="Calibri"/>
              </a:rPr>
              <a:t>or</a:t>
            </a:r>
            <a:r>
              <a:rPr sz="1800" spc="5" dirty="0">
                <a:latin typeface="Calibri"/>
                <a:cs typeface="Calibri"/>
              </a:rPr>
              <a:t> </a:t>
            </a:r>
            <a:r>
              <a:rPr sz="1800" spc="-5" dirty="0">
                <a:latin typeface="Calibri"/>
                <a:cs typeface="Calibri"/>
              </a:rPr>
              <a:t>not. </a:t>
            </a:r>
            <a:r>
              <a:rPr sz="1800" spc="-390" dirty="0">
                <a:latin typeface="Calibri"/>
                <a:cs typeface="Calibri"/>
              </a:rPr>
              <a:t> </a:t>
            </a:r>
            <a:r>
              <a:rPr sz="1800" spc="-5" dirty="0">
                <a:latin typeface="Calibri"/>
                <a:cs typeface="Calibri"/>
              </a:rPr>
              <a:t>The</a:t>
            </a:r>
            <a:r>
              <a:rPr sz="1800" dirty="0">
                <a:latin typeface="Calibri"/>
                <a:cs typeface="Calibri"/>
              </a:rPr>
              <a:t> aim</a:t>
            </a:r>
            <a:r>
              <a:rPr sz="1800" spc="10"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identify</a:t>
            </a:r>
            <a:r>
              <a:rPr sz="1800" dirty="0">
                <a:latin typeface="Calibri"/>
                <a:cs typeface="Calibri"/>
              </a:rPr>
              <a:t> </a:t>
            </a:r>
            <a:r>
              <a:rPr sz="1800" spc="-10" dirty="0">
                <a:latin typeface="Calibri"/>
                <a:cs typeface="Calibri"/>
              </a:rPr>
              <a:t>patterns</a:t>
            </a:r>
            <a:r>
              <a:rPr sz="1800" spc="5" dirty="0">
                <a:latin typeface="Calibri"/>
                <a:cs typeface="Calibri"/>
              </a:rPr>
              <a:t> </a:t>
            </a:r>
            <a:r>
              <a:rPr sz="1800" spc="-5" dirty="0">
                <a:latin typeface="Calibri"/>
                <a:cs typeface="Calibri"/>
              </a:rPr>
              <a:t>which</a:t>
            </a:r>
            <a:r>
              <a:rPr sz="1800" spc="25" dirty="0">
                <a:latin typeface="Calibri"/>
                <a:cs typeface="Calibri"/>
              </a:rPr>
              <a:t> </a:t>
            </a:r>
            <a:r>
              <a:rPr sz="1800" spc="-10" dirty="0">
                <a:latin typeface="Calibri"/>
                <a:cs typeface="Calibri"/>
              </a:rPr>
              <a:t>indicate</a:t>
            </a:r>
            <a:r>
              <a:rPr sz="1800" spc="30" dirty="0">
                <a:latin typeface="Calibri"/>
                <a:cs typeface="Calibri"/>
              </a:rPr>
              <a:t> </a:t>
            </a:r>
            <a:r>
              <a:rPr sz="1800" spc="-5" dirty="0">
                <a:latin typeface="Calibri"/>
                <a:cs typeface="Calibri"/>
              </a:rPr>
              <a:t>if </a:t>
            </a:r>
            <a:r>
              <a:rPr sz="1800" dirty="0">
                <a:latin typeface="Calibri"/>
                <a:cs typeface="Calibri"/>
              </a:rPr>
              <a:t>a</a:t>
            </a:r>
            <a:r>
              <a:rPr sz="1800" spc="10" dirty="0">
                <a:latin typeface="Calibri"/>
                <a:cs typeface="Calibri"/>
              </a:rPr>
              <a:t> </a:t>
            </a:r>
            <a:r>
              <a:rPr sz="1800" spc="-10" dirty="0">
                <a:latin typeface="Calibri"/>
                <a:cs typeface="Calibri"/>
              </a:rPr>
              <a:t>person</a:t>
            </a:r>
            <a:r>
              <a:rPr sz="1800" spc="5" dirty="0">
                <a:latin typeface="Calibri"/>
                <a:cs typeface="Calibri"/>
              </a:rPr>
              <a:t> </a:t>
            </a:r>
            <a:r>
              <a:rPr sz="1800" dirty="0">
                <a:latin typeface="Calibri"/>
                <a:cs typeface="Calibri"/>
              </a:rPr>
              <a:t>is</a:t>
            </a:r>
            <a:r>
              <a:rPr sz="1800" spc="5" dirty="0">
                <a:latin typeface="Calibri"/>
                <a:cs typeface="Calibri"/>
              </a:rPr>
              <a:t> </a:t>
            </a:r>
            <a:r>
              <a:rPr sz="1800" spc="-15" dirty="0">
                <a:latin typeface="Calibri"/>
                <a:cs typeface="Calibri"/>
              </a:rPr>
              <a:t>likely</a:t>
            </a:r>
            <a:r>
              <a:rPr sz="1800" spc="2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default,</a:t>
            </a:r>
            <a:r>
              <a:rPr sz="1800" spc="-5" dirty="0">
                <a:latin typeface="Calibri"/>
                <a:cs typeface="Calibri"/>
              </a:rPr>
              <a:t> which</a:t>
            </a:r>
            <a:r>
              <a:rPr sz="1800" spc="30" dirty="0">
                <a:latin typeface="Calibri"/>
                <a:cs typeface="Calibri"/>
              </a:rPr>
              <a:t> </a:t>
            </a:r>
            <a:r>
              <a:rPr sz="1800" spc="-15" dirty="0">
                <a:latin typeface="Calibri"/>
                <a:cs typeface="Calibri"/>
              </a:rPr>
              <a:t>may</a:t>
            </a:r>
            <a:r>
              <a:rPr sz="1800" dirty="0">
                <a:latin typeface="Calibri"/>
                <a:cs typeface="Calibri"/>
              </a:rPr>
              <a:t> </a:t>
            </a:r>
            <a:r>
              <a:rPr sz="1800" spc="-5" dirty="0">
                <a:latin typeface="Calibri"/>
                <a:cs typeface="Calibri"/>
              </a:rPr>
              <a:t>be</a:t>
            </a:r>
            <a:r>
              <a:rPr sz="1800" spc="5" dirty="0">
                <a:latin typeface="Calibri"/>
                <a:cs typeface="Calibri"/>
              </a:rPr>
              <a:t> </a:t>
            </a:r>
            <a:r>
              <a:rPr sz="1800" dirty="0">
                <a:latin typeface="Calibri"/>
                <a:cs typeface="Calibri"/>
              </a:rPr>
              <a:t>used</a:t>
            </a:r>
            <a:r>
              <a:rPr sz="1800" spc="5" dirty="0">
                <a:latin typeface="Calibri"/>
                <a:cs typeface="Calibri"/>
              </a:rPr>
              <a:t> </a:t>
            </a:r>
            <a:r>
              <a:rPr sz="1800" spc="-15" dirty="0">
                <a:latin typeface="Calibri"/>
                <a:cs typeface="Calibri"/>
              </a:rPr>
              <a:t>for</a:t>
            </a:r>
            <a:r>
              <a:rPr sz="1800" dirty="0">
                <a:latin typeface="Calibri"/>
                <a:cs typeface="Calibri"/>
              </a:rPr>
              <a:t> </a:t>
            </a:r>
            <a:r>
              <a:rPr sz="1800" spc="-10" dirty="0">
                <a:latin typeface="Calibri"/>
                <a:cs typeface="Calibri"/>
              </a:rPr>
              <a:t>taking </a:t>
            </a:r>
            <a:r>
              <a:rPr sz="1800" spc="-5" dirty="0">
                <a:latin typeface="Calibri"/>
                <a:cs typeface="Calibri"/>
              </a:rPr>
              <a:t> actions</a:t>
            </a:r>
            <a:r>
              <a:rPr sz="1800" spc="15" dirty="0">
                <a:latin typeface="Calibri"/>
                <a:cs typeface="Calibri"/>
              </a:rPr>
              <a:t> </a:t>
            </a:r>
            <a:r>
              <a:rPr sz="1800" spc="-5" dirty="0">
                <a:latin typeface="Calibri"/>
                <a:cs typeface="Calibri"/>
              </a:rPr>
              <a:t>such</a:t>
            </a:r>
            <a:r>
              <a:rPr sz="1800" dirty="0">
                <a:latin typeface="Calibri"/>
                <a:cs typeface="Calibri"/>
              </a:rPr>
              <a:t> as</a:t>
            </a:r>
            <a:r>
              <a:rPr sz="1800" spc="5" dirty="0">
                <a:latin typeface="Calibri"/>
                <a:cs typeface="Calibri"/>
              </a:rPr>
              <a:t> </a:t>
            </a:r>
            <a:r>
              <a:rPr sz="1800" spc="-10" dirty="0">
                <a:latin typeface="Calibri"/>
                <a:cs typeface="Calibri"/>
              </a:rPr>
              <a:t>denying</a:t>
            </a:r>
            <a:r>
              <a:rPr sz="1800" spc="20"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loan,</a:t>
            </a:r>
            <a:r>
              <a:rPr sz="1800" spc="10" dirty="0">
                <a:latin typeface="Calibri"/>
                <a:cs typeface="Calibri"/>
              </a:rPr>
              <a:t> </a:t>
            </a:r>
            <a:r>
              <a:rPr sz="1800" spc="-10" dirty="0">
                <a:latin typeface="Calibri"/>
                <a:cs typeface="Calibri"/>
              </a:rPr>
              <a:t>reducing</a:t>
            </a:r>
            <a:r>
              <a:rPr sz="1800" spc="2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amount</a:t>
            </a:r>
            <a:r>
              <a:rPr sz="1800" spc="-5" dirty="0">
                <a:latin typeface="Calibri"/>
                <a:cs typeface="Calibri"/>
              </a:rPr>
              <a:t> of</a:t>
            </a:r>
            <a:r>
              <a:rPr sz="1800" spc="15" dirty="0">
                <a:latin typeface="Calibri"/>
                <a:cs typeface="Calibri"/>
              </a:rPr>
              <a:t> </a:t>
            </a:r>
            <a:r>
              <a:rPr sz="1800" spc="-5" dirty="0">
                <a:latin typeface="Calibri"/>
                <a:cs typeface="Calibri"/>
              </a:rPr>
              <a:t>loan,</a:t>
            </a:r>
            <a:r>
              <a:rPr sz="1800" spc="10" dirty="0">
                <a:latin typeface="Calibri"/>
                <a:cs typeface="Calibri"/>
              </a:rPr>
              <a:t> </a:t>
            </a:r>
            <a:r>
              <a:rPr sz="1800" spc="-5" dirty="0">
                <a:latin typeface="Calibri"/>
                <a:cs typeface="Calibri"/>
              </a:rPr>
              <a:t>lending</a:t>
            </a:r>
            <a:r>
              <a:rPr sz="1800" spc="30" dirty="0">
                <a:latin typeface="Calibri"/>
                <a:cs typeface="Calibri"/>
              </a:rPr>
              <a:t> </a:t>
            </a:r>
            <a:r>
              <a:rPr sz="1800" spc="-10" dirty="0">
                <a:latin typeface="Calibri"/>
                <a:cs typeface="Calibri"/>
              </a:rPr>
              <a:t>(to</a:t>
            </a:r>
            <a:r>
              <a:rPr sz="1800" spc="10" dirty="0">
                <a:latin typeface="Calibri"/>
                <a:cs typeface="Calibri"/>
              </a:rPr>
              <a:t> </a:t>
            </a:r>
            <a:r>
              <a:rPr sz="1800" spc="-5" dirty="0">
                <a:latin typeface="Calibri"/>
                <a:cs typeface="Calibri"/>
              </a:rPr>
              <a:t>risky</a:t>
            </a:r>
            <a:r>
              <a:rPr sz="1800" spc="-10" dirty="0">
                <a:latin typeface="Calibri"/>
                <a:cs typeface="Calibri"/>
              </a:rPr>
              <a:t> </a:t>
            </a:r>
            <a:r>
              <a:rPr sz="1800" spc="-5" dirty="0">
                <a:latin typeface="Calibri"/>
                <a:cs typeface="Calibri"/>
              </a:rPr>
              <a:t>applicants)</a:t>
            </a:r>
            <a:r>
              <a:rPr sz="1800" spc="20" dirty="0">
                <a:latin typeface="Calibri"/>
                <a:cs typeface="Calibri"/>
              </a:rPr>
              <a:t> </a:t>
            </a:r>
            <a:r>
              <a:rPr sz="1800" spc="-10" dirty="0">
                <a:latin typeface="Calibri"/>
                <a:cs typeface="Calibri"/>
              </a:rPr>
              <a:t>at</a:t>
            </a:r>
            <a:r>
              <a:rPr sz="1800" spc="5" dirty="0">
                <a:latin typeface="Calibri"/>
                <a:cs typeface="Calibri"/>
              </a:rPr>
              <a:t> </a:t>
            </a:r>
            <a:r>
              <a:rPr sz="1800" dirty="0">
                <a:latin typeface="Calibri"/>
                <a:cs typeface="Calibri"/>
              </a:rPr>
              <a:t>a </a:t>
            </a:r>
            <a:r>
              <a:rPr sz="1800" spc="-5" dirty="0">
                <a:latin typeface="Calibri"/>
                <a:cs typeface="Calibri"/>
              </a:rPr>
              <a:t>higher</a:t>
            </a:r>
            <a:r>
              <a:rPr sz="1800" spc="15" dirty="0">
                <a:latin typeface="Calibri"/>
                <a:cs typeface="Calibri"/>
              </a:rPr>
              <a:t> </a:t>
            </a:r>
            <a:r>
              <a:rPr sz="1800" spc="-15" dirty="0">
                <a:latin typeface="Calibri"/>
                <a:cs typeface="Calibri"/>
              </a:rPr>
              <a:t>interest </a:t>
            </a:r>
            <a:r>
              <a:rPr sz="1800" spc="-10" dirty="0">
                <a:latin typeface="Calibri"/>
                <a:cs typeface="Calibri"/>
              </a:rPr>
              <a:t> </a:t>
            </a:r>
            <a:r>
              <a:rPr sz="1800" spc="-20" dirty="0">
                <a:latin typeface="Calibri"/>
                <a:cs typeface="Calibri"/>
              </a:rPr>
              <a:t>rate,</a:t>
            </a:r>
            <a:r>
              <a:rPr sz="1800" dirty="0">
                <a:latin typeface="Calibri"/>
                <a:cs typeface="Calibri"/>
              </a:rPr>
              <a:t> </a:t>
            </a:r>
            <a:r>
              <a:rPr sz="1800" spc="-15" dirty="0">
                <a:latin typeface="Calibri"/>
                <a:cs typeface="Calibri"/>
              </a:rPr>
              <a:t>etc.</a:t>
            </a:r>
            <a:endParaRPr sz="1800">
              <a:latin typeface="Calibri"/>
              <a:cs typeface="Calibri"/>
            </a:endParaRPr>
          </a:p>
          <a:p>
            <a:pPr marL="12700">
              <a:lnSpc>
                <a:spcPts val="1820"/>
              </a:lnSpc>
            </a:pPr>
            <a:r>
              <a:rPr sz="1800" spc="-5" dirty="0">
                <a:latin typeface="Calibri"/>
                <a:cs typeface="Calibri"/>
              </a:rPr>
              <a:t>The</a:t>
            </a:r>
            <a:r>
              <a:rPr sz="1800" dirty="0">
                <a:latin typeface="Calibri"/>
                <a:cs typeface="Calibri"/>
              </a:rPr>
              <a:t> </a:t>
            </a:r>
            <a:r>
              <a:rPr sz="1800" spc="-10" dirty="0">
                <a:latin typeface="Calibri"/>
                <a:cs typeface="Calibri"/>
              </a:rPr>
              <a:t>dataset</a:t>
            </a:r>
            <a:r>
              <a:rPr sz="1800" spc="10" dirty="0">
                <a:latin typeface="Calibri"/>
                <a:cs typeface="Calibri"/>
              </a:rPr>
              <a:t> </a:t>
            </a:r>
            <a:r>
              <a:rPr sz="1800" spc="-10" dirty="0">
                <a:latin typeface="Calibri"/>
                <a:cs typeface="Calibri"/>
              </a:rPr>
              <a:t>reflects</a:t>
            </a:r>
            <a:r>
              <a:rPr sz="1800" spc="10" dirty="0">
                <a:latin typeface="Calibri"/>
                <a:cs typeface="Calibri"/>
              </a:rPr>
              <a:t> </a:t>
            </a:r>
            <a:r>
              <a:rPr sz="1800" spc="-5" dirty="0">
                <a:latin typeface="Calibri"/>
                <a:cs typeface="Calibri"/>
              </a:rPr>
              <a:t>loans</a:t>
            </a:r>
            <a:r>
              <a:rPr sz="1800" spc="15" dirty="0">
                <a:latin typeface="Calibri"/>
                <a:cs typeface="Calibri"/>
              </a:rPr>
              <a:t> </a:t>
            </a:r>
            <a:r>
              <a:rPr sz="1800" spc="-10" dirty="0">
                <a:latin typeface="Calibri"/>
                <a:cs typeface="Calibri"/>
              </a:rPr>
              <a:t>post</a:t>
            </a:r>
            <a:r>
              <a:rPr sz="1800" spc="10" dirty="0">
                <a:latin typeface="Calibri"/>
                <a:cs typeface="Calibri"/>
              </a:rPr>
              <a:t> </a:t>
            </a:r>
            <a:r>
              <a:rPr sz="1800" spc="-10" dirty="0">
                <a:latin typeface="Calibri"/>
                <a:cs typeface="Calibri"/>
              </a:rPr>
              <a:t>approval,</a:t>
            </a:r>
            <a:r>
              <a:rPr sz="1800" spc="10" dirty="0">
                <a:latin typeface="Calibri"/>
                <a:cs typeface="Calibri"/>
              </a:rPr>
              <a:t> </a:t>
            </a:r>
            <a:r>
              <a:rPr sz="1800" dirty="0">
                <a:latin typeface="Calibri"/>
                <a:cs typeface="Calibri"/>
              </a:rPr>
              <a:t>thus</a:t>
            </a:r>
            <a:r>
              <a:rPr sz="1800" spc="5" dirty="0">
                <a:latin typeface="Calibri"/>
                <a:cs typeface="Calibri"/>
              </a:rPr>
              <a:t> </a:t>
            </a:r>
            <a:r>
              <a:rPr sz="1800" spc="-5" dirty="0">
                <a:latin typeface="Calibri"/>
                <a:cs typeface="Calibri"/>
              </a:rPr>
              <a:t>does</a:t>
            </a:r>
            <a:r>
              <a:rPr sz="1800" spc="10" dirty="0">
                <a:latin typeface="Calibri"/>
                <a:cs typeface="Calibri"/>
              </a:rPr>
              <a:t> </a:t>
            </a:r>
            <a:r>
              <a:rPr sz="1800" spc="-5" dirty="0">
                <a:latin typeface="Calibri"/>
                <a:cs typeface="Calibri"/>
              </a:rPr>
              <a:t>not</a:t>
            </a:r>
            <a:r>
              <a:rPr sz="1800" spc="15" dirty="0">
                <a:latin typeface="Calibri"/>
                <a:cs typeface="Calibri"/>
              </a:rPr>
              <a:t> </a:t>
            </a:r>
            <a:r>
              <a:rPr sz="1800" spc="-10" dirty="0">
                <a:latin typeface="Calibri"/>
                <a:cs typeface="Calibri"/>
              </a:rPr>
              <a:t>represent</a:t>
            </a:r>
            <a:r>
              <a:rPr sz="1800" spc="5" dirty="0">
                <a:latin typeface="Calibri"/>
                <a:cs typeface="Calibri"/>
              </a:rPr>
              <a:t> </a:t>
            </a:r>
            <a:r>
              <a:rPr sz="1800" spc="-15" dirty="0">
                <a:latin typeface="Calibri"/>
                <a:cs typeface="Calibri"/>
              </a:rPr>
              <a:t>any</a:t>
            </a:r>
            <a:r>
              <a:rPr sz="1800" spc="10" dirty="0">
                <a:latin typeface="Calibri"/>
                <a:cs typeface="Calibri"/>
              </a:rPr>
              <a:t> </a:t>
            </a:r>
            <a:r>
              <a:rPr sz="1800" spc="-10" dirty="0">
                <a:latin typeface="Calibri"/>
                <a:cs typeface="Calibri"/>
              </a:rPr>
              <a:t>information</a:t>
            </a:r>
            <a:r>
              <a:rPr sz="1800" spc="20" dirty="0">
                <a:latin typeface="Calibri"/>
                <a:cs typeface="Calibri"/>
              </a:rPr>
              <a:t> </a:t>
            </a:r>
            <a:r>
              <a:rPr sz="1800" spc="-5" dirty="0">
                <a:latin typeface="Calibri"/>
                <a:cs typeface="Calibri"/>
              </a:rPr>
              <a:t>on</a:t>
            </a:r>
            <a:r>
              <a:rPr sz="1800" spc="2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rejection</a:t>
            </a:r>
            <a:r>
              <a:rPr sz="1800" spc="20" dirty="0">
                <a:latin typeface="Calibri"/>
                <a:cs typeface="Calibri"/>
              </a:rPr>
              <a:t> </a:t>
            </a:r>
            <a:r>
              <a:rPr sz="1800" spc="-10" dirty="0">
                <a:latin typeface="Calibri"/>
                <a:cs typeface="Calibri"/>
              </a:rPr>
              <a:t>criteria</a:t>
            </a:r>
            <a:endParaRPr sz="1800">
              <a:latin typeface="Calibri"/>
              <a:cs typeface="Calibri"/>
            </a:endParaRPr>
          </a:p>
          <a:p>
            <a:pPr marL="12700">
              <a:lnSpc>
                <a:spcPts val="1945"/>
              </a:lnSpc>
            </a:pPr>
            <a:r>
              <a:rPr sz="1800" spc="-10" dirty="0">
                <a:latin typeface="Calibri"/>
                <a:cs typeface="Calibri"/>
              </a:rPr>
              <a:t>process</a:t>
            </a:r>
            <a:endParaRPr sz="1800">
              <a:latin typeface="Calibri"/>
              <a:cs typeface="Calibri"/>
            </a:endParaRPr>
          </a:p>
          <a:p>
            <a:pPr marL="12700" marR="92710">
              <a:lnSpc>
                <a:spcPts val="1939"/>
              </a:lnSpc>
              <a:spcBef>
                <a:spcPts val="140"/>
              </a:spcBef>
            </a:pPr>
            <a:r>
              <a:rPr sz="1800" spc="-10" dirty="0">
                <a:latin typeface="Calibri"/>
                <a:cs typeface="Calibri"/>
              </a:rPr>
              <a:t>Overall</a:t>
            </a:r>
            <a:r>
              <a:rPr sz="1800" spc="-15" dirty="0">
                <a:latin typeface="Calibri"/>
                <a:cs typeface="Calibri"/>
              </a:rPr>
              <a:t> </a:t>
            </a:r>
            <a:r>
              <a:rPr sz="1800" spc="-5" dirty="0">
                <a:latin typeface="Calibri"/>
                <a:cs typeface="Calibri"/>
              </a:rPr>
              <a:t>objective</a:t>
            </a:r>
            <a:r>
              <a:rPr sz="1800" spc="20" dirty="0">
                <a:latin typeface="Calibri"/>
                <a:cs typeface="Calibri"/>
              </a:rPr>
              <a:t> </a:t>
            </a:r>
            <a:r>
              <a:rPr sz="1800" spc="-5" dirty="0">
                <a:latin typeface="Calibri"/>
                <a:cs typeface="Calibri"/>
              </a:rPr>
              <a:t>will</a:t>
            </a:r>
            <a:r>
              <a:rPr sz="1800" spc="10" dirty="0">
                <a:latin typeface="Calibri"/>
                <a:cs typeface="Calibri"/>
              </a:rPr>
              <a:t> </a:t>
            </a:r>
            <a:r>
              <a:rPr sz="1800" spc="-5" dirty="0">
                <a:latin typeface="Calibri"/>
                <a:cs typeface="Calibri"/>
              </a:rPr>
              <a:t>be</a:t>
            </a:r>
            <a:r>
              <a:rPr sz="1800" spc="20"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observe</a:t>
            </a:r>
            <a:r>
              <a:rPr sz="1800" spc="5" dirty="0">
                <a:latin typeface="Calibri"/>
                <a:cs typeface="Calibri"/>
              </a:rPr>
              <a:t> </a:t>
            </a:r>
            <a:r>
              <a:rPr sz="1800" spc="-25" dirty="0">
                <a:latin typeface="Calibri"/>
                <a:cs typeface="Calibri"/>
              </a:rPr>
              <a:t>key</a:t>
            </a:r>
            <a:r>
              <a:rPr sz="1800" spc="5" dirty="0">
                <a:latin typeface="Calibri"/>
                <a:cs typeface="Calibri"/>
              </a:rPr>
              <a:t> </a:t>
            </a:r>
            <a:r>
              <a:rPr sz="1800" dirty="0">
                <a:latin typeface="Calibri"/>
                <a:cs typeface="Calibri"/>
              </a:rPr>
              <a:t>leading</a:t>
            </a:r>
            <a:r>
              <a:rPr sz="1800" spc="20" dirty="0">
                <a:latin typeface="Calibri"/>
                <a:cs typeface="Calibri"/>
              </a:rPr>
              <a:t> </a:t>
            </a:r>
            <a:r>
              <a:rPr sz="1800" spc="-15" dirty="0">
                <a:latin typeface="Calibri"/>
                <a:cs typeface="Calibri"/>
              </a:rPr>
              <a:t>indicators</a:t>
            </a:r>
            <a:r>
              <a:rPr sz="1800" spc="20" dirty="0">
                <a:latin typeface="Calibri"/>
                <a:cs typeface="Calibri"/>
              </a:rPr>
              <a:t> </a:t>
            </a:r>
            <a:r>
              <a:rPr sz="1800" spc="-5" dirty="0">
                <a:latin typeface="Calibri"/>
                <a:cs typeface="Calibri"/>
              </a:rPr>
              <a:t>(driver</a:t>
            </a:r>
            <a:r>
              <a:rPr sz="1800" spc="15" dirty="0">
                <a:latin typeface="Calibri"/>
                <a:cs typeface="Calibri"/>
              </a:rPr>
              <a:t> </a:t>
            </a:r>
            <a:r>
              <a:rPr sz="1800" spc="-5" dirty="0">
                <a:latin typeface="Calibri"/>
                <a:cs typeface="Calibri"/>
              </a:rPr>
              <a:t>variables)</a:t>
            </a:r>
            <a:r>
              <a:rPr sz="1800" spc="5"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dataset,</a:t>
            </a:r>
            <a:r>
              <a:rPr sz="1800" spc="-5" dirty="0">
                <a:latin typeface="Calibri"/>
                <a:cs typeface="Calibri"/>
              </a:rPr>
              <a:t> which</a:t>
            </a:r>
            <a:r>
              <a:rPr sz="1800" spc="30" dirty="0">
                <a:latin typeface="Calibri"/>
                <a:cs typeface="Calibri"/>
              </a:rPr>
              <a:t> </a:t>
            </a:r>
            <a:r>
              <a:rPr sz="1800" spc="-10" dirty="0">
                <a:latin typeface="Calibri"/>
                <a:cs typeface="Calibri"/>
              </a:rPr>
              <a:t>contribute</a:t>
            </a:r>
            <a:r>
              <a:rPr sz="1800" spc="30" dirty="0">
                <a:latin typeface="Calibri"/>
                <a:cs typeface="Calibri"/>
              </a:rPr>
              <a:t> </a:t>
            </a:r>
            <a:r>
              <a:rPr sz="1800" spc="-10" dirty="0">
                <a:latin typeface="Calibri"/>
                <a:cs typeface="Calibri"/>
              </a:rPr>
              <a:t>to </a:t>
            </a:r>
            <a:r>
              <a:rPr sz="1800" spc="-390" dirty="0">
                <a:latin typeface="Calibri"/>
                <a:cs typeface="Calibri"/>
              </a:rPr>
              <a:t> </a:t>
            </a:r>
            <a:r>
              <a:rPr sz="1800" spc="-15" dirty="0">
                <a:latin typeface="Calibri"/>
                <a:cs typeface="Calibri"/>
              </a:rPr>
              <a:t>defaulters</a:t>
            </a:r>
            <a:endParaRPr sz="1800">
              <a:latin typeface="Calibri"/>
              <a:cs typeface="Calibri"/>
            </a:endParaRPr>
          </a:p>
          <a:p>
            <a:pPr marL="12700">
              <a:lnSpc>
                <a:spcPts val="1810"/>
              </a:lnSpc>
            </a:pPr>
            <a:r>
              <a:rPr sz="1800" dirty="0">
                <a:latin typeface="Calibri"/>
                <a:cs typeface="Calibri"/>
              </a:rPr>
              <a:t>Use</a:t>
            </a:r>
            <a:r>
              <a:rPr sz="1800" spc="-10" dirty="0">
                <a:latin typeface="Calibri"/>
                <a:cs typeface="Calibri"/>
              </a:rPr>
              <a:t> </a:t>
            </a:r>
            <a:r>
              <a:rPr sz="1800" dirty="0">
                <a:latin typeface="Calibri"/>
                <a:cs typeface="Calibri"/>
              </a:rPr>
              <a:t>the</a:t>
            </a:r>
            <a:r>
              <a:rPr sz="1800" spc="-5" dirty="0">
                <a:latin typeface="Calibri"/>
                <a:cs typeface="Calibri"/>
              </a:rPr>
              <a:t> analysis</a:t>
            </a:r>
            <a:r>
              <a:rPr sz="1800" spc="-15" dirty="0">
                <a:latin typeface="Calibri"/>
                <a:cs typeface="Calibri"/>
              </a:rPr>
              <a:t> </a:t>
            </a:r>
            <a:r>
              <a:rPr sz="1800" dirty="0">
                <a:latin typeface="Calibri"/>
                <a:cs typeface="Calibri"/>
              </a:rPr>
              <a:t>as</a:t>
            </a:r>
            <a:r>
              <a:rPr sz="1800" spc="-5" dirty="0">
                <a:latin typeface="Calibri"/>
                <a:cs typeface="Calibri"/>
              </a:rPr>
              <a:t> </a:t>
            </a:r>
            <a:r>
              <a:rPr sz="1800" dirty="0">
                <a:latin typeface="Calibri"/>
                <a:cs typeface="Calibri"/>
              </a:rPr>
              <a:t>a</a:t>
            </a:r>
            <a:r>
              <a:rPr sz="1800" spc="-1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foundation </a:t>
            </a:r>
            <a:r>
              <a:rPr sz="1800" spc="-5" dirty="0">
                <a:latin typeface="Calibri"/>
                <a:cs typeface="Calibri"/>
              </a:rPr>
              <a:t>of</a:t>
            </a:r>
            <a:r>
              <a:rPr sz="1800" spc="5" dirty="0">
                <a:latin typeface="Calibri"/>
                <a:cs typeface="Calibri"/>
              </a:rPr>
              <a:t> </a:t>
            </a:r>
            <a:r>
              <a:rPr sz="1800" dirty="0">
                <a:latin typeface="Calibri"/>
                <a:cs typeface="Calibri"/>
              </a:rPr>
              <a:t>the</a:t>
            </a:r>
            <a:r>
              <a:rPr sz="1800" spc="-5" dirty="0">
                <a:latin typeface="Calibri"/>
                <a:cs typeface="Calibri"/>
              </a:rPr>
              <a:t> hypothesis</a:t>
            </a:r>
            <a:endParaRPr sz="1800">
              <a:latin typeface="Calibri"/>
              <a:cs typeface="Calibri"/>
            </a:endParaRPr>
          </a:p>
          <a:p>
            <a:pPr marL="12700">
              <a:lnSpc>
                <a:spcPts val="1945"/>
              </a:lnSpc>
            </a:pPr>
            <a:r>
              <a:rPr sz="1800" spc="-5" dirty="0">
                <a:latin typeface="Calibri"/>
                <a:cs typeface="Calibri"/>
              </a:rPr>
              <a:t>The </a:t>
            </a:r>
            <a:r>
              <a:rPr sz="1800" spc="-15" dirty="0">
                <a:latin typeface="Calibri"/>
                <a:cs typeface="Calibri"/>
              </a:rPr>
              <a:t>overall</a:t>
            </a:r>
            <a:r>
              <a:rPr sz="1800" spc="5" dirty="0">
                <a:latin typeface="Calibri"/>
                <a:cs typeface="Calibri"/>
              </a:rPr>
              <a:t> </a:t>
            </a:r>
            <a:r>
              <a:rPr sz="1800" spc="-5" dirty="0">
                <a:latin typeface="Calibri"/>
                <a:cs typeface="Calibri"/>
              </a:rPr>
              <a:t>loan</a:t>
            </a:r>
            <a:r>
              <a:rPr sz="1800" spc="15" dirty="0">
                <a:latin typeface="Calibri"/>
                <a:cs typeface="Calibri"/>
              </a:rPr>
              <a:t> </a:t>
            </a:r>
            <a:r>
              <a:rPr sz="1800" spc="-10" dirty="0">
                <a:latin typeface="Calibri"/>
                <a:cs typeface="Calibri"/>
              </a:rPr>
              <a:t>process</a:t>
            </a:r>
            <a:r>
              <a:rPr sz="1800" spc="5" dirty="0">
                <a:latin typeface="Calibri"/>
                <a:cs typeface="Calibri"/>
              </a:rPr>
              <a:t> </a:t>
            </a:r>
            <a:r>
              <a:rPr sz="1800" dirty="0">
                <a:latin typeface="Calibri"/>
                <a:cs typeface="Calibri"/>
              </a:rPr>
              <a:t>is</a:t>
            </a:r>
            <a:r>
              <a:rPr sz="1800" spc="5" dirty="0">
                <a:latin typeface="Calibri"/>
                <a:cs typeface="Calibri"/>
              </a:rPr>
              <a:t> </a:t>
            </a:r>
            <a:r>
              <a:rPr sz="1800" spc="-10" dirty="0">
                <a:latin typeface="Calibri"/>
                <a:cs typeface="Calibri"/>
              </a:rPr>
              <a:t>represented</a:t>
            </a:r>
            <a:r>
              <a:rPr sz="1800" spc="5" dirty="0">
                <a:latin typeface="Calibri"/>
                <a:cs typeface="Calibri"/>
              </a:rPr>
              <a:t> </a:t>
            </a:r>
            <a:r>
              <a:rPr sz="1800" spc="-5" dirty="0">
                <a:latin typeface="Calibri"/>
                <a:cs typeface="Calibri"/>
              </a:rPr>
              <a:t>by</a:t>
            </a:r>
            <a:r>
              <a:rPr sz="1800" spc="15" dirty="0">
                <a:latin typeface="Calibri"/>
                <a:cs typeface="Calibri"/>
              </a:rPr>
              <a:t> </a:t>
            </a:r>
            <a:r>
              <a:rPr sz="1800" spc="-10" dirty="0">
                <a:latin typeface="Calibri"/>
                <a:cs typeface="Calibri"/>
              </a:rPr>
              <a:t>three</a:t>
            </a:r>
            <a:r>
              <a:rPr sz="1800" spc="10" dirty="0">
                <a:latin typeface="Calibri"/>
                <a:cs typeface="Calibri"/>
              </a:rPr>
              <a:t> </a:t>
            </a:r>
            <a:r>
              <a:rPr sz="1800" spc="-15" dirty="0">
                <a:latin typeface="Calibri"/>
                <a:cs typeface="Calibri"/>
              </a:rPr>
              <a:t>steps</a:t>
            </a:r>
            <a:endParaRPr sz="1800">
              <a:latin typeface="Calibri"/>
              <a:cs typeface="Calibri"/>
            </a:endParaRPr>
          </a:p>
          <a:p>
            <a:pPr marL="12700">
              <a:lnSpc>
                <a:spcPts val="1945"/>
              </a:lnSpc>
            </a:pPr>
            <a:r>
              <a:rPr sz="1800" spc="-15" dirty="0">
                <a:latin typeface="Calibri"/>
                <a:cs typeface="Calibri"/>
              </a:rPr>
              <a:t>Potential</a:t>
            </a:r>
            <a:r>
              <a:rPr sz="1800" spc="5" dirty="0">
                <a:latin typeface="Calibri"/>
                <a:cs typeface="Calibri"/>
              </a:rPr>
              <a:t> </a:t>
            </a:r>
            <a:r>
              <a:rPr sz="1800" spc="-10" dirty="0">
                <a:latin typeface="Calibri"/>
                <a:cs typeface="Calibri"/>
              </a:rPr>
              <a:t>borrower</a:t>
            </a:r>
            <a:r>
              <a:rPr sz="1800" spc="20" dirty="0">
                <a:latin typeface="Calibri"/>
                <a:cs typeface="Calibri"/>
              </a:rPr>
              <a:t> </a:t>
            </a:r>
            <a:r>
              <a:rPr sz="1800" spc="-10" dirty="0">
                <a:latin typeface="Calibri"/>
                <a:cs typeface="Calibri"/>
              </a:rPr>
              <a:t>requests</a:t>
            </a:r>
            <a:r>
              <a:rPr sz="1800" spc="-5" dirty="0">
                <a:latin typeface="Calibri"/>
                <a:cs typeface="Calibri"/>
              </a:rPr>
              <a:t> </a:t>
            </a:r>
            <a:r>
              <a:rPr sz="1800" spc="-15" dirty="0">
                <a:latin typeface="Calibri"/>
                <a:cs typeface="Calibri"/>
              </a:rPr>
              <a:t>for</a:t>
            </a:r>
            <a:r>
              <a:rPr sz="1800" spc="5" dirty="0">
                <a:latin typeface="Calibri"/>
                <a:cs typeface="Calibri"/>
              </a:rPr>
              <a:t> </a:t>
            </a:r>
            <a:r>
              <a:rPr sz="1800" spc="-5" dirty="0">
                <a:latin typeface="Calibri"/>
                <a:cs typeface="Calibri"/>
              </a:rPr>
              <a:t>loan</a:t>
            </a:r>
            <a:r>
              <a:rPr sz="1800" spc="15" dirty="0">
                <a:latin typeface="Calibri"/>
                <a:cs typeface="Calibri"/>
              </a:rPr>
              <a:t> </a:t>
            </a:r>
            <a:r>
              <a:rPr sz="1800" spc="-5" dirty="0">
                <a:latin typeface="Calibri"/>
                <a:cs typeface="Calibri"/>
              </a:rPr>
              <a:t>amount</a:t>
            </a:r>
            <a:r>
              <a:rPr sz="1800" dirty="0">
                <a:latin typeface="Calibri"/>
                <a:cs typeface="Calibri"/>
              </a:rPr>
              <a:t> </a:t>
            </a:r>
            <a:r>
              <a:rPr sz="1800" spc="-5" dirty="0">
                <a:latin typeface="Calibri"/>
                <a:cs typeface="Calibri"/>
              </a:rPr>
              <a:t>(loan_amnt)</a:t>
            </a:r>
            <a:endParaRPr sz="1800">
              <a:latin typeface="Calibri"/>
              <a:cs typeface="Calibri"/>
            </a:endParaRPr>
          </a:p>
          <a:p>
            <a:pPr marL="12700" marR="2464435">
              <a:lnSpc>
                <a:spcPts val="1939"/>
              </a:lnSpc>
              <a:spcBef>
                <a:spcPts val="140"/>
              </a:spcBef>
            </a:pPr>
            <a:r>
              <a:rPr sz="1800" spc="-5" dirty="0">
                <a:latin typeface="Calibri"/>
                <a:cs typeface="Calibri"/>
              </a:rPr>
              <a:t>The</a:t>
            </a:r>
            <a:r>
              <a:rPr sz="1800" spc="5" dirty="0">
                <a:latin typeface="Calibri"/>
                <a:cs typeface="Calibri"/>
              </a:rPr>
              <a:t> </a:t>
            </a:r>
            <a:r>
              <a:rPr sz="1800" spc="-10" dirty="0">
                <a:latin typeface="Calibri"/>
                <a:cs typeface="Calibri"/>
              </a:rPr>
              <a:t>approver</a:t>
            </a:r>
            <a:r>
              <a:rPr sz="1800" spc="15" dirty="0">
                <a:latin typeface="Calibri"/>
                <a:cs typeface="Calibri"/>
              </a:rPr>
              <a:t> </a:t>
            </a:r>
            <a:r>
              <a:rPr sz="1800" spc="-5" dirty="0">
                <a:latin typeface="Calibri"/>
                <a:cs typeface="Calibri"/>
              </a:rPr>
              <a:t>approves/rejects </a:t>
            </a:r>
            <a:r>
              <a:rPr sz="1800" dirty="0">
                <a:latin typeface="Calibri"/>
                <a:cs typeface="Calibri"/>
              </a:rPr>
              <a:t>an</a:t>
            </a:r>
            <a:r>
              <a:rPr sz="1800" spc="5" dirty="0">
                <a:latin typeface="Calibri"/>
                <a:cs typeface="Calibri"/>
              </a:rPr>
              <a:t> </a:t>
            </a:r>
            <a:r>
              <a:rPr sz="1800" spc="-5" dirty="0">
                <a:latin typeface="Calibri"/>
                <a:cs typeface="Calibri"/>
              </a:rPr>
              <a:t>amount</a:t>
            </a:r>
            <a:r>
              <a:rPr sz="1800" spc="5" dirty="0">
                <a:latin typeface="Calibri"/>
                <a:cs typeface="Calibri"/>
              </a:rPr>
              <a:t> </a:t>
            </a:r>
            <a:r>
              <a:rPr sz="1800" spc="-5" dirty="0">
                <a:latin typeface="Calibri"/>
                <a:cs typeface="Calibri"/>
              </a:rPr>
              <a:t>based</a:t>
            </a:r>
            <a:r>
              <a:rPr sz="1800" spc="10" dirty="0">
                <a:latin typeface="Calibri"/>
                <a:cs typeface="Calibri"/>
              </a:rPr>
              <a:t> </a:t>
            </a:r>
            <a:r>
              <a:rPr sz="1800" spc="-5" dirty="0">
                <a:latin typeface="Calibri"/>
                <a:cs typeface="Calibri"/>
              </a:rPr>
              <a:t>on</a:t>
            </a:r>
            <a:r>
              <a:rPr sz="1800" spc="15" dirty="0">
                <a:latin typeface="Calibri"/>
                <a:cs typeface="Calibri"/>
              </a:rPr>
              <a:t> </a:t>
            </a:r>
            <a:r>
              <a:rPr sz="1800" spc="-10" dirty="0">
                <a:latin typeface="Calibri"/>
                <a:cs typeface="Calibri"/>
              </a:rPr>
              <a:t>past</a:t>
            </a:r>
            <a:r>
              <a:rPr sz="1800" spc="5" dirty="0">
                <a:latin typeface="Calibri"/>
                <a:cs typeface="Calibri"/>
              </a:rPr>
              <a:t> </a:t>
            </a:r>
            <a:r>
              <a:rPr sz="1800" spc="-10" dirty="0">
                <a:latin typeface="Calibri"/>
                <a:cs typeface="Calibri"/>
              </a:rPr>
              <a:t>history/risk</a:t>
            </a:r>
            <a:r>
              <a:rPr sz="1800" dirty="0">
                <a:latin typeface="Calibri"/>
                <a:cs typeface="Calibri"/>
              </a:rPr>
              <a:t> </a:t>
            </a:r>
            <a:r>
              <a:rPr sz="1800" spc="-5" dirty="0">
                <a:latin typeface="Calibri"/>
                <a:cs typeface="Calibri"/>
              </a:rPr>
              <a:t>(funded_amnt) </a:t>
            </a:r>
            <a:r>
              <a:rPr sz="1800" spc="-390" dirty="0">
                <a:latin typeface="Calibri"/>
                <a:cs typeface="Calibri"/>
              </a:rPr>
              <a:t> </a:t>
            </a:r>
            <a:r>
              <a:rPr sz="1800" spc="-5" dirty="0">
                <a:latin typeface="Calibri"/>
                <a:cs typeface="Calibri"/>
              </a:rPr>
              <a:t>The final</a:t>
            </a:r>
            <a:r>
              <a:rPr sz="1800" spc="5" dirty="0">
                <a:latin typeface="Calibri"/>
                <a:cs typeface="Calibri"/>
              </a:rPr>
              <a:t> </a:t>
            </a:r>
            <a:r>
              <a:rPr sz="1800" spc="-5" dirty="0">
                <a:latin typeface="Calibri"/>
                <a:cs typeface="Calibri"/>
              </a:rPr>
              <a:t>amount</a:t>
            </a:r>
            <a:r>
              <a:rPr sz="1800" spc="5" dirty="0">
                <a:latin typeface="Calibri"/>
                <a:cs typeface="Calibri"/>
              </a:rPr>
              <a:t> </a:t>
            </a:r>
            <a:r>
              <a:rPr sz="1800" spc="-15" dirty="0">
                <a:latin typeface="Calibri"/>
                <a:cs typeface="Calibri"/>
              </a:rPr>
              <a:t>offered</a:t>
            </a:r>
            <a:r>
              <a:rPr sz="1800" spc="5" dirty="0">
                <a:latin typeface="Calibri"/>
                <a:cs typeface="Calibri"/>
              </a:rPr>
              <a:t> </a:t>
            </a:r>
            <a:r>
              <a:rPr sz="1800" dirty="0">
                <a:latin typeface="Calibri"/>
                <a:cs typeface="Calibri"/>
              </a:rPr>
              <a:t>as</a:t>
            </a:r>
            <a:r>
              <a:rPr sz="1800" spc="5" dirty="0">
                <a:latin typeface="Calibri"/>
                <a:cs typeface="Calibri"/>
              </a:rPr>
              <a:t> </a:t>
            </a:r>
            <a:r>
              <a:rPr sz="1800" spc="-5" dirty="0">
                <a:latin typeface="Calibri"/>
                <a:cs typeface="Calibri"/>
              </a:rPr>
              <a:t>loan</a:t>
            </a:r>
            <a:r>
              <a:rPr sz="1800" dirty="0">
                <a:latin typeface="Calibri"/>
                <a:cs typeface="Calibri"/>
              </a:rPr>
              <a:t> </a:t>
            </a:r>
            <a:r>
              <a:rPr sz="1800" spc="-5" dirty="0">
                <a:latin typeface="Calibri"/>
                <a:cs typeface="Calibri"/>
              </a:rPr>
              <a:t>by</a:t>
            </a:r>
            <a:r>
              <a:rPr sz="1800" spc="10"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investor</a:t>
            </a:r>
            <a:r>
              <a:rPr sz="1800" spc="-20" dirty="0">
                <a:latin typeface="Calibri"/>
                <a:cs typeface="Calibri"/>
              </a:rPr>
              <a:t> </a:t>
            </a:r>
            <a:r>
              <a:rPr sz="1800" spc="-5" dirty="0">
                <a:latin typeface="Calibri"/>
                <a:cs typeface="Calibri"/>
              </a:rPr>
              <a:t>(funded_amnt_inv)</a:t>
            </a:r>
            <a:endParaRPr sz="1800">
              <a:latin typeface="Calibri"/>
              <a:cs typeface="Calibri"/>
            </a:endParaRPr>
          </a:p>
          <a:p>
            <a:pPr marL="12700" marR="7594600">
              <a:lnSpc>
                <a:spcPts val="1939"/>
              </a:lnSpc>
              <a:spcBef>
                <a:spcPts val="5"/>
              </a:spcBef>
            </a:pPr>
            <a:r>
              <a:rPr sz="1800" b="1" spc="-10" dirty="0">
                <a:latin typeface="Calibri"/>
                <a:cs typeface="Calibri"/>
              </a:rPr>
              <a:t>Data</a:t>
            </a:r>
            <a:r>
              <a:rPr sz="1800" b="1" spc="-50" dirty="0">
                <a:latin typeface="Calibri"/>
                <a:cs typeface="Calibri"/>
              </a:rPr>
              <a:t> </a:t>
            </a:r>
            <a:r>
              <a:rPr sz="1800" b="1" spc="-10" dirty="0">
                <a:latin typeface="Calibri"/>
                <a:cs typeface="Calibri"/>
              </a:rPr>
              <a:t>Understanding</a:t>
            </a:r>
            <a:r>
              <a:rPr sz="1800" b="1" spc="-50" dirty="0">
                <a:latin typeface="Calibri"/>
                <a:cs typeface="Calibri"/>
              </a:rPr>
              <a:t> </a:t>
            </a:r>
            <a:r>
              <a:rPr sz="1800" b="1" dirty="0">
                <a:latin typeface="Calibri"/>
                <a:cs typeface="Calibri"/>
              </a:rPr>
              <a:t>Domain </a:t>
            </a:r>
            <a:r>
              <a:rPr sz="1800" b="1" spc="-395" dirty="0">
                <a:latin typeface="Calibri"/>
                <a:cs typeface="Calibri"/>
              </a:rPr>
              <a:t> </a:t>
            </a:r>
            <a:r>
              <a:rPr sz="1800" b="1" spc="-5" dirty="0">
                <a:latin typeface="Calibri"/>
                <a:cs typeface="Calibri"/>
              </a:rPr>
              <a:t>Leading</a:t>
            </a:r>
            <a:r>
              <a:rPr sz="1800" b="1" spc="-30" dirty="0">
                <a:latin typeface="Calibri"/>
                <a:cs typeface="Calibri"/>
              </a:rPr>
              <a:t> </a:t>
            </a:r>
            <a:r>
              <a:rPr sz="1800" b="1" spc="-15" dirty="0">
                <a:latin typeface="Calibri"/>
                <a:cs typeface="Calibri"/>
              </a:rPr>
              <a:t>Attribute</a:t>
            </a:r>
            <a:endParaRPr sz="1800">
              <a:latin typeface="Calibri"/>
              <a:cs typeface="Calibri"/>
            </a:endParaRPr>
          </a:p>
          <a:p>
            <a:pPr marL="12700">
              <a:lnSpc>
                <a:spcPts val="1814"/>
              </a:lnSpc>
            </a:pPr>
            <a:r>
              <a:rPr sz="1800" i="1" spc="-5" dirty="0">
                <a:latin typeface="Calibri"/>
                <a:cs typeface="Calibri"/>
              </a:rPr>
              <a:t>Loan</a:t>
            </a:r>
            <a:r>
              <a:rPr sz="1800" i="1" spc="5" dirty="0">
                <a:latin typeface="Calibri"/>
                <a:cs typeface="Calibri"/>
              </a:rPr>
              <a:t> </a:t>
            </a:r>
            <a:r>
              <a:rPr sz="1800" i="1" spc="-10" dirty="0">
                <a:latin typeface="Calibri"/>
                <a:cs typeface="Calibri"/>
              </a:rPr>
              <a:t>Status</a:t>
            </a:r>
            <a:r>
              <a:rPr sz="1800" i="1" spc="15" dirty="0">
                <a:latin typeface="Calibri"/>
                <a:cs typeface="Calibri"/>
              </a:rPr>
              <a:t> </a:t>
            </a:r>
            <a:r>
              <a:rPr sz="1800" dirty="0">
                <a:latin typeface="Calibri"/>
                <a:cs typeface="Calibri"/>
              </a:rPr>
              <a:t>-</a:t>
            </a:r>
            <a:r>
              <a:rPr sz="1800" spc="5" dirty="0">
                <a:latin typeface="Calibri"/>
                <a:cs typeface="Calibri"/>
              </a:rPr>
              <a:t> </a:t>
            </a:r>
            <a:r>
              <a:rPr sz="1800" spc="-20" dirty="0">
                <a:latin typeface="Calibri"/>
                <a:cs typeface="Calibri"/>
              </a:rPr>
              <a:t>Key</a:t>
            </a:r>
            <a:r>
              <a:rPr sz="1800" spc="5" dirty="0">
                <a:latin typeface="Calibri"/>
                <a:cs typeface="Calibri"/>
              </a:rPr>
              <a:t> </a:t>
            </a:r>
            <a:r>
              <a:rPr sz="1800" spc="-5" dirty="0">
                <a:latin typeface="Calibri"/>
                <a:cs typeface="Calibri"/>
              </a:rPr>
              <a:t>Leading</a:t>
            </a:r>
            <a:r>
              <a:rPr sz="1800" spc="25" dirty="0">
                <a:latin typeface="Calibri"/>
                <a:cs typeface="Calibri"/>
              </a:rPr>
              <a:t> </a:t>
            </a:r>
            <a:r>
              <a:rPr sz="1800" spc="-15" dirty="0">
                <a:latin typeface="Calibri"/>
                <a:cs typeface="Calibri"/>
              </a:rPr>
              <a:t>Attribute</a:t>
            </a:r>
            <a:r>
              <a:rPr sz="1800" spc="15" dirty="0">
                <a:latin typeface="Calibri"/>
                <a:cs typeface="Calibri"/>
              </a:rPr>
              <a:t> </a:t>
            </a:r>
            <a:r>
              <a:rPr sz="1800" spc="-10" dirty="0">
                <a:latin typeface="Calibri"/>
                <a:cs typeface="Calibri"/>
              </a:rPr>
              <a:t>(</a:t>
            </a:r>
            <a:r>
              <a:rPr sz="1800" i="1" spc="-10" dirty="0">
                <a:latin typeface="Calibri"/>
                <a:cs typeface="Calibri"/>
              </a:rPr>
              <a:t>loan_status</a:t>
            </a:r>
            <a:r>
              <a:rPr sz="1800" spc="-10" dirty="0">
                <a:latin typeface="Calibri"/>
                <a:cs typeface="Calibri"/>
              </a:rPr>
              <a:t>).</a:t>
            </a:r>
            <a:r>
              <a:rPr sz="1800" spc="40" dirty="0">
                <a:latin typeface="Calibri"/>
                <a:cs typeface="Calibri"/>
              </a:rPr>
              <a:t> </a:t>
            </a:r>
            <a:r>
              <a:rPr sz="1800" spc="-5" dirty="0">
                <a:latin typeface="Calibri"/>
                <a:cs typeface="Calibri"/>
              </a:rPr>
              <a:t>The</a:t>
            </a:r>
            <a:r>
              <a:rPr sz="1800" spc="15" dirty="0">
                <a:latin typeface="Calibri"/>
                <a:cs typeface="Calibri"/>
              </a:rPr>
              <a:t> </a:t>
            </a:r>
            <a:r>
              <a:rPr sz="1800" spc="-10" dirty="0">
                <a:latin typeface="Calibri"/>
                <a:cs typeface="Calibri"/>
              </a:rPr>
              <a:t>column</a:t>
            </a:r>
            <a:r>
              <a:rPr sz="1800" spc="15" dirty="0">
                <a:latin typeface="Calibri"/>
                <a:cs typeface="Calibri"/>
              </a:rPr>
              <a:t> </a:t>
            </a:r>
            <a:r>
              <a:rPr sz="1800" spc="-5" dirty="0">
                <a:latin typeface="Calibri"/>
                <a:cs typeface="Calibri"/>
              </a:rPr>
              <a:t>has</a:t>
            </a:r>
            <a:r>
              <a:rPr sz="1800" spc="5" dirty="0">
                <a:latin typeface="Calibri"/>
                <a:cs typeface="Calibri"/>
              </a:rPr>
              <a:t> </a:t>
            </a:r>
            <a:r>
              <a:rPr sz="1800" spc="-10" dirty="0">
                <a:latin typeface="Calibri"/>
                <a:cs typeface="Calibri"/>
              </a:rPr>
              <a:t>three</a:t>
            </a:r>
            <a:r>
              <a:rPr sz="1800" spc="10" dirty="0">
                <a:latin typeface="Calibri"/>
                <a:cs typeface="Calibri"/>
              </a:rPr>
              <a:t> </a:t>
            </a:r>
            <a:r>
              <a:rPr sz="1800" spc="-10" dirty="0">
                <a:latin typeface="Calibri"/>
                <a:cs typeface="Calibri"/>
              </a:rPr>
              <a:t>distinct</a:t>
            </a:r>
            <a:r>
              <a:rPr sz="1800" spc="15" dirty="0">
                <a:latin typeface="Calibri"/>
                <a:cs typeface="Calibri"/>
              </a:rPr>
              <a:t> </a:t>
            </a:r>
            <a:r>
              <a:rPr sz="1800" spc="-10" dirty="0">
                <a:latin typeface="Calibri"/>
                <a:cs typeface="Calibri"/>
              </a:rPr>
              <a:t>values</a:t>
            </a:r>
            <a:endParaRPr sz="1800">
              <a:latin typeface="Calibri"/>
              <a:cs typeface="Calibri"/>
            </a:endParaRPr>
          </a:p>
          <a:p>
            <a:pPr marL="12700" marR="4439920">
              <a:lnSpc>
                <a:spcPts val="1939"/>
              </a:lnSpc>
              <a:spcBef>
                <a:spcPts val="140"/>
              </a:spcBef>
            </a:pPr>
            <a:r>
              <a:rPr sz="1800" spc="-10" dirty="0">
                <a:latin typeface="Calibri"/>
                <a:cs typeface="Calibri"/>
              </a:rPr>
              <a:t>Fully-Paid</a:t>
            </a:r>
            <a:r>
              <a:rPr sz="1800" spc="5" dirty="0">
                <a:latin typeface="Calibri"/>
                <a:cs typeface="Calibri"/>
              </a:rPr>
              <a:t> </a:t>
            </a:r>
            <a:r>
              <a:rPr sz="1800" dirty="0">
                <a:latin typeface="Calibri"/>
                <a:cs typeface="Calibri"/>
              </a:rPr>
              <a:t>- </a:t>
            </a:r>
            <a:r>
              <a:rPr sz="1800" spc="-5" dirty="0">
                <a:latin typeface="Calibri"/>
                <a:cs typeface="Calibri"/>
              </a:rPr>
              <a:t>The</a:t>
            </a:r>
            <a:r>
              <a:rPr sz="1800" spc="10" dirty="0">
                <a:latin typeface="Calibri"/>
                <a:cs typeface="Calibri"/>
              </a:rPr>
              <a:t> </a:t>
            </a:r>
            <a:r>
              <a:rPr sz="1800" spc="-10" dirty="0">
                <a:latin typeface="Calibri"/>
                <a:cs typeface="Calibri"/>
              </a:rPr>
              <a:t>customer</a:t>
            </a:r>
            <a:r>
              <a:rPr sz="1800" spc="-5" dirty="0">
                <a:latin typeface="Calibri"/>
                <a:cs typeface="Calibri"/>
              </a:rPr>
              <a:t> has</a:t>
            </a:r>
            <a:r>
              <a:rPr sz="1800" dirty="0">
                <a:latin typeface="Calibri"/>
                <a:cs typeface="Calibri"/>
              </a:rPr>
              <a:t> </a:t>
            </a:r>
            <a:r>
              <a:rPr sz="1800" spc="-5" dirty="0">
                <a:latin typeface="Calibri"/>
                <a:cs typeface="Calibri"/>
              </a:rPr>
              <a:t>successfully</a:t>
            </a:r>
            <a:r>
              <a:rPr sz="1800" spc="-10" dirty="0">
                <a:latin typeface="Calibri"/>
                <a:cs typeface="Calibri"/>
              </a:rPr>
              <a:t> </a:t>
            </a:r>
            <a:r>
              <a:rPr sz="1800" spc="-5" dirty="0">
                <a:latin typeface="Calibri"/>
                <a:cs typeface="Calibri"/>
              </a:rPr>
              <a:t>paid</a:t>
            </a:r>
            <a:r>
              <a:rPr sz="1800" spc="1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loan </a:t>
            </a:r>
            <a:r>
              <a:rPr sz="1800" dirty="0">
                <a:latin typeface="Calibri"/>
                <a:cs typeface="Calibri"/>
              </a:rPr>
              <a:t> </a:t>
            </a:r>
            <a:r>
              <a:rPr sz="1800" spc="-10" dirty="0">
                <a:latin typeface="Calibri"/>
                <a:cs typeface="Calibri"/>
              </a:rPr>
              <a:t>Charged-Off </a:t>
            </a:r>
            <a:r>
              <a:rPr sz="1800" dirty="0">
                <a:latin typeface="Calibri"/>
                <a:cs typeface="Calibri"/>
              </a:rPr>
              <a:t>-</a:t>
            </a:r>
            <a:r>
              <a:rPr sz="1800" spc="15"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customer</a:t>
            </a:r>
            <a:r>
              <a:rPr sz="1800" dirty="0">
                <a:latin typeface="Calibri"/>
                <a:cs typeface="Calibri"/>
              </a:rPr>
              <a:t> is</a:t>
            </a:r>
            <a:r>
              <a:rPr sz="1800" spc="15" dirty="0">
                <a:latin typeface="Calibri"/>
                <a:cs typeface="Calibri"/>
              </a:rPr>
              <a:t> </a:t>
            </a:r>
            <a:r>
              <a:rPr sz="1800" spc="-5" dirty="0">
                <a:latin typeface="Calibri"/>
                <a:cs typeface="Calibri"/>
              </a:rPr>
              <a:t>"Charged-Off"</a:t>
            </a:r>
            <a:r>
              <a:rPr sz="1800" dirty="0">
                <a:latin typeface="Calibri"/>
                <a:cs typeface="Calibri"/>
              </a:rPr>
              <a:t> is</a:t>
            </a:r>
            <a:r>
              <a:rPr sz="1800" spc="5" dirty="0">
                <a:latin typeface="Calibri"/>
                <a:cs typeface="Calibri"/>
              </a:rPr>
              <a:t> </a:t>
            </a:r>
            <a:r>
              <a:rPr sz="1800" spc="-5" dirty="0">
                <a:latin typeface="Calibri"/>
                <a:cs typeface="Calibri"/>
              </a:rPr>
              <a:t>has</a:t>
            </a:r>
            <a:r>
              <a:rPr sz="1800" spc="5" dirty="0">
                <a:latin typeface="Calibri"/>
                <a:cs typeface="Calibri"/>
              </a:rPr>
              <a:t> </a:t>
            </a:r>
            <a:r>
              <a:rPr sz="1800" spc="-10" dirty="0">
                <a:latin typeface="Calibri"/>
                <a:cs typeface="Calibri"/>
              </a:rPr>
              <a:t>"Defaulted"</a:t>
            </a:r>
            <a:endParaRPr sz="1800">
              <a:latin typeface="Calibri"/>
              <a:cs typeface="Calibri"/>
            </a:endParaRPr>
          </a:p>
          <a:p>
            <a:pPr marL="12700" marR="5080">
              <a:lnSpc>
                <a:spcPts val="1939"/>
              </a:lnSpc>
              <a:spcBef>
                <a:spcPts val="10"/>
              </a:spcBef>
            </a:pPr>
            <a:r>
              <a:rPr sz="1800" spc="-10" dirty="0">
                <a:latin typeface="Calibri"/>
                <a:cs typeface="Calibri"/>
              </a:rPr>
              <a:t>Current</a:t>
            </a:r>
            <a:r>
              <a:rPr sz="1800" spc="1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These</a:t>
            </a:r>
            <a:r>
              <a:rPr sz="1800" spc="10" dirty="0">
                <a:latin typeface="Calibri"/>
                <a:cs typeface="Calibri"/>
              </a:rPr>
              <a:t> </a:t>
            </a:r>
            <a:r>
              <a:rPr sz="1800" spc="-10" dirty="0">
                <a:latin typeface="Calibri"/>
                <a:cs typeface="Calibri"/>
              </a:rPr>
              <a:t>customers,</a:t>
            </a:r>
            <a:r>
              <a:rPr sz="1800" dirty="0">
                <a:latin typeface="Calibri"/>
                <a:cs typeface="Calibri"/>
              </a:rPr>
              <a:t> the</a:t>
            </a:r>
            <a:r>
              <a:rPr sz="1800" spc="10" dirty="0">
                <a:latin typeface="Calibri"/>
                <a:cs typeface="Calibri"/>
              </a:rPr>
              <a:t> </a:t>
            </a:r>
            <a:r>
              <a:rPr sz="1800" spc="-5" dirty="0">
                <a:latin typeface="Calibri"/>
                <a:cs typeface="Calibri"/>
              </a:rPr>
              <a:t>loan</a:t>
            </a:r>
            <a:r>
              <a:rPr sz="1800" spc="15"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currently</a:t>
            </a:r>
            <a:r>
              <a:rPr sz="1800" spc="15" dirty="0">
                <a:latin typeface="Calibri"/>
                <a:cs typeface="Calibri"/>
              </a:rPr>
              <a:t> </a:t>
            </a:r>
            <a:r>
              <a:rPr sz="1800" spc="-5" dirty="0">
                <a:latin typeface="Calibri"/>
                <a:cs typeface="Calibri"/>
              </a:rPr>
              <a:t>in</a:t>
            </a:r>
            <a:r>
              <a:rPr sz="1800" spc="15" dirty="0">
                <a:latin typeface="Calibri"/>
                <a:cs typeface="Calibri"/>
              </a:rPr>
              <a:t> </a:t>
            </a:r>
            <a:r>
              <a:rPr sz="1800" spc="-10" dirty="0">
                <a:latin typeface="Calibri"/>
                <a:cs typeface="Calibri"/>
              </a:rPr>
              <a:t>progress </a:t>
            </a:r>
            <a:r>
              <a:rPr sz="1800" dirty="0">
                <a:latin typeface="Calibri"/>
                <a:cs typeface="Calibri"/>
              </a:rPr>
              <a:t>and</a:t>
            </a:r>
            <a:r>
              <a:rPr sz="1800" spc="20" dirty="0">
                <a:latin typeface="Calibri"/>
                <a:cs typeface="Calibri"/>
              </a:rPr>
              <a:t> </a:t>
            </a:r>
            <a:r>
              <a:rPr sz="1800" spc="-5" dirty="0">
                <a:latin typeface="Calibri"/>
                <a:cs typeface="Calibri"/>
              </a:rPr>
              <a:t>cannot</a:t>
            </a:r>
            <a:r>
              <a:rPr sz="1800" spc="10" dirty="0">
                <a:latin typeface="Calibri"/>
                <a:cs typeface="Calibri"/>
              </a:rPr>
              <a:t> </a:t>
            </a:r>
            <a:r>
              <a:rPr sz="1800" spc="-10" dirty="0">
                <a:latin typeface="Calibri"/>
                <a:cs typeface="Calibri"/>
              </a:rPr>
              <a:t>contribute</a:t>
            </a:r>
            <a:r>
              <a:rPr sz="1800" spc="20" dirty="0">
                <a:latin typeface="Calibri"/>
                <a:cs typeface="Calibri"/>
              </a:rPr>
              <a:t> </a:t>
            </a:r>
            <a:r>
              <a:rPr sz="1800" spc="-10" dirty="0">
                <a:latin typeface="Calibri"/>
                <a:cs typeface="Calibri"/>
              </a:rPr>
              <a:t>to</a:t>
            </a:r>
            <a:r>
              <a:rPr sz="1800" spc="10" dirty="0">
                <a:latin typeface="Calibri"/>
                <a:cs typeface="Calibri"/>
              </a:rPr>
              <a:t> </a:t>
            </a:r>
            <a:r>
              <a:rPr sz="1800" spc="-10" dirty="0">
                <a:latin typeface="Calibri"/>
                <a:cs typeface="Calibri"/>
              </a:rPr>
              <a:t>conclusive</a:t>
            </a:r>
            <a:r>
              <a:rPr sz="1800" spc="15" dirty="0">
                <a:latin typeface="Calibri"/>
                <a:cs typeface="Calibri"/>
              </a:rPr>
              <a:t> </a:t>
            </a:r>
            <a:r>
              <a:rPr sz="1800" spc="-5" dirty="0">
                <a:latin typeface="Calibri"/>
                <a:cs typeface="Calibri"/>
              </a:rPr>
              <a:t>evidence</a:t>
            </a:r>
            <a:r>
              <a:rPr sz="1800" spc="20" dirty="0">
                <a:latin typeface="Calibri"/>
                <a:cs typeface="Calibri"/>
              </a:rPr>
              <a:t> </a:t>
            </a:r>
            <a:r>
              <a:rPr sz="1800" spc="-5" dirty="0">
                <a:latin typeface="Calibri"/>
                <a:cs typeface="Calibri"/>
              </a:rPr>
              <a:t>if</a:t>
            </a:r>
            <a:r>
              <a:rPr sz="1800" spc="15" dirty="0">
                <a:latin typeface="Calibri"/>
                <a:cs typeface="Calibri"/>
              </a:rPr>
              <a:t> </a:t>
            </a:r>
            <a:r>
              <a:rPr sz="1800" dirty="0">
                <a:latin typeface="Calibri"/>
                <a:cs typeface="Calibri"/>
              </a:rPr>
              <a:t>the </a:t>
            </a:r>
            <a:r>
              <a:rPr sz="1800" spc="-390" dirty="0">
                <a:latin typeface="Calibri"/>
                <a:cs typeface="Calibri"/>
              </a:rPr>
              <a:t> </a:t>
            </a:r>
            <a:r>
              <a:rPr sz="1800" spc="-10" dirty="0">
                <a:latin typeface="Calibri"/>
                <a:cs typeface="Calibri"/>
              </a:rPr>
              <a:t>customer </a:t>
            </a:r>
            <a:r>
              <a:rPr sz="1800" spc="-5" dirty="0">
                <a:latin typeface="Calibri"/>
                <a:cs typeface="Calibri"/>
              </a:rPr>
              <a:t>will</a:t>
            </a:r>
            <a:r>
              <a:rPr sz="1800" spc="15" dirty="0">
                <a:latin typeface="Calibri"/>
                <a:cs typeface="Calibri"/>
              </a:rPr>
              <a:t> </a:t>
            </a:r>
            <a:r>
              <a:rPr sz="1800" spc="-10" dirty="0">
                <a:latin typeface="Calibri"/>
                <a:cs typeface="Calibri"/>
              </a:rPr>
              <a:t>default</a:t>
            </a:r>
            <a:r>
              <a:rPr sz="1800" spc="5" dirty="0">
                <a:latin typeface="Calibri"/>
                <a:cs typeface="Calibri"/>
              </a:rPr>
              <a:t> </a:t>
            </a:r>
            <a:r>
              <a:rPr sz="1800" spc="-5" dirty="0">
                <a:latin typeface="Calibri"/>
                <a:cs typeface="Calibri"/>
              </a:rPr>
              <a:t>of </a:t>
            </a:r>
            <a:r>
              <a:rPr sz="1800" spc="-15" dirty="0">
                <a:latin typeface="Calibri"/>
                <a:cs typeface="Calibri"/>
              </a:rPr>
              <a:t>pay</a:t>
            </a:r>
            <a:r>
              <a:rPr sz="1800" dirty="0">
                <a:latin typeface="Calibri"/>
                <a:cs typeface="Calibri"/>
              </a:rPr>
              <a:t> in</a:t>
            </a:r>
            <a:r>
              <a:rPr sz="1800" spc="10" dirty="0">
                <a:latin typeface="Calibri"/>
                <a:cs typeface="Calibri"/>
              </a:rPr>
              <a:t> </a:t>
            </a:r>
            <a:r>
              <a:rPr sz="1800" spc="-10" dirty="0">
                <a:latin typeface="Calibri"/>
                <a:cs typeface="Calibri"/>
              </a:rPr>
              <a:t>future</a:t>
            </a:r>
            <a:endParaRPr sz="1800">
              <a:latin typeface="Calibri"/>
              <a:cs typeface="Calibri"/>
            </a:endParaRPr>
          </a:p>
          <a:p>
            <a:pPr marL="12700">
              <a:lnSpc>
                <a:spcPts val="1920"/>
              </a:lnSpc>
            </a:pPr>
            <a:r>
              <a:rPr sz="1800" spc="-10" dirty="0">
                <a:latin typeface="Calibri"/>
                <a:cs typeface="Calibri"/>
              </a:rPr>
              <a:t>For </a:t>
            </a:r>
            <a:r>
              <a:rPr sz="1800" spc="-5" dirty="0">
                <a:latin typeface="Calibri"/>
                <a:cs typeface="Calibri"/>
              </a:rPr>
              <a:t>the</a:t>
            </a:r>
            <a:r>
              <a:rPr sz="1800" spc="10" dirty="0">
                <a:latin typeface="Calibri"/>
                <a:cs typeface="Calibri"/>
              </a:rPr>
              <a:t> </a:t>
            </a:r>
            <a:r>
              <a:rPr sz="1800" spc="-5" dirty="0">
                <a:latin typeface="Calibri"/>
                <a:cs typeface="Calibri"/>
              </a:rPr>
              <a:t>given</a:t>
            </a:r>
            <a:r>
              <a:rPr sz="1800" dirty="0">
                <a:latin typeface="Calibri"/>
                <a:cs typeface="Calibri"/>
              </a:rPr>
              <a:t> </a:t>
            </a:r>
            <a:r>
              <a:rPr sz="1800" spc="-5" dirty="0">
                <a:latin typeface="Calibri"/>
                <a:cs typeface="Calibri"/>
              </a:rPr>
              <a:t>case </a:t>
            </a:r>
            <a:r>
              <a:rPr sz="1800" spc="-25" dirty="0">
                <a:latin typeface="Calibri"/>
                <a:cs typeface="Calibri"/>
              </a:rPr>
              <a:t>study,</a:t>
            </a:r>
            <a:r>
              <a:rPr sz="1800" spc="5" dirty="0">
                <a:latin typeface="Calibri"/>
                <a:cs typeface="Calibri"/>
              </a:rPr>
              <a:t> </a:t>
            </a:r>
            <a:r>
              <a:rPr sz="1800" spc="-5" dirty="0">
                <a:latin typeface="Calibri"/>
                <a:cs typeface="Calibri"/>
              </a:rPr>
              <a:t>"Current"</a:t>
            </a:r>
            <a:r>
              <a:rPr sz="1800" dirty="0">
                <a:latin typeface="Calibri"/>
                <a:cs typeface="Calibri"/>
              </a:rPr>
              <a:t> </a:t>
            </a:r>
            <a:r>
              <a:rPr sz="1800" spc="-15" dirty="0">
                <a:latin typeface="Calibri"/>
                <a:cs typeface="Calibri"/>
              </a:rPr>
              <a:t>status rows</a:t>
            </a:r>
            <a:r>
              <a:rPr sz="1800" spc="-5" dirty="0">
                <a:latin typeface="Calibri"/>
                <a:cs typeface="Calibri"/>
              </a:rPr>
              <a:t> will</a:t>
            </a:r>
            <a:r>
              <a:rPr sz="1800" spc="1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ignored</a:t>
            </a:r>
            <a:endParaRPr sz="1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6FBF-6DAF-32AF-0DD7-77F0E7682C3D}"/>
              </a:ext>
            </a:extLst>
          </p:cNvPr>
          <p:cNvSpPr>
            <a:spLocks noGrp="1"/>
          </p:cNvSpPr>
          <p:nvPr>
            <p:ph type="title"/>
          </p:nvPr>
        </p:nvSpPr>
        <p:spPr>
          <a:xfrm>
            <a:off x="838200" y="365125"/>
            <a:ext cx="10515600" cy="892175"/>
          </a:xfrm>
        </p:spPr>
        <p:txBody>
          <a:bodyPr/>
          <a:lstStyle/>
          <a:p>
            <a:r>
              <a:rPr lang="en-IN" b="1" dirty="0">
                <a:latin typeface="Aharoni" panose="02010803020104030203" pitchFamily="2" charset="-79"/>
                <a:cs typeface="Aharoni" panose="02010803020104030203" pitchFamily="2" charset="-79"/>
              </a:rPr>
              <a:t>EDA ANALYSIS WORK FLOW</a:t>
            </a:r>
          </a:p>
        </p:txBody>
      </p:sp>
      <p:pic>
        <p:nvPicPr>
          <p:cNvPr id="4" name="Content Placeholder 3">
            <a:extLst>
              <a:ext uri="{FF2B5EF4-FFF2-40B4-BE49-F238E27FC236}">
                <a16:creationId xmlns:a16="http://schemas.microsoft.com/office/drawing/2014/main" id="{D18E95BA-F7C2-333C-F396-8F321C6B9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672" y="2424672"/>
            <a:ext cx="6220693" cy="3353268"/>
          </a:xfrm>
          <a:prstGeom prst="rect">
            <a:avLst/>
          </a:prstGeom>
        </p:spPr>
      </p:pic>
    </p:spTree>
    <p:extLst>
      <p:ext uri="{BB962C8B-B14F-4D97-AF65-F5344CB8AC3E}">
        <p14:creationId xmlns:p14="http://schemas.microsoft.com/office/powerpoint/2010/main" val="84589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C97E-9CE1-00B3-7678-4119858E5FD8}"/>
              </a:ext>
            </a:extLst>
          </p:cNvPr>
          <p:cNvSpPr>
            <a:spLocks noGrp="1"/>
          </p:cNvSpPr>
          <p:nvPr>
            <p:ph type="title"/>
          </p:nvPr>
        </p:nvSpPr>
        <p:spPr>
          <a:xfrm>
            <a:off x="838200" y="365126"/>
            <a:ext cx="10515600" cy="997144"/>
          </a:xfrm>
        </p:spPr>
        <p:txBody>
          <a:bodyPr/>
          <a:lstStyle/>
          <a:p>
            <a:r>
              <a:rPr lang="en-IN" b="1" dirty="0">
                <a:latin typeface="Arial Rounded MT Bold" panose="020F0704030504030204" pitchFamily="34" charset="0"/>
              </a:rPr>
              <a:t>PROBLEM</a:t>
            </a:r>
            <a:r>
              <a:rPr lang="en-IN" dirty="0">
                <a:latin typeface="Arial Rounded MT Bold" panose="020F0704030504030204" pitchFamily="34" charset="0"/>
              </a:rPr>
              <a:t> </a:t>
            </a:r>
            <a:r>
              <a:rPr lang="en-IN" b="1" dirty="0">
                <a:latin typeface="Arial Rounded MT Bold" panose="020F0704030504030204" pitchFamily="34" charset="0"/>
              </a:rPr>
              <a:t>STATEMENT</a:t>
            </a:r>
          </a:p>
        </p:txBody>
      </p:sp>
      <p:sp>
        <p:nvSpPr>
          <p:cNvPr id="3" name="Content Placeholder 2">
            <a:extLst>
              <a:ext uri="{FF2B5EF4-FFF2-40B4-BE49-F238E27FC236}">
                <a16:creationId xmlns:a16="http://schemas.microsoft.com/office/drawing/2014/main" id="{3CC478C7-5C17-3F39-5190-0A6E780FDCCB}"/>
              </a:ext>
            </a:extLst>
          </p:cNvPr>
          <p:cNvSpPr>
            <a:spLocks noGrp="1"/>
          </p:cNvSpPr>
          <p:nvPr>
            <p:ph idx="1"/>
          </p:nvPr>
        </p:nvSpPr>
        <p:spPr>
          <a:xfrm>
            <a:off x="838200" y="1285875"/>
            <a:ext cx="10515600" cy="4891088"/>
          </a:xfrm>
        </p:spPr>
        <p:txBody>
          <a:bodyPr>
            <a:normAutofit lnSpcReduction="10000"/>
          </a:bodyPr>
          <a:lstStyle/>
          <a:p>
            <a:pPr algn="l" rtl="0"/>
            <a:endParaRPr lang="en-US" sz="1800" b="0" i="0" dirty="0">
              <a:solidFill>
                <a:srgbClr val="091E42"/>
              </a:solidFill>
              <a:effectLst/>
              <a:latin typeface="Bahnschrift" panose="020B0502040204020203" pitchFamily="34" charset="0"/>
              <a:cs typeface="Times New Roman" panose="02020603050405020304" pitchFamily="18" charset="0"/>
            </a:endParaRPr>
          </a:p>
          <a:p>
            <a:pPr algn="l" rtl="0"/>
            <a:r>
              <a:rPr lang="en-US" sz="2000" b="0" i="0" dirty="0">
                <a:solidFill>
                  <a:srgbClr val="091E42"/>
                </a:solidFill>
                <a:effectLst/>
                <a:latin typeface="Bahnschrift" panose="020B0502040204020203" pitchFamily="34" charset="0"/>
                <a:cs typeface="Times New Roman" panose="02020603050405020304" pitchFamily="18" charset="0"/>
              </a:rPr>
              <a:t>The data given  contains information about past loan applicants and whether they ‘defaulted’. The aim is to identify patterns indicating that a person is likely to default, which may be used to deny the loan, reduce the loan amount, lend (to risky applicants) at a higher interest rate, etc.</a:t>
            </a:r>
          </a:p>
          <a:p>
            <a:pPr marL="0" indent="0" algn="l" rtl="0">
              <a:buNone/>
            </a:pPr>
            <a:r>
              <a:rPr lang="en-US" sz="2000" b="0" i="0" dirty="0">
                <a:solidFill>
                  <a:srgbClr val="091E42"/>
                </a:solidFill>
                <a:effectLst/>
                <a:latin typeface="Bahnschrift" panose="020B0502040204020203" pitchFamily="34" charset="0"/>
                <a:cs typeface="Times New Roman" panose="02020603050405020304" pitchFamily="18" charset="0"/>
              </a:rPr>
              <a:t> </a:t>
            </a:r>
          </a:p>
          <a:p>
            <a:pPr algn="l" rtl="0"/>
            <a:r>
              <a:rPr lang="en-US" sz="2000" b="0" i="0" dirty="0">
                <a:solidFill>
                  <a:srgbClr val="091E42"/>
                </a:solidFill>
                <a:effectLst/>
                <a:latin typeface="Bahnschrift" panose="020B0502040204020203" pitchFamily="34" charset="0"/>
                <a:cs typeface="Times New Roman" panose="02020603050405020304" pitchFamily="18" charset="0"/>
              </a:rPr>
              <a:t>In this case study, you will use EDA to understand how </a:t>
            </a:r>
            <a:r>
              <a:rPr lang="en-US" sz="2000" b="1" i="0" dirty="0">
                <a:solidFill>
                  <a:srgbClr val="091E42"/>
                </a:solidFill>
                <a:effectLst/>
                <a:latin typeface="Bahnschrift" panose="020B0502040204020203" pitchFamily="34" charset="0"/>
                <a:cs typeface="Times New Roman" panose="02020603050405020304" pitchFamily="18" charset="0"/>
              </a:rPr>
              <a:t>consumer attributes</a:t>
            </a:r>
            <a:r>
              <a:rPr lang="en-US" sz="2000" b="0" i="0" dirty="0">
                <a:solidFill>
                  <a:srgbClr val="091E42"/>
                </a:solidFill>
                <a:effectLst/>
                <a:latin typeface="Bahnschrift" panose="020B0502040204020203" pitchFamily="34" charset="0"/>
                <a:cs typeface="Times New Roman" panose="02020603050405020304" pitchFamily="18" charset="0"/>
              </a:rPr>
              <a:t> and </a:t>
            </a:r>
            <a:r>
              <a:rPr lang="en-US" sz="2000" b="1" i="0" dirty="0">
                <a:solidFill>
                  <a:srgbClr val="091E42"/>
                </a:solidFill>
                <a:effectLst/>
                <a:latin typeface="Bahnschrift" panose="020B0502040204020203" pitchFamily="34" charset="0"/>
                <a:cs typeface="Times New Roman" panose="02020603050405020304" pitchFamily="18" charset="0"/>
              </a:rPr>
              <a:t>loan attributes</a:t>
            </a:r>
            <a:r>
              <a:rPr lang="en-US" sz="2000" b="0" i="0" dirty="0">
                <a:solidFill>
                  <a:srgbClr val="091E42"/>
                </a:solidFill>
                <a:effectLst/>
                <a:latin typeface="Bahnschrift" panose="020B0502040204020203" pitchFamily="34" charset="0"/>
                <a:cs typeface="Times New Roman" panose="02020603050405020304" pitchFamily="18" charset="0"/>
              </a:rPr>
              <a:t> influence the tendency of defaulting.</a:t>
            </a:r>
          </a:p>
          <a:p>
            <a:pPr algn="just"/>
            <a:endParaRPr lang="en-US" sz="2000" b="0" i="0" dirty="0">
              <a:solidFill>
                <a:srgbClr val="091E42"/>
              </a:solidFill>
              <a:effectLst/>
              <a:latin typeface="Bahnschrift" panose="020B0502040204020203" pitchFamily="34" charset="0"/>
              <a:cs typeface="Times New Roman" panose="02020603050405020304" pitchFamily="18" charset="0"/>
            </a:endParaRPr>
          </a:p>
          <a:p>
            <a:pPr algn="just"/>
            <a:r>
              <a:rPr lang="en-US" sz="2000" b="0" i="0" dirty="0">
                <a:solidFill>
                  <a:srgbClr val="091E42"/>
                </a:solidFill>
                <a:effectLst/>
                <a:latin typeface="Bahnschrift" panose="020B0502040204020203" pitchFamily="34" charset="0"/>
                <a:cs typeface="Times New Roman" panose="02020603050405020304" pitchFamily="18" charset="0"/>
              </a:rPr>
              <a:t> In other words, the company wants to understand the driving factors (or driver variables) behind loan default, i.e., the variables which are strong indicators of default. The company can utilize this knowledge for its portfolio and risk assessment</a:t>
            </a:r>
            <a:r>
              <a:rPr lang="en-US" sz="2000" b="0" i="0" dirty="0">
                <a:solidFill>
                  <a:srgbClr val="091E42"/>
                </a:solidFill>
                <a:effectLst/>
                <a:latin typeface="Times New Roman" panose="02020603050405020304" pitchFamily="18" charset="0"/>
                <a:cs typeface="Times New Roman" panose="02020603050405020304" pitchFamily="18" charset="0"/>
              </a:rPr>
              <a:t>. </a:t>
            </a:r>
          </a:p>
          <a:p>
            <a:pPr marL="0" indent="0" algn="just">
              <a:buNone/>
            </a:pPr>
            <a:br>
              <a:rPr lang="en-US" sz="2000" b="0" i="0" dirty="0">
                <a:solidFill>
                  <a:srgbClr val="091E42"/>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09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B043-AB91-E4B8-2A7E-63962D4802DD}"/>
              </a:ext>
            </a:extLst>
          </p:cNvPr>
          <p:cNvSpPr>
            <a:spLocks noGrp="1"/>
          </p:cNvSpPr>
          <p:nvPr>
            <p:ph type="title"/>
          </p:nvPr>
        </p:nvSpPr>
        <p:spPr>
          <a:xfrm>
            <a:off x="838200" y="365126"/>
            <a:ext cx="10515600" cy="567936"/>
          </a:xfrm>
        </p:spPr>
        <p:txBody>
          <a:bodyPr>
            <a:normAutofit fontScale="90000"/>
          </a:bodyPr>
          <a:lstStyle/>
          <a:p>
            <a:r>
              <a:rPr lang="en-IN" b="1" dirty="0">
                <a:latin typeface="Aharoni" panose="02010803020104030203" pitchFamily="2" charset="-79"/>
                <a:cs typeface="Aharoni" panose="02010803020104030203" pitchFamily="2" charset="-79"/>
              </a:rPr>
              <a:t>DATA ANALYSIS &amp; DATA VISULIZATION</a:t>
            </a:r>
          </a:p>
        </p:txBody>
      </p:sp>
      <p:sp>
        <p:nvSpPr>
          <p:cNvPr id="3" name="Content Placeholder 2">
            <a:extLst>
              <a:ext uri="{FF2B5EF4-FFF2-40B4-BE49-F238E27FC236}">
                <a16:creationId xmlns:a16="http://schemas.microsoft.com/office/drawing/2014/main" id="{961B8DD4-F9CA-B3CE-9110-A0CA6472E03A}"/>
              </a:ext>
            </a:extLst>
          </p:cNvPr>
          <p:cNvSpPr>
            <a:spLocks noGrp="1"/>
          </p:cNvSpPr>
          <p:nvPr>
            <p:ph idx="1"/>
          </p:nvPr>
        </p:nvSpPr>
        <p:spPr>
          <a:xfrm>
            <a:off x="838200" y="1240971"/>
            <a:ext cx="10515600" cy="5355772"/>
          </a:xfrm>
        </p:spPr>
        <p:txBody>
          <a:bodyPr/>
          <a:lstStyle/>
          <a:p>
            <a:pPr marL="0" indent="0" algn="l">
              <a:buNone/>
            </a:pPr>
            <a:r>
              <a:rPr lang="en-IN" sz="2000" b="1" i="0" dirty="0">
                <a:solidFill>
                  <a:srgbClr val="000000"/>
                </a:solidFill>
                <a:effectLst/>
                <a:latin typeface="Bahnschrift" panose="020B0502040204020203" pitchFamily="34" charset="0"/>
              </a:rPr>
              <a:t>Data Analysis</a:t>
            </a:r>
          </a:p>
          <a:p>
            <a:pPr algn="l"/>
            <a:endParaRPr lang="en-IN" sz="2000" b="1" i="0" dirty="0">
              <a:solidFill>
                <a:srgbClr val="000000"/>
              </a:solidFill>
              <a:effectLst/>
              <a:latin typeface="Bahnschrift" panose="020B0502040204020203" pitchFamily="34" charset="0"/>
            </a:endParaRPr>
          </a:p>
          <a:p>
            <a:pPr algn="l">
              <a:buFont typeface="Arial" panose="020B0604020202020204" pitchFamily="34" charset="0"/>
              <a:buChar char="•"/>
            </a:pPr>
            <a:r>
              <a:rPr lang="en-IN" sz="2000" dirty="0">
                <a:solidFill>
                  <a:srgbClr val="000000"/>
                </a:solidFill>
                <a:latin typeface="Bahnschrift" panose="020B0502040204020203" pitchFamily="34" charset="0"/>
              </a:rPr>
              <a:t>U</a:t>
            </a:r>
            <a:r>
              <a:rPr lang="en-IN" sz="2000" b="0" i="0" dirty="0">
                <a:solidFill>
                  <a:srgbClr val="000000"/>
                </a:solidFill>
                <a:effectLst/>
                <a:latin typeface="Bahnschrift" panose="020B0502040204020203" pitchFamily="34" charset="0"/>
              </a:rPr>
              <a:t>nivariate analysis</a:t>
            </a:r>
          </a:p>
          <a:p>
            <a:pPr algn="l">
              <a:buFont typeface="Arial" panose="020B0604020202020204" pitchFamily="34" charset="0"/>
              <a:buChar char="•"/>
            </a:pPr>
            <a:r>
              <a:rPr lang="en-IN" sz="2000" b="0" i="0" dirty="0">
                <a:solidFill>
                  <a:srgbClr val="000000"/>
                </a:solidFill>
                <a:effectLst/>
                <a:latin typeface="Bahnschrift" panose="020B0502040204020203" pitchFamily="34" charset="0"/>
              </a:rPr>
              <a:t>Bivariate analysis</a:t>
            </a:r>
          </a:p>
          <a:p>
            <a:pPr algn="l">
              <a:buFont typeface="Arial" panose="020B0604020202020204" pitchFamily="34" charset="0"/>
              <a:buChar char="•"/>
            </a:pPr>
            <a:r>
              <a:rPr lang="en-IN" sz="2000" b="0" i="0" dirty="0">
                <a:solidFill>
                  <a:srgbClr val="000000"/>
                </a:solidFill>
                <a:effectLst/>
                <a:latin typeface="Bahnschrift" panose="020B0502040204020203" pitchFamily="34" charset="0"/>
              </a:rPr>
              <a:t>Multivariate analysis</a:t>
            </a:r>
          </a:p>
          <a:p>
            <a:pPr algn="l"/>
            <a:endParaRPr lang="en-IN" sz="2000" b="0" i="0" dirty="0">
              <a:solidFill>
                <a:srgbClr val="000000"/>
              </a:solidFill>
              <a:effectLst/>
              <a:latin typeface="Bahnschrift" panose="020B0502040204020203" pitchFamily="34" charset="0"/>
            </a:endParaRPr>
          </a:p>
          <a:p>
            <a:pPr algn="l"/>
            <a:r>
              <a:rPr lang="en-IN" sz="2000" b="0" i="0" dirty="0">
                <a:solidFill>
                  <a:srgbClr val="000000"/>
                </a:solidFill>
                <a:effectLst/>
                <a:latin typeface="Bahnschrift" panose="020B0502040204020203" pitchFamily="34" charset="0"/>
              </a:rPr>
              <a:t>In this analysis they have done three types of graphs</a:t>
            </a:r>
          </a:p>
          <a:p>
            <a:pPr algn="l">
              <a:buFont typeface="+mj-lt"/>
              <a:buAutoNum type="arabicPeriod"/>
            </a:pPr>
            <a:r>
              <a:rPr lang="en-IN" sz="2000" b="0" i="0" dirty="0">
                <a:solidFill>
                  <a:srgbClr val="000000"/>
                </a:solidFill>
                <a:effectLst/>
                <a:latin typeface="Bahnschrift" panose="020B0502040204020203" pitchFamily="34" charset="0"/>
              </a:rPr>
              <a:t>count vs features (univariate)</a:t>
            </a:r>
          </a:p>
          <a:p>
            <a:pPr algn="l">
              <a:buFont typeface="+mj-lt"/>
              <a:buAutoNum type="arabicPeriod"/>
            </a:pPr>
            <a:r>
              <a:rPr lang="en-IN" sz="2000" b="0" i="0" dirty="0">
                <a:solidFill>
                  <a:srgbClr val="000000"/>
                </a:solidFill>
                <a:effectLst/>
                <a:latin typeface="Bahnschrift" panose="020B0502040204020203" pitchFamily="34" charset="0"/>
              </a:rPr>
              <a:t>loan status vs features (bivariate)</a:t>
            </a:r>
          </a:p>
          <a:p>
            <a:pPr algn="l">
              <a:buFont typeface="+mj-lt"/>
              <a:buAutoNum type="arabicPeriod"/>
            </a:pPr>
            <a:r>
              <a:rPr lang="en-IN" sz="2000" b="0" i="0" dirty="0">
                <a:solidFill>
                  <a:srgbClr val="000000"/>
                </a:solidFill>
                <a:effectLst/>
                <a:latin typeface="Bahnschrift" panose="020B0502040204020203" pitchFamily="34" charset="0"/>
              </a:rPr>
              <a:t>loan status vs one variable column vs second variable column by taking hue (multivariate analysis)</a:t>
            </a:r>
          </a:p>
          <a:p>
            <a:pPr>
              <a:buFont typeface="Courier New" panose="02070309020205020404" pitchFamily="49" charset="0"/>
              <a:buChar char="o"/>
            </a:pPr>
            <a:endParaRPr lang="en-IN" sz="2400" dirty="0"/>
          </a:p>
        </p:txBody>
      </p:sp>
    </p:spTree>
    <p:extLst>
      <p:ext uri="{BB962C8B-B14F-4D97-AF65-F5344CB8AC3E}">
        <p14:creationId xmlns:p14="http://schemas.microsoft.com/office/powerpoint/2010/main" val="44283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FD8E-8666-F624-D2E2-EBA65E1E4903}"/>
              </a:ext>
            </a:extLst>
          </p:cNvPr>
          <p:cNvSpPr>
            <a:spLocks noGrp="1"/>
          </p:cNvSpPr>
          <p:nvPr>
            <p:ph type="title"/>
          </p:nvPr>
        </p:nvSpPr>
        <p:spPr>
          <a:xfrm>
            <a:off x="707572" y="225167"/>
            <a:ext cx="10515600" cy="941161"/>
          </a:xfrm>
        </p:spPr>
        <p:txBody>
          <a:bodyPr/>
          <a:lstStyle/>
          <a:p>
            <a:r>
              <a:rPr lang="en-IN" dirty="0">
                <a:latin typeface="Aharoni" panose="02010803020104030203" pitchFamily="2" charset="-79"/>
                <a:cs typeface="Aharoni" panose="02010803020104030203" pitchFamily="2" charset="-79"/>
              </a:rPr>
              <a:t>UNIVARITA &amp; BIVARIATE ANALYSIS</a:t>
            </a:r>
          </a:p>
        </p:txBody>
      </p:sp>
      <p:sp>
        <p:nvSpPr>
          <p:cNvPr id="3" name="Content Placeholder 2">
            <a:extLst>
              <a:ext uri="{FF2B5EF4-FFF2-40B4-BE49-F238E27FC236}">
                <a16:creationId xmlns:a16="http://schemas.microsoft.com/office/drawing/2014/main" id="{D8EDF751-E2F0-5E90-DDF0-A9A92F4F2C53}"/>
              </a:ext>
            </a:extLst>
          </p:cNvPr>
          <p:cNvSpPr>
            <a:spLocks noGrp="1"/>
          </p:cNvSpPr>
          <p:nvPr>
            <p:ph idx="1"/>
          </p:nvPr>
        </p:nvSpPr>
        <p:spPr>
          <a:xfrm>
            <a:off x="838200" y="1166328"/>
            <a:ext cx="10515600" cy="5617028"/>
          </a:xfrm>
        </p:spPr>
        <p:txBody>
          <a:bodyPr>
            <a:normAutofit fontScale="92500" lnSpcReduction="20000"/>
          </a:bodyPr>
          <a:lstStyle/>
          <a:p>
            <a:pPr algn="l"/>
            <a:endParaRPr lang="en-US" b="1" i="0" dirty="0">
              <a:solidFill>
                <a:srgbClr val="000000"/>
              </a:solidFill>
              <a:effectLst/>
              <a:latin typeface="Helvetica Neue"/>
            </a:endParaRPr>
          </a:p>
          <a:p>
            <a:pPr marL="0" indent="0" algn="l">
              <a:buNone/>
            </a:pPr>
            <a:r>
              <a:rPr lang="en-US" b="1" i="0" u="sng" dirty="0">
                <a:solidFill>
                  <a:srgbClr val="000000"/>
                </a:solidFill>
                <a:effectLst/>
                <a:latin typeface="Bahnschrift" panose="020B0502040204020203" pitchFamily="34" charset="0"/>
              </a:rPr>
              <a:t>Univariate Analysis</a:t>
            </a:r>
          </a:p>
          <a:p>
            <a:pPr algn="l"/>
            <a:endParaRPr lang="en-US" b="1" i="0" dirty="0">
              <a:solidFill>
                <a:srgbClr val="000000"/>
              </a:solidFill>
              <a:effectLst/>
              <a:latin typeface="Bahnschrift" panose="020B0502040204020203" pitchFamily="34" charset="0"/>
            </a:endParaRPr>
          </a:p>
          <a:p>
            <a:pPr algn="l"/>
            <a:r>
              <a:rPr lang="en-US" b="0" i="0" dirty="0">
                <a:solidFill>
                  <a:srgbClr val="000000"/>
                </a:solidFill>
                <a:effectLst/>
                <a:latin typeface="Bahnschrift" panose="020B0502040204020203" pitchFamily="34" charset="0"/>
              </a:rPr>
              <a:t>explores each variable in a data set, separately. It looks at the range of values, as well as the central tendency of the values. It describes the pattern of response to the variable. It describes each variable on its own. Descriptive statistics describe and summarize data.</a:t>
            </a:r>
          </a:p>
          <a:p>
            <a:pPr marL="0" indent="0" algn="l">
              <a:buNone/>
            </a:pPr>
            <a:endParaRPr lang="en-US" b="1" i="0" dirty="0">
              <a:solidFill>
                <a:srgbClr val="000000"/>
              </a:solidFill>
              <a:effectLst/>
              <a:latin typeface="Bahnschrift" panose="020B0502040204020203" pitchFamily="34" charset="0"/>
            </a:endParaRPr>
          </a:p>
          <a:p>
            <a:pPr marL="0" indent="0" algn="l">
              <a:buNone/>
            </a:pPr>
            <a:r>
              <a:rPr lang="en-US" b="1" i="0" u="sng" dirty="0">
                <a:solidFill>
                  <a:srgbClr val="000000"/>
                </a:solidFill>
                <a:effectLst/>
                <a:latin typeface="Bahnschrift" panose="020B0502040204020203" pitchFamily="34" charset="0"/>
              </a:rPr>
              <a:t>Bivariate Analysis</a:t>
            </a:r>
          </a:p>
          <a:p>
            <a:pPr algn="l"/>
            <a:r>
              <a:rPr lang="en-US" b="0" i="0" dirty="0">
                <a:solidFill>
                  <a:srgbClr val="000000"/>
                </a:solidFill>
                <a:effectLst/>
                <a:latin typeface="Bahnschrift" panose="020B0502040204020203" pitchFamily="34" charset="0"/>
              </a:rPr>
              <a:t>Bi means two and variate means variable. Collectively, Bivariate analysis refers to the exploratory data analysis between two variables. The variables can be either numeric or categorical. Bivariate analysis helps in studying the relationship between two variables.</a:t>
            </a:r>
          </a:p>
          <a:p>
            <a:pPr algn="l"/>
            <a:endParaRPr lang="en-US" b="1" i="0" dirty="0">
              <a:solidFill>
                <a:srgbClr val="000000"/>
              </a:solidFill>
              <a:effectLst/>
              <a:latin typeface="Bahnschrift" panose="020B0502040204020203" pitchFamily="34" charset="0"/>
            </a:endParaRPr>
          </a:p>
          <a:p>
            <a:pPr marL="0" indent="0" algn="l">
              <a:buNone/>
            </a:pPr>
            <a:r>
              <a:rPr lang="en-US" b="1" i="0" u="sng" dirty="0">
                <a:solidFill>
                  <a:srgbClr val="000000"/>
                </a:solidFill>
                <a:effectLst/>
                <a:latin typeface="Bahnschrift" panose="020B0502040204020203" pitchFamily="34" charset="0"/>
              </a:rPr>
              <a:t>Types</a:t>
            </a:r>
          </a:p>
          <a:p>
            <a:pPr algn="l"/>
            <a:r>
              <a:rPr lang="en-US" b="0" i="0" dirty="0">
                <a:solidFill>
                  <a:srgbClr val="000000"/>
                </a:solidFill>
                <a:effectLst/>
                <a:latin typeface="Bahnschrift" panose="020B0502040204020203" pitchFamily="34" charset="0"/>
              </a:rPr>
              <a:t>We know the types of data can be either numerical or categorical. So there can be three types of scenarios:</a:t>
            </a:r>
          </a:p>
          <a:p>
            <a:pPr algn="l">
              <a:buFont typeface="+mj-lt"/>
              <a:buAutoNum type="arabicPeriod"/>
            </a:pPr>
            <a:r>
              <a:rPr lang="en-US" b="0" i="0" dirty="0">
                <a:solidFill>
                  <a:srgbClr val="000000"/>
                </a:solidFill>
                <a:effectLst/>
                <a:latin typeface="Bahnschrift" panose="020B0502040204020203" pitchFamily="34" charset="0"/>
              </a:rPr>
              <a:t>Numerical feature vs. Numerical feature</a:t>
            </a:r>
          </a:p>
          <a:p>
            <a:pPr algn="l">
              <a:buFont typeface="+mj-lt"/>
              <a:buAutoNum type="arabicPeriod"/>
            </a:pPr>
            <a:r>
              <a:rPr lang="en-US" b="0" i="0" dirty="0">
                <a:solidFill>
                  <a:srgbClr val="000000"/>
                </a:solidFill>
                <a:effectLst/>
                <a:latin typeface="Bahnschrift" panose="020B0502040204020203" pitchFamily="34" charset="0"/>
              </a:rPr>
              <a:t>Categorical feature vs. Categorical feature</a:t>
            </a:r>
          </a:p>
          <a:p>
            <a:pPr algn="l">
              <a:buFont typeface="+mj-lt"/>
              <a:buAutoNum type="arabicPeriod"/>
            </a:pPr>
            <a:r>
              <a:rPr lang="en-US" b="0" i="0" dirty="0">
                <a:solidFill>
                  <a:srgbClr val="000000"/>
                </a:solidFill>
                <a:effectLst/>
                <a:latin typeface="Bahnschrift" panose="020B0502040204020203" pitchFamily="34" charset="0"/>
              </a:rPr>
              <a:t>Numerical feature vs. Categorical features</a:t>
            </a:r>
          </a:p>
          <a:p>
            <a:endParaRPr lang="en-IN" dirty="0"/>
          </a:p>
        </p:txBody>
      </p:sp>
    </p:spTree>
    <p:extLst>
      <p:ext uri="{BB962C8B-B14F-4D97-AF65-F5344CB8AC3E}">
        <p14:creationId xmlns:p14="http://schemas.microsoft.com/office/powerpoint/2010/main" val="76318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CDE8B652-EADC-E1ED-DFFB-63BC4E497A7E}"/>
              </a:ext>
            </a:extLst>
          </p:cNvPr>
          <p:cNvSpPr/>
          <p:nvPr/>
        </p:nvSpPr>
        <p:spPr>
          <a:xfrm>
            <a:off x="2220686" y="4654479"/>
            <a:ext cx="2677886" cy="513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Graph 1(loan status vs grade)</a:t>
            </a:r>
          </a:p>
          <a:p>
            <a:pPr algn="ctr"/>
            <a:endParaRPr lang="en-IN" dirty="0"/>
          </a:p>
        </p:txBody>
      </p:sp>
      <p:sp>
        <p:nvSpPr>
          <p:cNvPr id="28" name="Rectangle: Rounded Corners 27">
            <a:extLst>
              <a:ext uri="{FF2B5EF4-FFF2-40B4-BE49-F238E27FC236}">
                <a16:creationId xmlns:a16="http://schemas.microsoft.com/office/drawing/2014/main" id="{CBFF4AE1-A796-C97B-D56D-008125CA381F}"/>
              </a:ext>
            </a:extLst>
          </p:cNvPr>
          <p:cNvSpPr/>
          <p:nvPr/>
        </p:nvSpPr>
        <p:spPr>
          <a:xfrm>
            <a:off x="8444203" y="4268755"/>
            <a:ext cx="1931437" cy="513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Graph- 2(</a:t>
            </a:r>
            <a:r>
              <a:rPr lang="en-IN" sz="1600" dirty="0"/>
              <a:t>term vs loan status</a:t>
            </a:r>
            <a:r>
              <a:rPr lang="en-IN" dirty="0"/>
              <a:t>)</a:t>
            </a:r>
          </a:p>
        </p:txBody>
      </p:sp>
      <p:sp>
        <p:nvSpPr>
          <p:cNvPr id="30" name="TextBox 29">
            <a:extLst>
              <a:ext uri="{FF2B5EF4-FFF2-40B4-BE49-F238E27FC236}">
                <a16:creationId xmlns:a16="http://schemas.microsoft.com/office/drawing/2014/main" id="{3C618C6F-AC18-C107-82B4-C98FED4FC0CF}"/>
              </a:ext>
            </a:extLst>
          </p:cNvPr>
          <p:cNvSpPr txBox="1"/>
          <p:nvPr/>
        </p:nvSpPr>
        <p:spPr>
          <a:xfrm>
            <a:off x="1082351" y="5234302"/>
            <a:ext cx="4441373" cy="1200329"/>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Clearly, as the grade of loan goes from A to G, the default rate increases. This is expected because the grade is decided by Lending Club based on the riskiness of the loan.</a:t>
            </a:r>
            <a:endParaRPr lang="en-IN"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BB1FF6D6-73C7-50A4-2655-CA262C8F555B}"/>
              </a:ext>
            </a:extLst>
          </p:cNvPr>
          <p:cNvSpPr txBox="1"/>
          <p:nvPr/>
        </p:nvSpPr>
        <p:spPr>
          <a:xfrm>
            <a:off x="7862595" y="5103674"/>
            <a:ext cx="3060441" cy="923330"/>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here it is see that default rate of 60 months is higher than 36 months</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2692B9B-BED2-03CB-595D-D1B937D615A4}"/>
              </a:ext>
            </a:extLst>
          </p:cNvPr>
          <p:cNvPicPr>
            <a:picLocks noChangeAspect="1"/>
          </p:cNvPicPr>
          <p:nvPr/>
        </p:nvPicPr>
        <p:blipFill>
          <a:blip r:embed="rId2"/>
          <a:stretch>
            <a:fillRect/>
          </a:stretch>
        </p:blipFill>
        <p:spPr>
          <a:xfrm>
            <a:off x="422988" y="382553"/>
            <a:ext cx="5486400" cy="4114800"/>
          </a:xfrm>
          <a:prstGeom prst="rect">
            <a:avLst/>
          </a:prstGeom>
        </p:spPr>
      </p:pic>
      <p:pic>
        <p:nvPicPr>
          <p:cNvPr id="3" name="Picture 2">
            <a:extLst>
              <a:ext uri="{FF2B5EF4-FFF2-40B4-BE49-F238E27FC236}">
                <a16:creationId xmlns:a16="http://schemas.microsoft.com/office/drawing/2014/main" id="{1E5A85CB-0CCC-4796-EEB8-FC88020038C8}"/>
              </a:ext>
            </a:extLst>
          </p:cNvPr>
          <p:cNvPicPr>
            <a:picLocks noChangeAspect="1"/>
          </p:cNvPicPr>
          <p:nvPr/>
        </p:nvPicPr>
        <p:blipFill>
          <a:blip r:embed="rId3"/>
          <a:stretch>
            <a:fillRect/>
          </a:stretch>
        </p:blipFill>
        <p:spPr>
          <a:xfrm>
            <a:off x="6239069" y="428375"/>
            <a:ext cx="5486400" cy="3518646"/>
          </a:xfrm>
          <a:prstGeom prst="rect">
            <a:avLst/>
          </a:prstGeom>
        </p:spPr>
      </p:pic>
    </p:spTree>
    <p:extLst>
      <p:ext uri="{BB962C8B-B14F-4D97-AF65-F5344CB8AC3E}">
        <p14:creationId xmlns:p14="http://schemas.microsoft.com/office/powerpoint/2010/main" val="3733643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3271</Words>
  <Application>Microsoft Office PowerPoint</Application>
  <PresentationFormat>Widescreen</PresentationFormat>
  <Paragraphs>252</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Aharoni</vt:lpstr>
      <vt:lpstr>Arial</vt:lpstr>
      <vt:lpstr>Arial MT</vt:lpstr>
      <vt:lpstr>Arial Rounded MT Bold</vt:lpstr>
      <vt:lpstr>Bahnschrift</vt:lpstr>
      <vt:lpstr>Calibri</vt:lpstr>
      <vt:lpstr>Courier New</vt:lpstr>
      <vt:lpstr>Helvetica Neue</vt:lpstr>
      <vt:lpstr>Times New Roman</vt:lpstr>
      <vt:lpstr>Trebuchet MS</vt:lpstr>
      <vt:lpstr>Wingdings 3</vt:lpstr>
      <vt:lpstr>Facet</vt:lpstr>
      <vt:lpstr>LENDING CASE STUDY</vt:lpstr>
      <vt:lpstr>CONTENT</vt:lpstr>
      <vt:lpstr>PowerPoint Presentation</vt:lpstr>
      <vt:lpstr>PowerPoint Presentation</vt:lpstr>
      <vt:lpstr>EDA ANALYSIS WORK FLOW</vt:lpstr>
      <vt:lpstr>PROBLEM STATEMENT</vt:lpstr>
      <vt:lpstr>DATA ANALYSIS &amp; DATA VISULIZATION</vt:lpstr>
      <vt:lpstr>UNIVARITA &amp; BIVARIATE ANALYSIS</vt:lpstr>
      <vt:lpstr>PowerPoint Presentation</vt:lpstr>
      <vt:lpstr>PowerPoint Presentation</vt:lpstr>
      <vt:lpstr>PowerPoint Presentation</vt:lpstr>
      <vt:lpstr>PowerPoint Presentation</vt:lpstr>
      <vt:lpstr>PowerPoint Presentation</vt:lpstr>
      <vt:lpstr>MULTIVARIATE ANALYSIS</vt:lpstr>
      <vt:lpstr>PowerPoint Presentation</vt:lpstr>
      <vt:lpstr>PowerPoint Presentation</vt:lpstr>
      <vt:lpstr>PowerPoint Presentation</vt:lpstr>
      <vt:lpstr>PowerPoint Presentation</vt:lpstr>
      <vt:lpstr>DATA CLEANING AND  PREPARATION PROCESS</vt:lpstr>
      <vt:lpstr>PowerPoint Presentation</vt:lpstr>
      <vt:lpstr>Majority of the employment length of the  customers are 10+ years and then in the range of  0-2 years</vt:lpstr>
      <vt:lpstr>Analysis Of Loan Amount, Interest Rate, Annual Income</vt:lpstr>
      <vt:lpstr>PowerPoint Presentation</vt:lpstr>
      <vt:lpstr>PowerPoint Presentation</vt:lpstr>
      <vt:lpstr>Univariate Analysis Summary</vt:lpstr>
      <vt:lpstr>Correlation Analysis</vt:lpstr>
      <vt:lpstr>Analysis of Loan Term Vs Loan Status and Loan Amount Vs Loan Status</vt:lpstr>
      <vt:lpstr>Analysis of Interest Rate Vs Loan Status and Annual Income Vs Loan Status</vt:lpstr>
      <vt:lpstr>Employment length</vt:lpstr>
      <vt:lpstr>Analysis on Home ownership</vt:lpstr>
      <vt:lpstr>Analysis of probability of applicant default for small business</vt:lpstr>
      <vt:lpstr>Analysis on Grade sector</vt:lpstr>
      <vt:lpstr>Analysis of Term Vs Loan Amount Vs Purpose for  Charged off Loans</vt:lpstr>
      <vt:lpstr>Analysis of probability of applicant default based on annual income</vt:lpstr>
      <vt:lpstr>Analysis of probability of applicant default based on  Employment length</vt:lpstr>
      <vt:lpstr>PowerPoint Presentation</vt:lpstr>
      <vt:lpstr>Multivariate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jaspreet kaur</dc:creator>
  <cp:lastModifiedBy>shivroop patil</cp:lastModifiedBy>
  <cp:revision>1</cp:revision>
  <dcterms:created xsi:type="dcterms:W3CDTF">2023-05-14T16:43:28Z</dcterms:created>
  <dcterms:modified xsi:type="dcterms:W3CDTF">2023-05-14T16:51:02Z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2023-05-14T00:00:00Z</vt:filetime>
  </property>
  <property fmtid="{D5CDD505-2E9C-101B-9397-08002B2CF9AE}" pid="3" name="Creator">
    <vt:lpwstr>Microsoft® PowerPoint® 2019</vt:lpwstr>
  </property>
  <property fmtid="{D5CDD505-2E9C-101B-9397-08002B2CF9AE}" pid="4" name="LastSaved">
    <vt:filetime>2023-05-14T00:00:00Z</vt:filetime>
  </property>
</Properties>
</file>