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294" r:id="rId5"/>
    <p:sldId id="257" r:id="rId6"/>
    <p:sldId id="298" r:id="rId7"/>
    <p:sldId id="299" r:id="rId8"/>
    <p:sldId id="300" r:id="rId9"/>
    <p:sldId id="301" r:id="rId10"/>
    <p:sldId id="311" r:id="rId11"/>
    <p:sldId id="312" r:id="rId12"/>
    <p:sldId id="303" r:id="rId13"/>
    <p:sldId id="267" r:id="rId14"/>
    <p:sldId id="302" r:id="rId15"/>
    <p:sldId id="304" r:id="rId16"/>
    <p:sldId id="305" r:id="rId17"/>
    <p:sldId id="306" r:id="rId18"/>
    <p:sldId id="308" r:id="rId19"/>
    <p:sldId id="309" r:id="rId20"/>
    <p:sldId id="310" r:id="rId21"/>
    <p:sldId id="31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64587B-55B4-FBF2-0FA7-C5C3A2002601}" name="Alicia Velasco Santiago" initials="AVS" userId="S::avelasco@freepikco.onmicrosoft.com::6ebda6ea-dc2d-49ad-b83c-c987d890dd8e" providerId="AD"/>
  <p188:author id="{5EBDB1DB-79A8-947B-9063-5F17B44521F2}" name="Ruben Martin Sanchez" initials="RMS" userId="e84aa1c1e3770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F9F1"/>
    <a:srgbClr val="3E4C4C"/>
    <a:srgbClr val="A3D392"/>
    <a:srgbClr val="74918C"/>
    <a:srgbClr val="E7E5E0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2045F-3896-46A7-83C4-897615D9F922}" v="119" dt="2022-01-08T17:58:19.546"/>
    <p1510:client id="{43A97B23-42CE-4F2C-8BD7-5D976786729A}" v="98" dt="2022-01-07T15:35:04.756"/>
    <p1510:client id="{C64E597C-EB2F-44C9-88E3-60B69DA0C5BB}" v="20" dt="2022-01-08T12:11:45.549"/>
    <p1510:client id="{D1883B06-0DC7-4B00-8E72-DAA4B39CCA61}" v="395" dt="2022-01-07T18:39:08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8" autoAdjust="0"/>
    <p:restoredTop sz="96713" autoAdjust="0"/>
  </p:normalViewPr>
  <p:slideViewPr>
    <p:cSldViewPr snapToGrid="0" showGuides="1">
      <p:cViewPr>
        <p:scale>
          <a:sx n="100" d="100"/>
          <a:sy n="100" d="100"/>
        </p:scale>
        <p:origin x="-61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18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9E3E546-B60C-492A-8D16-A59B0770E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5CABD8-57B8-43EE-96EA-D870770C8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6F6D-2262-467B-9F31-363FEF7BC48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550E2-F10A-4D8C-9D69-003BBEFCA3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2B0F7-1C7A-4CBF-BF35-9A7B96BB3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8494-18A3-460E-B1EE-C7C4A533F1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80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DF6A-D5E5-488E-9109-7EC3FCA8962B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14E7-2CE9-457A-95A6-BFA02A45C7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6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4D9E1-2A4F-4031-9A4B-0354AA75EECA}"/>
              </a:ext>
            </a:extLst>
          </p:cNvPr>
          <p:cNvSpPr/>
          <p:nvPr userDrawn="1"/>
        </p:nvSpPr>
        <p:spPr>
          <a:xfrm>
            <a:off x="6271260" y="0"/>
            <a:ext cx="2872740" cy="51435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900" y="653608"/>
            <a:ext cx="4878000" cy="3009600"/>
          </a:xfrm>
        </p:spPr>
        <p:txBody>
          <a:bodyPr anchor="ctr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899" y="3562240"/>
            <a:ext cx="4878000" cy="37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latin typeface="Montserra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490B421-C816-4E55-A4CC-1C8849D91A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4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56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3C49DE8-F141-4074-AB71-3682D2E62103}"/>
              </a:ext>
            </a:extLst>
          </p:cNvPr>
          <p:cNvSpPr/>
          <p:nvPr userDrawn="1"/>
        </p:nvSpPr>
        <p:spPr>
          <a:xfrm rot="16200000">
            <a:off x="3989437" y="-4002775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9158A42-BE1A-4BF1-8C5A-11AE47ED54B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604AAA2-568E-49D7-AB45-7C4A7023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43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194C3A1-6E6A-4FD6-8AD0-BA5AEE9163DC}"/>
              </a:ext>
            </a:extLst>
          </p:cNvPr>
          <p:cNvSpPr/>
          <p:nvPr userDrawn="1"/>
        </p:nvSpPr>
        <p:spPr>
          <a:xfrm rot="16200000">
            <a:off x="3279455" y="-3292794"/>
            <a:ext cx="2585087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FB3326-A649-403A-8726-174E6A0B3E6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85479"/>
            <a:ext cx="7696200" cy="922389"/>
          </a:xfrm>
        </p:spPr>
        <p:txBody>
          <a:bodyPr>
            <a:noAutofit/>
          </a:bodyPr>
          <a:lstStyle>
            <a:lvl1pPr algn="ctr">
              <a:defRPr sz="9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Google Shape;135;p24">
            <a:extLst>
              <a:ext uri="{FF2B5EF4-FFF2-40B4-BE49-F238E27FC236}">
                <a16:creationId xmlns:a16="http://schemas.microsoft.com/office/drawing/2014/main" id="{651A2E26-AA59-4BEA-B8D5-AB7940BBE046}"/>
              </a:ext>
            </a:extLst>
          </p:cNvPr>
          <p:cNvSpPr txBox="1"/>
          <p:nvPr userDrawn="1"/>
        </p:nvSpPr>
        <p:spPr>
          <a:xfrm>
            <a:off x="2212650" y="368029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CREDITS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tx1"/>
              </a:solidFill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54559" y="1650466"/>
            <a:ext cx="3837600" cy="1152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1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A531E7D-46E0-4FAD-AF12-F453E479AF7F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497A89-91C5-42B7-A41F-487DF58B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5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65DBD9-7306-4D00-83C9-98A2EAEBF9CF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7426D79-E3E1-45CB-BD42-8BCBD4E55B3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E9B0DAE-88E0-4E04-8C3B-5988EFAD312C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28400"/>
            <a:ext cx="3797299" cy="1026359"/>
          </a:xfrm>
        </p:spPr>
        <p:txBody>
          <a:bodyPr anchor="ctr">
            <a:no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81600" y="3121200"/>
            <a:ext cx="3177540" cy="6601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875200" y="1310400"/>
            <a:ext cx="1187700" cy="766187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5000" b="1" kern="1200" dirty="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1256C1C-053B-4ED1-8CD3-9B85B4BFEFE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1233489"/>
            <a:ext cx="7696200" cy="3357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323437-7DAB-4E24-960F-EFA0167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4B42BB2-1921-4A47-B958-B24B46D1DBA7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600" y="3599420"/>
            <a:ext cx="2915263" cy="768803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476" y="3599420"/>
            <a:ext cx="2915263" cy="770400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5600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89476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F346E-8764-4066-94AC-ECE6D93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A267CD-0336-4222-9B0B-97C7BE52BB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892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AAAC595-3CB6-4D7E-B622-9B24661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>
              <a:defRPr b="1">
                <a:latin typeface="Poiret One" panose="02000000000000000000" pitchFamily="2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2CC5DEF2-471C-44A2-8740-C2D0EB3257F7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8CE39D-8A98-4B5A-8C7B-9E9210E7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7AD295-11B3-4DBD-83ED-1361E6D68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BEF84CC-BF56-4C47-B129-9BCB2A4E2D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Conector recto 4">
            <a:extLst>
              <a:ext uri="{FF2B5EF4-FFF2-40B4-BE49-F238E27FC236}">
                <a16:creationId xmlns:a16="http://schemas.microsoft.com/office/drawing/2014/main" id="{EECDF328-3D16-46F8-8C28-4BFB1768D2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64B4CD4-2C5C-4DA5-BF61-CF7C5547558E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CFB794-51EC-4E40-BD37-E64E93CCD5C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973393"/>
            <a:ext cx="3124200" cy="1550425"/>
          </a:xfrm>
        </p:spPr>
        <p:txBody>
          <a:bodyPr anchor="ctr"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713238"/>
            <a:ext cx="3124200" cy="1121342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58" r:id="rId6"/>
    <p:sldLayoutId id="2147483671" r:id="rId7"/>
    <p:sldLayoutId id="2147483672" r:id="rId8"/>
    <p:sldLayoutId id="2147483659" r:id="rId9"/>
    <p:sldLayoutId id="2147483670" r:id="rId10"/>
    <p:sldLayoutId id="2147483688" r:id="rId11"/>
    <p:sldLayoutId id="2147483682" r:id="rId12"/>
    <p:sldLayoutId id="2147483683" r:id="rId13"/>
    <p:sldLayoutId id="2147483678" r:id="rId14"/>
    <p:sldLayoutId id="2147483686" r:id="rId15"/>
    <p:sldLayoutId id="2147483687" r:id="rId16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Poiret One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Poiret One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8FD4F970-BD8E-41EF-86D9-82917AC87E76}"/>
              </a:ext>
            </a:extLst>
          </p:cNvPr>
          <p:cNvSpPr/>
          <p:nvPr/>
        </p:nvSpPr>
        <p:spPr>
          <a:xfrm>
            <a:off x="2643874" y="501881"/>
            <a:ext cx="786938" cy="786938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653608"/>
            <a:ext cx="4878000" cy="3009600"/>
          </a:xfrm>
          <a:ln>
            <a:noFill/>
          </a:ln>
        </p:spPr>
        <p:txBody>
          <a:bodyPr anchor="t"/>
          <a:lstStyle/>
          <a:p>
            <a:r>
              <a:rPr lang="en-US" dirty="0">
                <a:latin typeface="Poiret One"/>
              </a:rPr>
              <a:t>An Intelligent System To Diabetes Prediction</a:t>
            </a:r>
            <a:br>
              <a:rPr lang="en-US" dirty="0">
                <a:latin typeface="Poiret One"/>
              </a:rPr>
            </a:br>
            <a:br>
              <a:rPr lang="en-US" dirty="0"/>
            </a:br>
            <a:r>
              <a:rPr lang="en-US" sz="1800" b="0" dirty="0">
                <a:latin typeface="Poiret One"/>
              </a:rPr>
              <a:t>Guided By</a:t>
            </a:r>
            <a:br>
              <a:rPr lang="en-US" sz="1800" b="0" dirty="0">
                <a:latin typeface="Poiret One"/>
              </a:rPr>
            </a:br>
            <a:r>
              <a:rPr lang="en-US" sz="1800" b="0" dirty="0">
                <a:latin typeface="Poiret One"/>
              </a:rPr>
              <a:t>- Hiren Dand</a:t>
            </a:r>
            <a:endParaRPr lang="en-US" sz="1800" b="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EFA03-E4FD-4EA7-AAA7-C3C2C900FF96}"/>
              </a:ext>
            </a:extLst>
          </p:cNvPr>
          <p:cNvSpPr txBox="1">
            <a:spLocks/>
          </p:cNvSpPr>
          <p:nvPr/>
        </p:nvSpPr>
        <p:spPr>
          <a:xfrm>
            <a:off x="714894" y="4408909"/>
            <a:ext cx="2009256" cy="182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3E4C4C"/>
              </a:solidFill>
              <a:latin typeface="Montserrat" panose="00000500000000000000" pitchFamily="50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BE76197-6C5C-4624-B17E-FE4E084DED35}"/>
              </a:ext>
            </a:extLst>
          </p:cNvPr>
          <p:cNvSpPr txBox="1">
            <a:spLocks/>
          </p:cNvSpPr>
          <p:nvPr/>
        </p:nvSpPr>
        <p:spPr>
          <a:xfrm>
            <a:off x="8024537" y="271203"/>
            <a:ext cx="792000" cy="786937"/>
          </a:xfrm>
          <a:prstGeom prst="rect">
            <a:avLst/>
          </a:prstGeom>
        </p:spPr>
        <p:txBody>
          <a:bodyPr vert="horz" lIns="91440" tIns="45720" rIns="90000" bIns="45720" rtlCol="0">
            <a:prstTxWarp prst="textCircle">
              <a:avLst>
                <a:gd name="adj" fmla="val 114949"/>
              </a:avLst>
            </a:prstTxWarp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46122-4270-4336-8FBC-BEEC8B913339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C2C50-D43F-48DA-AACB-5FA61FE0A705}"/>
              </a:ext>
            </a:extLst>
          </p:cNvPr>
          <p:cNvSpPr txBox="1"/>
          <p:nvPr/>
        </p:nvSpPr>
        <p:spPr>
          <a:xfrm>
            <a:off x="4402231" y="38475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Presented By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Shivsagar</a:t>
            </a:r>
            <a:r>
              <a:rPr lang="en-US" dirty="0">
                <a:cs typeface="Calibri"/>
              </a:rPr>
              <a:t> Behera</a:t>
            </a:r>
          </a:p>
        </p:txBody>
      </p:sp>
    </p:spTree>
    <p:extLst>
      <p:ext uri="{BB962C8B-B14F-4D97-AF65-F5344CB8AC3E}">
        <p14:creationId xmlns:p14="http://schemas.microsoft.com/office/powerpoint/2010/main" val="317659058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mph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6" dur="500" tmFilter="0, 0; .2, .5; .8, .5; 1, 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" dur="250" autoRev="1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2" presetClass="exit" presetSubtype="0" fill="hold" grpId="1" nodeType="clickEffect" nodePh="1">
                                      <p:stCondLst>
                                        <p:cond delay="15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mph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6" dur="500" tmFilter="0, 0; .2, .5; .8, .5; 1, 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" dur="250" autoRev="1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2" presetClass="exit" presetSubtype="0" fill="hold" grpId="1" nodeType="clickEffect" nodePh="1">
                                      <p:stCondLst>
                                        <p:cond delay="15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  <p:bldP spid="3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855B9B96-39F9-4B93-BB02-4F1843410B04}"/>
              </a:ext>
            </a:extLst>
          </p:cNvPr>
          <p:cNvSpPr/>
          <p:nvPr/>
        </p:nvSpPr>
        <p:spPr>
          <a:xfrm>
            <a:off x="6666559" y="129050"/>
            <a:ext cx="786938" cy="786938"/>
          </a:xfrm>
          <a:prstGeom prst="ellipse">
            <a:avLst/>
          </a:prstGeom>
          <a:solidFill>
            <a:srgbClr val="E7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FF4A4F-9210-4357-8172-087AF1A82865}"/>
              </a:ext>
            </a:extLst>
          </p:cNvPr>
          <p:cNvSpPr txBox="1">
            <a:spLocks/>
          </p:cNvSpPr>
          <p:nvPr/>
        </p:nvSpPr>
        <p:spPr>
          <a:xfrm>
            <a:off x="8024537" y="260317"/>
            <a:ext cx="792000" cy="786937"/>
          </a:xfrm>
          <a:prstGeom prst="rect">
            <a:avLst/>
          </a:prstGeom>
        </p:spPr>
        <p:txBody>
          <a:bodyPr vert="horz" lIns="91440" tIns="45720" rIns="90000" bIns="45720" rtlCol="0">
            <a:prstTxWarp prst="textCircle">
              <a:avLst>
                <a:gd name="adj" fmla="val 114949"/>
              </a:avLst>
            </a:prstTxWarp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Dataset Description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C461954-C84E-4EA3-A1E5-F8B409CF8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76587"/>
              </p:ext>
            </p:extLst>
          </p:nvPr>
        </p:nvGraphicFramePr>
        <p:xfrm>
          <a:off x="585353" y="1305872"/>
          <a:ext cx="7696200" cy="315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883">
                  <a:extLst>
                    <a:ext uri="{9D8B030D-6E8A-4147-A177-3AD203B41FA5}">
                      <a16:colId xmlns:a16="http://schemas.microsoft.com/office/drawing/2014/main" val="2422537710"/>
                    </a:ext>
                  </a:extLst>
                </a:gridCol>
                <a:gridCol w="2613891">
                  <a:extLst>
                    <a:ext uri="{9D8B030D-6E8A-4147-A177-3AD203B41FA5}">
                      <a16:colId xmlns:a16="http://schemas.microsoft.com/office/drawing/2014/main" val="2138742157"/>
                    </a:ext>
                  </a:extLst>
                </a:gridCol>
                <a:gridCol w="2610426">
                  <a:extLst>
                    <a:ext uri="{9D8B030D-6E8A-4147-A177-3AD203B41FA5}">
                      <a16:colId xmlns:a16="http://schemas.microsoft.com/office/drawing/2014/main" val="2660831631"/>
                    </a:ext>
                  </a:extLst>
                </a:gridCol>
              </a:tblGrid>
              <a:tr h="4305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Attribute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Value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Range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 (</a:t>
                      </a:r>
                      <a:r>
                        <a:rPr lang="es-ES" sz="2000" baseline="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From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Value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Range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 (</a:t>
                      </a:r>
                      <a:r>
                        <a:rPr lang="es-ES" sz="2000" baseline="0" dirty="0" err="1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To</a:t>
                      </a:r>
                      <a:r>
                        <a:rPr lang="es-ES" sz="2000" baseline="0" dirty="0">
                          <a:solidFill>
                            <a:schemeClr val="bg1"/>
                          </a:solidFill>
                          <a:latin typeface="Poiret One" panose="02000000000000000000" pitchFamily="2" charset="0"/>
                        </a:rPr>
                        <a:t>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43989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n-lt"/>
                        </a:rPr>
                        <a:t>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01998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 MEAL GLUCOSE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30669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lang="en-US" sz="13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</a:t>
                      </a:r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GLUCOSE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22.8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1044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DIASTOLIC BLOOD PRESSURE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SYSTOLIC BLOOD PRESSURE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HISTORY OF DIABETES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DIET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11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ACTIVITIES</a:t>
                      </a:r>
                      <a:endParaRPr lang="es-ES" sz="1400" b="1" dirty="0">
                        <a:latin typeface="Poiret One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072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455" y="1329547"/>
            <a:ext cx="8358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Regular diet - patients were asked to estimate if: - they take their meals in approx. </a:t>
            </a:r>
          </a:p>
          <a:p>
            <a:pPr lvl="0"/>
            <a:r>
              <a:rPr lang="en-US" b="1" dirty="0"/>
              <a:t>     same daily intervals - they take their meals at least 3 times/day - their meals are </a:t>
            </a:r>
          </a:p>
          <a:p>
            <a:pPr lvl="0"/>
            <a:r>
              <a:rPr lang="en-US" b="1" dirty="0"/>
              <a:t>     not voluminous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The adult person is considered to be physically active if he/she conducts the min </a:t>
            </a:r>
          </a:p>
          <a:p>
            <a:pPr lvl="0"/>
            <a:r>
              <a:rPr lang="en-US" b="1" dirty="0"/>
              <a:t>      of physical activities a week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2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experiment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545" y="1330036"/>
            <a:ext cx="6820650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This is built in MATLAB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Data were randomly divided into train-set and test set.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The classifiers (SVM and NB) were build on the train-set.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The instances of the test-set were used to test the classifiers.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To avoid the bias of the “wrong split” the procedure was repeated </a:t>
            </a:r>
          </a:p>
          <a:p>
            <a:pPr lvl="0"/>
            <a:r>
              <a:rPr lang="en-US" b="1" dirty="0"/>
              <a:t>     100 times with randomly different sets.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7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experiment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36" y="1422400"/>
            <a:ext cx="8789329" cy="31393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Given the output results, the individual average classification measures were then </a:t>
            </a:r>
          </a:p>
          <a:p>
            <a:r>
              <a:rPr lang="en-US" b="1" dirty="0"/>
              <a:t>Estimated.</a:t>
            </a: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b="1" dirty="0"/>
              <a:t>Also, on each iteration the common true and wrong answers as well as different </a:t>
            </a:r>
            <a:endParaRPr lang="en-US" b="1" dirty="0">
              <a:cs typeface="Calibri"/>
            </a:endParaRPr>
          </a:p>
          <a:p>
            <a:r>
              <a:rPr lang="en-US" b="1" dirty="0"/>
              <a:t>classifications (of the SVM and NB) were also evaluated.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This is related to the hybrid implementation where two conditions are considered: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When two algorithms point to the different output.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When both algorithms point to the same result.</a:t>
            </a:r>
            <a:endParaRPr lang="en-US" dirty="0"/>
          </a:p>
          <a:p>
            <a:r>
              <a:rPr lang="en-US" b="1" dirty="0"/>
              <a:t>Finally, Given the output results, the average classification measures of the hybrid </a:t>
            </a:r>
            <a:endParaRPr lang="en-US" b="1" dirty="0">
              <a:cs typeface="Calibri"/>
            </a:endParaRPr>
          </a:p>
          <a:p>
            <a:r>
              <a:rPr lang="en-US" b="1" dirty="0"/>
              <a:t>system were then also estimated.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Results – individual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127" y="1237733"/>
            <a:ext cx="532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average performance of SVM and NB individually.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17503"/>
              </p:ext>
            </p:extLst>
          </p:nvPr>
        </p:nvGraphicFramePr>
        <p:xfrm>
          <a:off x="511464" y="1745611"/>
          <a:ext cx="7459518" cy="136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564"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Records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set/ Test set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correctly classified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incorrectly classified records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 performance (mean value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n-lt"/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201/201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n-lt"/>
                        </a:rPr>
                        <a:t>NAIVE</a:t>
                      </a:r>
                      <a:r>
                        <a:rPr lang="es-ES" sz="1400" b="1" dirty="0">
                          <a:latin typeface="Poiret One" panose="02000000000000000000" pitchFamily="2" charset="0"/>
                        </a:rPr>
                        <a:t> </a:t>
                      </a:r>
                      <a:r>
                        <a:rPr lang="es-ES" sz="1400" b="1" dirty="0">
                          <a:latin typeface="+mn-lt"/>
                        </a:rPr>
                        <a:t>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201/201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49879"/>
              </p:ext>
            </p:extLst>
          </p:nvPr>
        </p:nvGraphicFramePr>
        <p:xfrm>
          <a:off x="502227" y="3309649"/>
          <a:ext cx="7468755" cy="115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64"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No)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No)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Yes)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Yes)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n-lt"/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0.892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0.868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n-lt"/>
                        </a:rPr>
                        <a:t>NAIVE</a:t>
                      </a:r>
                      <a:r>
                        <a:rPr lang="es-ES" sz="1400" b="1" dirty="0">
                          <a:latin typeface="Poiret One" panose="02000000000000000000" pitchFamily="2" charset="0"/>
                        </a:rPr>
                        <a:t> </a:t>
                      </a:r>
                      <a:r>
                        <a:rPr lang="es-ES" sz="1400" b="1" dirty="0">
                          <a:latin typeface="+mn-lt"/>
                        </a:rPr>
                        <a:t>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0.951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0.921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Result:-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390650"/>
            <a:ext cx="845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100 iterations, the result show that, in 94, 8 % of cases, both classifiers will point </a:t>
            </a:r>
          </a:p>
          <a:p>
            <a:r>
              <a:rPr lang="en-US" b="1" dirty="0"/>
              <a:t>to the same result.</a:t>
            </a:r>
          </a:p>
          <a:p>
            <a:endParaRPr lang="en-US" b="1" dirty="0"/>
          </a:p>
          <a:p>
            <a:r>
              <a:rPr lang="en-US" b="1" dirty="0"/>
              <a:t>Under this condition,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51388"/>
              </p:ext>
            </p:extLst>
          </p:nvPr>
        </p:nvGraphicFramePr>
        <p:xfrm>
          <a:off x="523875" y="2903538"/>
          <a:ext cx="7251701" cy="78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64"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Records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(NO)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Accuracy</a:t>
                      </a:r>
                      <a:endParaRPr lang="es-ES" sz="2000" dirty="0">
                        <a:solidFill>
                          <a:schemeClr val="bg1"/>
                        </a:solidFill>
                        <a:latin typeface="Poiret One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99.3%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n-lt"/>
                        </a:rPr>
                        <a:t>97.6%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Discussion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400175"/>
            <a:ext cx="8311827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We consider the overall accuracy and the class NO precision as more important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YES will lead to the further (periodic) examinations while NO will often </a:t>
            </a:r>
          </a:p>
          <a:p>
            <a:pPr lvl="1"/>
            <a:r>
              <a:rPr lang="en-US" b="1" dirty="0"/>
              <a:t>     mean no further examinations.</a:t>
            </a:r>
            <a:endParaRPr lang="en-US" dirty="0"/>
          </a:p>
          <a:p>
            <a:r>
              <a:rPr lang="en-US" b="1" dirty="0"/>
              <a:t>Regarding these two criteria, the algorithms can be used individually with the SVM </a:t>
            </a:r>
            <a:endParaRPr lang="en-US" b="1" dirty="0">
              <a:cs typeface="Calibri"/>
            </a:endParaRPr>
          </a:p>
          <a:p>
            <a:r>
              <a:rPr lang="en-US" b="1" dirty="0"/>
              <a:t>   having slightly better performances.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SVM performance – 95,52 %, NO class precision – 97 %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NB performance – 94,53 %, NO class precision – 98 %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Conclusion 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339" y="1381809"/>
            <a:ext cx="8735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Both SVM classifier and NB classifier perform well on given dataset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The hybrid classifier increases the reliability of the computer-based diagnostic process.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b="1" dirty="0"/>
          </a:p>
          <a:p>
            <a:r>
              <a:rPr lang="en-US" b="1" dirty="0"/>
              <a:t>Therefore: the presented systems could be used as a support to medical decision making </a:t>
            </a:r>
          </a:p>
          <a:p>
            <a:r>
              <a:rPr lang="en-US" b="1" dirty="0"/>
              <a:t>in health care environments</a:t>
            </a:r>
            <a:endParaRPr lang="en-US" dirty="0"/>
          </a:p>
          <a:p>
            <a:r>
              <a:rPr lang="en-US" b="1" dirty="0"/>
              <a:t>The system could also be adapted for use in home environments.</a:t>
            </a:r>
            <a:endParaRPr lang="en-US" dirty="0"/>
          </a:p>
          <a:p>
            <a:r>
              <a:rPr lang="en-US" b="1" dirty="0"/>
              <a:t>Users can use home glucose-</a:t>
            </a:r>
            <a:r>
              <a:rPr lang="en-US" b="1" dirty="0" err="1"/>
              <a:t>metres</a:t>
            </a:r>
            <a:r>
              <a:rPr lang="en-US" b="1" dirty="0"/>
              <a:t> to measure the level of blood glucose</a:t>
            </a:r>
            <a:endParaRPr lang="en-US" dirty="0"/>
          </a:p>
          <a:p>
            <a:r>
              <a:rPr lang="en-US" b="1" dirty="0"/>
              <a:t>They can calculate the BMI their self</a:t>
            </a:r>
            <a:endParaRPr lang="en-US" dirty="0"/>
          </a:p>
          <a:p>
            <a:r>
              <a:rPr lang="en-US" b="1" dirty="0"/>
              <a:t>User can provide other input parameters as well.</a:t>
            </a:r>
            <a:endParaRPr lang="en-US" dirty="0"/>
          </a:p>
          <a:p>
            <a:r>
              <a:rPr lang="en-US" b="1" dirty="0"/>
              <a:t>However: Needs further adjustments and clinical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1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48F9D-0957-41A6-9756-F0703FCA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Franklin Gothic Medium"/>
              </a:rPr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42037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A079D99-9FAD-4F3B-984D-897FB885C2E1}"/>
              </a:ext>
            </a:extLst>
          </p:cNvPr>
          <p:cNvSpPr/>
          <p:nvPr/>
        </p:nvSpPr>
        <p:spPr>
          <a:xfrm>
            <a:off x="6609736" y="92537"/>
            <a:ext cx="786938" cy="78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Outline:-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955FC62-5D89-44C1-8257-061CA82196EE}"/>
              </a:ext>
            </a:extLst>
          </p:cNvPr>
          <p:cNvSpPr txBox="1">
            <a:spLocks/>
          </p:cNvSpPr>
          <p:nvPr/>
        </p:nvSpPr>
        <p:spPr>
          <a:xfrm>
            <a:off x="8024537" y="271203"/>
            <a:ext cx="792000" cy="786937"/>
          </a:xfrm>
          <a:prstGeom prst="rect">
            <a:avLst/>
          </a:prstGeom>
        </p:spPr>
        <p:txBody>
          <a:bodyPr vert="horz" lIns="91440" tIns="45720" rIns="90000" bIns="45720" rtlCol="0">
            <a:prstTxWarp prst="textCircle">
              <a:avLst>
                <a:gd name="adj" fmla="val 114949"/>
              </a:avLst>
            </a:prstTxWarp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618" y="1311564"/>
            <a:ext cx="2511137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Facts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Objective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Materials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cs typeface="Calibri"/>
              </a:rPr>
              <a:t>Work Flow Of Project</a:t>
            </a:r>
            <a:endParaRPr lang="en-US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Methods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Results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Conclusion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Facts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1" y="1293091"/>
            <a:ext cx="5883405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Diabetes recently affects around 346 million people.</a:t>
            </a:r>
            <a:endParaRPr lang="en-US" dirty="0"/>
          </a:p>
          <a:p>
            <a:r>
              <a:rPr lang="en-US" b="1" dirty="0"/>
              <a:t>Also the major cause for: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Heart stroke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Kidney failure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Lower-limb amputation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Blindness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One-third go undetected in early stage.</a:t>
            </a:r>
            <a:endParaRPr lang="en-US" dirty="0"/>
          </a:p>
          <a:p>
            <a:pPr lvl="0"/>
            <a:r>
              <a:rPr lang="en-US" b="1" dirty="0"/>
              <a:t>Early detection and treatment - substantial health benefits, </a:t>
            </a:r>
            <a:endParaRPr lang="en-US" b="1" dirty="0">
              <a:cs typeface="Calibri"/>
            </a:endParaRPr>
          </a:p>
          <a:p>
            <a:pPr lvl="0"/>
            <a:r>
              <a:rPr lang="en-US" b="1" dirty="0"/>
              <a:t>     (avoiding or </a:t>
            </a:r>
            <a:r>
              <a:rPr lang="en-US" b="1" dirty="0" err="1"/>
              <a:t>minimising</a:t>
            </a:r>
            <a:r>
              <a:rPr lang="en-US" b="1" dirty="0"/>
              <a:t> the mentioned complications).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45" y="1330034"/>
            <a:ext cx="7696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Final: contribution to reducing the time between diabetes onset and clinical</a:t>
            </a:r>
          </a:p>
          <a:p>
            <a:pPr lvl="0"/>
            <a:r>
              <a:rPr lang="en-US" b="1" dirty="0"/>
              <a:t>     diagnosis.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Showing the efficiency of computer-based methods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Improving the reliability by using a hybrid semi-automatic system for </a:t>
            </a:r>
          </a:p>
          <a:p>
            <a:pPr lvl="0"/>
            <a:r>
              <a:rPr lang="en-US" b="1" dirty="0"/>
              <a:t>     diabetes prediction.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Existing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366980"/>
            <a:ext cx="83975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Machine learning - the area of artificial intelligence that uses the statistical</a:t>
            </a:r>
          </a:p>
          <a:p>
            <a:pPr lvl="0"/>
            <a:r>
              <a:rPr lang="en-US" b="1" dirty="0"/>
              <a:t>     data analyses.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Recognized to be a promising area that can help in patient classification regarding</a:t>
            </a:r>
          </a:p>
          <a:p>
            <a:pPr lvl="0"/>
            <a:r>
              <a:rPr lang="en-US" b="1" dirty="0"/>
              <a:t>     the medical conditions.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Many methods have been used so far: SVM, K Node </a:t>
            </a:r>
            <a:r>
              <a:rPr lang="en-US" b="1" dirty="0" err="1"/>
              <a:t>Neighbours</a:t>
            </a:r>
            <a:r>
              <a:rPr lang="en-US" b="1" dirty="0"/>
              <a:t>, Naïve Bayes, </a:t>
            </a:r>
          </a:p>
          <a:p>
            <a:pPr lvl="0"/>
            <a:r>
              <a:rPr lang="en-US" b="1" dirty="0"/>
              <a:t>      Neural Networks…</a:t>
            </a:r>
            <a:endParaRPr lang="en-US" dirty="0"/>
          </a:p>
          <a:p>
            <a:r>
              <a:rPr lang="en-US" b="1" dirty="0"/>
              <a:t>Some studies have shown: SVM over performs other algorithms in detecting Diabetes.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Overview Of Materials &amp;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28" y="1320799"/>
            <a:ext cx="8057334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Let Say ,Dataset is acquired from 402 patients located in three different locations </a:t>
            </a:r>
            <a:endParaRPr lang="en-US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Dataset contains some new features (physical activity, diet) as recognized to be </a:t>
            </a:r>
          </a:p>
          <a:p>
            <a:r>
              <a:rPr lang="en-US" b="1" dirty="0"/>
              <a:t>      important in medical examinations 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Approach: individual and joint implementation of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SVM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Naïve Bayes classification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Although some other methods were also tested…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BBF9C93-DEBA-4DAD-9BB9-13207497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08" y="1241894"/>
            <a:ext cx="5036343" cy="33575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387572-3D0A-407B-8BCD-7CEEF21F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oiret One"/>
              </a:rPr>
              <a:t>Support Vector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7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CD48E-8213-4EEB-8E73-D548366F6B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79324-127C-4236-BE16-D22BF217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oiret One"/>
              </a:rPr>
              <a:t>Work Flow Of Project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83CABC6-FF81-4232-B8E0-8CC6ADF75B20}"/>
              </a:ext>
            </a:extLst>
          </p:cNvPr>
          <p:cNvSpPr/>
          <p:nvPr/>
        </p:nvSpPr>
        <p:spPr>
          <a:xfrm>
            <a:off x="828675" y="1282916"/>
            <a:ext cx="1504388" cy="7395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Diabetes Data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79BD07-E40D-43CB-975E-FA7C3227C6B4}"/>
              </a:ext>
            </a:extLst>
          </p:cNvPr>
          <p:cNvSpPr/>
          <p:nvPr/>
        </p:nvSpPr>
        <p:spPr>
          <a:xfrm>
            <a:off x="828675" y="2450726"/>
            <a:ext cx="1504388" cy="529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Pre-Processing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4E532-7140-48A9-A5E3-D0AE5A8A9DDD}"/>
              </a:ext>
            </a:extLst>
          </p:cNvPr>
          <p:cNvSpPr/>
          <p:nvPr/>
        </p:nvSpPr>
        <p:spPr>
          <a:xfrm>
            <a:off x="828675" y="3501278"/>
            <a:ext cx="1504389" cy="41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Train Test split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9E36272-7F21-4C36-AC36-4E156160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94" y="1527645"/>
            <a:ext cx="3893342" cy="26431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663B1-4A76-4CC0-924C-F07097C1C381}"/>
              </a:ext>
            </a:extLst>
          </p:cNvPr>
          <p:cNvCxnSpPr/>
          <p:nvPr/>
        </p:nvCxnSpPr>
        <p:spPr>
          <a:xfrm flipH="1">
            <a:off x="1574987" y="2022101"/>
            <a:ext cx="1680" cy="43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AFE122-46A3-462F-AE80-EF8AD8CAD96A}"/>
              </a:ext>
            </a:extLst>
          </p:cNvPr>
          <p:cNvCxnSpPr/>
          <p:nvPr/>
        </p:nvCxnSpPr>
        <p:spPr>
          <a:xfrm>
            <a:off x="1576667" y="2912970"/>
            <a:ext cx="15127" cy="637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8D6CE5-5082-46C3-A860-3D99F614CD59}"/>
              </a:ext>
            </a:extLst>
          </p:cNvPr>
          <p:cNvCxnSpPr/>
          <p:nvPr/>
        </p:nvCxnSpPr>
        <p:spPr>
          <a:xfrm flipV="1">
            <a:off x="2333066" y="2844051"/>
            <a:ext cx="1469092" cy="8337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2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SVM &amp; Navies Bayes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291" y="1459345"/>
            <a:ext cx="8167557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SVM creates classifier by maximizing the margin between classes and placing the </a:t>
            </a:r>
          </a:p>
          <a:p>
            <a:r>
              <a:rPr lang="en-US" b="1" dirty="0"/>
              <a:t> hyper plane classifier between support vectors 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Naive Bayes Classifier relies on statistical analysis: The classifier is </a:t>
            </a:r>
            <a:r>
              <a:rPr lang="en-US" b="1" dirty="0" err="1"/>
              <a:t>build</a:t>
            </a:r>
            <a:r>
              <a:rPr lang="en-US" b="1" dirty="0"/>
              <a:t> upon the </a:t>
            </a:r>
            <a:endParaRPr lang="en-US" b="1" dirty="0">
              <a:cs typeface="Calibri"/>
            </a:endParaRPr>
          </a:p>
          <a:p>
            <a:r>
              <a:rPr lang="en-US" b="1" dirty="0"/>
              <a:t>    probabilities for each feature to belong to either class A or B.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Even though based on unrealistic assumption (independence, importance eq.), </a:t>
            </a:r>
          </a:p>
          <a:p>
            <a:pPr lvl="0"/>
            <a:r>
              <a:rPr lang="en-US" b="1" dirty="0"/>
              <a:t>     the idea leads to a simple scheme that works well in practice.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9F9F1"/>
      </a:lt1>
      <a:dk2>
        <a:srgbClr val="3E4C4C"/>
      </a:dk2>
      <a:lt2>
        <a:srgbClr val="A3D392"/>
      </a:lt2>
      <a:accent1>
        <a:srgbClr val="89C77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F9265880FE949BE8C3D0F37C1ED3D" ma:contentTypeVersion="2" ma:contentTypeDescription="Crear nuevo documento." ma:contentTypeScope="" ma:versionID="6324523375f5276df15901b2904a8cd9">
  <xsd:schema xmlns:xsd="http://www.w3.org/2001/XMLSchema" xmlns:xs="http://www.w3.org/2001/XMLSchema" xmlns:p="http://schemas.microsoft.com/office/2006/metadata/properties" xmlns:ns3="3f268bcc-9c2a-49f3-9cb3-db7f72c2a58d" targetNamespace="http://schemas.microsoft.com/office/2006/metadata/properties" ma:root="true" ma:fieldsID="8e3f4d39d2faae94feeda0b25b8144f3" ns3:_="">
    <xsd:import namespace="3f268bcc-9c2a-49f3-9cb3-db7f72c2a5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68bcc-9c2a-49f3-9cb3-db7f72c2a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29A6F5-7966-4245-8D7A-1C8C9B063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268bcc-9c2a-49f3-9cb3-db7f72c2a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D2616-482F-4E99-BD1E-BF5EB26CA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793DF-674F-4C25-8DD1-2BF3AFB246E6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f268bcc-9c2a-49f3-9cb3-db7f72c2a58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10078</TotalTime>
  <Words>883</Words>
  <Application>Microsoft Office PowerPoint</Application>
  <PresentationFormat>On-screen Show (16:9)</PresentationFormat>
  <Paragraphs>173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Intelligent System To Diabetes Prediction  Guided By - Hiren Dand</vt:lpstr>
      <vt:lpstr>Outline:-</vt:lpstr>
      <vt:lpstr>Facts</vt:lpstr>
      <vt:lpstr>Objectives</vt:lpstr>
      <vt:lpstr>Existing approaches</vt:lpstr>
      <vt:lpstr>Overview Of Materials &amp; Approach</vt:lpstr>
      <vt:lpstr>Support Vector Machine</vt:lpstr>
      <vt:lpstr>Work Flow Of Project</vt:lpstr>
      <vt:lpstr>SVM &amp; Navies Bayes Classification</vt:lpstr>
      <vt:lpstr>Dataset Description</vt:lpstr>
      <vt:lpstr>PowerPoint Presentation</vt:lpstr>
      <vt:lpstr>The experiment (1)</vt:lpstr>
      <vt:lpstr>The experiment (2)</vt:lpstr>
      <vt:lpstr>Results – individual implementation</vt:lpstr>
      <vt:lpstr>Result:-</vt:lpstr>
      <vt:lpstr>Discussion (1)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FRAMEWORKS MEETING</dc:title>
  <dc:creator>Amar</dc:creator>
  <cp:lastModifiedBy>HP</cp:lastModifiedBy>
  <cp:revision>250</cp:revision>
  <dcterms:created xsi:type="dcterms:W3CDTF">2021-10-12T08:06:43Z</dcterms:created>
  <dcterms:modified xsi:type="dcterms:W3CDTF">2022-01-08T18:09:38Z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0x010100E60F9265880FE949BE8C3D0F37C1ED3D</vt:lpwstr>
  </property>
</Properties>
</file>