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e444f80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e444f80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6979accc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6979accc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6979accc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6979accc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6979accc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6979accc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6979accc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6979accc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e444f8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e444f8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e444f80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e444f80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e444f80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e444f80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e444f80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e444f80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06400" y="1123650"/>
            <a:ext cx="7791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DOUBLY CIRCULAR LINKED LIST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-Insertion at specific position</a:t>
            </a:r>
            <a:endParaRPr sz="1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579400" y="3434950"/>
            <a:ext cx="30186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SANJAY KUMAR.S  [22MX219]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SHIVSARAN.S         [22MX223]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50" y="697425"/>
            <a:ext cx="7737199" cy="42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403200" y="235725"/>
            <a:ext cx="23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610250" y="621150"/>
            <a:ext cx="7671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333333"/>
                </a:solidFill>
                <a:highlight>
                  <a:srgbClr val="FFFFFF"/>
                </a:highlight>
              </a:rPr>
              <a:t>DOUBLY CIRCULAR LINKED LIST:</a:t>
            </a:r>
            <a:endParaRPr b="1" sz="1800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Circular doubly linked list is a more complexed type of data structure in which a node contain pointers to its previous node as well as the next node.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Circular doubly linked list doesn't contain NULL in any of the node. The last node of the list contains the address of the first node of the list.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The first node of the list also contain address of the last node in its previous pointer.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a circular doubly linked list contains three parts in its structure therefore, it demands more space per node and more expensive basic operations. However, a circular doubly linked list provides easy manipulation of the pointers and the searching becomes twice as efficient.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907100" y="1362150"/>
            <a:ext cx="11007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095050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819850" y="2571750"/>
            <a:ext cx="675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2495450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721125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4445925" y="2571750"/>
            <a:ext cx="675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5121525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456150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80950" y="2571750"/>
            <a:ext cx="675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856550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958950" y="544850"/>
            <a:ext cx="573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/>
              <a:t>DOUBLE CIRCULAR LINKED LIST DIAGRAM:</a:t>
            </a:r>
            <a:endParaRPr b="1" sz="1800" u="sng"/>
          </a:p>
        </p:txBody>
      </p:sp>
      <p:cxnSp>
        <p:nvCxnSpPr>
          <p:cNvPr id="150" name="Google Shape;150;p15"/>
          <p:cNvCxnSpPr/>
          <p:nvPr/>
        </p:nvCxnSpPr>
        <p:spPr>
          <a:xfrm>
            <a:off x="3220188" y="2718850"/>
            <a:ext cx="5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>
            <a:stCxn id="143" idx="1"/>
            <a:endCxn id="142" idx="3"/>
          </p:cNvCxnSpPr>
          <p:nvPr/>
        </p:nvCxnSpPr>
        <p:spPr>
          <a:xfrm rot="10800000">
            <a:off x="3220125" y="2860500"/>
            <a:ext cx="5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5846288" y="2718850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5"/>
          <p:cNvCxnSpPr>
            <a:stCxn id="146" idx="1"/>
            <a:endCxn id="145" idx="3"/>
          </p:cNvCxnSpPr>
          <p:nvPr/>
        </p:nvCxnSpPr>
        <p:spPr>
          <a:xfrm rot="10800000">
            <a:off x="5846250" y="2860500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>
            <a:stCxn id="139" idx="1"/>
            <a:endCxn id="140" idx="1"/>
          </p:cNvCxnSpPr>
          <p:nvPr/>
        </p:nvCxnSpPr>
        <p:spPr>
          <a:xfrm>
            <a:off x="907100" y="1650900"/>
            <a:ext cx="188100" cy="1209600"/>
          </a:xfrm>
          <a:prstGeom prst="curvedConnector3">
            <a:avLst>
              <a:gd fmla="val -1265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>
            <a:stCxn id="148" idx="3"/>
            <a:endCxn id="140" idx="1"/>
          </p:cNvCxnSpPr>
          <p:nvPr/>
        </p:nvCxnSpPr>
        <p:spPr>
          <a:xfrm flipH="1">
            <a:off x="1095150" y="2860500"/>
            <a:ext cx="7486200" cy="600"/>
          </a:xfrm>
          <a:prstGeom prst="curvedConnector5">
            <a:avLst>
              <a:gd fmla="val -3181" name="adj1"/>
              <a:gd fmla="val 122600000" name="adj2"/>
              <a:gd fmla="val 10318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5"/>
          <p:cNvSpPr/>
          <p:nvPr/>
        </p:nvSpPr>
        <p:spPr>
          <a:xfrm>
            <a:off x="4375025" y="3596100"/>
            <a:ext cx="926400" cy="31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36775" y="1650900"/>
            <a:ext cx="212700" cy="6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/>
        </p:nvSpPr>
        <p:spPr>
          <a:xfrm>
            <a:off x="534600" y="544875"/>
            <a:ext cx="807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/>
              <a:t>INSERTION AT SPECIFIC POSITION </a:t>
            </a:r>
            <a:r>
              <a:rPr b="1" lang="en-GB" sz="1800" u="sng"/>
              <a:t>DOUBLE CIRCULAR LINKED LIST DIAGRAM:</a:t>
            </a:r>
            <a:endParaRPr b="1" sz="1800" u="sng"/>
          </a:p>
        </p:txBody>
      </p:sp>
      <p:sp>
        <p:nvSpPr>
          <p:cNvPr id="163" name="Google Shape;163;p16"/>
          <p:cNvSpPr/>
          <p:nvPr/>
        </p:nvSpPr>
        <p:spPr>
          <a:xfrm>
            <a:off x="907100" y="1362150"/>
            <a:ext cx="11007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534600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259400" y="2571750"/>
            <a:ext cx="675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935000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997225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3722025" y="2571750"/>
            <a:ext cx="675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4397625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067550" y="35632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792350" y="3563250"/>
            <a:ext cx="675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6467950" y="35632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6424325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</a:t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7149125" y="2571750"/>
            <a:ext cx="6756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7824725" y="2571750"/>
            <a:ext cx="72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</a:t>
            </a:r>
            <a:endParaRPr/>
          </a:p>
        </p:txBody>
      </p:sp>
      <p:cxnSp>
        <p:nvCxnSpPr>
          <p:cNvPr id="176" name="Google Shape;176;p16"/>
          <p:cNvCxnSpPr/>
          <p:nvPr/>
        </p:nvCxnSpPr>
        <p:spPr>
          <a:xfrm>
            <a:off x="2659763" y="2707950"/>
            <a:ext cx="3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6"/>
          <p:cNvCxnSpPr>
            <a:stCxn id="167" idx="1"/>
            <a:endCxn id="166" idx="3"/>
          </p:cNvCxnSpPr>
          <p:nvPr/>
        </p:nvCxnSpPr>
        <p:spPr>
          <a:xfrm rot="10800000">
            <a:off x="2659725" y="2860500"/>
            <a:ext cx="3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6"/>
          <p:cNvCxnSpPr>
            <a:stCxn id="169" idx="2"/>
            <a:endCxn id="170" idx="1"/>
          </p:cNvCxnSpPr>
          <p:nvPr/>
        </p:nvCxnSpPr>
        <p:spPr>
          <a:xfrm>
            <a:off x="4760025" y="3149250"/>
            <a:ext cx="3075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>
            <a:stCxn id="172" idx="0"/>
            <a:endCxn id="173" idx="2"/>
          </p:cNvCxnSpPr>
          <p:nvPr/>
        </p:nvCxnSpPr>
        <p:spPr>
          <a:xfrm rot="10800000">
            <a:off x="6786850" y="3149250"/>
            <a:ext cx="435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>
            <a:stCxn id="163" idx="1"/>
            <a:endCxn id="164" idx="1"/>
          </p:cNvCxnSpPr>
          <p:nvPr/>
        </p:nvCxnSpPr>
        <p:spPr>
          <a:xfrm flipH="1">
            <a:off x="534500" y="1650900"/>
            <a:ext cx="372600" cy="1209600"/>
          </a:xfrm>
          <a:prstGeom prst="curvedConnector3">
            <a:avLst>
              <a:gd fmla="val 1638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6"/>
          <p:cNvCxnSpPr>
            <a:stCxn id="175" idx="3"/>
            <a:endCxn id="164" idx="1"/>
          </p:cNvCxnSpPr>
          <p:nvPr/>
        </p:nvCxnSpPr>
        <p:spPr>
          <a:xfrm flipH="1">
            <a:off x="534725" y="2860500"/>
            <a:ext cx="8014800" cy="600"/>
          </a:xfrm>
          <a:prstGeom prst="curvedConnector5">
            <a:avLst>
              <a:gd fmla="val -2971" name="adj1"/>
              <a:gd fmla="val 276975000" name="adj2"/>
              <a:gd fmla="val 10297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6"/>
          <p:cNvSpPr/>
          <p:nvPr/>
        </p:nvSpPr>
        <p:spPr>
          <a:xfrm>
            <a:off x="4260825" y="4554750"/>
            <a:ext cx="1416600" cy="32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403200" y="2016000"/>
            <a:ext cx="264300" cy="47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/>
        </p:nvSpPr>
        <p:spPr>
          <a:xfrm>
            <a:off x="0" y="0"/>
            <a:ext cx="86697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900" u="sng">
                <a:solidFill>
                  <a:schemeClr val="dk2"/>
                </a:solidFill>
                <a:highlight>
                  <a:srgbClr val="FFFFFF"/>
                </a:highlight>
              </a:rPr>
              <a:t>ALGORITHM FOR INSERTION IN DOUBLY CIRCULAR LINKED LIST:</a:t>
            </a:r>
            <a:endParaRPr sz="1900" u="sng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GB" sz="1200">
                <a:highlight>
                  <a:srgbClr val="FFFFFF"/>
                </a:highlight>
              </a:rPr>
              <a:t>Initialize stnode = NULL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GB" sz="1200">
                <a:highlight>
                  <a:srgbClr val="FFFFFF"/>
                </a:highlight>
              </a:rPr>
              <a:t>Get value of new </a:t>
            </a:r>
            <a:r>
              <a:rPr lang="en-GB" sz="1200">
                <a:highlight>
                  <a:srgbClr val="FFFFFF"/>
                </a:highlight>
              </a:rPr>
              <a:t>node </a:t>
            </a:r>
            <a:endParaRPr sz="1200"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the position where we are asked to insert  is &lt; 2or &gt; 1, it is invalid, and we will return.</a:t>
            </a:r>
            <a:endParaRPr sz="1350">
              <a:solidFill>
                <a:srgbClr val="2828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Else, we will make variable curr and make it point to the head of the list.</a:t>
            </a:r>
            <a:endParaRPr sz="1350">
              <a:solidFill>
                <a:srgbClr val="2828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Now we will run a for loop using curr to reach to the node at (pos-1)</a:t>
            </a:r>
            <a:r>
              <a:rPr lang="en-GB" sz="100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GB" sz="135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position:</a:t>
            </a:r>
            <a:endParaRPr sz="1350">
              <a:solidFill>
                <a:srgbClr val="2828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Font typeface="Roboto"/>
              <a:buAutoNum type="alphaLcPeriod"/>
            </a:pPr>
            <a:r>
              <a:rPr lang="en-GB" sz="135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for loop will be: for(int i=1;inext;}</a:t>
            </a:r>
            <a:endParaRPr sz="1350">
              <a:solidFill>
                <a:srgbClr val="2828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Font typeface="Roboto"/>
              <a:buAutoNum type="alphaLcPeriod"/>
            </a:pPr>
            <a:r>
              <a:rPr lang="en-GB" sz="135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the termination of the above loop, curr will be standing at the (position – 1)</a:t>
            </a:r>
            <a:r>
              <a:rPr lang="en-GB" sz="100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GB" sz="135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node.</a:t>
            </a:r>
            <a:endParaRPr sz="1350">
              <a:solidFill>
                <a:srgbClr val="2828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Font typeface="Roboto"/>
              <a:buAutoNum type="alphaLcPeriod"/>
            </a:pPr>
            <a:r>
              <a:rPr lang="en-GB" sz="135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explained above, we will simply make newnode → next = curr → next and curr → next = newnode.</a:t>
            </a:r>
            <a:endParaRPr sz="1350">
              <a:solidFill>
                <a:srgbClr val="2828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828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the pos was equal to 1, we will make the head point to newnode as newnode will become the first node of the list.</a:t>
            </a:r>
            <a:endParaRPr sz="1350">
              <a:solidFill>
                <a:srgbClr val="2828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48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5" y="610250"/>
            <a:ext cx="8085776" cy="438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653825" y="283350"/>
            <a:ext cx="367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 CODE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1731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76173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5484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