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280" r:id="rId3"/>
    <p:sldId id="257" r:id="rId4"/>
    <p:sldId id="259" r:id="rId5"/>
    <p:sldId id="260" r:id="rId6"/>
    <p:sldId id="261" r:id="rId7"/>
    <p:sldId id="265" r:id="rId8"/>
    <p:sldId id="263" r:id="rId9"/>
    <p:sldId id="262" r:id="rId10"/>
    <p:sldId id="276" r:id="rId11"/>
    <p:sldId id="266" r:id="rId12"/>
    <p:sldId id="267" r:id="rId13"/>
    <p:sldId id="277" r:id="rId14"/>
    <p:sldId id="272" r:id="rId15"/>
    <p:sldId id="275" r:id="rId16"/>
    <p:sldId id="279" r:id="rId17"/>
    <p:sldId id="270" r:id="rId18"/>
    <p:sldId id="271" r:id="rId19"/>
    <p:sldId id="278" r:id="rId20"/>
    <p:sldId id="273" r:id="rId21"/>
    <p:sldId id="269" r:id="rId22"/>
    <p:sldId id="268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F4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8"/>
    <p:restoredTop sz="94666"/>
  </p:normalViewPr>
  <p:slideViewPr>
    <p:cSldViewPr snapToGrid="0" snapToObjects="1">
      <p:cViewPr varScale="1">
        <p:scale>
          <a:sx n="102" d="100"/>
          <a:sy n="102" d="100"/>
        </p:scale>
        <p:origin x="1368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handoutMaster" Target="handoutMasters/handoutMaster1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3651C8-8C93-2841-8B05-1762FF1BBDA3}" type="datetimeFigureOut">
              <a:rPr lang="en-US" smtClean="0"/>
              <a:t>3/8/16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8DE450-DCC3-B64F-8C06-3908AA67C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15379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7093D-4412-8048-9896-FE08BA74CC43}" type="datetimeFigureOut">
              <a:rPr lang="en-US" smtClean="0"/>
              <a:t>3/8/16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6201E2-0C3B-4447-9BD5-2E9B85F0B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8696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Oct 14, 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Unlearning and Relearning jQuery (Client-side performance Optimization) by Jonathan Dean - </a:t>
            </a:r>
            <a:r>
              <a:rPr lang="en-US" dirty="0" err="1" smtClean="0"/>
              <a:t>www.jonathandean.com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73DFF-DD2B-6642-BBA1-CB030DF38D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Oct 14, 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Unlearning and Relearning jQuery (Client-side performance Optimization) by Jonathan Dean - </a:t>
            </a:r>
            <a:r>
              <a:rPr lang="en-US" dirty="0" err="1" smtClean="0"/>
              <a:t>www.jonathandean.com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73DFF-DD2B-6642-BBA1-CB030DF38D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Oct 14, 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Unlearning and Relearning jQuery (Client-side performance Optimization) by Jonathan Dean - </a:t>
            </a:r>
            <a:r>
              <a:rPr lang="en-US" dirty="0" err="1" smtClean="0"/>
              <a:t>www.jonathandean.com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73DFF-DD2B-6642-BBA1-CB030DF38D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Oct 14, 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Unlearning and Relearning jQuery (Client-side performance Optimization) by Jonathan Dean - </a:t>
            </a:r>
            <a:r>
              <a:rPr lang="en-US" dirty="0" err="1" smtClean="0"/>
              <a:t>www.jonathandean.com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73DFF-DD2B-6642-BBA1-CB030DF38D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Oct 14, 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Unlearning and Relearning jQuery (Client-side performance Optimization) by Jonathan Dean - </a:t>
            </a:r>
            <a:r>
              <a:rPr lang="en-US" dirty="0" err="1" smtClean="0"/>
              <a:t>www.jonathandean.com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73DFF-DD2B-6642-BBA1-CB030DF38D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Oct 14, 2010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Unlearning and Relearning jQuery (Client-side performance Optimization) by Jonathan Dean - </a:t>
            </a:r>
            <a:r>
              <a:rPr lang="en-US" dirty="0" err="1" smtClean="0"/>
              <a:t>www.jonathandean.com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73DFF-DD2B-6642-BBA1-CB030DF38D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Oct 14, 2010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Unlearning and Relearning jQuery (Client-side performance Optimization) by Jonathan Dean - </a:t>
            </a:r>
            <a:r>
              <a:rPr lang="en-US" dirty="0" err="1" smtClean="0"/>
              <a:t>www.jonathandean.com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73DFF-DD2B-6642-BBA1-CB030DF38D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Oct 14, 2010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Unlearning and Relearning jQuery (Client-side performance Optimization) by Jonathan Dean - </a:t>
            </a:r>
            <a:r>
              <a:rPr lang="en-US" dirty="0" err="1" smtClean="0"/>
              <a:t>www.jonathandean.com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73DFF-DD2B-6642-BBA1-CB030DF38D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Oct 14, 2010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Unlearning and Relearning jQuery (Client-side performance Optimization) by Jonathan Dean - </a:t>
            </a:r>
            <a:r>
              <a:rPr lang="en-US" dirty="0" err="1" smtClean="0"/>
              <a:t>www.jonathandean.com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73DFF-DD2B-6642-BBA1-CB030DF38D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Oct 14, 2010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Unlearning and Relearning jQuery (Client-side performance Optimization) by Jonathan Dean - </a:t>
            </a:r>
            <a:r>
              <a:rPr lang="en-US" dirty="0" err="1" smtClean="0"/>
              <a:t>www.jonathandean.com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73DFF-DD2B-6642-BBA1-CB030DF38D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Oct 14, 2010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Unlearning and Relearning jQuery (Client-side performance Optimization) by Jonathan Dean - </a:t>
            </a:r>
            <a:r>
              <a:rPr lang="en-US" dirty="0" err="1" smtClean="0"/>
              <a:t>www.jonathandean.com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73DFF-DD2B-6642-BBA1-CB030DF38D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4563" y="39130"/>
            <a:ext cx="883913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563" y="1320504"/>
            <a:ext cx="8839130" cy="52040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4562" y="6524570"/>
            <a:ext cx="10933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rgbClr val="F3F4EE"/>
                </a:solidFill>
                <a:latin typeface="Arial"/>
              </a:defRPr>
            </a:lvl1pPr>
          </a:lstStyle>
          <a:p>
            <a:r>
              <a:rPr lang="en-US" smtClean="0"/>
              <a:t>Oct 14, 2010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33533" y="6524570"/>
            <a:ext cx="76028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rgbClr val="F3F4EE"/>
                </a:solidFill>
                <a:latin typeface="Arial"/>
              </a:defRPr>
            </a:lvl1pPr>
          </a:lstStyle>
          <a:p>
            <a:r>
              <a:rPr lang="en-US" dirty="0" smtClean="0"/>
              <a:t>Unlearning and Relearning jQuery (Client-side performance Optimization) by Jonathan Dean - </a:t>
            </a:r>
            <a:r>
              <a:rPr lang="en-US" dirty="0" err="1" smtClean="0"/>
              <a:t>www.jonathandean.com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6361" y="6524570"/>
            <a:ext cx="4373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F3F4EE"/>
                </a:solidFill>
                <a:latin typeface="Arial"/>
              </a:defRPr>
            </a:lvl1pPr>
          </a:lstStyle>
          <a:p>
            <a:fld id="{1C173DFF-DD2B-6642-BBA1-CB030DF38D4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ctr" defTabSz="457200" rtl="0" eaLnBrk="1" latinLnBrk="0" hangingPunct="1">
        <a:spcBef>
          <a:spcPct val="0"/>
        </a:spcBef>
        <a:buNone/>
        <a:defRPr sz="2800" kern="1200">
          <a:solidFill>
            <a:srgbClr val="F3F4EE"/>
          </a:solidFill>
          <a:latin typeface="Helvetica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Helvetica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Helvetica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Helvetica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Helvetica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Helvetica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tinyurl.com/magma-haml-sass" TargetMode="External"/><Relationship Id="rId4" Type="http://schemas.openxmlformats.org/officeDocument/2006/relationships/hyperlink" Target="https://github.com/jonathandean/SASS-and-HAML-FTW" TargetMode="External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SASS For The Win!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161862"/>
            <a:ext cx="6400800" cy="1752600"/>
          </a:xfrm>
        </p:spPr>
        <p:txBody>
          <a:bodyPr/>
          <a:lstStyle/>
          <a:p>
            <a:r>
              <a:rPr lang="en-US" dirty="0" smtClean="0"/>
              <a:t>An introduction to SASS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Oct. 13, 2011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73DFF-DD2B-6642-BBA1-CB030DF38D4D}" type="slidenum">
              <a:rPr lang="en-US" smtClean="0"/>
              <a:t>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Created for Magma Rails </a:t>
            </a:r>
            <a:r>
              <a:rPr lang="en-US" dirty="0" smtClean="0"/>
              <a:t>2011 </a:t>
            </a:r>
            <a:r>
              <a:rPr lang="en-US" dirty="0"/>
              <a:t>- </a:t>
            </a:r>
            <a:r>
              <a:rPr lang="en-US" dirty="0" err="1" smtClean="0"/>
              <a:t>www.magmarails.com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27388" y="5009499"/>
            <a:ext cx="812753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/>
                <a:cs typeface="Helvetica"/>
              </a:rPr>
              <a:t>Slides posted at </a:t>
            </a:r>
            <a:r>
              <a:rPr lang="en-US" dirty="0">
                <a:solidFill>
                  <a:srgbClr val="C0504D"/>
                </a:solidFill>
                <a:latin typeface="Helvetica"/>
                <a:cs typeface="Helvetica"/>
                <a:hlinkClick r:id="rId3"/>
              </a:rPr>
              <a:t>http://tinyurl.com/magma-haml-</a:t>
            </a:r>
            <a:r>
              <a:rPr lang="en-US" dirty="0" smtClean="0">
                <a:solidFill>
                  <a:srgbClr val="C0504D"/>
                </a:solidFill>
                <a:latin typeface="Helvetica"/>
                <a:cs typeface="Helvetica"/>
                <a:hlinkClick r:id="rId3"/>
              </a:rPr>
              <a:t>sass</a:t>
            </a:r>
            <a:endParaRPr lang="en-US" dirty="0" smtClean="0">
              <a:solidFill>
                <a:srgbClr val="C0504D"/>
              </a:solidFill>
              <a:latin typeface="Helvetica"/>
              <a:cs typeface="Helvetica"/>
            </a:endParaRPr>
          </a:p>
          <a:p>
            <a:pPr algn="ctr"/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Helvetica"/>
              <a:cs typeface="Helvetica"/>
            </a:endParaRPr>
          </a:p>
          <a:p>
            <a:pPr algn="ct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"/>
                <a:cs typeface="Helvetica"/>
              </a:rPr>
              <a:t>Sample code from this presentation can be found in the following sample app:</a:t>
            </a:r>
          </a:p>
          <a:p>
            <a:pPr algn="ct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"/>
                <a:cs typeface="Helvetica"/>
                <a:hlinkClick r:id="rId4"/>
              </a:rPr>
              <a:t>https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/>
                <a:cs typeface="Helvetica"/>
                <a:hlinkClick r:id="rId4"/>
              </a:rPr>
              <a:t>://github.com/jonathandean/SASS-and-HAML-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"/>
                <a:cs typeface="Helvetica"/>
                <a:hlinkClick r:id="rId4"/>
              </a:rPr>
              <a:t>FTW</a:t>
            </a: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  <a:latin typeface="Helvetica"/>
              <a:cs typeface="Helvetica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Mixins</a:t>
            </a:r>
            <a:r>
              <a:rPr lang="en-US" dirty="0" smtClean="0"/>
              <a:t> with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563" y="1320504"/>
            <a:ext cx="5111514" cy="682188"/>
          </a:xfrm>
        </p:spPr>
        <p:txBody>
          <a:bodyPr>
            <a:normAutofit/>
          </a:bodyPr>
          <a:lstStyle/>
          <a:p>
            <a:r>
              <a:rPr lang="en-US" dirty="0" err="1" smtClean="0"/>
              <a:t>Mixins</a:t>
            </a:r>
            <a:r>
              <a:rPr lang="en-US" dirty="0" smtClean="0"/>
              <a:t> can also take parameters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Oct. 13, 2011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 Introduction to SASS by Jonathan Dean - </a:t>
            </a:r>
            <a:r>
              <a:rPr lang="en-US" dirty="0" err="1"/>
              <a:t>www.jonathandean.com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73DFF-DD2B-6642-BBA1-CB030DF38D4D}" type="slidenum">
              <a:rPr lang="en-US" smtClean="0"/>
              <a:t>10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786922" y="2103846"/>
            <a:ext cx="362015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</a:rPr>
              <a:t>Resulting CSS</a:t>
            </a:r>
          </a:p>
          <a:p>
            <a:r>
              <a:rPr lang="en-US" dirty="0">
                <a:solidFill>
                  <a:srgbClr val="000000"/>
                </a:solidFill>
                <a:latin typeface="Courier"/>
                <a:cs typeface="Courier"/>
              </a:rPr>
              <a:t>p{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urier"/>
                <a:cs typeface="Courier"/>
              </a:rPr>
              <a:t>font-size: </a:t>
            </a:r>
            <a:r>
              <a:rPr lang="en-US" b="1" dirty="0">
                <a:solidFill>
                  <a:srgbClr val="000000"/>
                </a:solidFill>
                <a:latin typeface="Courier"/>
                <a:cs typeface="Courier"/>
              </a:rPr>
              <a:t>24px</a:t>
            </a:r>
            <a:r>
              <a:rPr lang="en-US" dirty="0">
                <a:solidFill>
                  <a:srgbClr val="000000"/>
                </a:solidFill>
                <a:latin typeface="Courier"/>
                <a:cs typeface="Courier"/>
              </a:rPr>
              <a:t>;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urier"/>
                <a:cs typeface="Courier"/>
              </a:rPr>
              <a:t>font-weight: bold;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urier"/>
                <a:cs typeface="Courier"/>
              </a:rPr>
              <a:t>color: blue;</a:t>
            </a:r>
          </a:p>
          <a:p>
            <a:r>
              <a:rPr lang="en-US" dirty="0">
                <a:solidFill>
                  <a:srgbClr val="000000"/>
                </a:solidFill>
                <a:latin typeface="Courier"/>
                <a:cs typeface="Courier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latin typeface="Courier"/>
                <a:cs typeface="Courier"/>
              </a:rPr>
              <a:t>li{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urier"/>
                <a:cs typeface="Courier"/>
              </a:rPr>
              <a:t>font-size: </a:t>
            </a:r>
            <a:r>
              <a:rPr lang="en-US" b="1" dirty="0">
                <a:solidFill>
                  <a:srgbClr val="000000"/>
                </a:solidFill>
                <a:latin typeface="Courier"/>
                <a:cs typeface="Courier"/>
              </a:rPr>
              <a:t>18px</a:t>
            </a:r>
            <a:r>
              <a:rPr lang="en-US" dirty="0">
                <a:solidFill>
                  <a:srgbClr val="000000"/>
                </a:solidFill>
                <a:latin typeface="Courier"/>
                <a:cs typeface="Courier"/>
              </a:rPr>
              <a:t>;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urier"/>
                <a:cs typeface="Courier"/>
              </a:rPr>
              <a:t>font-weight: bold;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urier"/>
                <a:cs typeface="Courier"/>
              </a:rPr>
              <a:t>color: blue</a:t>
            </a:r>
            <a:r>
              <a:rPr lang="en-US" dirty="0" smtClean="0">
                <a:solidFill>
                  <a:srgbClr val="000000"/>
                </a:solidFill>
                <a:latin typeface="Courier"/>
                <a:cs typeface="Courier"/>
              </a:rPr>
              <a:t>;</a:t>
            </a:r>
          </a:p>
          <a:p>
            <a:r>
              <a:rPr lang="en-US" dirty="0" smtClean="0">
                <a:solidFill>
                  <a:srgbClr val="000000"/>
                </a:solidFill>
                <a:latin typeface="Courier"/>
                <a:cs typeface="Courier"/>
              </a:rPr>
              <a:t>}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4563" y="2100385"/>
            <a:ext cx="473051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SCSS</a:t>
            </a:r>
          </a:p>
          <a:p>
            <a:r>
              <a:rPr lang="en-US" dirty="0" smtClean="0">
                <a:latin typeface="Courier"/>
                <a:cs typeface="Courier"/>
              </a:rPr>
              <a:t>@</a:t>
            </a:r>
            <a:r>
              <a:rPr lang="en-US" dirty="0" err="1">
                <a:latin typeface="Courier"/>
                <a:cs typeface="Courier"/>
              </a:rPr>
              <a:t>mixin</a:t>
            </a:r>
            <a:r>
              <a:rPr lang="en-US" dirty="0">
                <a:latin typeface="Courier"/>
                <a:cs typeface="Courier"/>
              </a:rPr>
              <a:t> awesome-text</a:t>
            </a:r>
            <a:r>
              <a:rPr lang="en-US" b="1" dirty="0">
                <a:latin typeface="Courier"/>
                <a:cs typeface="Courier"/>
              </a:rPr>
              <a:t>($size)</a:t>
            </a:r>
            <a:r>
              <a:rPr lang="en-US" dirty="0">
                <a:latin typeface="Courier"/>
                <a:cs typeface="Courier"/>
              </a:rPr>
              <a:t>{</a:t>
            </a:r>
          </a:p>
          <a:p>
            <a:pPr lvl="1"/>
            <a:r>
              <a:rPr lang="en-US" dirty="0">
                <a:latin typeface="Courier"/>
                <a:cs typeface="Courier"/>
              </a:rPr>
              <a:t>font-size: </a:t>
            </a:r>
            <a:r>
              <a:rPr lang="en-US" b="1" dirty="0">
                <a:latin typeface="Courier"/>
                <a:cs typeface="Courier"/>
              </a:rPr>
              <a:t>$size</a:t>
            </a:r>
            <a:r>
              <a:rPr lang="en-US" dirty="0">
                <a:latin typeface="Courier"/>
                <a:cs typeface="Courier"/>
              </a:rPr>
              <a:t>;</a:t>
            </a:r>
          </a:p>
          <a:p>
            <a:pPr lvl="1"/>
            <a:r>
              <a:rPr lang="en-US" dirty="0">
                <a:latin typeface="Courier"/>
                <a:cs typeface="Courier"/>
              </a:rPr>
              <a:t>font-weight: bold;</a:t>
            </a:r>
          </a:p>
          <a:p>
            <a:pPr lvl="1"/>
            <a:r>
              <a:rPr lang="en-US" dirty="0">
                <a:latin typeface="Courier"/>
                <a:cs typeface="Courier"/>
              </a:rPr>
              <a:t>color: blue;</a:t>
            </a:r>
          </a:p>
          <a:p>
            <a:r>
              <a:rPr lang="en-US" dirty="0">
                <a:latin typeface="Courier"/>
                <a:cs typeface="Courier"/>
              </a:rPr>
              <a:t>}</a:t>
            </a:r>
          </a:p>
          <a:p>
            <a:r>
              <a:rPr lang="en-US" dirty="0">
                <a:latin typeface="Courier"/>
                <a:cs typeface="Courier"/>
              </a:rPr>
              <a:t>p{</a:t>
            </a:r>
          </a:p>
          <a:p>
            <a:pPr lvl="1"/>
            <a:r>
              <a:rPr lang="en-US" dirty="0">
                <a:latin typeface="Courier"/>
                <a:cs typeface="Courier"/>
              </a:rPr>
              <a:t>@include awesome-text</a:t>
            </a:r>
            <a:r>
              <a:rPr lang="en-US" b="1" dirty="0">
                <a:latin typeface="Courier"/>
                <a:cs typeface="Courier"/>
              </a:rPr>
              <a:t>(24px)</a:t>
            </a:r>
            <a:r>
              <a:rPr lang="en-US" dirty="0">
                <a:latin typeface="Courier"/>
                <a:cs typeface="Courier"/>
              </a:rPr>
              <a:t>;</a:t>
            </a:r>
          </a:p>
          <a:p>
            <a:r>
              <a:rPr lang="en-US" dirty="0">
                <a:latin typeface="Courier"/>
                <a:cs typeface="Courier"/>
              </a:rPr>
              <a:t>}</a:t>
            </a:r>
          </a:p>
          <a:p>
            <a:r>
              <a:rPr lang="en-US" dirty="0">
                <a:latin typeface="Courier"/>
                <a:cs typeface="Courier"/>
              </a:rPr>
              <a:t>li{</a:t>
            </a:r>
          </a:p>
          <a:p>
            <a:r>
              <a:rPr lang="en-US" dirty="0">
                <a:latin typeface="Courier"/>
                <a:cs typeface="Courier"/>
              </a:rPr>
              <a:t>	@include awesome-text</a:t>
            </a:r>
            <a:r>
              <a:rPr lang="en-US" b="1" dirty="0">
                <a:latin typeface="Courier"/>
                <a:cs typeface="Courier"/>
              </a:rPr>
              <a:t>(18px)</a:t>
            </a:r>
            <a:r>
              <a:rPr lang="en-US" dirty="0">
                <a:latin typeface="Courier"/>
                <a:cs typeface="Courier"/>
              </a:rPr>
              <a:t>;</a:t>
            </a:r>
          </a:p>
          <a:p>
            <a:r>
              <a:rPr lang="en-US" dirty="0" smtClean="0">
                <a:latin typeface="Courier"/>
                <a:cs typeface="Courier"/>
              </a:rPr>
              <a:t>}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8057419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advanced </a:t>
            </a:r>
            <a:r>
              <a:rPr lang="en-US" dirty="0" err="1" smtClean="0"/>
              <a:t>mixin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563" y="1320504"/>
            <a:ext cx="8839129" cy="520406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300" dirty="0">
                <a:latin typeface="Courier"/>
                <a:cs typeface="Courier"/>
              </a:rPr>
              <a:t>@</a:t>
            </a:r>
            <a:r>
              <a:rPr lang="en-US" sz="1300" dirty="0" err="1">
                <a:latin typeface="Courier"/>
                <a:cs typeface="Courier"/>
              </a:rPr>
              <a:t>mixin</a:t>
            </a:r>
            <a:r>
              <a:rPr lang="en-US" sz="1300" dirty="0">
                <a:latin typeface="Courier"/>
                <a:cs typeface="Courier"/>
              </a:rPr>
              <a:t> image-</a:t>
            </a:r>
            <a:r>
              <a:rPr lang="en-US" sz="1300" dirty="0" smtClean="0">
                <a:latin typeface="Courier"/>
                <a:cs typeface="Courier"/>
              </a:rPr>
              <a:t>replace($image-</a:t>
            </a:r>
            <a:r>
              <a:rPr lang="en-US" sz="1300" dirty="0" err="1" smtClean="0">
                <a:latin typeface="Courier"/>
                <a:cs typeface="Courier"/>
              </a:rPr>
              <a:t>url</a:t>
            </a:r>
            <a:r>
              <a:rPr lang="en-US" sz="1300" dirty="0" smtClean="0">
                <a:latin typeface="Courier"/>
                <a:cs typeface="Courier"/>
              </a:rPr>
              <a:t>){</a:t>
            </a:r>
            <a:endParaRPr lang="en-US" sz="13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300" dirty="0">
                <a:latin typeface="Courier"/>
                <a:cs typeface="Courier"/>
              </a:rPr>
              <a:t>	</a:t>
            </a:r>
            <a:r>
              <a:rPr lang="en-US" sz="1300" dirty="0" smtClean="0">
                <a:latin typeface="Courier"/>
                <a:cs typeface="Courier"/>
              </a:rPr>
              <a:t>&amp;</a:t>
            </a:r>
            <a:r>
              <a:rPr lang="en-US" sz="1300" dirty="0">
                <a:latin typeface="Courier"/>
                <a:cs typeface="Courier"/>
              </a:rPr>
              <a:t>, &amp; a{</a:t>
            </a:r>
          </a:p>
          <a:p>
            <a:pPr marL="0" indent="0">
              <a:buNone/>
            </a:pPr>
            <a:r>
              <a:rPr lang="en-US" sz="1300" dirty="0" smtClean="0">
                <a:latin typeface="Courier"/>
                <a:cs typeface="Courier"/>
              </a:rPr>
              <a:t>		display</a:t>
            </a:r>
            <a:r>
              <a:rPr lang="en-US" sz="1300" dirty="0">
                <a:latin typeface="Courier"/>
                <a:cs typeface="Courier"/>
              </a:rPr>
              <a:t>: block;</a:t>
            </a:r>
          </a:p>
          <a:p>
            <a:pPr marL="0" indent="0">
              <a:buNone/>
            </a:pPr>
            <a:r>
              <a:rPr lang="en-US" sz="1300" dirty="0" smtClean="0">
                <a:latin typeface="Courier"/>
                <a:cs typeface="Courier"/>
              </a:rPr>
              <a:t>		background</a:t>
            </a:r>
            <a:r>
              <a:rPr lang="en-US" sz="1300" dirty="0">
                <a:latin typeface="Courier"/>
                <a:cs typeface="Courier"/>
              </a:rPr>
              <a:t>: </a:t>
            </a:r>
            <a:r>
              <a:rPr lang="en-US" sz="1300" dirty="0" err="1">
                <a:latin typeface="Courier"/>
                <a:cs typeface="Courier"/>
              </a:rPr>
              <a:t>url</a:t>
            </a:r>
            <a:r>
              <a:rPr lang="en-US" sz="1300" dirty="0">
                <a:latin typeface="Courier"/>
                <a:cs typeface="Courier"/>
              </a:rPr>
              <a:t>(</a:t>
            </a:r>
            <a:r>
              <a:rPr lang="en-US" sz="1300" dirty="0" smtClean="0">
                <a:latin typeface="Courier"/>
                <a:cs typeface="Courier"/>
              </a:rPr>
              <a:t>$image-</a:t>
            </a:r>
            <a:r>
              <a:rPr lang="en-US" sz="1300" dirty="0" err="1" smtClean="0">
                <a:latin typeface="Courier"/>
                <a:cs typeface="Courier"/>
              </a:rPr>
              <a:t>url</a:t>
            </a:r>
            <a:r>
              <a:rPr lang="en-US" sz="1300" dirty="0">
                <a:latin typeface="Courier"/>
                <a:cs typeface="Courier"/>
              </a:rPr>
              <a:t>) no-repeat;</a:t>
            </a:r>
          </a:p>
          <a:p>
            <a:pPr marL="0" indent="0">
              <a:buNone/>
            </a:pPr>
            <a:r>
              <a:rPr lang="en-US" sz="1300" dirty="0" smtClean="0">
                <a:latin typeface="Courier"/>
                <a:cs typeface="Courier"/>
              </a:rPr>
              <a:t>	}</a:t>
            </a:r>
            <a:endParaRPr lang="en-US" sz="13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300" dirty="0" smtClean="0">
                <a:latin typeface="Courier"/>
                <a:cs typeface="Courier"/>
              </a:rPr>
              <a:t>	a</a:t>
            </a:r>
            <a:r>
              <a:rPr lang="en-US" sz="1300" dirty="0">
                <a:latin typeface="Courier"/>
                <a:cs typeface="Courier"/>
              </a:rPr>
              <a:t>{</a:t>
            </a:r>
          </a:p>
          <a:p>
            <a:pPr marL="0" indent="0">
              <a:buNone/>
            </a:pPr>
            <a:r>
              <a:rPr lang="en-US" sz="1300" dirty="0" smtClean="0">
                <a:latin typeface="Courier"/>
                <a:cs typeface="Courier"/>
              </a:rPr>
              <a:t>		text</a:t>
            </a:r>
            <a:r>
              <a:rPr lang="en-US" sz="1300" dirty="0">
                <a:latin typeface="Courier"/>
                <a:cs typeface="Courier"/>
              </a:rPr>
              <a:t>-indent: -99999px;</a:t>
            </a:r>
          </a:p>
          <a:p>
            <a:pPr marL="0" indent="0">
              <a:buNone/>
            </a:pPr>
            <a:r>
              <a:rPr lang="en-US" sz="1300" dirty="0" smtClean="0">
                <a:latin typeface="Courier"/>
                <a:cs typeface="Courier"/>
              </a:rPr>
              <a:t>		text</a:t>
            </a:r>
            <a:r>
              <a:rPr lang="en-US" sz="1300" dirty="0">
                <a:latin typeface="Courier"/>
                <a:cs typeface="Courier"/>
              </a:rPr>
              <a:t>-decoration: none;</a:t>
            </a:r>
          </a:p>
          <a:p>
            <a:pPr marL="0" indent="0">
              <a:buNone/>
            </a:pPr>
            <a:r>
              <a:rPr lang="en-US" sz="1300" dirty="0" smtClean="0">
                <a:latin typeface="Courier"/>
                <a:cs typeface="Courier"/>
              </a:rPr>
              <a:t>	}</a:t>
            </a:r>
            <a:endParaRPr lang="en-US" sz="13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300" dirty="0" smtClean="0">
                <a:latin typeface="Courier"/>
                <a:cs typeface="Courier"/>
              </a:rPr>
              <a:t>}</a:t>
            </a:r>
          </a:p>
          <a:p>
            <a:pPr marL="0" indent="0">
              <a:buNone/>
            </a:pPr>
            <a:r>
              <a:rPr lang="en-US" sz="1300" dirty="0">
                <a:latin typeface="Courier"/>
                <a:cs typeface="Courier"/>
              </a:rPr>
              <a:t>h</a:t>
            </a:r>
            <a:r>
              <a:rPr lang="en-US" sz="1300" dirty="0" smtClean="0">
                <a:latin typeface="Courier"/>
                <a:cs typeface="Courier"/>
              </a:rPr>
              <a:t>1{</a:t>
            </a:r>
          </a:p>
          <a:p>
            <a:pPr marL="0" indent="0">
              <a:buNone/>
            </a:pPr>
            <a:r>
              <a:rPr lang="en-US" sz="1300" dirty="0">
                <a:latin typeface="Courier"/>
                <a:cs typeface="Courier"/>
              </a:rPr>
              <a:t>	</a:t>
            </a:r>
            <a:r>
              <a:rPr lang="en-US" sz="1300" dirty="0" smtClean="0">
                <a:latin typeface="Courier"/>
                <a:cs typeface="Courier"/>
              </a:rPr>
              <a:t>@include image-replace(“images/</a:t>
            </a:r>
            <a:r>
              <a:rPr lang="en-US" sz="1300" dirty="0" err="1" smtClean="0">
                <a:latin typeface="Courier"/>
                <a:cs typeface="Courier"/>
              </a:rPr>
              <a:t>header.gif</a:t>
            </a:r>
            <a:r>
              <a:rPr lang="en-US" sz="1300" dirty="0" smtClean="0">
                <a:latin typeface="Courier"/>
                <a:cs typeface="Courier"/>
              </a:rPr>
              <a:t>”);</a:t>
            </a:r>
          </a:p>
          <a:p>
            <a:pPr marL="0" indent="0">
              <a:buNone/>
            </a:pPr>
            <a:r>
              <a:rPr lang="en-US" sz="1300" dirty="0" smtClean="0">
                <a:latin typeface="Courier"/>
                <a:cs typeface="Courier"/>
              </a:rPr>
              <a:t>}</a:t>
            </a:r>
          </a:p>
          <a:p>
            <a:pPr marL="0" indent="0">
              <a:buNone/>
            </a:pPr>
            <a:r>
              <a:rPr lang="en-US" sz="1300" b="1" dirty="0" smtClean="0">
                <a:solidFill>
                  <a:srgbClr val="C0504D"/>
                </a:solidFill>
                <a:cs typeface="Helvetica"/>
              </a:rPr>
              <a:t>Resulting CSS</a:t>
            </a:r>
          </a:p>
          <a:p>
            <a:pPr marL="0" indent="0">
              <a:buNone/>
            </a:pPr>
            <a:r>
              <a:rPr lang="en-US" sz="1300" dirty="0" smtClean="0">
                <a:solidFill>
                  <a:srgbClr val="C0504D"/>
                </a:solidFill>
                <a:latin typeface="Courier"/>
                <a:cs typeface="Courier"/>
              </a:rPr>
              <a:t>h1, h1 a{</a:t>
            </a:r>
          </a:p>
          <a:p>
            <a:pPr marL="0" indent="0">
              <a:buNone/>
            </a:pPr>
            <a:r>
              <a:rPr lang="en-US" sz="1300" dirty="0" smtClean="0">
                <a:solidFill>
                  <a:srgbClr val="C0504D"/>
                </a:solidFill>
                <a:latin typeface="Courier"/>
                <a:cs typeface="Courier"/>
              </a:rPr>
              <a:t>	display: block;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C0504D"/>
                </a:solidFill>
                <a:latin typeface="Courier"/>
                <a:cs typeface="Courier"/>
              </a:rPr>
              <a:t>	</a:t>
            </a:r>
            <a:r>
              <a:rPr lang="en-US" sz="1300" dirty="0" smtClean="0">
                <a:solidFill>
                  <a:srgbClr val="C0504D"/>
                </a:solidFill>
                <a:latin typeface="Courier"/>
                <a:cs typeface="Courier"/>
              </a:rPr>
              <a:t>background: </a:t>
            </a:r>
            <a:r>
              <a:rPr lang="en-US" sz="1300" dirty="0" err="1" smtClean="0">
                <a:solidFill>
                  <a:srgbClr val="C0504D"/>
                </a:solidFill>
                <a:latin typeface="Courier"/>
                <a:cs typeface="Courier"/>
              </a:rPr>
              <a:t>url</a:t>
            </a:r>
            <a:r>
              <a:rPr lang="en-US" sz="1300" dirty="0" smtClean="0">
                <a:solidFill>
                  <a:srgbClr val="C0504D"/>
                </a:solidFill>
                <a:latin typeface="Courier"/>
                <a:cs typeface="Courier"/>
              </a:rPr>
              <a:t>(“images/</a:t>
            </a:r>
            <a:r>
              <a:rPr lang="en-US" sz="1300" dirty="0" err="1" smtClean="0">
                <a:solidFill>
                  <a:srgbClr val="C0504D"/>
                </a:solidFill>
                <a:latin typeface="Courier"/>
                <a:cs typeface="Courier"/>
              </a:rPr>
              <a:t>header.gif</a:t>
            </a:r>
            <a:r>
              <a:rPr lang="en-US" sz="1300" dirty="0" smtClean="0">
                <a:solidFill>
                  <a:srgbClr val="C0504D"/>
                </a:solidFill>
                <a:latin typeface="Courier"/>
                <a:cs typeface="Courier"/>
              </a:rPr>
              <a:t>”) no-repeat;</a:t>
            </a:r>
            <a:endParaRPr lang="en-US" sz="1300" dirty="0">
              <a:solidFill>
                <a:srgbClr val="C0504D"/>
              </a:solidFill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300" dirty="0" smtClean="0">
                <a:solidFill>
                  <a:srgbClr val="C0504D"/>
                </a:solidFill>
                <a:latin typeface="Courier"/>
                <a:cs typeface="Courier"/>
              </a:rPr>
              <a:t>}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C0504D"/>
                </a:solidFill>
                <a:latin typeface="Courier"/>
                <a:cs typeface="Courier"/>
              </a:rPr>
              <a:t>h</a:t>
            </a:r>
            <a:r>
              <a:rPr lang="en-US" sz="1300" dirty="0" smtClean="0">
                <a:solidFill>
                  <a:srgbClr val="C0504D"/>
                </a:solidFill>
                <a:latin typeface="Courier"/>
                <a:cs typeface="Courier"/>
              </a:rPr>
              <a:t>1 a{</a:t>
            </a:r>
          </a:p>
          <a:p>
            <a:pPr marL="0" indent="0">
              <a:buNone/>
            </a:pPr>
            <a:r>
              <a:rPr lang="en-US" sz="1300" dirty="0" smtClean="0">
                <a:solidFill>
                  <a:srgbClr val="C0504D"/>
                </a:solidFill>
                <a:latin typeface="Courier"/>
                <a:cs typeface="Courier"/>
              </a:rPr>
              <a:t>	</a:t>
            </a:r>
            <a:r>
              <a:rPr lang="en-US" sz="1300" dirty="0">
                <a:solidFill>
                  <a:srgbClr val="C0504D"/>
                </a:solidFill>
                <a:latin typeface="Courier"/>
                <a:cs typeface="Courier"/>
              </a:rPr>
              <a:t>text-indent: -99999px;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C0504D"/>
                </a:solidFill>
                <a:latin typeface="Courier"/>
                <a:cs typeface="Courier"/>
              </a:rPr>
              <a:t>	</a:t>
            </a:r>
            <a:r>
              <a:rPr lang="en-US" sz="1300" dirty="0" smtClean="0">
                <a:solidFill>
                  <a:srgbClr val="C0504D"/>
                </a:solidFill>
                <a:latin typeface="Courier"/>
                <a:cs typeface="Courier"/>
              </a:rPr>
              <a:t>text</a:t>
            </a:r>
            <a:r>
              <a:rPr lang="en-US" sz="1300" dirty="0">
                <a:solidFill>
                  <a:srgbClr val="C0504D"/>
                </a:solidFill>
                <a:latin typeface="Courier"/>
                <a:cs typeface="Courier"/>
              </a:rPr>
              <a:t>-decoration: none</a:t>
            </a:r>
            <a:r>
              <a:rPr lang="en-US" sz="1300" dirty="0" smtClean="0">
                <a:solidFill>
                  <a:srgbClr val="C0504D"/>
                </a:solidFill>
                <a:latin typeface="Courier"/>
                <a:cs typeface="Courier"/>
              </a:rPr>
              <a:t>;</a:t>
            </a:r>
            <a:endParaRPr lang="en-US" sz="1300" dirty="0">
              <a:solidFill>
                <a:srgbClr val="C0504D"/>
              </a:solidFill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300" dirty="0" smtClean="0">
                <a:solidFill>
                  <a:srgbClr val="C0504D"/>
                </a:solidFill>
                <a:latin typeface="Courier"/>
                <a:cs typeface="Courier"/>
              </a:rPr>
              <a:t>}</a:t>
            </a:r>
            <a:endParaRPr lang="en-US" sz="1300" dirty="0">
              <a:solidFill>
                <a:srgbClr val="C0504D"/>
              </a:solidFill>
              <a:latin typeface="Courier"/>
              <a:cs typeface="Courier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Oct. 13, 2011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 Introduction to SASS by Jonathan Dean - </a:t>
            </a:r>
            <a:r>
              <a:rPr lang="en-US" dirty="0" err="1"/>
              <a:t>www.jonathandean.com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73DFF-DD2B-6642-BBA1-CB030DF38D4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0269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Mathematic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563" y="1320504"/>
            <a:ext cx="8839130" cy="1033881"/>
          </a:xfrm>
        </p:spPr>
        <p:txBody>
          <a:bodyPr/>
          <a:lstStyle/>
          <a:p>
            <a:r>
              <a:rPr lang="en-US" dirty="0" smtClean="0"/>
              <a:t>You can do simple math operations with your variable values, even if they have units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Oct. 13, 2011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 Introduction to SASS by Jonathan Dean - </a:t>
            </a:r>
            <a:r>
              <a:rPr lang="en-US" dirty="0" err="1"/>
              <a:t>www.jonathandean.com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73DFF-DD2B-6642-BBA1-CB030DF38D4D}" type="slidenum">
              <a:rPr lang="en-US" smtClean="0"/>
              <a:t>12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54000" y="2354385"/>
            <a:ext cx="871969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$page-width: 500px;</a:t>
            </a:r>
          </a:p>
          <a:p>
            <a:r>
              <a:rPr lang="en-US" dirty="0" smtClean="0">
                <a:latin typeface="Courier"/>
                <a:cs typeface="Courier"/>
              </a:rPr>
              <a:t>$sidebar-width: 100px;</a:t>
            </a:r>
          </a:p>
          <a:p>
            <a:r>
              <a:rPr lang="en-US" dirty="0" smtClean="0">
                <a:latin typeface="Courier"/>
                <a:cs typeface="Courier"/>
              </a:rPr>
              <a:t>$content-width: </a:t>
            </a:r>
            <a:r>
              <a:rPr lang="en-US" dirty="0">
                <a:latin typeface="Courier"/>
                <a:cs typeface="Courier"/>
              </a:rPr>
              <a:t>$page-</a:t>
            </a:r>
            <a:r>
              <a:rPr lang="en-US" dirty="0" smtClean="0">
                <a:latin typeface="Courier"/>
                <a:cs typeface="Courier"/>
              </a:rPr>
              <a:t>width - </a:t>
            </a:r>
            <a:r>
              <a:rPr lang="en-US" dirty="0">
                <a:latin typeface="Courier"/>
                <a:cs typeface="Courier"/>
              </a:rPr>
              <a:t>$sidebar-</a:t>
            </a:r>
            <a:r>
              <a:rPr lang="en-US" dirty="0" smtClean="0">
                <a:latin typeface="Courier"/>
                <a:cs typeface="Courier"/>
              </a:rPr>
              <a:t>width;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 smtClean="0">
                <a:latin typeface="Courier"/>
                <a:cs typeface="Courier"/>
              </a:rPr>
              <a:t>#main{</a:t>
            </a:r>
          </a:p>
          <a:p>
            <a:r>
              <a:rPr lang="en-US" dirty="0" smtClean="0">
                <a:latin typeface="Courier"/>
                <a:cs typeface="Courier"/>
              </a:rPr>
              <a:t>	width: $page-width;</a:t>
            </a:r>
            <a:endParaRPr lang="en-US" dirty="0">
              <a:latin typeface="Courier"/>
              <a:cs typeface="Courier"/>
            </a:endParaRPr>
          </a:p>
          <a:p>
            <a:pPr lvl="1"/>
            <a:r>
              <a:rPr lang="en-US" dirty="0">
                <a:latin typeface="Courier"/>
                <a:cs typeface="Courier"/>
              </a:rPr>
              <a:t>#sidebar{</a:t>
            </a:r>
          </a:p>
          <a:p>
            <a:pPr lvl="1"/>
            <a:r>
              <a:rPr lang="en-US" dirty="0">
                <a:latin typeface="Courier"/>
                <a:cs typeface="Courier"/>
              </a:rPr>
              <a:t>	width: $sidebar-width;</a:t>
            </a:r>
          </a:p>
          <a:p>
            <a:pPr lvl="1"/>
            <a:r>
              <a:rPr lang="en-US" dirty="0">
                <a:latin typeface="Courier"/>
                <a:cs typeface="Courier"/>
              </a:rPr>
              <a:t>}</a:t>
            </a:r>
          </a:p>
          <a:p>
            <a:pPr lvl="1"/>
            <a:r>
              <a:rPr lang="en-US" dirty="0">
                <a:latin typeface="Courier"/>
                <a:cs typeface="Courier"/>
              </a:rPr>
              <a:t>#content{</a:t>
            </a:r>
          </a:p>
          <a:p>
            <a:pPr lvl="1"/>
            <a:r>
              <a:rPr lang="en-US" dirty="0">
                <a:latin typeface="Courier"/>
                <a:cs typeface="Courier"/>
              </a:rPr>
              <a:t>	width: $content-width;</a:t>
            </a:r>
          </a:p>
          <a:p>
            <a:pPr lvl="1"/>
            <a:r>
              <a:rPr lang="en-US" dirty="0" smtClean="0">
                <a:latin typeface="Courier"/>
                <a:cs typeface="Courier"/>
              </a:rPr>
              <a:t>}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 smtClean="0">
                <a:latin typeface="Courier"/>
                <a:cs typeface="Courier"/>
              </a:rPr>
              <a:t>}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26538" y="3692770"/>
            <a:ext cx="391746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Courier"/>
                <a:cs typeface="Courier"/>
              </a:rPr>
              <a:t>#main{</a:t>
            </a:r>
          </a:p>
          <a:p>
            <a:r>
              <a:rPr lang="en-US" dirty="0">
                <a:solidFill>
                  <a:schemeClr val="accent2"/>
                </a:solidFill>
                <a:latin typeface="Courier"/>
                <a:cs typeface="Courier"/>
              </a:rPr>
              <a:t>	width: </a:t>
            </a:r>
            <a:r>
              <a:rPr lang="en-US" dirty="0" smtClean="0">
                <a:solidFill>
                  <a:schemeClr val="accent2"/>
                </a:solidFill>
                <a:latin typeface="Courier"/>
                <a:cs typeface="Courier"/>
              </a:rPr>
              <a:t>500px;</a:t>
            </a:r>
          </a:p>
          <a:p>
            <a:r>
              <a:rPr lang="en-US" dirty="0" smtClean="0">
                <a:solidFill>
                  <a:schemeClr val="accent2"/>
                </a:solidFill>
                <a:latin typeface="Courier"/>
                <a:cs typeface="Courier"/>
              </a:rPr>
              <a:t>}</a:t>
            </a:r>
          </a:p>
          <a:p>
            <a:r>
              <a:rPr lang="en-US" dirty="0" smtClean="0">
                <a:solidFill>
                  <a:schemeClr val="accent2"/>
                </a:solidFill>
                <a:latin typeface="Courier"/>
                <a:cs typeface="Courier"/>
              </a:rPr>
              <a:t>#main #</a:t>
            </a:r>
            <a:r>
              <a:rPr lang="en-US" dirty="0">
                <a:solidFill>
                  <a:schemeClr val="accent2"/>
                </a:solidFill>
                <a:latin typeface="Courier"/>
                <a:cs typeface="Courier"/>
              </a:rPr>
              <a:t>sidebar</a:t>
            </a:r>
            <a:r>
              <a:rPr lang="en-US" dirty="0" smtClean="0">
                <a:solidFill>
                  <a:schemeClr val="accent2"/>
                </a:solidFill>
                <a:latin typeface="Courier"/>
                <a:cs typeface="Courier"/>
              </a:rPr>
              <a:t>{</a:t>
            </a:r>
          </a:p>
          <a:p>
            <a:r>
              <a:rPr lang="en-US" dirty="0">
                <a:solidFill>
                  <a:schemeClr val="accent2"/>
                </a:solidFill>
                <a:latin typeface="Courier"/>
                <a:cs typeface="Courier"/>
              </a:rPr>
              <a:t>	</a:t>
            </a:r>
            <a:r>
              <a:rPr lang="en-US" dirty="0" smtClean="0">
                <a:solidFill>
                  <a:schemeClr val="accent2"/>
                </a:solidFill>
                <a:latin typeface="Courier"/>
                <a:cs typeface="Courier"/>
              </a:rPr>
              <a:t>width: 100px;</a:t>
            </a:r>
          </a:p>
          <a:p>
            <a:r>
              <a:rPr lang="en-US" dirty="0" smtClean="0">
                <a:solidFill>
                  <a:schemeClr val="accent2"/>
                </a:solidFill>
                <a:latin typeface="Courier"/>
                <a:cs typeface="Courier"/>
              </a:rPr>
              <a:t>}</a:t>
            </a:r>
          </a:p>
          <a:p>
            <a:r>
              <a:rPr lang="en-US" dirty="0" smtClean="0">
                <a:solidFill>
                  <a:schemeClr val="accent2"/>
                </a:solidFill>
                <a:latin typeface="Courier"/>
                <a:cs typeface="Courier"/>
              </a:rPr>
              <a:t>#main #content{</a:t>
            </a:r>
          </a:p>
          <a:p>
            <a:r>
              <a:rPr lang="en-US" dirty="0" smtClean="0">
                <a:solidFill>
                  <a:schemeClr val="accent2"/>
                </a:solidFill>
                <a:latin typeface="Courier"/>
                <a:cs typeface="Courier"/>
              </a:rPr>
              <a:t>	width: </a:t>
            </a:r>
            <a:r>
              <a:rPr lang="en-US" b="1" dirty="0" smtClean="0">
                <a:solidFill>
                  <a:schemeClr val="accent2"/>
                </a:solidFill>
                <a:latin typeface="Courier"/>
                <a:cs typeface="Courier"/>
              </a:rPr>
              <a:t>400px</a:t>
            </a:r>
            <a:r>
              <a:rPr lang="en-US" dirty="0" smtClean="0">
                <a:solidFill>
                  <a:schemeClr val="accent2"/>
                </a:solidFill>
                <a:latin typeface="Courier"/>
                <a:cs typeface="Courier"/>
              </a:rPr>
              <a:t>;</a:t>
            </a:r>
            <a:endParaRPr lang="en-US" dirty="0">
              <a:solidFill>
                <a:schemeClr val="accent2"/>
              </a:solidFill>
              <a:latin typeface="Courier"/>
              <a:cs typeface="Courier"/>
            </a:endParaRPr>
          </a:p>
          <a:p>
            <a:r>
              <a:rPr lang="en-US" dirty="0" smtClean="0">
                <a:solidFill>
                  <a:schemeClr val="accent2"/>
                </a:solidFill>
                <a:latin typeface="Courier"/>
                <a:cs typeface="Courier"/>
              </a:rPr>
              <a:t>}</a:t>
            </a:r>
            <a:endParaRPr lang="en-US" dirty="0">
              <a:solidFill>
                <a:schemeClr val="accent2"/>
              </a:solidFill>
              <a:latin typeface="Courier"/>
              <a:cs typeface="Courier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237013" y="3362514"/>
            <a:ext cx="1775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  <a:latin typeface="Helvetica"/>
                <a:cs typeface="Helvetica"/>
              </a:rPr>
              <a:t>Resulting CSS</a:t>
            </a:r>
          </a:p>
        </p:txBody>
      </p:sp>
    </p:spTree>
    <p:extLst>
      <p:ext uri="{BB962C8B-B14F-4D97-AF65-F5344CB8AC3E}">
        <p14:creationId xmlns:p14="http://schemas.microsoft.com/office/powerpoint/2010/main" val="31385677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Supported operations: </a:t>
            </a:r>
            <a:r>
              <a:rPr lang="en-US" b="1" dirty="0" smtClean="0"/>
              <a:t>+</a:t>
            </a:r>
            <a:r>
              <a:rPr lang="en-US" b="1" dirty="0"/>
              <a:t>, -, *, /, </a:t>
            </a:r>
            <a:r>
              <a:rPr lang="en-US" b="1" dirty="0" smtClean="0"/>
              <a:t>%</a:t>
            </a:r>
          </a:p>
          <a:p>
            <a:r>
              <a:rPr lang="en-US" dirty="0" smtClean="0"/>
              <a:t>The division operator (</a:t>
            </a:r>
            <a:r>
              <a:rPr lang="en-US" b="1" dirty="0" smtClean="0"/>
              <a:t>/</a:t>
            </a:r>
            <a:r>
              <a:rPr lang="en-US" dirty="0" smtClean="0"/>
              <a:t>) is also valid in normal CSS</a:t>
            </a:r>
          </a:p>
          <a:p>
            <a:pPr marL="514350" lvl="1" indent="0">
              <a:buNone/>
            </a:pPr>
            <a:r>
              <a:rPr lang="en-US" dirty="0">
                <a:latin typeface="Courier"/>
                <a:cs typeface="Courier"/>
              </a:rPr>
              <a:t>font: 10px/8px</a:t>
            </a:r>
            <a:r>
              <a:rPr lang="en-US" dirty="0" smtClean="0">
                <a:latin typeface="Courier"/>
                <a:cs typeface="Courier"/>
              </a:rPr>
              <a:t>;</a:t>
            </a:r>
            <a:r>
              <a:rPr lang="en-US" dirty="0">
                <a:solidFill>
                  <a:srgbClr val="C0504D"/>
                </a:solidFill>
                <a:latin typeface="Courier"/>
                <a:cs typeface="Courier"/>
              </a:rPr>
              <a:t> // </a:t>
            </a:r>
            <a:r>
              <a:rPr lang="en-US" dirty="0" smtClean="0">
                <a:solidFill>
                  <a:srgbClr val="C0504D"/>
                </a:solidFill>
                <a:latin typeface="Courier"/>
                <a:cs typeface="Courier"/>
              </a:rPr>
              <a:t>stays font: 10px/8px;</a:t>
            </a:r>
            <a:endParaRPr lang="en-US" dirty="0" smtClean="0">
              <a:latin typeface="Courier"/>
              <a:cs typeface="Courier"/>
            </a:endParaRPr>
          </a:p>
          <a:p>
            <a:r>
              <a:rPr lang="en-US" dirty="0" smtClean="0"/>
              <a:t>So it is only used as division in three cases</a:t>
            </a:r>
          </a:p>
          <a:p>
            <a:pPr lvl="1"/>
            <a:r>
              <a:rPr lang="en-US" dirty="0" smtClean="0"/>
              <a:t>When one of the values is stored in a variable</a:t>
            </a:r>
          </a:p>
          <a:p>
            <a:pPr marL="914400" lvl="2" indent="0">
              <a:buNone/>
            </a:pPr>
            <a:r>
              <a:rPr lang="en-US" sz="2000" dirty="0">
                <a:latin typeface="Courier"/>
                <a:cs typeface="Courier"/>
              </a:rPr>
              <a:t>$content-width: 500px;</a:t>
            </a:r>
          </a:p>
          <a:p>
            <a:pPr marL="914400" lvl="2" indent="0">
              <a:buNone/>
            </a:pPr>
            <a:r>
              <a:rPr lang="en-US" sz="2000" dirty="0">
                <a:latin typeface="Courier"/>
                <a:cs typeface="Courier"/>
              </a:rPr>
              <a:t>width: $content-width/2; </a:t>
            </a:r>
            <a:r>
              <a:rPr lang="en-US" sz="2000" dirty="0">
                <a:solidFill>
                  <a:srgbClr val="C0504D"/>
                </a:solidFill>
                <a:latin typeface="Courier"/>
                <a:cs typeface="Courier"/>
              </a:rPr>
              <a:t>// becomes width: 250px;</a:t>
            </a:r>
          </a:p>
          <a:p>
            <a:pPr lvl="1"/>
            <a:r>
              <a:rPr lang="en-US" dirty="0" smtClean="0"/>
              <a:t>When surrounded by parenthesis</a:t>
            </a:r>
          </a:p>
          <a:p>
            <a:pPr marL="914400" lvl="2" indent="0">
              <a:buNone/>
            </a:pPr>
            <a:r>
              <a:rPr lang="en-US" sz="2000" dirty="0">
                <a:latin typeface="Courier"/>
                <a:cs typeface="Courier"/>
              </a:rPr>
              <a:t>width: (500px/2); </a:t>
            </a:r>
            <a:r>
              <a:rPr lang="en-US" sz="2000" dirty="0">
                <a:solidFill>
                  <a:srgbClr val="C0504D"/>
                </a:solidFill>
                <a:latin typeface="Courier"/>
                <a:cs typeface="Courier"/>
              </a:rPr>
              <a:t>// becomes width: 250px;</a:t>
            </a:r>
          </a:p>
          <a:p>
            <a:pPr lvl="1"/>
            <a:r>
              <a:rPr lang="en-US" dirty="0" smtClean="0"/>
              <a:t>When part of another math expression</a:t>
            </a:r>
          </a:p>
          <a:p>
            <a:pPr marL="914400" lvl="2" indent="0">
              <a:buNone/>
            </a:pPr>
            <a:r>
              <a:rPr lang="en-US" sz="2000" dirty="0">
                <a:latin typeface="Courier"/>
                <a:cs typeface="Courier"/>
              </a:rPr>
              <a:t>width: 10px + 500px/2; </a:t>
            </a:r>
            <a:r>
              <a:rPr lang="en-US" sz="2000" dirty="0">
                <a:solidFill>
                  <a:srgbClr val="C0504D"/>
                </a:solidFill>
                <a:latin typeface="Courier"/>
                <a:cs typeface="Courier"/>
              </a:rPr>
              <a:t>// becomes width: </a:t>
            </a:r>
            <a:r>
              <a:rPr lang="en-US" sz="2000" dirty="0" smtClean="0">
                <a:solidFill>
                  <a:srgbClr val="C0504D"/>
                </a:solidFill>
                <a:latin typeface="Courier"/>
                <a:cs typeface="Courier"/>
              </a:rPr>
              <a:t>260px;</a:t>
            </a:r>
          </a:p>
          <a:p>
            <a:r>
              <a:rPr lang="en-US" dirty="0"/>
              <a:t>To use variables in the CSS version without doing math operations</a:t>
            </a:r>
          </a:p>
          <a:p>
            <a:pPr marL="514350" lvl="1" indent="0">
              <a:buNone/>
            </a:pPr>
            <a:r>
              <a:rPr lang="en-US" dirty="0" smtClean="0">
                <a:latin typeface="Courier"/>
                <a:cs typeface="Courier"/>
              </a:rPr>
              <a:t>$some-</a:t>
            </a:r>
            <a:r>
              <a:rPr lang="en-US" dirty="0" err="1" smtClean="0">
                <a:latin typeface="Courier"/>
                <a:cs typeface="Courier"/>
              </a:rPr>
              <a:t>val</a:t>
            </a:r>
            <a:r>
              <a:rPr lang="en-US" dirty="0" smtClean="0">
                <a:latin typeface="Courier"/>
                <a:cs typeface="Courier"/>
              </a:rPr>
              <a:t>: 10px;</a:t>
            </a:r>
          </a:p>
          <a:p>
            <a:pPr marL="514350" lvl="1" indent="0">
              <a:buNone/>
            </a:pPr>
            <a:r>
              <a:rPr lang="en-US" dirty="0" smtClean="0">
                <a:latin typeface="Courier"/>
                <a:cs typeface="Courier"/>
              </a:rPr>
              <a:t>$another-</a:t>
            </a:r>
            <a:r>
              <a:rPr lang="en-US" dirty="0" err="1" smtClean="0">
                <a:latin typeface="Courier"/>
                <a:cs typeface="Courier"/>
              </a:rPr>
              <a:t>val</a:t>
            </a:r>
            <a:r>
              <a:rPr lang="en-US" dirty="0" smtClean="0">
                <a:latin typeface="Courier"/>
                <a:cs typeface="Courier"/>
              </a:rPr>
              <a:t>: 8px;</a:t>
            </a:r>
          </a:p>
          <a:p>
            <a:pPr marL="514350" lvl="1" indent="0">
              <a:buNone/>
            </a:pPr>
            <a:r>
              <a:rPr lang="en-US" dirty="0" smtClean="0">
                <a:latin typeface="Courier"/>
                <a:cs typeface="Courier"/>
              </a:rPr>
              <a:t>font</a:t>
            </a:r>
            <a:r>
              <a:rPr lang="en-US" dirty="0">
                <a:latin typeface="Courier"/>
                <a:cs typeface="Courier"/>
              </a:rPr>
              <a:t>: #{$some-</a:t>
            </a:r>
            <a:r>
              <a:rPr lang="en-US" dirty="0" err="1" smtClean="0">
                <a:latin typeface="Courier"/>
                <a:cs typeface="Courier"/>
              </a:rPr>
              <a:t>val</a:t>
            </a:r>
            <a:r>
              <a:rPr lang="en-US" dirty="0" smtClean="0">
                <a:latin typeface="Courier"/>
                <a:cs typeface="Courier"/>
              </a:rPr>
              <a:t>}</a:t>
            </a:r>
            <a:r>
              <a:rPr lang="en-US" dirty="0">
                <a:latin typeface="Courier"/>
                <a:cs typeface="Courier"/>
              </a:rPr>
              <a:t>/#{$another-</a:t>
            </a:r>
            <a:r>
              <a:rPr lang="en-US" dirty="0" err="1" smtClean="0">
                <a:latin typeface="Courier"/>
                <a:cs typeface="Courier"/>
              </a:rPr>
              <a:t>val</a:t>
            </a:r>
            <a:r>
              <a:rPr lang="en-US" dirty="0" smtClean="0">
                <a:latin typeface="Courier"/>
                <a:cs typeface="Courier"/>
              </a:rPr>
              <a:t>}; </a:t>
            </a:r>
            <a:r>
              <a:rPr lang="en-US" dirty="0" smtClean="0">
                <a:solidFill>
                  <a:srgbClr val="C0504D"/>
                </a:solidFill>
                <a:latin typeface="Courier"/>
                <a:cs typeface="Courier"/>
              </a:rPr>
              <a:t>// font: 10px/8px;</a:t>
            </a:r>
            <a:endParaRPr lang="en-US" dirty="0">
              <a:solidFill>
                <a:srgbClr val="C0504D"/>
              </a:solidFill>
              <a:latin typeface="Courier"/>
              <a:cs typeface="Courier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Oct. 13, 2011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 Introduction to SASS by Jonathan Dean - </a:t>
            </a:r>
            <a:r>
              <a:rPr lang="en-US" dirty="0" err="1"/>
              <a:t>www.jonathandean.com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73DFF-DD2B-6642-BBA1-CB030DF38D4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2457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Interpolation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use variables in selectors and property declarations</a:t>
            </a:r>
          </a:p>
          <a:p>
            <a:pPr marL="457200" lvl="1" indent="0">
              <a:buNone/>
            </a:pPr>
            <a:endParaRPr lang="en-US" dirty="0" smtClean="0">
              <a:latin typeface="Courier"/>
              <a:cs typeface="Courier"/>
            </a:endParaRPr>
          </a:p>
          <a:p>
            <a:pPr marL="457200" lvl="1" indent="0">
              <a:buNone/>
            </a:pPr>
            <a:r>
              <a:rPr lang="en-US" dirty="0" smtClean="0">
                <a:latin typeface="Courier"/>
                <a:cs typeface="Courier"/>
              </a:rPr>
              <a:t>$class-name: wrapper;</a:t>
            </a:r>
          </a:p>
          <a:p>
            <a:pPr marL="457200" lvl="1" indent="0">
              <a:buNone/>
            </a:pPr>
            <a:r>
              <a:rPr lang="en-US" dirty="0" smtClean="0">
                <a:latin typeface="Courier"/>
                <a:cs typeface="Courier"/>
              </a:rPr>
              <a:t>$attribute-name: font;</a:t>
            </a:r>
          </a:p>
          <a:p>
            <a:pPr marL="457200" lvl="1" indent="0">
              <a:buNone/>
            </a:pPr>
            <a:r>
              <a:rPr lang="en-US" dirty="0" smtClean="0">
                <a:latin typeface="Courier"/>
                <a:cs typeface="Courier"/>
              </a:rPr>
              <a:t>div.#{$class-name}{</a:t>
            </a:r>
          </a:p>
          <a:p>
            <a:pPr marL="914400" lvl="2" indent="0">
              <a:buNone/>
            </a:pPr>
            <a:r>
              <a:rPr lang="en-US" sz="2000" dirty="0" smtClean="0">
                <a:latin typeface="Courier"/>
                <a:cs typeface="Courier"/>
              </a:rPr>
              <a:t>#{$attribute-name}-size: 12px;</a:t>
            </a:r>
            <a:endParaRPr lang="en-US" sz="2000" dirty="0">
              <a:latin typeface="Courier"/>
              <a:cs typeface="Courier"/>
            </a:endParaRPr>
          </a:p>
          <a:p>
            <a:pPr marL="457200" lvl="1" indent="0">
              <a:buNone/>
            </a:pPr>
            <a:r>
              <a:rPr lang="en-US" dirty="0" smtClean="0">
                <a:latin typeface="Courier"/>
                <a:cs typeface="Courier"/>
              </a:rPr>
              <a:t>}</a:t>
            </a:r>
          </a:p>
          <a:p>
            <a:pPr marL="457200" lvl="1" indent="0">
              <a:buNone/>
            </a:pPr>
            <a:endParaRPr lang="en-US" dirty="0" smtClean="0">
              <a:latin typeface="Courier"/>
              <a:cs typeface="Courier"/>
            </a:endParaRPr>
          </a:p>
          <a:p>
            <a:pPr marL="457200" lvl="1" indent="0">
              <a:buNone/>
            </a:pPr>
            <a:r>
              <a:rPr lang="en-US" b="1" dirty="0" smtClean="0">
                <a:solidFill>
                  <a:srgbClr val="C0504D"/>
                </a:solidFill>
                <a:cs typeface="Helvetica"/>
              </a:rPr>
              <a:t>Resulting CSS</a:t>
            </a:r>
            <a:endParaRPr lang="en-US" b="1" dirty="0">
              <a:solidFill>
                <a:srgbClr val="C0504D"/>
              </a:solidFill>
              <a:cs typeface="Helvetica"/>
            </a:endParaRPr>
          </a:p>
          <a:p>
            <a:pPr marL="457200" lvl="1" indent="0">
              <a:buNone/>
            </a:pPr>
            <a:r>
              <a:rPr lang="en-US" dirty="0" err="1" smtClean="0">
                <a:solidFill>
                  <a:srgbClr val="C0504D"/>
                </a:solidFill>
                <a:latin typeface="Courier"/>
                <a:cs typeface="Courier"/>
              </a:rPr>
              <a:t>div.wrapper</a:t>
            </a:r>
            <a:r>
              <a:rPr lang="en-US" dirty="0" smtClean="0">
                <a:solidFill>
                  <a:srgbClr val="C0504D"/>
                </a:solidFill>
                <a:latin typeface="Courier"/>
                <a:cs typeface="Courier"/>
              </a:rPr>
              <a:t>{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C0504D"/>
                </a:solidFill>
                <a:latin typeface="Courier"/>
                <a:cs typeface="Courier"/>
              </a:rPr>
              <a:t>	font-size: 12px;</a:t>
            </a:r>
            <a:endParaRPr lang="en-US" dirty="0">
              <a:solidFill>
                <a:srgbClr val="C0504D"/>
              </a:solidFill>
              <a:latin typeface="Courier"/>
              <a:cs typeface="Courier"/>
            </a:endParaRPr>
          </a:p>
          <a:p>
            <a:pPr marL="457200" lvl="1" indent="0">
              <a:buNone/>
            </a:pPr>
            <a:r>
              <a:rPr lang="en-US" dirty="0" smtClean="0">
                <a:solidFill>
                  <a:srgbClr val="C0504D"/>
                </a:solidFill>
                <a:latin typeface="Courier"/>
                <a:cs typeface="Courier"/>
              </a:rPr>
              <a:t>}</a:t>
            </a:r>
            <a:endParaRPr lang="en-US" dirty="0">
              <a:solidFill>
                <a:srgbClr val="C0504D"/>
              </a:solidFill>
              <a:latin typeface="Courier"/>
              <a:cs typeface="Courier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Oct. 13, 2011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 Introduction to SASS by Jonathan Dean - </a:t>
            </a:r>
            <a:r>
              <a:rPr lang="en-US" dirty="0" err="1"/>
              <a:t>www.jonathandean.com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73DFF-DD2B-6642-BBA1-CB030DF38D4D}" type="slidenum">
              <a:rPr lang="en-US" smtClean="0"/>
              <a:t>14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02379" y="6057231"/>
            <a:ext cx="8233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Helvetica"/>
                <a:cs typeface="Helvetica"/>
              </a:rPr>
              <a:t>Warning</a:t>
            </a:r>
            <a:r>
              <a:rPr lang="en-US" dirty="0" smtClean="0">
                <a:latin typeface="Helvetica"/>
                <a:cs typeface="Helvetica"/>
              </a:rPr>
              <a:t>: </a:t>
            </a:r>
            <a:r>
              <a:rPr lang="en-US" dirty="0" err="1" smtClean="0">
                <a:latin typeface="Helvetica"/>
                <a:cs typeface="Helvetica"/>
              </a:rPr>
              <a:t>RubyMine</a:t>
            </a:r>
            <a:r>
              <a:rPr lang="en-US" dirty="0" smtClean="0">
                <a:latin typeface="Helvetica"/>
                <a:cs typeface="Helvetica"/>
              </a:rPr>
              <a:t> may not recognize this syntax and highlight it as an error</a:t>
            </a:r>
            <a:endParaRPr lang="en-US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6375404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directives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Oct. 13, 2011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 Introduction to SASS by Jonathan Dean - </a:t>
            </a:r>
            <a:r>
              <a:rPr lang="en-US" dirty="0" err="1"/>
              <a:t>www.jonathandean.com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73DFF-DD2B-6642-BBA1-CB030DF38D4D}" type="slidenum">
              <a:rPr lang="en-US" smtClean="0"/>
              <a:t>15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806461" y="1623350"/>
            <a:ext cx="41672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Helvetica"/>
                <a:cs typeface="Helvetica"/>
              </a:rPr>
              <a:t>Resulting CSS</a:t>
            </a:r>
          </a:p>
          <a:p>
            <a:r>
              <a:rPr lang="en-US" dirty="0" smtClean="0">
                <a:solidFill>
                  <a:srgbClr val="C0504D"/>
                </a:solidFill>
                <a:latin typeface="Courier"/>
                <a:cs typeface="Courier"/>
              </a:rPr>
              <a:t>p{</a:t>
            </a:r>
          </a:p>
          <a:p>
            <a:r>
              <a:rPr lang="en-US" dirty="0" smtClean="0">
                <a:solidFill>
                  <a:srgbClr val="C0504D"/>
                </a:solidFill>
                <a:latin typeface="Courier"/>
                <a:cs typeface="Courier"/>
              </a:rPr>
              <a:t>	font-size: 24px;</a:t>
            </a:r>
            <a:endParaRPr lang="en-US" dirty="0">
              <a:solidFill>
                <a:srgbClr val="C0504D"/>
              </a:solidFill>
              <a:latin typeface="Courier"/>
              <a:cs typeface="Courier"/>
            </a:endParaRPr>
          </a:p>
          <a:p>
            <a:r>
              <a:rPr lang="en-US" dirty="0" smtClean="0">
                <a:solidFill>
                  <a:srgbClr val="C0504D"/>
                </a:solidFill>
                <a:latin typeface="Courier"/>
                <a:cs typeface="Courier"/>
              </a:rPr>
              <a:t>}</a:t>
            </a:r>
            <a:endParaRPr lang="en-US" dirty="0">
              <a:solidFill>
                <a:srgbClr val="C0504D"/>
              </a:solidFill>
              <a:latin typeface="Courier"/>
              <a:cs typeface="Courier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06461" y="4051982"/>
            <a:ext cx="41672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Helvetica"/>
                <a:cs typeface="Helvetica"/>
              </a:rPr>
              <a:t>Resulting CSS</a:t>
            </a:r>
          </a:p>
          <a:p>
            <a:r>
              <a:rPr lang="en-US" dirty="0" smtClean="0">
                <a:solidFill>
                  <a:srgbClr val="C0504D"/>
                </a:solidFill>
                <a:latin typeface="Courier"/>
                <a:cs typeface="Courier"/>
              </a:rPr>
              <a:t>p{</a:t>
            </a:r>
          </a:p>
          <a:p>
            <a:r>
              <a:rPr lang="en-US" dirty="0" smtClean="0">
                <a:solidFill>
                  <a:srgbClr val="C0504D"/>
                </a:solidFill>
                <a:latin typeface="Courier"/>
                <a:cs typeface="Courier"/>
              </a:rPr>
              <a:t>	font-size: 16px;</a:t>
            </a:r>
            <a:endParaRPr lang="en-US" dirty="0">
              <a:solidFill>
                <a:srgbClr val="C0504D"/>
              </a:solidFill>
              <a:latin typeface="Courier"/>
              <a:cs typeface="Courier"/>
            </a:endParaRPr>
          </a:p>
          <a:p>
            <a:r>
              <a:rPr lang="en-US" dirty="0" smtClean="0">
                <a:solidFill>
                  <a:srgbClr val="C0504D"/>
                </a:solidFill>
                <a:latin typeface="Courier"/>
                <a:cs typeface="Courier"/>
              </a:rPr>
              <a:t>}</a:t>
            </a:r>
            <a:endParaRPr lang="en-US" dirty="0">
              <a:solidFill>
                <a:srgbClr val="C0504D"/>
              </a:solidFill>
              <a:latin typeface="Courier"/>
              <a:cs typeface="Courier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4565" y="1377970"/>
            <a:ext cx="4142154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@if</a:t>
            </a:r>
          </a:p>
          <a:p>
            <a:pPr lvl="1"/>
            <a:r>
              <a:rPr lang="en-US" sz="1600" dirty="0">
                <a:latin typeface="Courier"/>
                <a:cs typeface="Courier"/>
              </a:rPr>
              <a:t>$type: big;</a:t>
            </a:r>
          </a:p>
          <a:p>
            <a:pPr lvl="1"/>
            <a:r>
              <a:rPr lang="en-US" sz="1600" dirty="0">
                <a:latin typeface="Courier"/>
                <a:cs typeface="Courier"/>
              </a:rPr>
              <a:t>p{</a:t>
            </a:r>
          </a:p>
          <a:p>
            <a:pPr lvl="2"/>
            <a:r>
              <a:rPr lang="en-US" sz="1600" dirty="0">
                <a:latin typeface="Courier"/>
                <a:cs typeface="Courier"/>
              </a:rPr>
              <a:t>@if $type == big{</a:t>
            </a:r>
          </a:p>
          <a:p>
            <a:pPr lvl="3"/>
            <a:r>
              <a:rPr lang="en-US" dirty="0">
                <a:latin typeface="Courier"/>
                <a:cs typeface="Courier"/>
              </a:rPr>
              <a:t>font-size: 24px;</a:t>
            </a:r>
          </a:p>
          <a:p>
            <a:pPr lvl="2"/>
            <a:r>
              <a:rPr lang="en-US" sz="1600" dirty="0">
                <a:latin typeface="Courier"/>
                <a:cs typeface="Courier"/>
              </a:rPr>
              <a:t>}</a:t>
            </a:r>
          </a:p>
          <a:p>
            <a:pPr lvl="1"/>
            <a:r>
              <a:rPr lang="en-US" sz="1600" dirty="0">
                <a:latin typeface="Courier"/>
                <a:cs typeface="Courier"/>
              </a:rPr>
              <a:t>}</a:t>
            </a:r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34564" y="3349696"/>
            <a:ext cx="3985846" cy="3524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504D"/>
                </a:solidFill>
              </a:rPr>
              <a:t>@if </a:t>
            </a:r>
            <a:r>
              <a:rPr lang="en-US" dirty="0">
                <a:solidFill>
                  <a:srgbClr val="C0504D"/>
                </a:solidFill>
              </a:rPr>
              <a:t>/</a:t>
            </a:r>
            <a:r>
              <a:rPr lang="en-US" b="1" dirty="0">
                <a:solidFill>
                  <a:srgbClr val="C0504D"/>
                </a:solidFill>
              </a:rPr>
              <a:t> @else</a:t>
            </a:r>
          </a:p>
          <a:p>
            <a:pPr lvl="1"/>
            <a:r>
              <a:rPr lang="en-US" sz="1700" dirty="0">
                <a:latin typeface="Courier"/>
                <a:cs typeface="Courier"/>
              </a:rPr>
              <a:t>$type: small;</a:t>
            </a:r>
          </a:p>
          <a:p>
            <a:pPr lvl="1"/>
            <a:r>
              <a:rPr lang="en-US" sz="1700" dirty="0">
                <a:latin typeface="Courier"/>
                <a:cs typeface="Courier"/>
              </a:rPr>
              <a:t>p{</a:t>
            </a:r>
          </a:p>
          <a:p>
            <a:pPr lvl="2"/>
            <a:r>
              <a:rPr lang="en-US" sz="1700" dirty="0">
                <a:latin typeface="Courier"/>
                <a:cs typeface="Courier"/>
              </a:rPr>
              <a:t>@if $type == big {</a:t>
            </a:r>
          </a:p>
          <a:p>
            <a:pPr lvl="3"/>
            <a:r>
              <a:rPr lang="en-US" sz="1700" dirty="0">
                <a:latin typeface="Courier"/>
                <a:cs typeface="Courier"/>
              </a:rPr>
              <a:t>font-size: 24px;</a:t>
            </a:r>
          </a:p>
          <a:p>
            <a:pPr lvl="2"/>
            <a:r>
              <a:rPr lang="en-US" sz="1700" dirty="0">
                <a:latin typeface="Courier"/>
                <a:cs typeface="Courier"/>
              </a:rPr>
              <a:t>} @else if $type == medium{</a:t>
            </a:r>
          </a:p>
          <a:p>
            <a:pPr lvl="2"/>
            <a:r>
              <a:rPr lang="en-US" sz="1700" dirty="0">
                <a:latin typeface="Courier"/>
                <a:cs typeface="Courier"/>
              </a:rPr>
              <a:t>	font-size: 18px;</a:t>
            </a:r>
          </a:p>
          <a:p>
            <a:pPr lvl="2"/>
            <a:r>
              <a:rPr lang="en-US" sz="1700" dirty="0">
                <a:latin typeface="Courier"/>
                <a:cs typeface="Courier"/>
              </a:rPr>
              <a:t>} @else {</a:t>
            </a:r>
          </a:p>
          <a:p>
            <a:pPr lvl="2"/>
            <a:r>
              <a:rPr lang="en-US" sz="1700" dirty="0">
                <a:latin typeface="Courier"/>
                <a:cs typeface="Courier"/>
              </a:rPr>
              <a:t>	font-size: 16px;</a:t>
            </a:r>
          </a:p>
          <a:p>
            <a:pPr lvl="2"/>
            <a:r>
              <a:rPr lang="en-US" sz="1700" dirty="0">
                <a:latin typeface="Courier"/>
                <a:cs typeface="Courier"/>
              </a:rPr>
              <a:t>}</a:t>
            </a:r>
          </a:p>
          <a:p>
            <a:pPr lvl="1"/>
            <a:r>
              <a:rPr lang="en-US" sz="1700" dirty="0">
                <a:latin typeface="Courier"/>
                <a:cs typeface="Courier"/>
              </a:rPr>
              <a:t>}</a:t>
            </a:r>
            <a:endParaRPr lang="en-US" sz="17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7092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directives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Oct. 13, 2011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 Introduction to SASS by Jonathan Dean - </a:t>
            </a:r>
            <a:r>
              <a:rPr lang="en-US" dirty="0" err="1"/>
              <a:t>www.jonathandean.com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73DFF-DD2B-6642-BBA1-CB030DF38D4D}" type="slidenum">
              <a:rPr lang="en-US" smtClean="0"/>
              <a:t>16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827999" y="1191952"/>
            <a:ext cx="442546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b="1" dirty="0" err="1" smtClean="0">
                <a:latin typeface="Helvetica"/>
                <a:cs typeface="Helvetica"/>
              </a:rPr>
              <a:t>Resulting</a:t>
            </a:r>
            <a:r>
              <a:rPr lang="pl-PL" sz="1600" b="1" dirty="0" smtClean="0">
                <a:latin typeface="Helvetica"/>
                <a:cs typeface="Helvetica"/>
              </a:rPr>
              <a:t> CSS</a:t>
            </a:r>
          </a:p>
          <a:p>
            <a:r>
              <a:rPr lang="pl-PL" sz="1400" dirty="0" smtClean="0">
                <a:solidFill>
                  <a:srgbClr val="C0504D"/>
                </a:solidFill>
                <a:latin typeface="Courier"/>
                <a:cs typeface="Courier"/>
              </a:rPr>
              <a:t>.</a:t>
            </a:r>
            <a:r>
              <a:rPr lang="pl-PL" sz="1400" dirty="0">
                <a:solidFill>
                  <a:srgbClr val="C0504D"/>
                </a:solidFill>
                <a:latin typeface="Courier"/>
                <a:cs typeface="Courier"/>
              </a:rPr>
              <a:t>item-</a:t>
            </a:r>
            <a:r>
              <a:rPr lang="pl-PL" sz="1400" dirty="0" smtClean="0">
                <a:solidFill>
                  <a:srgbClr val="C0504D"/>
                </a:solidFill>
                <a:latin typeface="Courier"/>
                <a:cs typeface="Courier"/>
              </a:rPr>
              <a:t>1{</a:t>
            </a:r>
            <a:endParaRPr lang="pl-PL" sz="1400" dirty="0">
              <a:solidFill>
                <a:srgbClr val="C0504D"/>
              </a:solidFill>
              <a:latin typeface="Courier"/>
              <a:cs typeface="Courier"/>
            </a:endParaRPr>
          </a:p>
          <a:p>
            <a:r>
              <a:rPr lang="pl-PL" sz="1400" dirty="0">
                <a:solidFill>
                  <a:srgbClr val="C0504D"/>
                </a:solidFill>
                <a:latin typeface="Courier"/>
                <a:cs typeface="Courier"/>
              </a:rPr>
              <a:t>  </a:t>
            </a:r>
            <a:r>
              <a:rPr lang="pl-PL" sz="1400" dirty="0" err="1">
                <a:solidFill>
                  <a:srgbClr val="C0504D"/>
                </a:solidFill>
                <a:latin typeface="Courier"/>
                <a:cs typeface="Courier"/>
              </a:rPr>
              <a:t>width</a:t>
            </a:r>
            <a:r>
              <a:rPr lang="pl-PL" sz="1400" dirty="0">
                <a:solidFill>
                  <a:srgbClr val="C0504D"/>
                </a:solidFill>
                <a:latin typeface="Courier"/>
                <a:cs typeface="Courier"/>
              </a:rPr>
              <a:t>: </a:t>
            </a:r>
            <a:r>
              <a:rPr lang="pl-PL" sz="1400" dirty="0" smtClean="0">
                <a:solidFill>
                  <a:srgbClr val="C0504D"/>
                </a:solidFill>
                <a:latin typeface="Courier"/>
                <a:cs typeface="Courier"/>
              </a:rPr>
              <a:t>10px; }</a:t>
            </a:r>
            <a:endParaRPr lang="pl-PL" sz="1400" dirty="0">
              <a:solidFill>
                <a:srgbClr val="C0504D"/>
              </a:solidFill>
              <a:latin typeface="Courier"/>
              <a:cs typeface="Courier"/>
            </a:endParaRPr>
          </a:p>
          <a:p>
            <a:r>
              <a:rPr lang="pl-PL" sz="1400" dirty="0">
                <a:solidFill>
                  <a:srgbClr val="C0504D"/>
                </a:solidFill>
                <a:latin typeface="Courier"/>
                <a:cs typeface="Courier"/>
              </a:rPr>
              <a:t>.item-</a:t>
            </a:r>
            <a:r>
              <a:rPr lang="pl-PL" sz="1400" dirty="0" smtClean="0">
                <a:solidFill>
                  <a:srgbClr val="C0504D"/>
                </a:solidFill>
                <a:latin typeface="Courier"/>
                <a:cs typeface="Courier"/>
              </a:rPr>
              <a:t>2{</a:t>
            </a:r>
            <a:endParaRPr lang="pl-PL" sz="1400" dirty="0">
              <a:solidFill>
                <a:srgbClr val="C0504D"/>
              </a:solidFill>
              <a:latin typeface="Courier"/>
              <a:cs typeface="Courier"/>
            </a:endParaRPr>
          </a:p>
          <a:p>
            <a:r>
              <a:rPr lang="pl-PL" sz="1400" dirty="0">
                <a:solidFill>
                  <a:srgbClr val="C0504D"/>
                </a:solidFill>
                <a:latin typeface="Courier"/>
                <a:cs typeface="Courier"/>
              </a:rPr>
              <a:t>  </a:t>
            </a:r>
            <a:r>
              <a:rPr lang="pl-PL" sz="1400" dirty="0" err="1">
                <a:solidFill>
                  <a:srgbClr val="C0504D"/>
                </a:solidFill>
                <a:latin typeface="Courier"/>
                <a:cs typeface="Courier"/>
              </a:rPr>
              <a:t>width</a:t>
            </a:r>
            <a:r>
              <a:rPr lang="pl-PL" sz="1400" dirty="0">
                <a:solidFill>
                  <a:srgbClr val="C0504D"/>
                </a:solidFill>
                <a:latin typeface="Courier"/>
                <a:cs typeface="Courier"/>
              </a:rPr>
              <a:t>: </a:t>
            </a:r>
            <a:r>
              <a:rPr lang="pl-PL" sz="1400" dirty="0" smtClean="0">
                <a:solidFill>
                  <a:srgbClr val="C0504D"/>
                </a:solidFill>
                <a:latin typeface="Courier"/>
                <a:cs typeface="Courier"/>
              </a:rPr>
              <a:t>20px; }</a:t>
            </a:r>
            <a:endParaRPr lang="pl-PL" sz="1400" dirty="0">
              <a:solidFill>
                <a:srgbClr val="C0504D"/>
              </a:solidFill>
              <a:latin typeface="Courier"/>
              <a:cs typeface="Courier"/>
            </a:endParaRPr>
          </a:p>
          <a:p>
            <a:r>
              <a:rPr lang="pl-PL" sz="1400" dirty="0">
                <a:solidFill>
                  <a:srgbClr val="C0504D"/>
                </a:solidFill>
                <a:latin typeface="Courier"/>
                <a:cs typeface="Courier"/>
              </a:rPr>
              <a:t>.item-</a:t>
            </a:r>
            <a:r>
              <a:rPr lang="pl-PL" sz="1400" dirty="0" smtClean="0">
                <a:solidFill>
                  <a:srgbClr val="C0504D"/>
                </a:solidFill>
                <a:latin typeface="Courier"/>
                <a:cs typeface="Courier"/>
              </a:rPr>
              <a:t>3{</a:t>
            </a:r>
            <a:endParaRPr lang="pl-PL" sz="1400" dirty="0">
              <a:solidFill>
                <a:srgbClr val="C0504D"/>
              </a:solidFill>
              <a:latin typeface="Courier"/>
              <a:cs typeface="Courier"/>
            </a:endParaRPr>
          </a:p>
          <a:p>
            <a:r>
              <a:rPr lang="pl-PL" sz="1400" dirty="0">
                <a:solidFill>
                  <a:srgbClr val="C0504D"/>
                </a:solidFill>
                <a:latin typeface="Courier"/>
                <a:cs typeface="Courier"/>
              </a:rPr>
              <a:t>  </a:t>
            </a:r>
            <a:r>
              <a:rPr lang="pl-PL" sz="1400" dirty="0" err="1">
                <a:solidFill>
                  <a:srgbClr val="C0504D"/>
                </a:solidFill>
                <a:latin typeface="Courier"/>
                <a:cs typeface="Courier"/>
              </a:rPr>
              <a:t>width</a:t>
            </a:r>
            <a:r>
              <a:rPr lang="pl-PL" sz="1400" dirty="0">
                <a:solidFill>
                  <a:srgbClr val="C0504D"/>
                </a:solidFill>
                <a:latin typeface="Courier"/>
                <a:cs typeface="Courier"/>
              </a:rPr>
              <a:t>: </a:t>
            </a:r>
            <a:r>
              <a:rPr lang="pl-PL" sz="1400" dirty="0" smtClean="0">
                <a:solidFill>
                  <a:srgbClr val="C0504D"/>
                </a:solidFill>
                <a:latin typeface="Courier"/>
                <a:cs typeface="Courier"/>
              </a:rPr>
              <a:t>30px; }</a:t>
            </a:r>
            <a:endParaRPr lang="en-US" sz="1400" dirty="0">
              <a:solidFill>
                <a:srgbClr val="C0504D"/>
              </a:solidFill>
              <a:latin typeface="Courier"/>
              <a:cs typeface="Courier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827999" y="3352268"/>
            <a:ext cx="44254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 smtClean="0">
                <a:solidFill>
                  <a:srgbClr val="C0504D"/>
                </a:solidFill>
                <a:latin typeface="Courier"/>
                <a:cs typeface="Courier"/>
              </a:rPr>
              <a:t>.item1{</a:t>
            </a:r>
            <a:endParaRPr lang="pl-PL" sz="1400" dirty="0">
              <a:solidFill>
                <a:srgbClr val="C0504D"/>
              </a:solidFill>
              <a:latin typeface="Courier"/>
              <a:cs typeface="Courier"/>
            </a:endParaRPr>
          </a:p>
          <a:p>
            <a:r>
              <a:rPr lang="pl-PL" sz="1400" dirty="0">
                <a:solidFill>
                  <a:srgbClr val="C0504D"/>
                </a:solidFill>
                <a:latin typeface="Courier"/>
                <a:cs typeface="Courier"/>
              </a:rPr>
              <a:t>  </a:t>
            </a:r>
            <a:r>
              <a:rPr lang="pl-PL" sz="1400" dirty="0" err="1">
                <a:solidFill>
                  <a:srgbClr val="C0504D"/>
                </a:solidFill>
                <a:latin typeface="Courier"/>
                <a:cs typeface="Courier"/>
              </a:rPr>
              <a:t>width</a:t>
            </a:r>
            <a:r>
              <a:rPr lang="pl-PL" sz="1400" dirty="0">
                <a:solidFill>
                  <a:srgbClr val="C0504D"/>
                </a:solidFill>
                <a:latin typeface="Courier"/>
                <a:cs typeface="Courier"/>
              </a:rPr>
              <a:t>: </a:t>
            </a:r>
            <a:r>
              <a:rPr lang="pl-PL" sz="1400" dirty="0" smtClean="0">
                <a:solidFill>
                  <a:srgbClr val="C0504D"/>
                </a:solidFill>
                <a:latin typeface="Courier"/>
                <a:cs typeface="Courier"/>
              </a:rPr>
              <a:t>500px; }</a:t>
            </a:r>
            <a:endParaRPr lang="pl-PL" sz="1400" dirty="0">
              <a:solidFill>
                <a:srgbClr val="C0504D"/>
              </a:solidFill>
              <a:latin typeface="Courier"/>
              <a:cs typeface="Courier"/>
            </a:endParaRPr>
          </a:p>
          <a:p>
            <a:r>
              <a:rPr lang="pl-PL" sz="1400" dirty="0">
                <a:solidFill>
                  <a:srgbClr val="C0504D"/>
                </a:solidFill>
                <a:latin typeface="Courier"/>
                <a:cs typeface="Courier"/>
              </a:rPr>
              <a:t>.</a:t>
            </a:r>
            <a:r>
              <a:rPr lang="pl-PL" sz="1400" dirty="0" smtClean="0">
                <a:solidFill>
                  <a:srgbClr val="C0504D"/>
                </a:solidFill>
                <a:latin typeface="Courier"/>
                <a:cs typeface="Courier"/>
              </a:rPr>
              <a:t>item2{</a:t>
            </a:r>
            <a:endParaRPr lang="pl-PL" sz="1400" dirty="0">
              <a:solidFill>
                <a:srgbClr val="C0504D"/>
              </a:solidFill>
              <a:latin typeface="Courier"/>
              <a:cs typeface="Courier"/>
            </a:endParaRPr>
          </a:p>
          <a:p>
            <a:r>
              <a:rPr lang="pl-PL" sz="1400" dirty="0">
                <a:solidFill>
                  <a:srgbClr val="C0504D"/>
                </a:solidFill>
                <a:latin typeface="Courier"/>
                <a:cs typeface="Courier"/>
              </a:rPr>
              <a:t>  </a:t>
            </a:r>
            <a:r>
              <a:rPr lang="pl-PL" sz="1400" dirty="0" err="1">
                <a:solidFill>
                  <a:srgbClr val="C0504D"/>
                </a:solidFill>
                <a:latin typeface="Courier"/>
                <a:cs typeface="Courier"/>
              </a:rPr>
              <a:t>width</a:t>
            </a:r>
            <a:r>
              <a:rPr lang="pl-PL" sz="1400" dirty="0">
                <a:solidFill>
                  <a:srgbClr val="C0504D"/>
                </a:solidFill>
                <a:latin typeface="Courier"/>
                <a:cs typeface="Courier"/>
              </a:rPr>
              <a:t>: </a:t>
            </a:r>
            <a:r>
              <a:rPr lang="pl-PL" sz="1400" dirty="0" smtClean="0">
                <a:solidFill>
                  <a:srgbClr val="C0504D"/>
                </a:solidFill>
                <a:latin typeface="Courier"/>
                <a:cs typeface="Courier"/>
              </a:rPr>
              <a:t>500px; }</a:t>
            </a:r>
            <a:endParaRPr lang="en-US" sz="1400" dirty="0">
              <a:solidFill>
                <a:srgbClr val="C0504D"/>
              </a:solidFill>
              <a:latin typeface="Courier"/>
              <a:cs typeface="Courier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827999" y="4835822"/>
            <a:ext cx="452869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>
                <a:solidFill>
                  <a:srgbClr val="C0504D"/>
                </a:solidFill>
                <a:latin typeface="Courier"/>
                <a:cs typeface="Courier"/>
              </a:rPr>
              <a:t>.item</a:t>
            </a:r>
            <a:r>
              <a:rPr lang="pl-PL" sz="1400" dirty="0" smtClean="0">
                <a:solidFill>
                  <a:srgbClr val="C0504D"/>
                </a:solidFill>
                <a:latin typeface="Courier"/>
                <a:cs typeface="Courier"/>
              </a:rPr>
              <a:t>-6{</a:t>
            </a:r>
            <a:endParaRPr lang="pl-PL" sz="1400" dirty="0">
              <a:solidFill>
                <a:srgbClr val="C0504D"/>
              </a:solidFill>
              <a:latin typeface="Courier"/>
              <a:cs typeface="Courier"/>
            </a:endParaRPr>
          </a:p>
          <a:p>
            <a:r>
              <a:rPr lang="pl-PL" sz="1400" dirty="0">
                <a:solidFill>
                  <a:srgbClr val="C0504D"/>
                </a:solidFill>
                <a:latin typeface="Courier"/>
                <a:cs typeface="Courier"/>
              </a:rPr>
              <a:t>  </a:t>
            </a:r>
            <a:r>
              <a:rPr lang="pl-PL" sz="1400" dirty="0" err="1">
                <a:solidFill>
                  <a:srgbClr val="C0504D"/>
                </a:solidFill>
                <a:latin typeface="Courier"/>
                <a:cs typeface="Courier"/>
              </a:rPr>
              <a:t>width</a:t>
            </a:r>
            <a:r>
              <a:rPr lang="pl-PL" sz="1400" dirty="0">
                <a:solidFill>
                  <a:srgbClr val="C0504D"/>
                </a:solidFill>
                <a:latin typeface="Courier"/>
                <a:cs typeface="Courier"/>
              </a:rPr>
              <a:t>: </a:t>
            </a:r>
            <a:r>
              <a:rPr lang="pl-PL" sz="1400" dirty="0" smtClean="0">
                <a:solidFill>
                  <a:srgbClr val="C0504D"/>
                </a:solidFill>
                <a:latin typeface="Courier"/>
                <a:cs typeface="Courier"/>
              </a:rPr>
              <a:t>60px</a:t>
            </a:r>
            <a:r>
              <a:rPr lang="pl-PL" sz="1400" dirty="0">
                <a:solidFill>
                  <a:srgbClr val="C0504D"/>
                </a:solidFill>
                <a:latin typeface="Courier"/>
                <a:cs typeface="Courier"/>
              </a:rPr>
              <a:t>; }</a:t>
            </a:r>
          </a:p>
          <a:p>
            <a:r>
              <a:rPr lang="pl-PL" sz="1400" dirty="0">
                <a:solidFill>
                  <a:srgbClr val="C0504D"/>
                </a:solidFill>
                <a:latin typeface="Courier"/>
                <a:cs typeface="Courier"/>
              </a:rPr>
              <a:t>.item</a:t>
            </a:r>
            <a:r>
              <a:rPr lang="pl-PL" sz="1400" dirty="0" smtClean="0">
                <a:solidFill>
                  <a:srgbClr val="C0504D"/>
                </a:solidFill>
                <a:latin typeface="Courier"/>
                <a:cs typeface="Courier"/>
              </a:rPr>
              <a:t>-4{</a:t>
            </a:r>
            <a:endParaRPr lang="pl-PL" sz="1400" dirty="0">
              <a:solidFill>
                <a:srgbClr val="C0504D"/>
              </a:solidFill>
              <a:latin typeface="Courier"/>
              <a:cs typeface="Courier"/>
            </a:endParaRPr>
          </a:p>
          <a:p>
            <a:r>
              <a:rPr lang="pl-PL" sz="1400" dirty="0">
                <a:solidFill>
                  <a:srgbClr val="C0504D"/>
                </a:solidFill>
                <a:latin typeface="Courier"/>
                <a:cs typeface="Courier"/>
              </a:rPr>
              <a:t>  </a:t>
            </a:r>
            <a:r>
              <a:rPr lang="pl-PL" sz="1400" dirty="0" err="1">
                <a:solidFill>
                  <a:srgbClr val="C0504D"/>
                </a:solidFill>
                <a:latin typeface="Courier"/>
                <a:cs typeface="Courier"/>
              </a:rPr>
              <a:t>width</a:t>
            </a:r>
            <a:r>
              <a:rPr lang="pl-PL" sz="1400" dirty="0">
                <a:solidFill>
                  <a:srgbClr val="C0504D"/>
                </a:solidFill>
                <a:latin typeface="Courier"/>
                <a:cs typeface="Courier"/>
              </a:rPr>
              <a:t>: </a:t>
            </a:r>
            <a:r>
              <a:rPr lang="pl-PL" sz="1400" dirty="0" smtClean="0">
                <a:solidFill>
                  <a:srgbClr val="C0504D"/>
                </a:solidFill>
                <a:latin typeface="Courier"/>
                <a:cs typeface="Courier"/>
              </a:rPr>
              <a:t>40px</a:t>
            </a:r>
            <a:r>
              <a:rPr lang="pl-PL" sz="1400" dirty="0">
                <a:solidFill>
                  <a:srgbClr val="C0504D"/>
                </a:solidFill>
                <a:latin typeface="Courier"/>
                <a:cs typeface="Courier"/>
              </a:rPr>
              <a:t>; }</a:t>
            </a:r>
          </a:p>
          <a:p>
            <a:r>
              <a:rPr lang="pl-PL" sz="1400" dirty="0">
                <a:solidFill>
                  <a:srgbClr val="C0504D"/>
                </a:solidFill>
                <a:latin typeface="Courier"/>
                <a:cs typeface="Courier"/>
              </a:rPr>
              <a:t>.item</a:t>
            </a:r>
            <a:r>
              <a:rPr lang="pl-PL" sz="1400" dirty="0" smtClean="0">
                <a:solidFill>
                  <a:srgbClr val="C0504D"/>
                </a:solidFill>
                <a:latin typeface="Courier"/>
                <a:cs typeface="Courier"/>
              </a:rPr>
              <a:t>-2{</a:t>
            </a:r>
            <a:endParaRPr lang="pl-PL" sz="1400" dirty="0">
              <a:solidFill>
                <a:srgbClr val="C0504D"/>
              </a:solidFill>
              <a:latin typeface="Courier"/>
              <a:cs typeface="Courier"/>
            </a:endParaRPr>
          </a:p>
          <a:p>
            <a:r>
              <a:rPr lang="pl-PL" sz="1400" dirty="0">
                <a:solidFill>
                  <a:srgbClr val="C0504D"/>
                </a:solidFill>
                <a:latin typeface="Courier"/>
                <a:cs typeface="Courier"/>
              </a:rPr>
              <a:t>  </a:t>
            </a:r>
            <a:r>
              <a:rPr lang="pl-PL" sz="1400" dirty="0" err="1">
                <a:solidFill>
                  <a:srgbClr val="C0504D"/>
                </a:solidFill>
                <a:latin typeface="Courier"/>
                <a:cs typeface="Courier"/>
              </a:rPr>
              <a:t>width</a:t>
            </a:r>
            <a:r>
              <a:rPr lang="pl-PL" sz="1400" dirty="0">
                <a:solidFill>
                  <a:srgbClr val="C0504D"/>
                </a:solidFill>
                <a:latin typeface="Courier"/>
                <a:cs typeface="Courier"/>
              </a:rPr>
              <a:t>: </a:t>
            </a:r>
            <a:r>
              <a:rPr lang="pl-PL" sz="1400" dirty="0" smtClean="0">
                <a:solidFill>
                  <a:srgbClr val="C0504D"/>
                </a:solidFill>
                <a:latin typeface="Courier"/>
                <a:cs typeface="Courier"/>
              </a:rPr>
              <a:t>20px</a:t>
            </a:r>
            <a:r>
              <a:rPr lang="pl-PL" sz="1400" dirty="0">
                <a:solidFill>
                  <a:srgbClr val="C0504D"/>
                </a:solidFill>
                <a:latin typeface="Courier"/>
                <a:cs typeface="Courier"/>
              </a:rPr>
              <a:t>; }</a:t>
            </a:r>
            <a:endParaRPr lang="en-US" sz="1400" dirty="0">
              <a:solidFill>
                <a:srgbClr val="C0504D"/>
              </a:solidFill>
              <a:latin typeface="Courier"/>
              <a:cs typeface="Courier"/>
            </a:endParaRPr>
          </a:p>
          <a:p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151423" y="1299308"/>
            <a:ext cx="4366846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504D"/>
                </a:solidFill>
              </a:rPr>
              <a:t>@for</a:t>
            </a:r>
          </a:p>
          <a:p>
            <a:pPr lvl="1"/>
            <a:r>
              <a:rPr lang="en-US" sz="1600" dirty="0">
                <a:latin typeface="Courier"/>
                <a:cs typeface="Courier"/>
              </a:rPr>
              <a:t>@for $</a:t>
            </a:r>
            <a:r>
              <a:rPr lang="en-US" sz="1600" dirty="0" err="1">
                <a:latin typeface="Courier"/>
                <a:cs typeface="Courier"/>
              </a:rPr>
              <a:t>i</a:t>
            </a:r>
            <a:r>
              <a:rPr lang="en-US" sz="1600" dirty="0">
                <a:latin typeface="Courier"/>
                <a:cs typeface="Courier"/>
              </a:rPr>
              <a:t> from 1 through 3 {</a:t>
            </a:r>
          </a:p>
          <a:p>
            <a:pPr lvl="2"/>
            <a:r>
              <a:rPr lang="en-US" sz="1600" dirty="0">
                <a:latin typeface="Courier"/>
                <a:cs typeface="Courier"/>
              </a:rPr>
              <a:t>.item-#{$</a:t>
            </a:r>
            <a:r>
              <a:rPr lang="en-US" sz="1600" dirty="0" err="1">
                <a:latin typeface="Courier"/>
                <a:cs typeface="Courier"/>
              </a:rPr>
              <a:t>i</a:t>
            </a:r>
            <a:r>
              <a:rPr lang="en-US" sz="1600" dirty="0">
                <a:latin typeface="Courier"/>
                <a:cs typeface="Courier"/>
              </a:rPr>
              <a:t>} {</a:t>
            </a:r>
          </a:p>
          <a:p>
            <a:pPr lvl="3"/>
            <a:r>
              <a:rPr lang="en-US" dirty="0">
                <a:latin typeface="Courier"/>
                <a:cs typeface="Courier"/>
              </a:rPr>
              <a:t>width: 10px * $</a:t>
            </a:r>
            <a:r>
              <a:rPr lang="en-US" dirty="0" err="1">
                <a:latin typeface="Courier"/>
                <a:cs typeface="Courier"/>
              </a:rPr>
              <a:t>i</a:t>
            </a:r>
            <a:r>
              <a:rPr lang="en-US" dirty="0">
                <a:latin typeface="Courier"/>
                <a:cs typeface="Courier"/>
              </a:rPr>
              <a:t>; </a:t>
            </a:r>
          </a:p>
          <a:p>
            <a:pPr lvl="2"/>
            <a:r>
              <a:rPr lang="en-US" sz="1600" dirty="0">
                <a:latin typeface="Courier"/>
                <a:cs typeface="Courier"/>
              </a:rPr>
              <a:t>}</a:t>
            </a:r>
          </a:p>
          <a:p>
            <a:pPr lvl="1"/>
            <a:r>
              <a:rPr lang="en-US" sz="1600" dirty="0">
                <a:latin typeface="Courier"/>
                <a:cs typeface="Courier"/>
              </a:rPr>
              <a:t>}</a:t>
            </a:r>
          </a:p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34461" y="2990753"/>
            <a:ext cx="5167923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@each</a:t>
            </a:r>
          </a:p>
          <a:p>
            <a:pPr indent="0">
              <a:buNone/>
            </a:pPr>
            <a:r>
              <a:rPr lang="en-US" sz="1600" dirty="0" smtClean="0">
                <a:latin typeface="Courier"/>
                <a:cs typeface="Courier"/>
              </a:rPr>
              <a:t>	@</a:t>
            </a:r>
            <a:r>
              <a:rPr lang="en-US" sz="1600" dirty="0">
                <a:latin typeface="Courier"/>
                <a:cs typeface="Courier"/>
              </a:rPr>
              <a:t>each $item in item1, item2{</a:t>
            </a:r>
          </a:p>
          <a:p>
            <a:pPr lvl="1" indent="0">
              <a:buNone/>
            </a:pPr>
            <a:r>
              <a:rPr lang="en-US" sz="1600" dirty="0" smtClean="0">
                <a:latin typeface="Courier"/>
                <a:cs typeface="Courier"/>
              </a:rPr>
              <a:t>	.</a:t>
            </a:r>
            <a:r>
              <a:rPr lang="en-US" sz="1600" dirty="0">
                <a:latin typeface="Courier"/>
                <a:cs typeface="Courier"/>
              </a:rPr>
              <a:t>#{$item}{</a:t>
            </a:r>
          </a:p>
          <a:p>
            <a:pPr lvl="2" indent="0">
              <a:buNone/>
            </a:pPr>
            <a:r>
              <a:rPr lang="en-US" sz="1600" dirty="0" smtClean="0">
                <a:latin typeface="Courier"/>
                <a:cs typeface="Courier"/>
              </a:rPr>
              <a:t>	width</a:t>
            </a:r>
            <a:r>
              <a:rPr lang="en-US" sz="1600" dirty="0">
                <a:latin typeface="Courier"/>
                <a:cs typeface="Courier"/>
              </a:rPr>
              <a:t>: 500px;</a:t>
            </a:r>
          </a:p>
          <a:p>
            <a:pPr lvl="1" indent="0">
              <a:buNone/>
            </a:pPr>
            <a:r>
              <a:rPr lang="en-US" sz="1600" dirty="0" smtClean="0">
                <a:latin typeface="Courier"/>
                <a:cs typeface="Courier"/>
              </a:rPr>
              <a:t>	}</a:t>
            </a:r>
            <a:endParaRPr lang="en-US" sz="1600" dirty="0">
              <a:latin typeface="Courier"/>
              <a:cs typeface="Courier"/>
            </a:endParaRPr>
          </a:p>
          <a:p>
            <a:pPr indent="0">
              <a:buNone/>
            </a:pPr>
            <a:r>
              <a:rPr lang="en-US" sz="1600" dirty="0" smtClean="0">
                <a:latin typeface="Courier"/>
                <a:cs typeface="Courier"/>
              </a:rPr>
              <a:t>	}</a:t>
            </a:r>
            <a:endParaRPr lang="en-US" sz="1600" dirty="0">
              <a:latin typeface="Courier"/>
              <a:cs typeface="Courier"/>
            </a:endParaRPr>
          </a:p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34461" y="4518898"/>
            <a:ext cx="4904153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@while</a:t>
            </a:r>
          </a:p>
          <a:p>
            <a:pPr indent="0">
              <a:buNone/>
            </a:pPr>
            <a:r>
              <a:rPr lang="en-US" sz="1600" dirty="0" smtClean="0">
                <a:latin typeface="Courier"/>
                <a:cs typeface="Courier"/>
              </a:rPr>
              <a:t>	$</a:t>
            </a:r>
            <a:r>
              <a:rPr lang="en-US" sz="1600" dirty="0" err="1">
                <a:latin typeface="Courier"/>
                <a:cs typeface="Courier"/>
              </a:rPr>
              <a:t>i</a:t>
            </a:r>
            <a:r>
              <a:rPr lang="en-US" sz="1600" dirty="0">
                <a:latin typeface="Courier"/>
                <a:cs typeface="Courier"/>
              </a:rPr>
              <a:t>: 6;</a:t>
            </a:r>
          </a:p>
          <a:p>
            <a:pPr indent="0">
              <a:buNone/>
            </a:pPr>
            <a:r>
              <a:rPr lang="en-US" sz="1600" dirty="0" smtClean="0">
                <a:latin typeface="Courier"/>
                <a:cs typeface="Courier"/>
              </a:rPr>
              <a:t>	@</a:t>
            </a:r>
            <a:r>
              <a:rPr lang="en-US" sz="1600" dirty="0">
                <a:latin typeface="Courier"/>
                <a:cs typeface="Courier"/>
              </a:rPr>
              <a:t>while $</a:t>
            </a:r>
            <a:r>
              <a:rPr lang="en-US" sz="1600" dirty="0" err="1">
                <a:latin typeface="Courier"/>
                <a:cs typeface="Courier"/>
              </a:rPr>
              <a:t>i</a:t>
            </a:r>
            <a:r>
              <a:rPr lang="en-US" sz="1600" dirty="0">
                <a:latin typeface="Courier"/>
                <a:cs typeface="Courier"/>
              </a:rPr>
              <a:t> &gt; 0 {</a:t>
            </a:r>
          </a:p>
          <a:p>
            <a:pPr lvl="1" indent="0">
              <a:buNone/>
            </a:pPr>
            <a:r>
              <a:rPr lang="en-US" sz="1600" dirty="0" smtClean="0">
                <a:latin typeface="Courier"/>
                <a:cs typeface="Courier"/>
              </a:rPr>
              <a:t>	.</a:t>
            </a:r>
            <a:r>
              <a:rPr lang="en-US" sz="1600" dirty="0">
                <a:latin typeface="Courier"/>
                <a:cs typeface="Courier"/>
              </a:rPr>
              <a:t>item-#{$</a:t>
            </a:r>
            <a:r>
              <a:rPr lang="en-US" sz="1600" dirty="0" err="1">
                <a:latin typeface="Courier"/>
                <a:cs typeface="Courier"/>
              </a:rPr>
              <a:t>i</a:t>
            </a:r>
            <a:r>
              <a:rPr lang="en-US" sz="1600" dirty="0">
                <a:latin typeface="Courier"/>
                <a:cs typeface="Courier"/>
              </a:rPr>
              <a:t>} {</a:t>
            </a:r>
          </a:p>
          <a:p>
            <a:pPr lvl="2" indent="0">
              <a:buNone/>
            </a:pPr>
            <a:r>
              <a:rPr lang="en-US" sz="1600" dirty="0" smtClean="0">
                <a:latin typeface="Courier"/>
                <a:cs typeface="Courier"/>
              </a:rPr>
              <a:t>	width</a:t>
            </a:r>
            <a:r>
              <a:rPr lang="en-US" sz="1600" dirty="0">
                <a:latin typeface="Courier"/>
                <a:cs typeface="Courier"/>
              </a:rPr>
              <a:t>: 10px * $</a:t>
            </a:r>
            <a:r>
              <a:rPr lang="en-US" sz="1600" dirty="0" err="1">
                <a:latin typeface="Courier"/>
                <a:cs typeface="Courier"/>
              </a:rPr>
              <a:t>i</a:t>
            </a:r>
            <a:r>
              <a:rPr lang="en-US" sz="1600" dirty="0">
                <a:latin typeface="Courier"/>
                <a:cs typeface="Courier"/>
              </a:rPr>
              <a:t>;</a:t>
            </a:r>
          </a:p>
          <a:p>
            <a:pPr lvl="1" indent="0">
              <a:buNone/>
            </a:pPr>
            <a:r>
              <a:rPr lang="en-US" sz="1600" dirty="0" smtClean="0">
                <a:latin typeface="Courier"/>
                <a:cs typeface="Courier"/>
              </a:rPr>
              <a:t>	}</a:t>
            </a:r>
            <a:endParaRPr lang="en-US" sz="1600" dirty="0">
              <a:latin typeface="Courier"/>
              <a:cs typeface="Courier"/>
            </a:endParaRPr>
          </a:p>
          <a:p>
            <a:pPr lvl="1" indent="0">
              <a:buNone/>
            </a:pPr>
            <a:r>
              <a:rPr lang="en-US" sz="1500" dirty="0" smtClean="0">
                <a:latin typeface="Courier"/>
                <a:cs typeface="Courier"/>
              </a:rPr>
              <a:t>	$</a:t>
            </a:r>
            <a:r>
              <a:rPr lang="en-US" sz="1500" dirty="0" err="1">
                <a:latin typeface="Courier"/>
                <a:cs typeface="Courier"/>
              </a:rPr>
              <a:t>i</a:t>
            </a:r>
            <a:r>
              <a:rPr lang="en-US" sz="1500" dirty="0">
                <a:latin typeface="Courier"/>
                <a:cs typeface="Courier"/>
              </a:rPr>
              <a:t>: $</a:t>
            </a:r>
            <a:r>
              <a:rPr lang="en-US" sz="1500" dirty="0" err="1">
                <a:latin typeface="Courier"/>
                <a:cs typeface="Courier"/>
              </a:rPr>
              <a:t>i</a:t>
            </a:r>
            <a:r>
              <a:rPr lang="en-US" sz="1500" dirty="0">
                <a:latin typeface="Courier"/>
                <a:cs typeface="Courier"/>
              </a:rPr>
              <a:t> - 2;</a:t>
            </a:r>
          </a:p>
          <a:p>
            <a:pPr indent="0">
              <a:buNone/>
            </a:pPr>
            <a:r>
              <a:rPr lang="en-US" sz="1500" dirty="0" smtClean="0">
                <a:latin typeface="Courier"/>
                <a:cs typeface="Courier"/>
              </a:rPr>
              <a:t>	}</a:t>
            </a:r>
            <a:endParaRPr lang="en-US" sz="1500" dirty="0">
              <a:latin typeface="Courier"/>
              <a:cs typeface="Courier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1447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Importing other SASS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 other .sass or .</a:t>
            </a:r>
            <a:r>
              <a:rPr lang="en-US" dirty="0" err="1" smtClean="0"/>
              <a:t>scss</a:t>
            </a:r>
            <a:r>
              <a:rPr lang="en-US" dirty="0" smtClean="0"/>
              <a:t> files using @import</a:t>
            </a:r>
          </a:p>
          <a:p>
            <a:pPr lvl="1"/>
            <a:r>
              <a:rPr lang="en-US" dirty="0" smtClean="0">
                <a:latin typeface="Courier"/>
                <a:cs typeface="Courier"/>
              </a:rPr>
              <a:t>@import “reset”;</a:t>
            </a:r>
          </a:p>
          <a:p>
            <a:pPr lvl="1"/>
            <a:r>
              <a:rPr lang="en-US" dirty="0" smtClean="0">
                <a:latin typeface="Courier"/>
                <a:cs typeface="Courier"/>
              </a:rPr>
              <a:t>@import “</a:t>
            </a:r>
            <a:r>
              <a:rPr lang="en-US" dirty="0" err="1" smtClean="0">
                <a:latin typeface="Courier"/>
                <a:cs typeface="Courier"/>
              </a:rPr>
              <a:t>reset.css.scss</a:t>
            </a:r>
            <a:r>
              <a:rPr lang="en-US" dirty="0" smtClean="0">
                <a:latin typeface="Courier"/>
                <a:cs typeface="Courier"/>
              </a:rPr>
              <a:t>”; </a:t>
            </a:r>
            <a:r>
              <a:rPr lang="en-US" sz="1600" dirty="0" smtClean="0">
                <a:solidFill>
                  <a:srgbClr val="C0504D"/>
                </a:solidFill>
                <a:latin typeface="Courier"/>
                <a:cs typeface="Courier"/>
              </a:rPr>
              <a:t>// File extension also allowed</a:t>
            </a:r>
          </a:p>
          <a:p>
            <a:r>
              <a:rPr lang="en-US" dirty="0" smtClean="0"/>
              <a:t>You can also create partials that will only be imported to other files and not compiled to .</a:t>
            </a:r>
            <a:r>
              <a:rPr lang="en-US" dirty="0" err="1" smtClean="0"/>
              <a:t>css</a:t>
            </a:r>
            <a:r>
              <a:rPr lang="en-US" dirty="0" smtClean="0"/>
              <a:t> files themselves</a:t>
            </a:r>
          </a:p>
          <a:p>
            <a:pPr lvl="1"/>
            <a:r>
              <a:rPr lang="en-US" dirty="0" smtClean="0"/>
              <a:t>Just name the partial with an underscore in the front, such as </a:t>
            </a:r>
            <a:r>
              <a:rPr lang="en-US" dirty="0" smtClean="0">
                <a:latin typeface="Courier"/>
                <a:cs typeface="Courier"/>
              </a:rPr>
              <a:t>_</a:t>
            </a:r>
            <a:r>
              <a:rPr lang="en-US" dirty="0" err="1" smtClean="0">
                <a:latin typeface="Courier"/>
                <a:cs typeface="Courier"/>
              </a:rPr>
              <a:t>sample.css.scss</a:t>
            </a:r>
            <a:endParaRPr lang="en-US" dirty="0" smtClean="0">
              <a:latin typeface="Courier"/>
              <a:cs typeface="Courier"/>
            </a:endParaRPr>
          </a:p>
          <a:p>
            <a:pPr lvl="1"/>
            <a:r>
              <a:rPr lang="en-US" dirty="0" smtClean="0"/>
              <a:t>Now import the same way: </a:t>
            </a:r>
            <a:r>
              <a:rPr lang="en-US" dirty="0" smtClean="0">
                <a:latin typeface="Courier"/>
                <a:cs typeface="Courier"/>
              </a:rPr>
              <a:t>@import “sample”;</a:t>
            </a:r>
          </a:p>
          <a:p>
            <a:r>
              <a:rPr lang="en-US" dirty="0" smtClean="0"/>
              <a:t>Handy for organizing styles into multiple files but compiling to only one file for use on the web</a:t>
            </a:r>
          </a:p>
          <a:p>
            <a:endParaRPr lang="en-US" sz="1800" b="1" dirty="0" smtClean="0"/>
          </a:p>
          <a:p>
            <a:r>
              <a:rPr lang="en-US" sz="1800" b="1" dirty="0" smtClean="0"/>
              <a:t>Note</a:t>
            </a:r>
            <a:r>
              <a:rPr lang="en-US" sz="1800" dirty="0" smtClean="0"/>
              <a:t>: when using the Rails 3.1 asset pipeline, name your files with .</a:t>
            </a:r>
            <a:r>
              <a:rPr lang="en-US" sz="1800" dirty="0" err="1" smtClean="0"/>
              <a:t>css.scss</a:t>
            </a:r>
            <a:r>
              <a:rPr lang="en-US" sz="1800" dirty="0" smtClean="0"/>
              <a:t> or .</a:t>
            </a:r>
            <a:r>
              <a:rPr lang="en-US" sz="1800" dirty="0" err="1" smtClean="0"/>
              <a:t>css.sass</a:t>
            </a:r>
            <a:r>
              <a:rPr lang="en-US" sz="1800" dirty="0" smtClean="0"/>
              <a:t> </a:t>
            </a:r>
            <a:r>
              <a:rPr lang="en-US" sz="1800" dirty="0" err="1" smtClean="0"/>
              <a:t>extentions</a:t>
            </a:r>
            <a:r>
              <a:rPr lang="en-US" sz="1800" dirty="0" smtClean="0"/>
              <a:t> instead of just .</a:t>
            </a:r>
            <a:r>
              <a:rPr lang="en-US" sz="1800" dirty="0" err="1" smtClean="0"/>
              <a:t>scss</a:t>
            </a:r>
            <a:r>
              <a:rPr lang="en-US" sz="1800" dirty="0" smtClean="0"/>
              <a:t> or .sass</a:t>
            </a: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Oct. 13, 2011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 Introduction to SASS by Jonathan Dean - </a:t>
            </a:r>
            <a:r>
              <a:rPr lang="en-US" dirty="0" err="1"/>
              <a:t>www.jonathandean.com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73DFF-DD2B-6642-BBA1-CB030DF38D4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2978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563" y="1320504"/>
            <a:ext cx="8839130" cy="682188"/>
          </a:xfrm>
        </p:spPr>
        <p:txBody>
          <a:bodyPr/>
          <a:lstStyle/>
          <a:p>
            <a:r>
              <a:rPr lang="en-US" dirty="0" smtClean="0"/>
              <a:t>Simplify the declaration of name-spaced CSS properties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Oct. 13, 2011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 Introduction to SASS by Jonathan Dean - </a:t>
            </a:r>
            <a:r>
              <a:rPr lang="en-US" dirty="0" err="1"/>
              <a:t>www.jonathandean.com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73DFF-DD2B-6642-BBA1-CB030DF38D4D}" type="slidenum">
              <a:rPr lang="en-US" smtClean="0"/>
              <a:t>18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96014" y="2471616"/>
            <a:ext cx="3929447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.sassy{</a:t>
            </a:r>
          </a:p>
          <a:p>
            <a:r>
              <a:rPr lang="en-US" dirty="0">
                <a:latin typeface="Courier"/>
                <a:cs typeface="Courier"/>
              </a:rPr>
              <a:t>	</a:t>
            </a:r>
            <a:r>
              <a:rPr lang="en-US" dirty="0" smtClean="0">
                <a:latin typeface="Courier"/>
                <a:cs typeface="Courier"/>
              </a:rPr>
              <a:t>font:{</a:t>
            </a:r>
          </a:p>
          <a:p>
            <a:r>
              <a:rPr lang="en-US" dirty="0">
                <a:latin typeface="Courier"/>
                <a:cs typeface="Courier"/>
              </a:rPr>
              <a:t>	</a:t>
            </a:r>
            <a:r>
              <a:rPr lang="en-US" dirty="0" smtClean="0">
                <a:latin typeface="Courier"/>
                <a:cs typeface="Courier"/>
              </a:rPr>
              <a:t>	size: 12px;</a:t>
            </a:r>
          </a:p>
          <a:p>
            <a:r>
              <a:rPr lang="en-US" dirty="0">
                <a:latin typeface="Courier"/>
                <a:cs typeface="Courier"/>
              </a:rPr>
              <a:t>	</a:t>
            </a:r>
            <a:r>
              <a:rPr lang="en-US" dirty="0" smtClean="0">
                <a:latin typeface="Courier"/>
                <a:cs typeface="Courier"/>
              </a:rPr>
              <a:t>	weight: bold;</a:t>
            </a:r>
          </a:p>
          <a:p>
            <a:r>
              <a:rPr lang="en-US" dirty="0">
                <a:latin typeface="Courier"/>
                <a:cs typeface="Courier"/>
              </a:rPr>
              <a:t>	</a:t>
            </a:r>
            <a:r>
              <a:rPr lang="en-US" dirty="0" smtClean="0">
                <a:latin typeface="Courier"/>
                <a:cs typeface="Courier"/>
              </a:rPr>
              <a:t>}</a:t>
            </a:r>
          </a:p>
          <a:p>
            <a:r>
              <a:rPr lang="en-US" dirty="0" smtClean="0">
                <a:latin typeface="Courier"/>
                <a:cs typeface="Courier"/>
              </a:rPr>
              <a:t>}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11077" y="2471616"/>
            <a:ext cx="43626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urier"/>
                <a:cs typeface="Courier"/>
              </a:rPr>
              <a:t>.sassy{</a:t>
            </a:r>
          </a:p>
          <a:p>
            <a:r>
              <a:rPr lang="en-US" dirty="0">
                <a:solidFill>
                  <a:srgbClr val="000000"/>
                </a:solidFill>
                <a:latin typeface="Courier"/>
                <a:cs typeface="Courier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Courier"/>
                <a:cs typeface="Courier"/>
              </a:rPr>
              <a:t>font-size</a:t>
            </a:r>
            <a:r>
              <a:rPr lang="en-US" dirty="0">
                <a:solidFill>
                  <a:srgbClr val="000000"/>
                </a:solidFill>
                <a:latin typeface="Courier"/>
                <a:cs typeface="Courier"/>
              </a:rPr>
              <a:t>: 12px;</a:t>
            </a:r>
          </a:p>
          <a:p>
            <a:r>
              <a:rPr lang="en-US" dirty="0">
                <a:solidFill>
                  <a:srgbClr val="000000"/>
                </a:solidFill>
                <a:latin typeface="Courier"/>
                <a:cs typeface="Courier"/>
              </a:rPr>
              <a:t>	font-</a:t>
            </a:r>
            <a:r>
              <a:rPr lang="en-US" dirty="0" smtClean="0">
                <a:solidFill>
                  <a:srgbClr val="000000"/>
                </a:solidFill>
                <a:latin typeface="Courier"/>
                <a:cs typeface="Courier"/>
              </a:rPr>
              <a:t>weight</a:t>
            </a:r>
            <a:r>
              <a:rPr lang="en-US" dirty="0">
                <a:solidFill>
                  <a:srgbClr val="000000"/>
                </a:solidFill>
                <a:latin typeface="Courier"/>
                <a:cs typeface="Courier"/>
              </a:rPr>
              <a:t>: bold</a:t>
            </a:r>
            <a:r>
              <a:rPr lang="en-US" dirty="0" smtClean="0">
                <a:solidFill>
                  <a:srgbClr val="000000"/>
                </a:solidFill>
                <a:latin typeface="Courier"/>
                <a:cs typeface="Courier"/>
              </a:rPr>
              <a:t>;</a:t>
            </a:r>
          </a:p>
          <a:p>
            <a:r>
              <a:rPr lang="en-US" dirty="0" smtClean="0">
                <a:solidFill>
                  <a:srgbClr val="000000"/>
                </a:solidFill>
                <a:latin typeface="Courier"/>
                <a:cs typeface="Courier"/>
              </a:rPr>
              <a:t>}</a:t>
            </a:r>
            <a:endParaRPr lang="en-US" dirty="0">
              <a:solidFill>
                <a:srgbClr val="000000"/>
              </a:solidFill>
              <a:latin typeface="Courier"/>
              <a:cs typeface="Courier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7301" y="2032007"/>
            <a:ext cx="813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Helvetica"/>
                <a:cs typeface="Helvetica"/>
              </a:rPr>
              <a:t>SCSS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60627" y="2030001"/>
            <a:ext cx="1775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00"/>
                </a:solidFill>
                <a:latin typeface="Helvetica"/>
                <a:cs typeface="Helvetica"/>
              </a:rPr>
              <a:t>Resulting CSS</a:t>
            </a:r>
          </a:p>
        </p:txBody>
      </p:sp>
    </p:spTree>
    <p:extLst>
      <p:ext uri="{BB962C8B-B14F-4D97-AF65-F5344CB8AC3E}">
        <p14:creationId xmlns:p14="http://schemas.microsoft.com/office/powerpoint/2010/main" val="21930953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Color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also do mathematic operations on color values</a:t>
            </a:r>
          </a:p>
          <a:p>
            <a:pPr marL="457200" lvl="1" indent="0">
              <a:buNone/>
            </a:pPr>
            <a:r>
              <a:rPr lang="cs-CZ" dirty="0" err="1">
                <a:latin typeface="Courier"/>
                <a:cs typeface="Courier"/>
              </a:rPr>
              <a:t>color</a:t>
            </a:r>
            <a:r>
              <a:rPr lang="cs-CZ" dirty="0">
                <a:latin typeface="Courier"/>
                <a:cs typeface="Courier"/>
              </a:rPr>
              <a:t>: #010203 + #040506</a:t>
            </a:r>
            <a:r>
              <a:rPr lang="cs-CZ" dirty="0" smtClean="0">
                <a:latin typeface="Courier"/>
                <a:cs typeface="Courier"/>
              </a:rPr>
              <a:t>; </a:t>
            </a:r>
            <a:r>
              <a:rPr lang="cs-CZ" dirty="0" smtClean="0">
                <a:solidFill>
                  <a:schemeClr val="accent2"/>
                </a:solidFill>
                <a:latin typeface="Courier"/>
                <a:cs typeface="Courier"/>
              </a:rPr>
              <a:t>// </a:t>
            </a:r>
            <a:r>
              <a:rPr lang="cs-CZ" dirty="0" err="1" smtClean="0">
                <a:solidFill>
                  <a:schemeClr val="accent2"/>
                </a:solidFill>
                <a:latin typeface="Courier"/>
                <a:cs typeface="Courier"/>
              </a:rPr>
              <a:t>color</a:t>
            </a:r>
            <a:r>
              <a:rPr lang="cs-CZ" dirty="0">
                <a:solidFill>
                  <a:schemeClr val="accent2"/>
                </a:solidFill>
                <a:latin typeface="Courier"/>
                <a:cs typeface="Courier"/>
              </a:rPr>
              <a:t>: #050709</a:t>
            </a:r>
            <a:r>
              <a:rPr lang="cs-CZ" dirty="0" smtClean="0">
                <a:solidFill>
                  <a:schemeClr val="accent2"/>
                </a:solidFill>
                <a:latin typeface="Courier"/>
                <a:cs typeface="Courier"/>
              </a:rPr>
              <a:t>;</a:t>
            </a:r>
          </a:p>
          <a:p>
            <a:r>
              <a:rPr lang="cs-CZ" dirty="0" err="1" smtClean="0"/>
              <a:t>How</a:t>
            </a:r>
            <a:r>
              <a:rPr lang="cs-CZ" dirty="0" smtClean="0"/>
              <a:t> </a:t>
            </a:r>
            <a:r>
              <a:rPr lang="cs-CZ" dirty="0" err="1" smtClean="0"/>
              <a:t>this</a:t>
            </a:r>
            <a:r>
              <a:rPr lang="cs-CZ" dirty="0" smtClean="0"/>
              <a:t> </a:t>
            </a:r>
            <a:r>
              <a:rPr lang="cs-CZ" dirty="0" err="1" smtClean="0"/>
              <a:t>is</a:t>
            </a:r>
            <a:r>
              <a:rPr lang="cs-CZ" dirty="0" smtClean="0"/>
              <a:t> </a:t>
            </a:r>
            <a:r>
              <a:rPr lang="cs-CZ" dirty="0" err="1" smtClean="0"/>
              <a:t>computed</a:t>
            </a:r>
            <a:endParaRPr lang="cs-CZ" dirty="0" smtClean="0"/>
          </a:p>
          <a:p>
            <a:pPr marL="457200" lvl="1" indent="0">
              <a:buNone/>
            </a:pPr>
            <a:r>
              <a:rPr lang="cs-CZ" dirty="0">
                <a:latin typeface="Courier"/>
                <a:cs typeface="Courier"/>
              </a:rPr>
              <a:t>#</a:t>
            </a:r>
            <a:r>
              <a:rPr lang="cs-CZ" dirty="0">
                <a:solidFill>
                  <a:srgbClr val="FF0000"/>
                </a:solidFill>
                <a:latin typeface="Courier"/>
                <a:cs typeface="Courier"/>
              </a:rPr>
              <a:t>01</a:t>
            </a:r>
            <a:r>
              <a:rPr lang="cs-CZ" dirty="0">
                <a:solidFill>
                  <a:srgbClr val="0000FF"/>
                </a:solidFill>
                <a:latin typeface="Courier"/>
                <a:cs typeface="Courier"/>
              </a:rPr>
              <a:t>02</a:t>
            </a:r>
            <a:r>
              <a:rPr lang="cs-CZ" dirty="0">
                <a:solidFill>
                  <a:srgbClr val="008000"/>
                </a:solidFill>
                <a:latin typeface="Courier"/>
                <a:cs typeface="Courier"/>
              </a:rPr>
              <a:t>03</a:t>
            </a:r>
            <a:r>
              <a:rPr lang="cs-CZ" dirty="0">
                <a:latin typeface="Courier"/>
                <a:cs typeface="Courier"/>
              </a:rPr>
              <a:t> + #</a:t>
            </a:r>
            <a:r>
              <a:rPr lang="cs-CZ" dirty="0" smtClean="0">
                <a:solidFill>
                  <a:srgbClr val="FF0000"/>
                </a:solidFill>
                <a:latin typeface="Courier"/>
                <a:cs typeface="Courier"/>
              </a:rPr>
              <a:t>04</a:t>
            </a:r>
            <a:r>
              <a:rPr lang="cs-CZ" dirty="0" smtClean="0">
                <a:solidFill>
                  <a:srgbClr val="0000FF"/>
                </a:solidFill>
                <a:latin typeface="Courier"/>
                <a:cs typeface="Courier"/>
              </a:rPr>
              <a:t>05</a:t>
            </a:r>
            <a:r>
              <a:rPr lang="cs-CZ" dirty="0" smtClean="0">
                <a:solidFill>
                  <a:srgbClr val="008000"/>
                </a:solidFill>
                <a:latin typeface="Courier"/>
                <a:cs typeface="Courier"/>
              </a:rPr>
              <a:t>06</a:t>
            </a:r>
            <a:r>
              <a:rPr lang="cs-CZ" dirty="0" smtClean="0">
                <a:latin typeface="Courier"/>
                <a:cs typeface="Courier"/>
              </a:rPr>
              <a:t> = </a:t>
            </a:r>
            <a:r>
              <a:rPr lang="cs-CZ" dirty="0">
                <a:latin typeface="Courier"/>
                <a:cs typeface="Courier"/>
              </a:rPr>
              <a:t>#</a:t>
            </a:r>
            <a:r>
              <a:rPr lang="cs-CZ" b="1" dirty="0">
                <a:solidFill>
                  <a:srgbClr val="FF0000"/>
                </a:solidFill>
                <a:latin typeface="Courier"/>
                <a:cs typeface="Courier"/>
              </a:rPr>
              <a:t>05</a:t>
            </a:r>
            <a:r>
              <a:rPr lang="cs-CZ" b="1" dirty="0">
                <a:solidFill>
                  <a:srgbClr val="0000FF"/>
                </a:solidFill>
                <a:latin typeface="Courier"/>
                <a:cs typeface="Courier"/>
              </a:rPr>
              <a:t>07</a:t>
            </a:r>
            <a:r>
              <a:rPr lang="cs-CZ" b="1" dirty="0">
                <a:solidFill>
                  <a:srgbClr val="008000"/>
                </a:solidFill>
                <a:latin typeface="Courier"/>
                <a:cs typeface="Courier"/>
              </a:rPr>
              <a:t>09</a:t>
            </a:r>
            <a:endParaRPr lang="cs-CZ" b="1" dirty="0" smtClean="0">
              <a:solidFill>
                <a:srgbClr val="008000"/>
              </a:solidFill>
              <a:latin typeface="Courier"/>
              <a:cs typeface="Courier"/>
            </a:endParaRPr>
          </a:p>
          <a:p>
            <a:pPr marL="457200" lvl="1" indent="0">
              <a:buNone/>
            </a:pPr>
            <a:r>
              <a:rPr lang="cs-CZ" dirty="0" smtClean="0">
                <a:solidFill>
                  <a:srgbClr val="FF0000"/>
                </a:solidFill>
                <a:latin typeface="Courier"/>
                <a:cs typeface="Courier"/>
              </a:rPr>
              <a:t>01</a:t>
            </a:r>
            <a:r>
              <a:rPr lang="cs-CZ" dirty="0" smtClean="0">
                <a:latin typeface="Courier"/>
                <a:cs typeface="Courier"/>
              </a:rPr>
              <a:t> + </a:t>
            </a:r>
            <a:r>
              <a:rPr lang="cs-CZ" dirty="0" smtClean="0">
                <a:solidFill>
                  <a:srgbClr val="FF0000"/>
                </a:solidFill>
                <a:latin typeface="Courier"/>
                <a:cs typeface="Courier"/>
              </a:rPr>
              <a:t>04</a:t>
            </a:r>
            <a:r>
              <a:rPr lang="cs-CZ" dirty="0" smtClean="0">
                <a:latin typeface="Courier"/>
                <a:cs typeface="Courier"/>
              </a:rPr>
              <a:t> = </a:t>
            </a:r>
            <a:r>
              <a:rPr lang="cs-CZ" b="1" dirty="0" smtClean="0">
                <a:solidFill>
                  <a:srgbClr val="FF0000"/>
                </a:solidFill>
                <a:latin typeface="Courier"/>
                <a:cs typeface="Courier"/>
              </a:rPr>
              <a:t>05</a:t>
            </a:r>
          </a:p>
          <a:p>
            <a:pPr marL="457200" lvl="1" indent="0">
              <a:buNone/>
            </a:pPr>
            <a:r>
              <a:rPr lang="cs-CZ" dirty="0" smtClean="0">
                <a:solidFill>
                  <a:srgbClr val="0000FF"/>
                </a:solidFill>
                <a:latin typeface="Courier"/>
                <a:cs typeface="Courier"/>
              </a:rPr>
              <a:t>02</a:t>
            </a:r>
            <a:r>
              <a:rPr lang="cs-CZ" dirty="0" smtClean="0">
                <a:latin typeface="Courier"/>
                <a:cs typeface="Courier"/>
              </a:rPr>
              <a:t> + </a:t>
            </a:r>
            <a:r>
              <a:rPr lang="cs-CZ" dirty="0" smtClean="0">
                <a:solidFill>
                  <a:srgbClr val="0000FF"/>
                </a:solidFill>
                <a:latin typeface="Courier"/>
                <a:cs typeface="Courier"/>
              </a:rPr>
              <a:t>05</a:t>
            </a:r>
            <a:r>
              <a:rPr lang="cs-CZ" dirty="0" smtClean="0">
                <a:latin typeface="Courier"/>
                <a:cs typeface="Courier"/>
              </a:rPr>
              <a:t> = </a:t>
            </a:r>
            <a:r>
              <a:rPr lang="cs-CZ" b="1" dirty="0" smtClean="0">
                <a:solidFill>
                  <a:srgbClr val="0000FF"/>
                </a:solidFill>
                <a:latin typeface="Courier"/>
                <a:cs typeface="Courier"/>
              </a:rPr>
              <a:t>07</a:t>
            </a:r>
          </a:p>
          <a:p>
            <a:pPr marL="457200" lvl="1" indent="0">
              <a:buNone/>
            </a:pPr>
            <a:r>
              <a:rPr lang="cs-CZ" dirty="0" smtClean="0">
                <a:solidFill>
                  <a:srgbClr val="008000"/>
                </a:solidFill>
                <a:latin typeface="Courier"/>
                <a:cs typeface="Courier"/>
              </a:rPr>
              <a:t>03</a:t>
            </a:r>
            <a:r>
              <a:rPr lang="cs-CZ" dirty="0" smtClean="0">
                <a:latin typeface="Courier"/>
                <a:cs typeface="Courier"/>
              </a:rPr>
              <a:t> + </a:t>
            </a:r>
            <a:r>
              <a:rPr lang="cs-CZ" dirty="0" smtClean="0">
                <a:solidFill>
                  <a:srgbClr val="008000"/>
                </a:solidFill>
                <a:latin typeface="Courier"/>
                <a:cs typeface="Courier"/>
              </a:rPr>
              <a:t>06</a:t>
            </a:r>
            <a:r>
              <a:rPr lang="cs-CZ" dirty="0" smtClean="0">
                <a:latin typeface="Courier"/>
                <a:cs typeface="Courier"/>
              </a:rPr>
              <a:t> = </a:t>
            </a:r>
            <a:r>
              <a:rPr lang="cs-CZ" b="1" dirty="0" smtClean="0">
                <a:solidFill>
                  <a:srgbClr val="008000"/>
                </a:solidFill>
                <a:latin typeface="Courier"/>
                <a:cs typeface="Courier"/>
              </a:rPr>
              <a:t>09</a:t>
            </a:r>
            <a:endParaRPr lang="en-US" b="1" dirty="0">
              <a:solidFill>
                <a:srgbClr val="008000"/>
              </a:solidFill>
              <a:latin typeface="Courier"/>
              <a:cs typeface="Courier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Oct. 13, 2011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 Introduction to SASS by Jonathan Dean - </a:t>
            </a:r>
            <a:r>
              <a:rPr lang="en-US" dirty="0" err="1"/>
              <a:t>www.jonathandean.com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73DFF-DD2B-6642-BBA1-CB030DF38D4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5935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Oct 14, 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Unlearning and Relearning jQuery (Client-side performance Optimization) by Jonathan Dean - www.jonathandean.com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73DFF-DD2B-6642-BBA1-CB030DF38D4D}" type="slidenum">
              <a:rPr lang="en-US" smtClean="0"/>
              <a:t>2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SASS For The Win!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0289865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defaults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563" y="1320504"/>
            <a:ext cx="8839130" cy="701727"/>
          </a:xfrm>
        </p:spPr>
        <p:txBody>
          <a:bodyPr/>
          <a:lstStyle/>
          <a:p>
            <a:r>
              <a:rPr lang="en-US" dirty="0" smtClean="0"/>
              <a:t>Will only assign the variable if it hasn’t been defined yet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Oct. 13, 2011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 Introduction to SASS by Jonathan Dean - </a:t>
            </a:r>
            <a:r>
              <a:rPr lang="en-US" dirty="0" err="1"/>
              <a:t>www.jonathandean.com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73DFF-DD2B-6642-BBA1-CB030DF38D4D}" type="slidenum">
              <a:rPr lang="en-US" smtClean="0"/>
              <a:t>20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56939" y="2237154"/>
            <a:ext cx="464259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$page-color: #333;</a:t>
            </a:r>
          </a:p>
          <a:p>
            <a:r>
              <a:rPr lang="en-US" dirty="0" smtClean="0">
                <a:latin typeface="Courier"/>
                <a:cs typeface="Courier"/>
              </a:rPr>
              <a:t>$page-color: #666 !default;</a:t>
            </a:r>
          </a:p>
          <a:p>
            <a:endParaRPr lang="en-US" dirty="0">
              <a:latin typeface="Courier"/>
              <a:cs typeface="Courier"/>
            </a:endParaRPr>
          </a:p>
          <a:p>
            <a:endParaRPr lang="en-US" dirty="0" smtClean="0">
              <a:latin typeface="Courier"/>
              <a:cs typeface="Courier"/>
            </a:endParaRPr>
          </a:p>
          <a:p>
            <a:r>
              <a:rPr lang="en-US" dirty="0" smtClean="0">
                <a:latin typeface="Courier"/>
                <a:cs typeface="Courier"/>
              </a:rPr>
              <a:t>$section-color: #999 !default;</a:t>
            </a:r>
            <a:endParaRPr lang="en-US" dirty="0">
              <a:solidFill>
                <a:srgbClr val="7F7F7F"/>
              </a:solidFill>
              <a:latin typeface="Courier"/>
              <a:cs typeface="Courier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38068" y="2520801"/>
            <a:ext cx="464592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504D"/>
                </a:solidFill>
                <a:latin typeface="Courier"/>
                <a:cs typeface="Courier"/>
              </a:rPr>
              <a:t>// </a:t>
            </a:r>
            <a:r>
              <a:rPr lang="en-US" b="1" dirty="0">
                <a:solidFill>
                  <a:srgbClr val="C0504D"/>
                </a:solidFill>
                <a:latin typeface="Courier"/>
                <a:cs typeface="Courier"/>
              </a:rPr>
              <a:t>won’t</a:t>
            </a:r>
            <a:r>
              <a:rPr lang="en-US" dirty="0">
                <a:solidFill>
                  <a:srgbClr val="C0504D"/>
                </a:solidFill>
                <a:latin typeface="Courier"/>
                <a:cs typeface="Courier"/>
              </a:rPr>
              <a:t> be assigned because $page-color has already been </a:t>
            </a:r>
            <a:r>
              <a:rPr lang="en-US" dirty="0" smtClean="0">
                <a:solidFill>
                  <a:srgbClr val="C0504D"/>
                </a:solidFill>
                <a:latin typeface="Courier"/>
                <a:cs typeface="Courier"/>
              </a:rPr>
              <a:t>defined</a:t>
            </a:r>
          </a:p>
          <a:p>
            <a:r>
              <a:rPr lang="en-US" dirty="0">
                <a:solidFill>
                  <a:srgbClr val="C0504D"/>
                </a:solidFill>
                <a:latin typeface="Courier"/>
                <a:cs typeface="Courier"/>
              </a:rPr>
              <a:t>// </a:t>
            </a:r>
            <a:r>
              <a:rPr lang="en-US" b="1" dirty="0">
                <a:solidFill>
                  <a:srgbClr val="C0504D"/>
                </a:solidFill>
                <a:latin typeface="Courier"/>
                <a:cs typeface="Courier"/>
              </a:rPr>
              <a:t>will</a:t>
            </a:r>
            <a:r>
              <a:rPr lang="en-US" dirty="0">
                <a:solidFill>
                  <a:srgbClr val="C0504D"/>
                </a:solidFill>
                <a:latin typeface="Courier"/>
                <a:cs typeface="Courier"/>
              </a:rPr>
              <a:t> be assigned because $section-color hasn’t been defined </a:t>
            </a:r>
            <a:r>
              <a:rPr lang="en-US" dirty="0" smtClean="0">
                <a:solidFill>
                  <a:srgbClr val="C0504D"/>
                </a:solidFill>
                <a:latin typeface="Courier"/>
                <a:cs typeface="Courier"/>
              </a:rPr>
              <a:t>yet</a:t>
            </a:r>
            <a:endParaRPr lang="en-US" dirty="0">
              <a:solidFill>
                <a:srgbClr val="C0504D"/>
              </a:solidFill>
              <a:latin typeface="Courier"/>
              <a:cs typeface="Courier"/>
            </a:endParaRPr>
          </a:p>
          <a:p>
            <a:endParaRPr lang="en-US" dirty="0">
              <a:solidFill>
                <a:srgbClr val="C0504D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34462" y="4532588"/>
            <a:ext cx="8739230" cy="1817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spcBef>
                <a:spcPct val="20000"/>
              </a:spcBef>
              <a:buFont typeface="Arial"/>
              <a:buChar char="•"/>
              <a:defRPr sz="2400">
                <a:latin typeface="Helvetica"/>
              </a:defRPr>
            </a:lvl1pPr>
            <a:lvl2pPr marL="742950" indent="-285750">
              <a:spcBef>
                <a:spcPct val="20000"/>
              </a:spcBef>
              <a:buFont typeface="Arial"/>
              <a:buChar char="–"/>
              <a:defRPr sz="2000">
                <a:latin typeface="Helvetica"/>
              </a:defRPr>
            </a:lvl2pPr>
            <a:lvl3pPr marL="1143000" indent="-228600">
              <a:spcBef>
                <a:spcPct val="20000"/>
              </a:spcBef>
              <a:buFont typeface="Arial"/>
              <a:buChar char="•"/>
              <a:defRPr>
                <a:latin typeface="Helvetica"/>
              </a:defRPr>
            </a:lvl3pPr>
            <a:lvl4pPr marL="1600200" indent="-228600">
              <a:spcBef>
                <a:spcPct val="20000"/>
              </a:spcBef>
              <a:buFont typeface="Arial"/>
              <a:buChar char="–"/>
              <a:defRPr sz="1600">
                <a:latin typeface="Helvetica"/>
              </a:defRPr>
            </a:lvl4pPr>
            <a:lvl5pPr marL="2057400" indent="-228600">
              <a:spcBef>
                <a:spcPct val="20000"/>
              </a:spcBef>
              <a:buFont typeface="Arial"/>
              <a:buChar char="»"/>
              <a:defRPr sz="1600">
                <a:latin typeface="Helvetica"/>
              </a:defRPr>
            </a:lvl5pPr>
            <a:lvl6pPr marL="2514600" indent="-228600">
              <a:spcBef>
                <a:spcPct val="20000"/>
              </a:spcBef>
              <a:buFont typeface="Arial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/>
              <a:buChar char="•"/>
              <a:defRPr sz="2000"/>
            </a:lvl9pPr>
          </a:lstStyle>
          <a:p>
            <a:r>
              <a:rPr lang="en-US" dirty="0"/>
              <a:t>Handy for when you import a partial in some files but not in </a:t>
            </a:r>
            <a:r>
              <a:rPr lang="en-US" dirty="0" smtClean="0"/>
              <a:t>all of them and want the value from the partial to take precedence if it has already been defined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7745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SASS without Rails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"/>
                <a:cs typeface="Courier"/>
              </a:rPr>
              <a:t>gem install sass</a:t>
            </a:r>
          </a:p>
          <a:p>
            <a:r>
              <a:rPr lang="en-US" dirty="0" smtClean="0">
                <a:latin typeface="Courier"/>
                <a:cs typeface="Courier"/>
              </a:rPr>
              <a:t>sass --watch path/to/</a:t>
            </a:r>
            <a:r>
              <a:rPr lang="en-US" dirty="0" err="1" smtClean="0">
                <a:latin typeface="Courier"/>
                <a:cs typeface="Courier"/>
              </a:rPr>
              <a:t>input.scss:path</a:t>
            </a:r>
            <a:r>
              <a:rPr lang="en-US" dirty="0" smtClean="0">
                <a:latin typeface="Courier"/>
                <a:cs typeface="Courier"/>
              </a:rPr>
              <a:t>/to/</a:t>
            </a:r>
            <a:r>
              <a:rPr lang="en-US" dirty="0" err="1" smtClean="0">
                <a:latin typeface="Courier"/>
                <a:cs typeface="Courier"/>
              </a:rPr>
              <a:t>output.css</a:t>
            </a:r>
            <a:endParaRPr lang="en-US" dirty="0" smtClean="0">
              <a:latin typeface="Courier"/>
              <a:cs typeface="Courier"/>
            </a:endParaRPr>
          </a:p>
          <a:p>
            <a:r>
              <a:rPr lang="en-US" dirty="0" smtClean="0"/>
              <a:t>Sass will auto-compile to </a:t>
            </a:r>
            <a:r>
              <a:rPr lang="en-US" dirty="0" err="1" smtClean="0"/>
              <a:t>output.css</a:t>
            </a:r>
            <a:r>
              <a:rPr lang="en-US" dirty="0" smtClean="0"/>
              <a:t> each time </a:t>
            </a:r>
            <a:r>
              <a:rPr lang="en-US" dirty="0" err="1" smtClean="0"/>
              <a:t>input.css</a:t>
            </a:r>
            <a:r>
              <a:rPr lang="en-US" dirty="0" smtClean="0"/>
              <a:t> is modified</a:t>
            </a:r>
          </a:p>
          <a:p>
            <a:r>
              <a:rPr lang="en-US" dirty="0" smtClean="0"/>
              <a:t>Use it for any project you have CSS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Oct. 13, 2011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 Introduction to SASS by Jonathan Dean - </a:t>
            </a:r>
            <a:r>
              <a:rPr lang="en-US" dirty="0" err="1"/>
              <a:t>www.jonathandean.com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73DFF-DD2B-6642-BBA1-CB030DF38D4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3464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SASS in a Rails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Rails 3.1</a:t>
            </a:r>
          </a:p>
          <a:p>
            <a:pPr lvl="1"/>
            <a:r>
              <a:rPr lang="en-US" dirty="0" smtClean="0"/>
              <a:t>Included by default!</a:t>
            </a:r>
          </a:p>
          <a:p>
            <a:pPr lvl="1"/>
            <a:r>
              <a:rPr lang="en-US" dirty="0" smtClean="0"/>
              <a:t>Put your </a:t>
            </a:r>
            <a:r>
              <a:rPr lang="en-US" dirty="0" err="1" smtClean="0"/>
              <a:t>filename.css.scss</a:t>
            </a:r>
            <a:r>
              <a:rPr lang="en-US" dirty="0" smtClean="0"/>
              <a:t> files in app/assets/</a:t>
            </a:r>
            <a:r>
              <a:rPr lang="en-US" dirty="0" err="1" smtClean="0"/>
              <a:t>stylesheets</a:t>
            </a:r>
            <a:r>
              <a:rPr lang="en-US" dirty="0" smtClean="0"/>
              <a:t>/</a:t>
            </a:r>
          </a:p>
          <a:p>
            <a:pPr lvl="1"/>
            <a:r>
              <a:rPr lang="en-US" dirty="0" smtClean="0"/>
              <a:t>The Asset Pipeline will deal with compiling them for you</a:t>
            </a:r>
          </a:p>
          <a:p>
            <a:pPr lvl="1"/>
            <a:r>
              <a:rPr lang="en-US" dirty="0" smtClean="0"/>
              <a:t>See the sample application!</a:t>
            </a:r>
          </a:p>
          <a:p>
            <a:r>
              <a:rPr lang="en-US" dirty="0" smtClean="0"/>
              <a:t>For older versions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dd the following to your </a:t>
            </a:r>
            <a:r>
              <a:rPr lang="en-US" dirty="0" err="1" smtClean="0"/>
              <a:t>Gemfile</a:t>
            </a:r>
            <a:endParaRPr lang="en-US" dirty="0" smtClean="0"/>
          </a:p>
          <a:p>
            <a:pPr lvl="2"/>
            <a:r>
              <a:rPr lang="en-US" dirty="0" smtClean="0">
                <a:latin typeface="Courier"/>
                <a:cs typeface="Courier"/>
              </a:rPr>
              <a:t>gem “sass”</a:t>
            </a:r>
          </a:p>
          <a:p>
            <a:pPr lvl="1"/>
            <a:r>
              <a:rPr lang="en-US" dirty="0" smtClean="0"/>
              <a:t>You can put your sass files anywhere, but why not use the new convention introduced by 3.1</a:t>
            </a:r>
          </a:p>
          <a:p>
            <a:pPr lvl="1"/>
            <a:r>
              <a:rPr lang="en-US" dirty="0" smtClean="0"/>
              <a:t>Use </a:t>
            </a:r>
            <a:r>
              <a:rPr lang="en-US" dirty="0" smtClean="0">
                <a:latin typeface="Courier"/>
                <a:cs typeface="Courier"/>
              </a:rPr>
              <a:t>sass --watch </a:t>
            </a:r>
            <a:r>
              <a:rPr lang="en-US" dirty="0" smtClean="0"/>
              <a:t>in the command line or another gem such as Compass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Oct. 13, 2011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 Introduction to SASS by Jonathan Dean - </a:t>
            </a:r>
            <a:r>
              <a:rPr lang="en-US" dirty="0" err="1"/>
              <a:t>www.jonathandean.com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73DFF-DD2B-6642-BBA1-CB030DF38D4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5700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SASS?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</a:t>
            </a:r>
            <a:r>
              <a:rPr lang="en-US" dirty="0" smtClean="0"/>
              <a:t>yntactically </a:t>
            </a:r>
            <a:r>
              <a:rPr lang="en-US" b="1" dirty="0" smtClean="0"/>
              <a:t>A</a:t>
            </a:r>
            <a:r>
              <a:rPr lang="en-US" dirty="0" smtClean="0"/>
              <a:t>wesome </a:t>
            </a:r>
            <a:r>
              <a:rPr lang="en-US" b="1" dirty="0" err="1" smtClean="0"/>
              <a:t>S</a:t>
            </a:r>
            <a:r>
              <a:rPr lang="en-US" dirty="0" err="1" smtClean="0"/>
              <a:t>tyle</a:t>
            </a:r>
            <a:r>
              <a:rPr lang="en-US" b="1" dirty="0" err="1" smtClean="0"/>
              <a:t>s</a:t>
            </a:r>
            <a:r>
              <a:rPr lang="en-US" dirty="0" err="1" smtClean="0"/>
              <a:t>heets</a:t>
            </a:r>
            <a:endParaRPr lang="en-US" dirty="0" smtClean="0"/>
          </a:p>
          <a:p>
            <a:r>
              <a:rPr lang="en-US" dirty="0" smtClean="0"/>
              <a:t>Smarter CSS</a:t>
            </a:r>
          </a:p>
          <a:p>
            <a:r>
              <a:rPr lang="en-US" dirty="0" smtClean="0"/>
              <a:t>Gives you variables and methods (</a:t>
            </a:r>
            <a:r>
              <a:rPr lang="en-US" dirty="0" err="1" smtClean="0"/>
              <a:t>mixins</a:t>
            </a:r>
            <a:r>
              <a:rPr lang="en-US" dirty="0" smtClean="0"/>
              <a:t>) for CSS</a:t>
            </a:r>
          </a:p>
          <a:p>
            <a:r>
              <a:rPr lang="en-US" dirty="0" smtClean="0"/>
              <a:t>Lets you nest declarations</a:t>
            </a:r>
          </a:p>
          <a:p>
            <a:r>
              <a:rPr lang="en-US" dirty="0" smtClean="0"/>
              <a:t>Provides selector inheritance</a:t>
            </a:r>
          </a:p>
          <a:p>
            <a:r>
              <a:rPr lang="en-US" dirty="0" smtClean="0"/>
              <a:t>Lets you do math with your variable values</a:t>
            </a:r>
          </a:p>
          <a:p>
            <a:r>
              <a:rPr lang="en-US" dirty="0" smtClean="0"/>
              <a:t>Works by compiling .sass or .</a:t>
            </a:r>
            <a:r>
              <a:rPr lang="en-US" dirty="0" err="1" smtClean="0"/>
              <a:t>scss</a:t>
            </a:r>
            <a:r>
              <a:rPr lang="en-US" dirty="0" smtClean="0"/>
              <a:t> files into normal valid .</a:t>
            </a:r>
            <a:r>
              <a:rPr lang="en-US" dirty="0" err="1" smtClean="0"/>
              <a:t>css</a:t>
            </a:r>
            <a:endParaRPr lang="en-US" dirty="0" smtClean="0"/>
          </a:p>
          <a:p>
            <a:r>
              <a:rPr lang="en-US" dirty="0" smtClean="0"/>
              <a:t>Commonly used in Ruby on Rails applications but can be used in any web project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Oct. 13, 2011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 Introduction to </a:t>
            </a:r>
            <a:r>
              <a:rPr lang="en-US" dirty="0" smtClean="0"/>
              <a:t>SASS by </a:t>
            </a:r>
            <a:r>
              <a:rPr lang="en-US" dirty="0"/>
              <a:t>Jonathan Dean - </a:t>
            </a:r>
            <a:r>
              <a:rPr lang="en-US" dirty="0" err="1"/>
              <a:t>www.jonathandean.com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73DFF-DD2B-6642-BBA1-CB030DF38D4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0190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SASS and SCSS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47721"/>
            <a:ext cx="4040188" cy="639762"/>
          </a:xfrm>
        </p:spPr>
        <p:txBody>
          <a:bodyPr/>
          <a:lstStyle/>
          <a:p>
            <a:r>
              <a:rPr lang="en-US" dirty="0" smtClean="0"/>
              <a:t>SASS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87483"/>
            <a:ext cx="4040188" cy="3951288"/>
          </a:xfrm>
        </p:spPr>
        <p:txBody>
          <a:bodyPr/>
          <a:lstStyle/>
          <a:p>
            <a:r>
              <a:rPr lang="en-US" dirty="0" smtClean="0"/>
              <a:t>HAML-style indentation</a:t>
            </a:r>
          </a:p>
          <a:p>
            <a:r>
              <a:rPr lang="en-US" dirty="0" smtClean="0"/>
              <a:t>No brackets or semi-colons, based on indentation</a:t>
            </a:r>
          </a:p>
          <a:p>
            <a:r>
              <a:rPr lang="en-US" dirty="0" smtClean="0"/>
              <a:t>Less characters to type</a:t>
            </a:r>
          </a:p>
          <a:p>
            <a:r>
              <a:rPr lang="en-US" dirty="0" smtClean="0"/>
              <a:t>Enforced conventions/neatness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847721"/>
            <a:ext cx="4041775" cy="639762"/>
          </a:xfrm>
        </p:spPr>
        <p:txBody>
          <a:bodyPr/>
          <a:lstStyle/>
          <a:p>
            <a:r>
              <a:rPr lang="en-US" dirty="0" smtClean="0"/>
              <a:t>SCSS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87483"/>
            <a:ext cx="4041775" cy="3951288"/>
          </a:xfrm>
        </p:spPr>
        <p:txBody>
          <a:bodyPr/>
          <a:lstStyle/>
          <a:p>
            <a:r>
              <a:rPr lang="en-US" dirty="0" smtClean="0"/>
              <a:t>Semi-colon and bracket syntax</a:t>
            </a:r>
          </a:p>
          <a:p>
            <a:r>
              <a:rPr lang="en-US" dirty="0" smtClean="0"/>
              <a:t>Superset of normal CSS</a:t>
            </a:r>
          </a:p>
          <a:p>
            <a:r>
              <a:rPr lang="en-US" dirty="0" smtClean="0"/>
              <a:t>Normal CSS is also valid SCSS</a:t>
            </a:r>
          </a:p>
          <a:p>
            <a:r>
              <a:rPr lang="en-US" dirty="0" smtClean="0"/>
              <a:t>Newer and recommended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Oct. 13, 2011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 Introduction to SASS by Jonathan Dean - </a:t>
            </a:r>
            <a:r>
              <a:rPr lang="en-US" dirty="0" err="1"/>
              <a:t>www.jonathandean.com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73DFF-DD2B-6642-BBA1-CB030DF38D4D}" type="slidenum">
              <a:rPr lang="en-US" smtClean="0"/>
              <a:t>4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686485" y="1213541"/>
            <a:ext cx="41299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Helvetica"/>
                <a:cs typeface="Helvetica"/>
              </a:rPr>
              <a:t>Two available syntaxes</a:t>
            </a:r>
            <a:endParaRPr lang="en-US" sz="2800" b="1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6752325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SASS and SCSS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47721"/>
            <a:ext cx="4040188" cy="639762"/>
          </a:xfrm>
        </p:spPr>
        <p:txBody>
          <a:bodyPr/>
          <a:lstStyle/>
          <a:p>
            <a:r>
              <a:rPr lang="en-US" dirty="0" smtClean="0"/>
              <a:t>SASS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87483"/>
            <a:ext cx="4040188" cy="395128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$txt-size: 12px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$txt-color: #333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$link-color: #999</a:t>
            </a:r>
          </a:p>
          <a:p>
            <a:pPr marL="0" indent="0">
              <a:buNone/>
            </a:pPr>
            <a:endParaRPr lang="en-US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#main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	</a:t>
            </a:r>
            <a:r>
              <a:rPr lang="en-US" dirty="0" smtClean="0">
                <a:latin typeface="Courier"/>
                <a:cs typeface="Courier"/>
              </a:rPr>
              <a:t>font-size: $txt-size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	</a:t>
            </a:r>
            <a:r>
              <a:rPr lang="en-US" dirty="0" smtClean="0">
                <a:latin typeface="Courier"/>
                <a:cs typeface="Courier"/>
              </a:rPr>
              <a:t>color: $txt-color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	</a:t>
            </a:r>
            <a:r>
              <a:rPr lang="en-US" dirty="0" smtClean="0">
                <a:latin typeface="Courier"/>
                <a:cs typeface="Courier"/>
              </a:rPr>
              <a:t>a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	</a:t>
            </a:r>
            <a:r>
              <a:rPr lang="en-US" dirty="0" smtClean="0">
                <a:latin typeface="Courier"/>
                <a:cs typeface="Courier"/>
              </a:rPr>
              <a:t>	color: $link-color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	</a:t>
            </a:r>
            <a:r>
              <a:rPr lang="en-US" dirty="0" smtClean="0">
                <a:latin typeface="Courier"/>
                <a:cs typeface="Courier"/>
              </a:rPr>
              <a:t>	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847721"/>
            <a:ext cx="4041775" cy="639762"/>
          </a:xfrm>
        </p:spPr>
        <p:txBody>
          <a:bodyPr/>
          <a:lstStyle/>
          <a:p>
            <a:r>
              <a:rPr lang="en-US" dirty="0" smtClean="0"/>
              <a:t>SCSS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87483"/>
            <a:ext cx="4041775" cy="3951288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$txt-size: </a:t>
            </a:r>
            <a:r>
              <a:rPr lang="en-US" dirty="0" smtClean="0">
                <a:latin typeface="Courier"/>
                <a:cs typeface="Courier"/>
              </a:rPr>
              <a:t>12px;</a:t>
            </a: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$txt-color: #</a:t>
            </a:r>
            <a:r>
              <a:rPr lang="en-US" dirty="0" smtClean="0">
                <a:latin typeface="Courier"/>
                <a:cs typeface="Courier"/>
              </a:rPr>
              <a:t>333;</a:t>
            </a: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$link-color: #</a:t>
            </a:r>
            <a:r>
              <a:rPr lang="en-US" dirty="0" smtClean="0">
                <a:latin typeface="Courier"/>
                <a:cs typeface="Courier"/>
              </a:rPr>
              <a:t>999;</a:t>
            </a: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#</a:t>
            </a:r>
            <a:r>
              <a:rPr lang="en-US" dirty="0" smtClean="0">
                <a:latin typeface="Courier"/>
                <a:cs typeface="Courier"/>
              </a:rPr>
              <a:t>main{</a:t>
            </a: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	font-size: $txt-</a:t>
            </a:r>
            <a:r>
              <a:rPr lang="en-US" dirty="0" smtClean="0">
                <a:latin typeface="Courier"/>
                <a:cs typeface="Courier"/>
              </a:rPr>
              <a:t>size;</a:t>
            </a: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	color: $txt-</a:t>
            </a:r>
            <a:r>
              <a:rPr lang="en-US" dirty="0" smtClean="0">
                <a:latin typeface="Courier"/>
                <a:cs typeface="Courier"/>
              </a:rPr>
              <a:t>color;</a:t>
            </a: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	</a:t>
            </a:r>
            <a:r>
              <a:rPr lang="en-US" dirty="0" smtClean="0">
                <a:latin typeface="Courier"/>
                <a:cs typeface="Courier"/>
              </a:rPr>
              <a:t>a{</a:t>
            </a: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		color: $link-</a:t>
            </a:r>
            <a:r>
              <a:rPr lang="en-US" dirty="0" smtClean="0">
                <a:latin typeface="Courier"/>
                <a:cs typeface="Courier"/>
              </a:rPr>
              <a:t>color;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	}</a:t>
            </a: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}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Oct. 13, 2011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 Introduction to SASS by Jonathan Dean - </a:t>
            </a:r>
            <a:r>
              <a:rPr lang="en-US" dirty="0" err="1"/>
              <a:t>www.jonathandean.com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73DFF-DD2B-6642-BBA1-CB030DF38D4D}" type="slidenum">
              <a:rPr lang="en-US" smtClean="0"/>
              <a:t>5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686485" y="1213541"/>
            <a:ext cx="41299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Helvetica"/>
                <a:cs typeface="Helvetica"/>
              </a:rPr>
              <a:t>Two available syntaxes</a:t>
            </a:r>
            <a:endParaRPr lang="en-US" sz="2800" b="1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8803092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uiExpand="1"/>
      <p:bldP spid="5" grpId="0"/>
      <p:bldP spid="6" grpId="0" uiExpan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SASS and SCSS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563" y="1320504"/>
            <a:ext cx="8839130" cy="1268342"/>
          </a:xfrm>
        </p:spPr>
        <p:txBody>
          <a:bodyPr>
            <a:normAutofit/>
          </a:bodyPr>
          <a:lstStyle/>
          <a:p>
            <a:r>
              <a:rPr lang="en-US" dirty="0" smtClean="0"/>
              <a:t>Both syntaxes have the same functionality</a:t>
            </a:r>
          </a:p>
          <a:p>
            <a:r>
              <a:rPr lang="en-US" dirty="0" smtClean="0"/>
              <a:t>Both of the previous examples compile to: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Oct. 13, 2011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 Introduction to SASS by Jonathan Dean - </a:t>
            </a:r>
            <a:r>
              <a:rPr lang="en-US" dirty="0" err="1"/>
              <a:t>www.jonathandean.com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73DFF-DD2B-6642-BBA1-CB030DF38D4D}" type="slidenum">
              <a:rPr lang="en-US" smtClean="0"/>
              <a:t>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406768" y="2696310"/>
            <a:ext cx="748323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urier"/>
                <a:cs typeface="Courier"/>
              </a:rPr>
              <a:t>#main{</a:t>
            </a:r>
          </a:p>
          <a:p>
            <a:r>
              <a:rPr lang="en-US" sz="2400" dirty="0">
                <a:latin typeface="Courier"/>
                <a:cs typeface="Courier"/>
              </a:rPr>
              <a:t>	font-size: 12px;</a:t>
            </a:r>
          </a:p>
          <a:p>
            <a:r>
              <a:rPr lang="en-US" sz="2400" dirty="0">
                <a:latin typeface="Courier"/>
                <a:cs typeface="Courier"/>
              </a:rPr>
              <a:t>	color: #</a:t>
            </a:r>
            <a:r>
              <a:rPr lang="en-US" sz="2400" dirty="0" smtClean="0">
                <a:latin typeface="Courier"/>
                <a:cs typeface="Courier"/>
              </a:rPr>
              <a:t>333333;</a:t>
            </a:r>
            <a:endParaRPr lang="en-US" sz="2400" dirty="0">
              <a:latin typeface="Courier"/>
              <a:cs typeface="Courier"/>
            </a:endParaRPr>
          </a:p>
          <a:p>
            <a:r>
              <a:rPr lang="en-US" sz="2400" dirty="0">
                <a:latin typeface="Courier"/>
                <a:cs typeface="Courier"/>
              </a:rPr>
              <a:t>}</a:t>
            </a:r>
          </a:p>
          <a:p>
            <a:r>
              <a:rPr lang="en-US" sz="2400" dirty="0">
                <a:latin typeface="Courier"/>
                <a:cs typeface="Courier"/>
              </a:rPr>
              <a:t>#main a{</a:t>
            </a:r>
          </a:p>
          <a:p>
            <a:r>
              <a:rPr lang="en-US" sz="2400" dirty="0">
                <a:latin typeface="Courier"/>
                <a:cs typeface="Courier"/>
              </a:rPr>
              <a:t>	color: #</a:t>
            </a:r>
            <a:r>
              <a:rPr lang="en-US" sz="2400" dirty="0" smtClean="0">
                <a:latin typeface="Courier"/>
                <a:cs typeface="Courier"/>
              </a:rPr>
              <a:t>999999;</a:t>
            </a:r>
            <a:endParaRPr lang="en-US" sz="2400" dirty="0">
              <a:latin typeface="Courier"/>
              <a:cs typeface="Courier"/>
            </a:endParaRPr>
          </a:p>
          <a:p>
            <a:r>
              <a:rPr lang="en-US" sz="2400" dirty="0" smtClean="0">
                <a:latin typeface="Courier"/>
                <a:cs typeface="Courier"/>
              </a:rPr>
              <a:t>}</a:t>
            </a:r>
            <a:endParaRPr lang="en-US" sz="2400" dirty="0">
              <a:latin typeface="Courier"/>
              <a:cs typeface="Courier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4562" y="5416948"/>
            <a:ext cx="8755436" cy="951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400" dirty="0" smtClean="0">
                <a:latin typeface="Helvetica"/>
                <a:cs typeface="Helvetica"/>
              </a:rPr>
              <a:t>Already demonstrated basic variable usage and nesting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1400" b="1" dirty="0" smtClean="0">
                <a:latin typeface="Helvetica"/>
                <a:cs typeface="Helvetica"/>
              </a:rPr>
              <a:t>Note</a:t>
            </a:r>
            <a:r>
              <a:rPr lang="en-US" sz="1400" dirty="0" smtClean="0">
                <a:latin typeface="Helvetica"/>
                <a:cs typeface="Helvetica"/>
              </a:rPr>
              <a:t>: Some examples compile using different formatting, I changed them for the slides for readability</a:t>
            </a:r>
            <a:endParaRPr lang="en-US" sz="1400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0348915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on nesting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563" y="1320504"/>
            <a:ext cx="8839130" cy="643111"/>
          </a:xfrm>
        </p:spPr>
        <p:txBody>
          <a:bodyPr/>
          <a:lstStyle/>
          <a:p>
            <a:r>
              <a:rPr lang="en-US" dirty="0" smtClean="0"/>
              <a:t>You can reference the parent selector with </a:t>
            </a:r>
            <a:r>
              <a:rPr lang="en-US" sz="2800" dirty="0" smtClean="0">
                <a:latin typeface="Courier"/>
                <a:cs typeface="Courier"/>
              </a:rPr>
              <a:t>&amp;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Oct. 13, 2011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 Introduction to SASS by Jonathan Dean - </a:t>
            </a:r>
            <a:r>
              <a:rPr lang="en-US" dirty="0" err="1"/>
              <a:t>www.jonathandean.com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73DFF-DD2B-6642-BBA1-CB030DF38D4D}" type="slidenum">
              <a:rPr lang="en-US" smtClean="0"/>
              <a:t>7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96014" y="2471616"/>
            <a:ext cx="3929447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#content{</a:t>
            </a:r>
          </a:p>
          <a:p>
            <a:r>
              <a:rPr lang="en-US" dirty="0">
                <a:latin typeface="Courier"/>
                <a:cs typeface="Courier"/>
              </a:rPr>
              <a:t>	</a:t>
            </a:r>
            <a:r>
              <a:rPr lang="en-US" dirty="0" smtClean="0">
                <a:latin typeface="Courier"/>
                <a:cs typeface="Courier"/>
              </a:rPr>
              <a:t>font-size: 12px;</a:t>
            </a:r>
          </a:p>
          <a:p>
            <a:r>
              <a:rPr lang="en-US" dirty="0">
                <a:latin typeface="Courier"/>
                <a:cs typeface="Courier"/>
              </a:rPr>
              <a:t>	</a:t>
            </a:r>
            <a:r>
              <a:rPr lang="en-US" dirty="0" smtClean="0">
                <a:latin typeface="Courier"/>
                <a:cs typeface="Courier"/>
              </a:rPr>
              <a:t>&amp;, a{</a:t>
            </a:r>
          </a:p>
          <a:p>
            <a:r>
              <a:rPr lang="en-US" dirty="0" smtClean="0">
                <a:latin typeface="Courier"/>
                <a:cs typeface="Courier"/>
              </a:rPr>
              <a:t>		color: #333;</a:t>
            </a:r>
          </a:p>
          <a:p>
            <a:r>
              <a:rPr lang="en-US" dirty="0">
                <a:latin typeface="Courier"/>
                <a:cs typeface="Courier"/>
              </a:rPr>
              <a:t>	</a:t>
            </a:r>
            <a:r>
              <a:rPr lang="en-US" dirty="0" smtClean="0">
                <a:latin typeface="Courier"/>
                <a:cs typeface="Courier"/>
              </a:rPr>
              <a:t>} 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 smtClean="0">
                <a:latin typeface="Courier"/>
                <a:cs typeface="Courier"/>
              </a:rPr>
              <a:t>}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11077" y="2471616"/>
            <a:ext cx="4362615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#content{</a:t>
            </a:r>
          </a:p>
          <a:p>
            <a:r>
              <a:rPr lang="en-US" dirty="0" smtClean="0">
                <a:latin typeface="Courier"/>
                <a:cs typeface="Courier"/>
              </a:rPr>
              <a:t>	font-size: 12px;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 smtClean="0">
                <a:latin typeface="Courier"/>
                <a:cs typeface="Courier"/>
              </a:rPr>
              <a:t>}</a:t>
            </a:r>
          </a:p>
          <a:p>
            <a:r>
              <a:rPr lang="en-US" dirty="0" smtClean="0">
                <a:latin typeface="Courier"/>
                <a:cs typeface="Courier"/>
              </a:rPr>
              <a:t>#content, #content a{</a:t>
            </a:r>
            <a:r>
              <a:rPr lang="en-US" dirty="0">
                <a:latin typeface="Courier"/>
                <a:cs typeface="Courier"/>
              </a:rPr>
              <a:t>		</a:t>
            </a:r>
            <a:endParaRPr lang="en-US" dirty="0" smtClean="0">
              <a:latin typeface="Courier"/>
              <a:cs typeface="Courier"/>
            </a:endParaRPr>
          </a:p>
          <a:p>
            <a:r>
              <a:rPr lang="en-US" dirty="0" smtClean="0">
                <a:latin typeface="Courier"/>
                <a:cs typeface="Courier"/>
              </a:rPr>
              <a:t>	color</a:t>
            </a:r>
            <a:r>
              <a:rPr lang="en-US" dirty="0">
                <a:latin typeface="Courier"/>
                <a:cs typeface="Courier"/>
              </a:rPr>
              <a:t>: #333</a:t>
            </a:r>
            <a:r>
              <a:rPr lang="en-US" dirty="0" smtClean="0">
                <a:latin typeface="Courier"/>
                <a:cs typeface="Courier"/>
              </a:rPr>
              <a:t>;</a:t>
            </a:r>
          </a:p>
          <a:p>
            <a:r>
              <a:rPr lang="en-US" dirty="0" smtClean="0">
                <a:latin typeface="Courier"/>
                <a:cs typeface="Courier"/>
              </a:rPr>
              <a:t>}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7301" y="2032007"/>
            <a:ext cx="813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Helvetica"/>
                <a:cs typeface="Helvetica"/>
              </a:rPr>
              <a:t>SCSS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60627" y="2030001"/>
            <a:ext cx="1775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Helvetica"/>
                <a:cs typeface="Helvetica"/>
              </a:rPr>
              <a:t>Resulting CSS</a:t>
            </a:r>
          </a:p>
        </p:txBody>
      </p:sp>
    </p:spTree>
    <p:extLst>
      <p:ext uri="{BB962C8B-B14F-4D97-AF65-F5344CB8AC3E}">
        <p14:creationId xmlns:p14="http://schemas.microsoft.com/office/powerpoint/2010/main" val="41428358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Selector 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You can also extend other CSS declarations with @extend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 smtClean="0">
                <a:latin typeface="Courier"/>
                <a:cs typeface="Courier"/>
              </a:rPr>
              <a:t>.error{</a:t>
            </a:r>
          </a:p>
          <a:p>
            <a:pPr marL="914400" lvl="2" indent="0">
              <a:buNone/>
            </a:pPr>
            <a:r>
              <a:rPr lang="en-US" dirty="0">
                <a:latin typeface="Courier"/>
                <a:cs typeface="Courier"/>
              </a:rPr>
              <a:t>c</a:t>
            </a:r>
            <a:r>
              <a:rPr lang="en-US" dirty="0" smtClean="0">
                <a:latin typeface="Courier"/>
                <a:cs typeface="Courier"/>
              </a:rPr>
              <a:t>olor: red;</a:t>
            </a:r>
            <a:endParaRPr lang="en-US" dirty="0">
              <a:latin typeface="Courier"/>
              <a:cs typeface="Courier"/>
            </a:endParaRPr>
          </a:p>
          <a:p>
            <a:pPr marL="457200" lvl="1" indent="0">
              <a:buNone/>
            </a:pPr>
            <a:r>
              <a:rPr lang="en-US" dirty="0" smtClean="0">
                <a:latin typeface="Courier"/>
                <a:cs typeface="Courier"/>
              </a:rPr>
              <a:t>}</a:t>
            </a:r>
          </a:p>
          <a:p>
            <a:pPr marL="457200" lvl="1" indent="0">
              <a:buNone/>
            </a:pPr>
            <a:r>
              <a:rPr lang="en-US" dirty="0" smtClean="0">
                <a:latin typeface="Courier"/>
                <a:cs typeface="Courier"/>
              </a:rPr>
              <a:t>.</a:t>
            </a:r>
            <a:r>
              <a:rPr lang="en-US" dirty="0" err="1" smtClean="0">
                <a:latin typeface="Courier"/>
                <a:cs typeface="Courier"/>
              </a:rPr>
              <a:t>seriousError</a:t>
            </a:r>
            <a:r>
              <a:rPr lang="en-US" dirty="0" smtClean="0">
                <a:latin typeface="Courier"/>
                <a:cs typeface="Courier"/>
              </a:rPr>
              <a:t>{</a:t>
            </a:r>
          </a:p>
          <a:p>
            <a:pPr marL="914400" lvl="2" indent="0">
              <a:buNone/>
            </a:pPr>
            <a:r>
              <a:rPr lang="en-US" dirty="0" smtClean="0">
                <a:latin typeface="Courier"/>
                <a:cs typeface="Courier"/>
              </a:rPr>
              <a:t>@extend .error;</a:t>
            </a:r>
          </a:p>
          <a:p>
            <a:pPr marL="914400" lvl="2" indent="0">
              <a:buNone/>
            </a:pPr>
            <a:r>
              <a:rPr lang="en-US" dirty="0" smtClean="0">
                <a:latin typeface="Courier"/>
                <a:cs typeface="Courier"/>
              </a:rPr>
              <a:t>font-weight: bold;</a:t>
            </a:r>
            <a:endParaRPr lang="en-US" dirty="0">
              <a:latin typeface="Courier"/>
              <a:cs typeface="Courier"/>
            </a:endParaRPr>
          </a:p>
          <a:p>
            <a:pPr marL="457200" lvl="1" indent="0">
              <a:buNone/>
            </a:pPr>
            <a:r>
              <a:rPr lang="en-US" dirty="0" smtClean="0">
                <a:latin typeface="Courier"/>
                <a:cs typeface="Courier"/>
              </a:rPr>
              <a:t>}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b="1" dirty="0" smtClean="0">
                <a:solidFill>
                  <a:srgbClr val="C0504D"/>
                </a:solidFill>
              </a:rPr>
              <a:t>Resulting CSS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C0504D"/>
                </a:solidFill>
                <a:latin typeface="Courier"/>
                <a:cs typeface="Courier"/>
              </a:rPr>
              <a:t>.error, .</a:t>
            </a:r>
            <a:r>
              <a:rPr lang="en-US" dirty="0" err="1">
                <a:solidFill>
                  <a:srgbClr val="C0504D"/>
                </a:solidFill>
                <a:latin typeface="Courier"/>
                <a:cs typeface="Courier"/>
              </a:rPr>
              <a:t>seriousError</a:t>
            </a:r>
            <a:r>
              <a:rPr lang="en-US" dirty="0">
                <a:solidFill>
                  <a:srgbClr val="C0504D"/>
                </a:solidFill>
                <a:latin typeface="Courier"/>
                <a:cs typeface="Courier"/>
              </a:rPr>
              <a:t>{</a:t>
            </a:r>
          </a:p>
          <a:p>
            <a:pPr marL="914400" lvl="2" indent="0">
              <a:buNone/>
            </a:pPr>
            <a:r>
              <a:rPr lang="en-US" dirty="0">
                <a:solidFill>
                  <a:srgbClr val="C0504D"/>
                </a:solidFill>
                <a:latin typeface="Courier"/>
                <a:cs typeface="Courier"/>
              </a:rPr>
              <a:t>color: red;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C0504D"/>
                </a:solidFill>
                <a:latin typeface="Courier"/>
                <a:cs typeface="Courier"/>
              </a:rPr>
              <a:t>}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C0504D"/>
                </a:solidFill>
                <a:latin typeface="Courier"/>
                <a:cs typeface="Courier"/>
              </a:rPr>
              <a:t>.</a:t>
            </a:r>
            <a:r>
              <a:rPr lang="en-US" dirty="0" err="1">
                <a:solidFill>
                  <a:srgbClr val="C0504D"/>
                </a:solidFill>
                <a:latin typeface="Courier"/>
                <a:cs typeface="Courier"/>
              </a:rPr>
              <a:t>seriousError</a:t>
            </a:r>
            <a:r>
              <a:rPr lang="en-US" dirty="0">
                <a:solidFill>
                  <a:srgbClr val="C0504D"/>
                </a:solidFill>
                <a:latin typeface="Courier"/>
                <a:cs typeface="Courier"/>
              </a:rPr>
              <a:t>{</a:t>
            </a:r>
          </a:p>
          <a:p>
            <a:pPr marL="914400" lvl="2" indent="0">
              <a:buNone/>
            </a:pPr>
            <a:r>
              <a:rPr lang="en-US" dirty="0" smtClean="0">
                <a:solidFill>
                  <a:srgbClr val="C0504D"/>
                </a:solidFill>
                <a:latin typeface="Courier"/>
                <a:cs typeface="Courier"/>
              </a:rPr>
              <a:t>font</a:t>
            </a:r>
            <a:r>
              <a:rPr lang="en-US" dirty="0">
                <a:solidFill>
                  <a:srgbClr val="C0504D"/>
                </a:solidFill>
                <a:latin typeface="Courier"/>
                <a:cs typeface="Courier"/>
              </a:rPr>
              <a:t>-weight: bold;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C0504D"/>
                </a:solidFill>
                <a:latin typeface="Courier"/>
                <a:cs typeface="Courier"/>
              </a:rPr>
              <a:t>}</a:t>
            </a:r>
            <a:endParaRPr lang="en-US" dirty="0">
              <a:solidFill>
                <a:srgbClr val="C0504D"/>
              </a:solidFill>
              <a:latin typeface="Courier"/>
              <a:cs typeface="Courier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Oct. 13, 2011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 Introduction to SASS by Jonathan Dean - </a:t>
            </a:r>
            <a:r>
              <a:rPr lang="en-US" dirty="0" err="1"/>
              <a:t>www.jonathandean.com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73DFF-DD2B-6642-BBA1-CB030DF38D4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2496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Mixins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Mixins</a:t>
            </a:r>
            <a:r>
              <a:rPr lang="en-US" dirty="0" smtClean="0"/>
              <a:t> are sets of reusable styles, almost like methods in other languages</a:t>
            </a:r>
          </a:p>
          <a:p>
            <a:pPr marL="457200" lvl="1" indent="0">
              <a:buNone/>
            </a:pPr>
            <a:endParaRPr lang="en-US" dirty="0" smtClean="0">
              <a:latin typeface="Courier"/>
              <a:cs typeface="Courier"/>
            </a:endParaRPr>
          </a:p>
          <a:p>
            <a:pPr marL="457200" lvl="1" indent="0">
              <a:buNone/>
            </a:pPr>
            <a:r>
              <a:rPr lang="en-US" dirty="0" smtClean="0">
                <a:latin typeface="Courier"/>
                <a:cs typeface="Courier"/>
              </a:rPr>
              <a:t>@</a:t>
            </a:r>
            <a:r>
              <a:rPr lang="en-US" dirty="0" err="1" smtClean="0">
                <a:latin typeface="Courier"/>
                <a:cs typeface="Courier"/>
              </a:rPr>
              <a:t>mixin</a:t>
            </a:r>
            <a:r>
              <a:rPr lang="en-US" dirty="0" smtClean="0">
                <a:latin typeface="Courier"/>
                <a:cs typeface="Courier"/>
              </a:rPr>
              <a:t> awesome-text{</a:t>
            </a:r>
          </a:p>
          <a:p>
            <a:pPr marL="914400" lvl="2" indent="0">
              <a:buNone/>
            </a:pPr>
            <a:r>
              <a:rPr lang="en-US" dirty="0" smtClean="0">
                <a:latin typeface="Courier"/>
                <a:cs typeface="Courier"/>
              </a:rPr>
              <a:t>font-size: 24px;</a:t>
            </a:r>
          </a:p>
          <a:p>
            <a:pPr marL="914400" lvl="2" indent="0">
              <a:buNone/>
            </a:pPr>
            <a:r>
              <a:rPr lang="en-US" dirty="0" smtClean="0">
                <a:latin typeface="Courier"/>
                <a:cs typeface="Courier"/>
              </a:rPr>
              <a:t>font-weight: bold;</a:t>
            </a:r>
          </a:p>
          <a:p>
            <a:pPr marL="914400" lvl="2" indent="0">
              <a:buNone/>
            </a:pPr>
            <a:r>
              <a:rPr lang="en-US" dirty="0" smtClean="0">
                <a:latin typeface="Courier"/>
                <a:cs typeface="Courier"/>
              </a:rPr>
              <a:t>color: blue;</a:t>
            </a:r>
            <a:endParaRPr lang="en-US" dirty="0">
              <a:latin typeface="Courier"/>
              <a:cs typeface="Courier"/>
            </a:endParaRPr>
          </a:p>
          <a:p>
            <a:pPr marL="457200" lvl="1" indent="0">
              <a:buNone/>
            </a:pPr>
            <a:r>
              <a:rPr lang="en-US" dirty="0" smtClean="0">
                <a:latin typeface="Courier"/>
                <a:cs typeface="Courier"/>
              </a:rPr>
              <a:t>}</a:t>
            </a:r>
          </a:p>
          <a:p>
            <a:pPr marL="457200" lvl="1" indent="0">
              <a:buNone/>
            </a:pPr>
            <a:r>
              <a:rPr lang="en-US" dirty="0" smtClean="0">
                <a:latin typeface="Courier"/>
                <a:cs typeface="Courier"/>
              </a:rPr>
              <a:t>p{</a:t>
            </a:r>
          </a:p>
          <a:p>
            <a:pPr marL="914400" lvl="2" indent="0">
              <a:buNone/>
            </a:pPr>
            <a:r>
              <a:rPr lang="en-US" dirty="0" smtClean="0">
                <a:latin typeface="Courier"/>
                <a:cs typeface="Courier"/>
              </a:rPr>
              <a:t>@include awesome-text;</a:t>
            </a:r>
            <a:endParaRPr lang="en-US" dirty="0">
              <a:latin typeface="Courier"/>
              <a:cs typeface="Courier"/>
            </a:endParaRPr>
          </a:p>
          <a:p>
            <a:pPr marL="457200" lvl="1" indent="0">
              <a:buNone/>
            </a:pPr>
            <a:r>
              <a:rPr lang="en-US" dirty="0" smtClean="0">
                <a:latin typeface="Courier"/>
                <a:cs typeface="Courier"/>
              </a:rPr>
              <a:t>}</a:t>
            </a:r>
          </a:p>
          <a:p>
            <a:pPr marL="457200" lvl="1" indent="0">
              <a:buNone/>
            </a:pPr>
            <a:endParaRPr lang="en-US" b="1" dirty="0" smtClean="0"/>
          </a:p>
          <a:p>
            <a:pPr marL="457200" lvl="1" indent="0">
              <a:buNone/>
            </a:pPr>
            <a:r>
              <a:rPr lang="en-US" b="1" dirty="0" smtClean="0">
                <a:solidFill>
                  <a:srgbClr val="C0504D"/>
                </a:solidFill>
              </a:rPr>
              <a:t>Resulting CSS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chemeClr val="accent2"/>
                </a:solidFill>
                <a:latin typeface="Courier"/>
                <a:cs typeface="Courier"/>
              </a:rPr>
              <a:t>p</a:t>
            </a:r>
            <a:r>
              <a:rPr lang="en-US" dirty="0">
                <a:solidFill>
                  <a:schemeClr val="accent2"/>
                </a:solidFill>
                <a:latin typeface="Courier"/>
                <a:cs typeface="Courier"/>
              </a:rPr>
              <a:t>{</a:t>
            </a:r>
          </a:p>
          <a:p>
            <a:pPr marL="914400" lvl="2" indent="0">
              <a:buNone/>
            </a:pPr>
            <a:r>
              <a:rPr lang="en-US" dirty="0">
                <a:solidFill>
                  <a:schemeClr val="accent2"/>
                </a:solidFill>
                <a:latin typeface="Courier"/>
                <a:cs typeface="Courier"/>
              </a:rPr>
              <a:t>font-size: 24px;</a:t>
            </a:r>
          </a:p>
          <a:p>
            <a:pPr marL="914400" lvl="2" indent="0">
              <a:buNone/>
            </a:pPr>
            <a:r>
              <a:rPr lang="en-US" dirty="0">
                <a:solidFill>
                  <a:schemeClr val="accent2"/>
                </a:solidFill>
                <a:latin typeface="Courier"/>
                <a:cs typeface="Courier"/>
              </a:rPr>
              <a:t>font-weight: bold;</a:t>
            </a:r>
          </a:p>
          <a:p>
            <a:pPr marL="914400" lvl="2" indent="0">
              <a:buNone/>
            </a:pPr>
            <a:r>
              <a:rPr lang="en-US" dirty="0">
                <a:solidFill>
                  <a:schemeClr val="accent2"/>
                </a:solidFill>
                <a:latin typeface="Courier"/>
                <a:cs typeface="Courier"/>
              </a:rPr>
              <a:t>color: blue;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chemeClr val="accent2"/>
                </a:solidFill>
                <a:latin typeface="Courier"/>
                <a:cs typeface="Courier"/>
              </a:rPr>
              <a:t>}</a:t>
            </a:r>
            <a:endParaRPr lang="en-US" dirty="0">
              <a:solidFill>
                <a:schemeClr val="accent2"/>
              </a:solidFill>
              <a:latin typeface="Courier"/>
              <a:cs typeface="Courier"/>
            </a:endParaRP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Oct. 13, 2011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 Introduction to SASS by Jonathan Dean - </a:t>
            </a:r>
            <a:r>
              <a:rPr lang="en-US" dirty="0" err="1"/>
              <a:t>www.jonathandean.com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73DFF-DD2B-6642-BBA1-CB030DF38D4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5515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/>
    </p:bldLst>
  </p:timing>
</p:sld>
</file>

<file path=ppt/theme/theme1.xml><?xml version="1.0" encoding="utf-8"?>
<a:theme xmlns:a="http://schemas.openxmlformats.org/drawingml/2006/main" name="jonathandea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jonathandean.potx</Template>
  <TotalTime>10203</TotalTime>
  <Words>1557</Words>
  <Application>Microsoft Macintosh PowerPoint</Application>
  <PresentationFormat>On-screen Show (4:3)</PresentationFormat>
  <Paragraphs>409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Courier</vt:lpstr>
      <vt:lpstr>Helvetica</vt:lpstr>
      <vt:lpstr>jonathandean</vt:lpstr>
      <vt:lpstr>SASS For The Win!</vt:lpstr>
      <vt:lpstr>PowerPoint Presentation</vt:lpstr>
      <vt:lpstr>What is SASS?</vt:lpstr>
      <vt:lpstr>SASS and SCSS</vt:lpstr>
      <vt:lpstr>SASS and SCSS</vt:lpstr>
      <vt:lpstr>SASS and SCSS</vt:lpstr>
      <vt:lpstr>More on nesting</vt:lpstr>
      <vt:lpstr>Selector inheritance</vt:lpstr>
      <vt:lpstr>Mixins</vt:lpstr>
      <vt:lpstr>Mixins with parameters</vt:lpstr>
      <vt:lpstr>More advanced mixin example</vt:lpstr>
      <vt:lpstr>Mathematic operations</vt:lpstr>
      <vt:lpstr>Mathematic operations</vt:lpstr>
      <vt:lpstr>Interpolation</vt:lpstr>
      <vt:lpstr>Control directives</vt:lpstr>
      <vt:lpstr>Control directives</vt:lpstr>
      <vt:lpstr>Importing other SASS files</vt:lpstr>
      <vt:lpstr>Nested properties</vt:lpstr>
      <vt:lpstr>Color operations</vt:lpstr>
      <vt:lpstr>Variable defaults</vt:lpstr>
      <vt:lpstr>Using SASS without Rails</vt:lpstr>
      <vt:lpstr>Using SASS in a Rails application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Unlearning and Relearning jQuery</dc:title>
  <dc:creator>Jonathan Dean</dc:creator>
  <cp:lastModifiedBy>Microsoft Office User</cp:lastModifiedBy>
  <cp:revision>147</cp:revision>
  <dcterms:created xsi:type="dcterms:W3CDTF">2010-10-09T15:21:12Z</dcterms:created>
  <dcterms:modified xsi:type="dcterms:W3CDTF">2016-03-08T04:25:36Z</dcterms:modified>
</cp:coreProperties>
</file>