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66" r:id="rId4"/>
    <p:sldId id="270" r:id="rId5"/>
    <p:sldId id="271" r:id="rId6"/>
    <p:sldId id="269" r:id="rId7"/>
    <p:sldId id="277" r:id="rId8"/>
    <p:sldId id="272" r:id="rId9"/>
    <p:sldId id="273" r:id="rId10"/>
    <p:sldId id="276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201FA326-6603-4B88-8661-5A2958FBF0F2}">
          <p14:sldIdLst>
            <p14:sldId id="256"/>
            <p14:sldId id="267"/>
          </p14:sldIdLst>
        </p14:section>
        <p14:section name="Type Of Communications" id="{F26D7E94-AC40-48AD-BF7A-131D53BCE349}">
          <p14:sldIdLst>
            <p14:sldId id="266"/>
            <p14:sldId id="270"/>
            <p14:sldId id="271"/>
            <p14:sldId id="269"/>
          </p14:sldIdLst>
        </p14:section>
        <p14:section name="WebSockets" id="{D5DD52B3-0903-4C4B-B533-E8E121684046}">
          <p14:sldIdLst>
            <p14:sldId id="277"/>
            <p14:sldId id="272"/>
            <p14:sldId id="273"/>
            <p14:sldId id="276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91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3140">
          <p15:clr>
            <a:srgbClr val="A4A3A4"/>
          </p15:clr>
        </p15:guide>
        <p15:guide id="4" orient="horz" pos="1200">
          <p15:clr>
            <a:srgbClr val="A4A3A4"/>
          </p15:clr>
        </p15:guide>
        <p15:guide id="5" orient="horz" pos="1488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408">
          <p15:clr>
            <a:srgbClr val="A4A3A4"/>
          </p15:clr>
        </p15:guide>
        <p15:guide id="8" pos="5520">
          <p15:clr>
            <a:srgbClr val="A4A3A4"/>
          </p15:clr>
        </p15:guide>
        <p15:guide id="9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01" autoAdjust="0"/>
    <p:restoredTop sz="82585" autoAdjust="0"/>
  </p:normalViewPr>
  <p:slideViewPr>
    <p:cSldViewPr snapToGrid="0" showGuides="1">
      <p:cViewPr varScale="1">
        <p:scale>
          <a:sx n="86" d="100"/>
          <a:sy n="86" d="100"/>
        </p:scale>
        <p:origin x="936" y="67"/>
      </p:cViewPr>
      <p:guideLst>
        <p:guide orient="horz" pos="891"/>
        <p:guide orient="horz" pos="144"/>
        <p:guide orient="horz" pos="3140"/>
        <p:guide orient="horz" pos="1200"/>
        <p:guide orient="horz" pos="1488"/>
        <p:guide pos="2880"/>
        <p:guide pos="408"/>
        <p:guide pos="5520"/>
        <p:guide pos="2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1747" y="203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9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1E59FE2-92C6-4D5B-BA62-46B47204A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58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58758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44106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A621A-ADF5-4BCE-BAA2-10DB1030BB6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6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A621A-ADF5-4BCE-BAA2-10DB1030BB6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A621A-ADF5-4BCE-BAA2-10DB1030BB6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5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4069445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6654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448300"/>
            <a:ext cx="9144000" cy="1409700"/>
          </a:xfrm>
          <a:prstGeom prst="rect">
            <a:avLst/>
          </a:prstGeom>
          <a:gradFill rotWithShape="1"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gamma/>
                  <a:shade val="89020"/>
                  <a:invGamma/>
                  <a:alpha val="30000"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0" y="5435600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19822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DE58C-3BB4-49C5-8AA4-8A9C22A2DBA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287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228600"/>
            <a:ext cx="2182812" cy="3057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96038" cy="3057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C9A52-B089-487E-8695-8E8FC6F92CE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1959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71629-3566-4583-B983-E9C8BA84A6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83531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CA035-C87F-44E7-98A1-E05B2185BE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2515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16050"/>
            <a:ext cx="4251325" cy="187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8525" y="1416050"/>
            <a:ext cx="4251325" cy="1870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0D89-7255-4376-89CE-F685E6543E3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799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CA603-5643-4D3C-9F97-6814F104328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39314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A20D-42B5-44F5-8D29-F67EA3F135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5956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1BFAA-D5DD-404A-9B94-4B30A537796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3318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58150-6767-444A-A85C-97819EF8DBB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269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BDA14-C83B-4FDA-A198-DDB188178BC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7769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7233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16050"/>
            <a:ext cx="8655050" cy="187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ffectLst/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559F82C-E6F5-4614-9CD6-2D1E1EFE551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662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/>
              <a:t>© 2010 E4D LTD. All rights reserved. Tel: 054-5-767-300, Email: Eyal@E4D.co.il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ransition>
    <p:strips dir="rd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82880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227263" indent="-396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expertdays.co.i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C:\Users\Eyal\Desktop\experts4dlogo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5464175"/>
            <a:ext cx="1392237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889625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138363"/>
            <a:ext cx="7772400" cy="998537"/>
          </a:xfrm>
        </p:spPr>
        <p:txBody>
          <a:bodyPr/>
          <a:lstStyle/>
          <a:p>
            <a:pPr eaLnBrk="1" hangingPunct="1">
              <a:defRPr/>
            </a:pPr>
            <a:r>
              <a:rPr lang="en-US" sz="6600" dirty="0" smtClean="0"/>
              <a:t>Web Sockets</a:t>
            </a:r>
          </a:p>
        </p:txBody>
      </p:sp>
      <p:pic>
        <p:nvPicPr>
          <p:cNvPr id="3077" name="Picture 11" descr="SmallEyalP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8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1476375" y="5611813"/>
            <a:ext cx="3351213" cy="1030287"/>
          </a:xfrm>
          <a:ln algn="ctr"/>
        </p:spPr>
        <p:txBody>
          <a:bodyPr tIns="0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spc="120" dirty="0" smtClean="0"/>
              <a:t>Eyal Vardi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1600" spc="120" dirty="0" smtClean="0"/>
              <a:t>CEO E4D Solutions LTD</a:t>
            </a:r>
            <a:br>
              <a:rPr lang="en-US" sz="1600" spc="120" dirty="0" smtClean="0"/>
            </a:br>
            <a:r>
              <a:rPr lang="en-US" sz="1600" spc="120" dirty="0" smtClean="0"/>
              <a:t>Microsoft MVP Visual C#</a:t>
            </a:r>
            <a:br>
              <a:rPr lang="en-US" sz="1600" spc="120" dirty="0" smtClean="0"/>
            </a:br>
            <a:r>
              <a:rPr lang="en-US" sz="1600" spc="120" dirty="0" smtClean="0"/>
              <a:t>blog: www.eVardi.com</a:t>
            </a:r>
          </a:p>
        </p:txBody>
      </p:sp>
      <p:pic>
        <p:nvPicPr>
          <p:cNvPr id="3079" name="Picture 6" descr="NET-Frmwrk_h_rgb_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60325"/>
            <a:ext cx="27670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4025717"/>
          </a:xfrm>
        </p:spPr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data frames can be sent back and forth between the client and the server in full-duplex mode. </a:t>
            </a:r>
            <a:endParaRPr lang="en-US" dirty="0" smtClean="0"/>
          </a:p>
          <a:p>
            <a:endParaRPr lang="en-US" sz="1000" dirty="0" smtClean="0"/>
          </a:p>
          <a:p>
            <a:pPr lvl="1"/>
            <a:r>
              <a:rPr lang="en-US" dirty="0" smtClean="0"/>
              <a:t>Both </a:t>
            </a:r>
            <a:r>
              <a:rPr lang="en-US" dirty="0"/>
              <a:t>text and binary frames can be sent in either direction at the same time. </a:t>
            </a:r>
            <a:endParaRPr lang="en-US" dirty="0" smtClean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data is minimally framed with just two bytes. In the case of text frames, each frame starts with a 0x00 byte, ends with a 0xFF byte, and contains UTF-8 data in between. </a:t>
            </a:r>
            <a:endParaRPr lang="en-US" dirty="0" smtClean="0"/>
          </a:p>
          <a:p>
            <a:pPr lvl="1"/>
            <a:endParaRPr lang="en-US" sz="1000" dirty="0" smtClean="0"/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dirty="0"/>
              <a:t>text frames use a terminator, while binary frames use a length prefix.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23313" cy="750888"/>
          </a:xfrm>
        </p:spPr>
        <p:txBody>
          <a:bodyPr/>
          <a:lstStyle/>
          <a:p>
            <a:r>
              <a:rPr lang="en-US" sz="4000" dirty="0" err="1"/>
              <a:t>WebSocket</a:t>
            </a:r>
            <a:r>
              <a:rPr lang="en-US" sz="4000" dirty="0"/>
              <a:t> </a:t>
            </a:r>
            <a:r>
              <a:rPr lang="en-US" sz="4000" dirty="0" smtClean="0"/>
              <a:t>Protocol Handshake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5509926"/>
            <a:ext cx="6619875" cy="10194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11852962"/>
      </p:ext>
    </p:extLst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WebSocket</a:t>
            </a:r>
            <a:r>
              <a:rPr lang="en-US" dirty="0"/>
              <a:t> API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414462"/>
            <a:ext cx="8382000" cy="22240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myWebSocket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=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://www.websockets.org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myWebSocket.onopen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=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alert("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open ...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}; 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myWebSocket.onmessage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alert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Received Message: 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+ </a:t>
            </a:r>
            <a:r>
              <a:rPr lang="en-US" sz="14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evt.data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}; 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myWebSocket.onclose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=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alert("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closed.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myWebSocket.send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WebSockets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myWebSocket.close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68047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838200" y="3545421"/>
            <a:ext cx="7772400" cy="117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5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Web </a:t>
            </a:r>
            <a: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Socket Echo</a:t>
            </a:r>
            <a:br>
              <a:rPr lang="en-US"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(http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://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www.websocket.org/echo.html)</a:t>
            </a: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4" name="Picture 6" descr="C:\Users\Eyal\Desktop\experts4dlogo_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57725"/>
            <a:ext cx="2200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2573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Agenda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6050"/>
            <a:ext cx="8655050" cy="143443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Type of Communications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Web Sockets API’s</a:t>
            </a:r>
            <a:endParaRPr lang="he-IL" dirty="0" smtClean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399777"/>
            <a:ext cx="8115300" cy="3041717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C:\Users\Eyal\Desktop\experts4dlogo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4233863"/>
            <a:ext cx="2200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Type of Communications</a:t>
            </a:r>
            <a:endParaRPr lang="en-US" sz="54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Periodic polling</a:t>
            </a:r>
            <a:endParaRPr lang="en-US" dirty="0"/>
          </a:p>
        </p:txBody>
      </p:sp>
      <p:sp>
        <p:nvSpPr>
          <p:cNvPr id="69" name="Content Placeholder 68"/>
          <p:cNvSpPr>
            <a:spLocks noGrp="1"/>
          </p:cNvSpPr>
          <p:nvPr>
            <p:ph idx="1"/>
          </p:nvPr>
        </p:nvSpPr>
        <p:spPr>
          <a:xfrm>
            <a:off x="389436" y="2037987"/>
            <a:ext cx="8363938" cy="3656386"/>
          </a:xfrm>
        </p:spPr>
        <p:txBody>
          <a:bodyPr/>
          <a:lstStyle/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259625" lvl="1" indent="0">
              <a:buNone/>
            </a:pPr>
            <a:r>
              <a:rPr lang="nl-BE" dirty="0" smtClean="0"/>
              <a:t>Poll </a:t>
            </a:r>
            <a:r>
              <a:rPr lang="nl-BE" dirty="0" err="1" smtClean="0"/>
              <a:t>from</a:t>
            </a:r>
            <a:r>
              <a:rPr lang="nl-BE" dirty="0" smtClean="0"/>
              <a:t> time </a:t>
            </a:r>
            <a:r>
              <a:rPr lang="nl-BE" dirty="0" err="1" smtClean="0"/>
              <a:t>to</a:t>
            </a:r>
            <a:r>
              <a:rPr lang="nl-BE" dirty="0" smtClean="0"/>
              <a:t> time </a:t>
            </a:r>
            <a:r>
              <a:rPr lang="nl-BE" dirty="0" err="1" smtClean="0"/>
              <a:t>using</a:t>
            </a:r>
            <a:r>
              <a:rPr lang="nl-BE" dirty="0" smtClean="0"/>
              <a:t> Ajax</a:t>
            </a:r>
          </a:p>
          <a:p>
            <a:pPr marL="259625" lvl="1" indent="0">
              <a:buNone/>
            </a:pPr>
            <a:r>
              <a:rPr lang="nl-BE" dirty="0" smtClean="0"/>
              <a:t>Delay in </a:t>
            </a:r>
            <a:r>
              <a:rPr lang="nl-BE" dirty="0" err="1" smtClean="0"/>
              <a:t>communications</a:t>
            </a:r>
            <a:r>
              <a:rPr lang="nl-BE" dirty="0" smtClean="0"/>
              <a:t> </a:t>
            </a:r>
            <a:r>
              <a:rPr lang="nl-BE" dirty="0" err="1" smtClean="0"/>
              <a:t>due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polling</a:t>
            </a:r>
            <a:r>
              <a:rPr lang="nl-BE" dirty="0" smtClean="0"/>
              <a:t> interval</a:t>
            </a:r>
            <a:endParaRPr lang="en-US" dirty="0" smtClean="0"/>
          </a:p>
          <a:p>
            <a:pPr marL="259625" lvl="1" indent="0">
              <a:buNone/>
            </a:pPr>
            <a:r>
              <a:rPr lang="nl-BE" dirty="0" err="1" smtClean="0"/>
              <a:t>Wastes</a:t>
            </a:r>
            <a:r>
              <a:rPr lang="nl-BE" dirty="0" smtClean="0"/>
              <a:t> </a:t>
            </a:r>
            <a:r>
              <a:rPr lang="nl-BE" dirty="0" err="1" smtClean="0"/>
              <a:t>bandwidth</a:t>
            </a:r>
            <a:r>
              <a:rPr lang="nl-BE" dirty="0" smtClean="0"/>
              <a:t> &amp; </a:t>
            </a:r>
            <a:r>
              <a:rPr lang="nl-BE" dirty="0" err="1" smtClean="0"/>
              <a:t>latency</a:t>
            </a:r>
            <a:r>
              <a:rPr lang="nl-BE" dirty="0" smtClean="0"/>
              <a:t> </a:t>
            </a:r>
            <a:r>
              <a:rPr lang="nl-BE" dirty="0" smtClean="0">
                <a:sym typeface="Wingdings" pitchFamily="2" charset="2"/>
              </a:rPr>
              <a:t></a:t>
            </a:r>
            <a:endParaRPr lang="nl-BE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914649" y="2044772"/>
            <a:ext cx="106355" cy="1028968"/>
            <a:chOff x="1527492" y="2057400"/>
            <a:chExt cx="680720" cy="137160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53516" y="3482744"/>
            <a:ext cx="207134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049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Polling interval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044867" y="2044772"/>
            <a:ext cx="97183" cy="1028968"/>
            <a:chOff x="1527492" y="2057400"/>
            <a:chExt cx="680720" cy="137160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252753" y="2044772"/>
            <a:ext cx="100925" cy="1028968"/>
            <a:chOff x="1527492" y="2057400"/>
            <a:chExt cx="680720" cy="13716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460640" y="2044772"/>
            <a:ext cx="112555" cy="1028968"/>
            <a:chOff x="1527492" y="2057400"/>
            <a:chExt cx="680720" cy="137160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876408" y="2044772"/>
            <a:ext cx="103154" cy="1028968"/>
            <a:chOff x="1527492" y="2057400"/>
            <a:chExt cx="680720" cy="137160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668522" y="2044772"/>
            <a:ext cx="91522" cy="1028968"/>
            <a:chOff x="1527492" y="2057400"/>
            <a:chExt cx="680720" cy="137160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8084299" y="2053618"/>
            <a:ext cx="103895" cy="1028968"/>
            <a:chOff x="1527492" y="2057400"/>
            <a:chExt cx="680720" cy="1371600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1527492" y="2057400"/>
              <a:ext cx="0" cy="1371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208212" y="2057400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27492" y="2057400"/>
              <a:ext cx="680720" cy="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75106" y="3073741"/>
            <a:ext cx="7994628" cy="3571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4" tIns="45722" rIns="91444" bIns="45722" numCol="1" rtlCol="0" anchor="ctr" anchorCtr="0" compatLnSpc="1">
            <a:prstTxWarp prst="textNoShape">
              <a:avLst/>
            </a:prstTxWarp>
          </a:bodyPr>
          <a:lstStyle/>
          <a:p>
            <a:pPr algn="ctr" defTabSz="914182"/>
            <a:r>
              <a: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Client</a:t>
            </a:r>
          </a:p>
        </p:txBody>
      </p:sp>
      <p:sp>
        <p:nvSpPr>
          <p:cNvPr id="66" name="Left Brace 65"/>
          <p:cNvSpPr/>
          <p:nvPr/>
        </p:nvSpPr>
        <p:spPr>
          <a:xfrm rot="16200000">
            <a:off x="1335218" y="2792149"/>
            <a:ext cx="395431" cy="10238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21910" tIns="60954" rIns="121910" bIns="60954" rtlCol="0" anchor="ctr"/>
          <a:lstStyle/>
          <a:p>
            <a:pPr algn="ctr" defTabSz="1219049"/>
            <a:endParaRPr lang="en-US" sz="2401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663379" y="1687593"/>
            <a:ext cx="7994628" cy="357179"/>
          </a:xfrm>
          <a:prstGeom prst="rect">
            <a:avLst/>
          </a:prstGeom>
          <a:gradFill>
            <a:gsLst>
              <a:gs pos="0">
                <a:srgbClr val="00B050"/>
              </a:gs>
              <a:gs pos="80000">
                <a:srgbClr val="92D050"/>
              </a:gs>
              <a:gs pos="100000">
                <a:srgbClr val="92D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4" tIns="45722" rIns="91444" bIns="45722" numCol="1" rtlCol="0" anchor="ctr" anchorCtr="0" compatLnSpc="1">
            <a:prstTxWarp prst="textNoShape">
              <a:avLst/>
            </a:prstTxWarp>
          </a:bodyPr>
          <a:lstStyle/>
          <a:p>
            <a:pPr algn="ctr" defTabSz="914182"/>
            <a:r>
              <a: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+mn-cs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34798347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Long polling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389436" y="2095152"/>
            <a:ext cx="8363938" cy="3656386"/>
          </a:xfrm>
        </p:spPr>
        <p:txBody>
          <a:bodyPr/>
          <a:lstStyle/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259625" lvl="1" indent="0">
              <a:buNone/>
            </a:pPr>
            <a:r>
              <a:rPr lang="nl-BE" dirty="0" smtClean="0"/>
              <a:t>Poll but </a:t>
            </a:r>
            <a:r>
              <a:rPr lang="nl-BE" dirty="0" err="1" smtClean="0"/>
              <a:t>don’t</a:t>
            </a:r>
            <a:r>
              <a:rPr lang="nl-BE" dirty="0" smtClean="0"/>
              <a:t> </a:t>
            </a:r>
            <a:r>
              <a:rPr lang="nl-BE" dirty="0" err="1" smtClean="0"/>
              <a:t>respond</a:t>
            </a:r>
            <a:r>
              <a:rPr lang="nl-BE" dirty="0" smtClean="0"/>
              <a:t> </a:t>
            </a:r>
            <a:r>
              <a:rPr lang="nl-BE" dirty="0" err="1" smtClean="0"/>
              <a:t>untill</a:t>
            </a:r>
            <a:r>
              <a:rPr lang="nl-BE" dirty="0" smtClean="0"/>
              <a:t> </a:t>
            </a:r>
            <a:r>
              <a:rPr lang="nl-BE" dirty="0" err="1" smtClean="0"/>
              <a:t>there’s</a:t>
            </a:r>
            <a:r>
              <a:rPr lang="nl-BE" dirty="0" smtClean="0"/>
              <a:t> data</a:t>
            </a:r>
          </a:p>
          <a:p>
            <a:pPr marL="259625" lvl="1" indent="0">
              <a:buNone/>
            </a:pPr>
            <a:r>
              <a:rPr lang="nl-BE" dirty="0" smtClean="0"/>
              <a:t>Poll </a:t>
            </a:r>
            <a:r>
              <a:rPr lang="nl-BE" dirty="0" err="1" smtClean="0"/>
              <a:t>again</a:t>
            </a:r>
            <a:r>
              <a:rPr lang="nl-BE" dirty="0" smtClean="0"/>
              <a:t> </a:t>
            </a:r>
            <a:r>
              <a:rPr lang="nl-BE" dirty="0" err="1" smtClean="0"/>
              <a:t>after</a:t>
            </a:r>
            <a:r>
              <a:rPr lang="nl-BE" dirty="0" smtClean="0"/>
              <a:t> data </a:t>
            </a:r>
            <a:r>
              <a:rPr lang="nl-BE" dirty="0" err="1" smtClean="0"/>
              <a:t>received</a:t>
            </a:r>
            <a:r>
              <a:rPr lang="nl-BE" dirty="0" smtClean="0"/>
              <a:t> or </a:t>
            </a:r>
            <a:r>
              <a:rPr lang="nl-BE" dirty="0" err="1" smtClean="0"/>
              <a:t>after</a:t>
            </a:r>
            <a:r>
              <a:rPr lang="nl-BE" dirty="0" smtClean="0"/>
              <a:t> the </a:t>
            </a:r>
            <a:r>
              <a:rPr lang="nl-BE" dirty="0" err="1" smtClean="0"/>
              <a:t>connection</a:t>
            </a:r>
            <a:r>
              <a:rPr lang="nl-BE" dirty="0" smtClean="0"/>
              <a:t> </a:t>
            </a:r>
            <a:r>
              <a:rPr lang="nl-BE" dirty="0" err="1" smtClean="0"/>
              <a:t>times</a:t>
            </a:r>
            <a:r>
              <a:rPr lang="nl-BE" dirty="0" smtClean="0"/>
              <a:t> out</a:t>
            </a:r>
          </a:p>
          <a:p>
            <a:pPr marL="259625" lvl="1" indent="0">
              <a:buNone/>
            </a:pPr>
            <a:r>
              <a:rPr lang="nl-BE" dirty="0" err="1" smtClean="0"/>
              <a:t>Consumes</a:t>
            </a:r>
            <a:r>
              <a:rPr lang="nl-BE" dirty="0" smtClean="0"/>
              <a:t> server </a:t>
            </a:r>
            <a:r>
              <a:rPr lang="nl-BE" dirty="0" err="1" smtClean="0"/>
              <a:t>threads</a:t>
            </a:r>
            <a:r>
              <a:rPr lang="nl-BE" dirty="0" smtClean="0"/>
              <a:t> &amp; </a:t>
            </a:r>
            <a:r>
              <a:rPr lang="nl-BE" dirty="0" err="1" smtClean="0"/>
              <a:t>connection</a:t>
            </a:r>
            <a:r>
              <a:rPr lang="nl-BE" dirty="0" smtClean="0"/>
              <a:t> resources </a:t>
            </a:r>
            <a:r>
              <a:rPr lang="nl-BE" dirty="0" smtClean="0">
                <a:sym typeface="Wingdings" pitchFamily="2" charset="2"/>
              </a:rPr>
              <a:t>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748413" y="2058147"/>
            <a:ext cx="548783" cy="1028968"/>
            <a:chOff x="1522412" y="4977063"/>
            <a:chExt cx="731520" cy="13716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382263" y="2058147"/>
            <a:ext cx="1088527" cy="1028968"/>
            <a:chOff x="1522412" y="4977063"/>
            <a:chExt cx="731520" cy="13716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543389" y="2058147"/>
            <a:ext cx="2343166" cy="1028968"/>
            <a:chOff x="1522412" y="4977063"/>
            <a:chExt cx="731520" cy="13716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978619" y="2045472"/>
            <a:ext cx="548783" cy="1028968"/>
            <a:chOff x="1522412" y="4977063"/>
            <a:chExt cx="731520" cy="13716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607432" y="2058147"/>
            <a:ext cx="548783" cy="1028968"/>
            <a:chOff x="1522412" y="4977063"/>
            <a:chExt cx="731520" cy="137160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47400" y="2058147"/>
            <a:ext cx="1088527" cy="1028968"/>
            <a:chOff x="1522412" y="4977063"/>
            <a:chExt cx="731520" cy="137160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421692" y="2045472"/>
            <a:ext cx="1088527" cy="1028968"/>
            <a:chOff x="1522412" y="4977063"/>
            <a:chExt cx="731520" cy="137160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74268" y="3074441"/>
            <a:ext cx="7994628" cy="3571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4" tIns="45722" rIns="91444" bIns="45722" numCol="1" rtlCol="0" anchor="ctr" anchorCtr="0" compatLnSpc="1">
            <a:prstTxWarp prst="textNoShape">
              <a:avLst/>
            </a:prstTxWarp>
          </a:bodyPr>
          <a:lstStyle/>
          <a:p>
            <a:pPr algn="ctr" defTabSz="914182"/>
            <a:r>
              <a: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+mn-cs"/>
              </a:rPr>
              <a:t>Client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63379" y="1688296"/>
            <a:ext cx="7994628" cy="357179"/>
          </a:xfrm>
          <a:prstGeom prst="rect">
            <a:avLst/>
          </a:prstGeom>
          <a:gradFill>
            <a:gsLst>
              <a:gs pos="0">
                <a:srgbClr val="00B050"/>
              </a:gs>
              <a:gs pos="80000">
                <a:srgbClr val="92D050"/>
              </a:gs>
              <a:gs pos="100000">
                <a:srgbClr val="92D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4" tIns="45722" rIns="91444" bIns="45722" numCol="1" rtlCol="0" anchor="ctr" anchorCtr="0" compatLnSpc="1">
            <a:prstTxWarp prst="textNoShape">
              <a:avLst/>
            </a:prstTxWarp>
          </a:bodyPr>
          <a:lstStyle/>
          <a:p>
            <a:pPr algn="ctr" defTabSz="914182"/>
            <a:r>
              <a: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+mn-cs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6171083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16490" y="1688296"/>
            <a:ext cx="323542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itchFamily="49" charset="0"/>
                <a:ea typeface="Segoe UI" pitchFamily="34" charset="0"/>
                <a:cs typeface="Consolas" pitchFamily="49" charset="0"/>
              </a:rPr>
              <a:t>HTTP/1.1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200 OK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Content-Type: text/plain</a:t>
            </a:r>
            <a:br>
              <a:rPr lang="en-US" sz="1400" dirty="0">
                <a:latin typeface="Consolas" pitchFamily="49" charset="0"/>
                <a:cs typeface="Consolas" pitchFamily="49" charset="0"/>
              </a:rPr>
            </a:br>
            <a:r>
              <a:rPr lang="en-US" sz="1400" dirty="0">
                <a:latin typeface="Consolas" pitchFamily="49" charset="0"/>
                <a:cs typeface="Consolas" pitchFamily="49" charset="0"/>
              </a:rPr>
              <a:t>Transfer-Encoding: chunked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Forever</a:t>
            </a:r>
            <a:r>
              <a:rPr lang="nl-BE" dirty="0" smtClean="0"/>
              <a:t> Frame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389436" y="2095152"/>
            <a:ext cx="7042496" cy="3508653"/>
          </a:xfrm>
        </p:spPr>
        <p:txBody>
          <a:bodyPr/>
          <a:lstStyle/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259625" lvl="1" indent="0">
              <a:buNone/>
            </a:pPr>
            <a:r>
              <a:rPr lang="nl-BE" dirty="0" smtClean="0"/>
              <a:t>Server </a:t>
            </a:r>
            <a:r>
              <a:rPr lang="nl-BE" dirty="0" err="1" smtClean="0"/>
              <a:t>tells</a:t>
            </a:r>
            <a:r>
              <a:rPr lang="nl-BE" dirty="0" smtClean="0"/>
              <a:t>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that</a:t>
            </a:r>
            <a:r>
              <a:rPr lang="nl-BE" dirty="0" smtClean="0"/>
              <a:t> response is </a:t>
            </a:r>
            <a:r>
              <a:rPr lang="nl-BE" dirty="0" err="1" smtClean="0"/>
              <a:t>chuncked</a:t>
            </a:r>
            <a:endParaRPr lang="nl-BE" dirty="0" smtClean="0"/>
          </a:p>
          <a:p>
            <a:pPr marL="259625" lvl="1" indent="0">
              <a:buNone/>
            </a:pPr>
            <a:r>
              <a:rPr lang="nl-BE" dirty="0" smtClean="0"/>
              <a:t>Client </a:t>
            </a:r>
            <a:r>
              <a:rPr lang="nl-BE" dirty="0" err="1" smtClean="0"/>
              <a:t>keeps</a:t>
            </a:r>
            <a:r>
              <a:rPr lang="nl-BE" dirty="0" smtClean="0"/>
              <a:t> </a:t>
            </a:r>
            <a:r>
              <a:rPr lang="nl-BE" dirty="0" err="1" smtClean="0"/>
              <a:t>connection</a:t>
            </a:r>
            <a:r>
              <a:rPr lang="nl-BE" dirty="0" smtClean="0"/>
              <a:t> open </a:t>
            </a:r>
            <a:r>
              <a:rPr lang="nl-BE" dirty="0" err="1" smtClean="0"/>
              <a:t>untill</a:t>
            </a:r>
            <a:r>
              <a:rPr lang="nl-BE" dirty="0" smtClean="0"/>
              <a:t> server </a:t>
            </a:r>
            <a:r>
              <a:rPr lang="nl-BE" dirty="0" err="1" smtClean="0"/>
              <a:t>closes</a:t>
            </a:r>
            <a:r>
              <a:rPr lang="nl-BE" dirty="0" smtClean="0"/>
              <a:t> </a:t>
            </a:r>
            <a:r>
              <a:rPr lang="nl-BE" dirty="0" err="1" smtClean="0"/>
              <a:t>it</a:t>
            </a:r>
            <a:endParaRPr lang="nl-BE" dirty="0" smtClean="0"/>
          </a:p>
          <a:p>
            <a:pPr marL="259625" lvl="1" indent="0">
              <a:buNone/>
            </a:pPr>
            <a:r>
              <a:rPr lang="nl-BE" dirty="0" smtClean="0"/>
              <a:t>Server pushes data </a:t>
            </a:r>
            <a:r>
              <a:rPr lang="nl-BE" dirty="0" err="1" smtClean="0"/>
              <a:t>to</a:t>
            </a:r>
            <a:r>
              <a:rPr lang="nl-BE" dirty="0" smtClean="0"/>
              <a:t> the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followed</a:t>
            </a:r>
            <a:r>
              <a:rPr lang="nl-BE" dirty="0" smtClean="0"/>
              <a:t>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smtClean="0">
                <a:latin typeface="Consolas" pitchFamily="49" charset="0"/>
                <a:cs typeface="Consolas" pitchFamily="49" charset="0"/>
              </a:rPr>
              <a:t>\0</a:t>
            </a:r>
          </a:p>
          <a:p>
            <a:pPr marL="259625" lvl="1" indent="0">
              <a:buNone/>
            </a:pPr>
            <a:r>
              <a:rPr lang="nl-BE" dirty="0" err="1"/>
              <a:t>Consumes</a:t>
            </a:r>
            <a:r>
              <a:rPr lang="nl-BE" dirty="0"/>
              <a:t> server </a:t>
            </a:r>
            <a:r>
              <a:rPr lang="nl-BE" dirty="0" err="1"/>
              <a:t>threads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748413" y="2058147"/>
            <a:ext cx="548783" cy="1028968"/>
            <a:chOff x="1522412" y="4977063"/>
            <a:chExt cx="731520" cy="13716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2241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22412" y="4977063"/>
              <a:ext cx="73152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297196" y="2058147"/>
            <a:ext cx="1173593" cy="1028968"/>
            <a:chOff x="1465245" y="4977063"/>
            <a:chExt cx="788687" cy="13716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65245" y="4977063"/>
              <a:ext cx="788687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381870" y="2045475"/>
            <a:ext cx="2504685" cy="1041640"/>
            <a:chOff x="1471987" y="4960171"/>
            <a:chExt cx="781945" cy="138849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253932" y="4977063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471987" y="4960171"/>
              <a:ext cx="781945" cy="1689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 flipV="1">
            <a:off x="4886555" y="2045473"/>
            <a:ext cx="457002" cy="12675"/>
          </a:xfrm>
          <a:prstGeom prst="line">
            <a:avLst/>
          </a:prstGeom>
          <a:ln>
            <a:solidFill>
              <a:srgbClr val="4D4D4D"/>
            </a:solidFill>
            <a:prstDash val="sysDot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74268" y="3074441"/>
            <a:ext cx="4680177" cy="3571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4" tIns="45722" rIns="91444" bIns="45722" numCol="1" rtlCol="0" anchor="ctr" anchorCtr="0" compatLnSpc="1">
            <a:prstTxWarp prst="textNoShape">
              <a:avLst/>
            </a:prstTxWarp>
          </a:bodyPr>
          <a:lstStyle/>
          <a:p>
            <a:pPr algn="ctr" defTabSz="914182"/>
            <a:r>
              <a: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+mn-cs"/>
              </a:rPr>
              <a:t>Client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16490" y="2731215"/>
            <a:ext cx="323542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400" dirty="0">
                <a:latin typeface="Consolas" pitchFamily="49" charset="0"/>
                <a:ea typeface="Segoe UI" pitchFamily="34" charset="0"/>
                <a:cs typeface="Consolas" pitchFamily="49" charset="0"/>
              </a:rPr>
              <a:t>&lt;script&gt;</a:t>
            </a:r>
            <a:r>
              <a:rPr lang="nl-BE" sz="1400" dirty="0" err="1">
                <a:latin typeface="Consolas" pitchFamily="49" charset="0"/>
                <a:ea typeface="Segoe UI" pitchFamily="34" charset="0"/>
                <a:cs typeface="Consolas" pitchFamily="49" charset="0"/>
              </a:rPr>
              <a:t>eval</a:t>
            </a:r>
            <a:r>
              <a:rPr lang="nl-BE" sz="1400" dirty="0">
                <a:latin typeface="Consolas" pitchFamily="49" charset="0"/>
                <a:ea typeface="Segoe UI" pitchFamily="34" charset="0"/>
                <a:cs typeface="Consolas" pitchFamily="49" charset="0"/>
              </a:rPr>
              <a:t>("... ")&lt;/script&gt;\0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6490" y="3127805"/>
            <a:ext cx="323542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400" dirty="0">
                <a:latin typeface="Consolas" pitchFamily="49" charset="0"/>
                <a:ea typeface="Segoe UI" pitchFamily="34" charset="0"/>
                <a:cs typeface="Consolas" pitchFamily="49" charset="0"/>
              </a:rPr>
              <a:t>&lt;script&gt;</a:t>
            </a:r>
            <a:r>
              <a:rPr lang="nl-BE" sz="1400" dirty="0" err="1">
                <a:latin typeface="Consolas" pitchFamily="49" charset="0"/>
                <a:ea typeface="Segoe UI" pitchFamily="34" charset="0"/>
                <a:cs typeface="Consolas" pitchFamily="49" charset="0"/>
              </a:rPr>
              <a:t>eval</a:t>
            </a:r>
            <a:r>
              <a:rPr lang="nl-BE" sz="1400" dirty="0">
                <a:latin typeface="Consolas" pitchFamily="49" charset="0"/>
                <a:ea typeface="Segoe UI" pitchFamily="34" charset="0"/>
                <a:cs typeface="Consolas" pitchFamily="49" charset="0"/>
              </a:rPr>
              <a:t>("... ")&lt;/script&gt;\0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63380" y="1688296"/>
            <a:ext cx="4680177" cy="357179"/>
          </a:xfrm>
          <a:prstGeom prst="rect">
            <a:avLst/>
          </a:prstGeom>
          <a:gradFill>
            <a:gsLst>
              <a:gs pos="0">
                <a:srgbClr val="00B050"/>
              </a:gs>
              <a:gs pos="80000">
                <a:srgbClr val="92D050"/>
              </a:gs>
              <a:gs pos="100000">
                <a:srgbClr val="92D050"/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4" tIns="45722" rIns="91444" bIns="45722" numCol="1" rtlCol="0" anchor="ctr" anchorCtr="0" compatLnSpc="1">
            <a:prstTxWarp prst="textNoShape">
              <a:avLst/>
            </a:prstTxWarp>
          </a:bodyPr>
          <a:lstStyle/>
          <a:p>
            <a:pPr algn="ctr" defTabSz="914182"/>
            <a:r>
              <a:rPr lang="en-US" sz="2176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+mn-cs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11319990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C:\Users\Eyal\Desktop\experts4dlogo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3" y="4233863"/>
            <a:ext cx="2200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</a:rPr>
              <a:t>WebSockets</a:t>
            </a:r>
            <a:endParaRPr lang="en-US" sz="54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37332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WebSockets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6050"/>
            <a:ext cx="8655050" cy="3822585"/>
          </a:xfrm>
        </p:spPr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is a web technology providing for bi-directional, full-duplex communications channels over a single TCP connection</a:t>
            </a:r>
            <a:r>
              <a:rPr lang="en-US" dirty="0" smtClean="0"/>
              <a:t>.</a:t>
            </a:r>
          </a:p>
          <a:p>
            <a:endParaRPr lang="en-US" sz="1000" dirty="0"/>
          </a:p>
          <a:p>
            <a:r>
              <a:rPr lang="en-US" dirty="0"/>
              <a:t>the communications are done over the regular TCP port number </a:t>
            </a:r>
            <a:r>
              <a:rPr lang="en-US" dirty="0" smtClean="0"/>
              <a:t>80 or 443.</a:t>
            </a:r>
          </a:p>
          <a:p>
            <a:endParaRPr lang="en-US" sz="1000" dirty="0"/>
          </a:p>
          <a:p>
            <a:r>
              <a:rPr lang="en-US" dirty="0"/>
              <a:t>ws:// and wss:// prefix to indicate a </a:t>
            </a:r>
            <a:r>
              <a:rPr lang="en-US" dirty="0" err="1"/>
              <a:t>WebSocket</a:t>
            </a:r>
            <a:r>
              <a:rPr lang="en-US" dirty="0"/>
              <a:t> and a </a:t>
            </a:r>
            <a:r>
              <a:rPr lang="en-US" dirty="0" err="1"/>
              <a:t>WebSocket</a:t>
            </a:r>
            <a:r>
              <a:rPr lang="en-US" dirty="0"/>
              <a:t> Secure connection, respectively.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4984750"/>
            <a:ext cx="1581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61937"/>
      </p:ext>
    </p:extLst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WebSocket</a:t>
            </a:r>
            <a:r>
              <a:rPr lang="en-US" sz="4000" dirty="0"/>
              <a:t> </a:t>
            </a:r>
            <a:r>
              <a:rPr lang="en-US" sz="4000" dirty="0" smtClean="0"/>
              <a:t>Protocol Handshake</a:t>
            </a:r>
            <a:endParaRPr lang="en-US" sz="4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04800" y="1235075"/>
            <a:ext cx="8655050" cy="1089529"/>
          </a:xfrm>
        </p:spPr>
        <p:txBody>
          <a:bodyPr/>
          <a:lstStyle/>
          <a:p>
            <a:r>
              <a:rPr lang="en-US" sz="2400" dirty="0"/>
              <a:t>To establish a </a:t>
            </a:r>
            <a:r>
              <a:rPr lang="en-US" sz="2400" dirty="0" err="1"/>
              <a:t>WebSocket</a:t>
            </a:r>
            <a:r>
              <a:rPr lang="en-US" sz="2400" dirty="0"/>
              <a:t> connection, the client sends a </a:t>
            </a:r>
            <a:r>
              <a:rPr lang="en-US" sz="2400" dirty="0" err="1"/>
              <a:t>WebSocket</a:t>
            </a:r>
            <a:r>
              <a:rPr lang="en-US" sz="2400" dirty="0"/>
              <a:t> handshake request, and the server sends a </a:t>
            </a:r>
            <a:r>
              <a:rPr lang="en-US" sz="2400" dirty="0" err="1"/>
              <a:t>WebSocket</a:t>
            </a:r>
            <a:r>
              <a:rPr lang="en-US" sz="2400" dirty="0"/>
              <a:t> handshake </a:t>
            </a:r>
            <a:r>
              <a:rPr lang="en-US" sz="2400" dirty="0" smtClean="0"/>
              <a:t>response.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38174" y="5125819"/>
            <a:ext cx="8115299" cy="13749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HTTP/1.1 101 Switching Protocols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Upgrade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Upgrade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Sec-</a:t>
            </a:r>
            <a:r>
              <a:rPr lang="en-US" sz="16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-Accept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HSmrc0sMlYUkAGmm5OPpG2HaGWk=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Sec-</a:t>
            </a:r>
            <a:r>
              <a:rPr lang="en-US" sz="1600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-Protocol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chat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8175" y="2752725"/>
            <a:ext cx="8115298" cy="2128837"/>
            <a:chOff x="638175" y="2409825"/>
            <a:chExt cx="8115298" cy="2128837"/>
          </a:xfrm>
        </p:grpSpPr>
        <p:sp>
          <p:nvSpPr>
            <p:cNvPr id="7" name="Rectangle 6"/>
            <p:cNvSpPr/>
            <p:nvPr/>
          </p:nvSpPr>
          <p:spPr bwMode="auto">
            <a:xfrm>
              <a:off x="638175" y="2409825"/>
              <a:ext cx="8115298" cy="212883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GET </a:t>
              </a:r>
              <a:r>
                <a:rPr lang="en-US" sz="16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sz="1600" dirty="0" err="1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mychat</a:t>
              </a:r>
              <a:r>
                <a:rPr lang="en-US" sz="16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HTTP/1.1</a:t>
              </a:r>
            </a:p>
            <a:p>
              <a:r>
                <a:rPr lang="en-US" sz="1600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Host</a:t>
              </a:r>
              <a:r>
                <a:rPr lang="en-US" sz="16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server.example.com</a:t>
              </a:r>
            </a:p>
            <a:p>
              <a:r>
                <a:rPr lang="en-US" sz="1600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Upgrade</a:t>
              </a:r>
              <a:r>
                <a:rPr lang="en-US" sz="16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en-US" sz="1600" dirty="0" err="1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websocket</a:t>
              </a:r>
              <a:endParaRPr lang="en-US" sz="1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Connection</a:t>
              </a:r>
              <a:r>
                <a:rPr lang="en-US" sz="16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Upgrade</a:t>
              </a:r>
            </a:p>
            <a:p>
              <a:r>
                <a:rPr lang="en-US" sz="1600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Sec-</a:t>
              </a:r>
              <a:r>
                <a:rPr lang="en-US" sz="1600" dirty="0" err="1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WebSocket</a:t>
              </a:r>
              <a:r>
                <a:rPr lang="en-US" sz="1600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-Key</a:t>
              </a:r>
              <a:r>
                <a:rPr lang="en-US" sz="16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x3JJHMbDL1EzLkh9GBhXDw==</a:t>
              </a:r>
            </a:p>
            <a:p>
              <a:r>
                <a:rPr lang="en-US" sz="1600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Sec-</a:t>
              </a:r>
              <a:r>
                <a:rPr lang="en-US" sz="1600" dirty="0" err="1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WebSocket</a:t>
              </a:r>
              <a:r>
                <a:rPr lang="en-US" sz="1600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-Protocol</a:t>
              </a:r>
              <a:r>
                <a:rPr lang="en-US" sz="16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chat</a:t>
              </a:r>
            </a:p>
            <a:p>
              <a:r>
                <a:rPr lang="en-US" sz="1600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Sec-</a:t>
              </a:r>
              <a:r>
                <a:rPr lang="en-US" sz="1600" dirty="0" err="1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WebSocket</a:t>
              </a:r>
              <a:r>
                <a:rPr lang="en-US" sz="1600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-Version</a:t>
              </a:r>
              <a:r>
                <a:rPr lang="en-US" sz="16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13</a:t>
              </a:r>
            </a:p>
            <a:p>
              <a:r>
                <a:rPr lang="en-US" sz="1600" dirty="0" smtClean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Origin</a:t>
              </a:r>
              <a:r>
                <a:rPr lang="en-US" sz="16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http://example.com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15199" y="2409825"/>
              <a:ext cx="1438274" cy="31908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Client</a:t>
              </a: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7315199" y="5124449"/>
            <a:ext cx="1438274" cy="3190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10588"/>
      </p:ext>
    </p:extLst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RSATemplate">
  <a:themeElements>
    <a:clrScheme name="RSATemplate 9">
      <a:dk1>
        <a:srgbClr val="000000"/>
      </a:dk1>
      <a:lt1>
        <a:srgbClr val="FFFFFF"/>
      </a:lt1>
      <a:dk2>
        <a:srgbClr val="000099"/>
      </a:dk2>
      <a:lt2>
        <a:srgbClr val="FAD260"/>
      </a:lt2>
      <a:accent1>
        <a:srgbClr val="FCEB98"/>
      </a:accent1>
      <a:accent2>
        <a:srgbClr val="EC8D4C"/>
      </a:accent2>
      <a:accent3>
        <a:srgbClr val="AAAACA"/>
      </a:accent3>
      <a:accent4>
        <a:srgbClr val="DADADA"/>
      </a:accent4>
      <a:accent5>
        <a:srgbClr val="FDF3CA"/>
      </a:accent5>
      <a:accent6>
        <a:srgbClr val="D67F44"/>
      </a:accent6>
      <a:hlink>
        <a:srgbClr val="16CA85"/>
      </a:hlink>
      <a:folHlink>
        <a:srgbClr val="9DC7FF"/>
      </a:folHlink>
    </a:clrScheme>
    <a:fontScheme name="RSA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RSA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SA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SATemplate 8">
        <a:dk1>
          <a:srgbClr val="000000"/>
        </a:dk1>
        <a:lt1>
          <a:srgbClr val="FFFFFF"/>
        </a:lt1>
        <a:dk2>
          <a:srgbClr val="000099"/>
        </a:dk2>
        <a:lt2>
          <a:srgbClr val="FAD260"/>
        </a:lt2>
        <a:accent1>
          <a:srgbClr val="FCEB98"/>
        </a:accent1>
        <a:accent2>
          <a:srgbClr val="EC8D4C"/>
        </a:accent2>
        <a:accent3>
          <a:srgbClr val="AAAACA"/>
        </a:accent3>
        <a:accent4>
          <a:srgbClr val="DADADA"/>
        </a:accent4>
        <a:accent5>
          <a:srgbClr val="FDF3CA"/>
        </a:accent5>
        <a:accent6>
          <a:srgbClr val="D67F44"/>
        </a:accent6>
        <a:hlink>
          <a:srgbClr val="16CA85"/>
        </a:hlink>
        <a:folHlink>
          <a:srgbClr val="64B7F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SATemplate 9">
        <a:dk1>
          <a:srgbClr val="000000"/>
        </a:dk1>
        <a:lt1>
          <a:srgbClr val="FFFFFF"/>
        </a:lt1>
        <a:dk2>
          <a:srgbClr val="000099"/>
        </a:dk2>
        <a:lt2>
          <a:srgbClr val="FAD260"/>
        </a:lt2>
        <a:accent1>
          <a:srgbClr val="FCEB98"/>
        </a:accent1>
        <a:accent2>
          <a:srgbClr val="EC8D4C"/>
        </a:accent2>
        <a:accent3>
          <a:srgbClr val="AAAACA"/>
        </a:accent3>
        <a:accent4>
          <a:srgbClr val="DADADA"/>
        </a:accent4>
        <a:accent5>
          <a:srgbClr val="FDF3CA"/>
        </a:accent5>
        <a:accent6>
          <a:srgbClr val="D67F44"/>
        </a:accent6>
        <a:hlink>
          <a:srgbClr val="16CA85"/>
        </a:hlink>
        <a:folHlink>
          <a:srgbClr val="9DC7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375</Words>
  <Application>Microsoft Office PowerPoint</Application>
  <PresentationFormat>On-screen Show (4:3)</PresentationFormat>
  <Paragraphs>85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Consolas</vt:lpstr>
      <vt:lpstr>Segoe UI</vt:lpstr>
      <vt:lpstr>Times New Roman</vt:lpstr>
      <vt:lpstr>Wingdings</vt:lpstr>
      <vt:lpstr>RSATemplate</vt:lpstr>
      <vt:lpstr>Web Sockets</vt:lpstr>
      <vt:lpstr>Agenda</vt:lpstr>
      <vt:lpstr>PowerPoint Presentation</vt:lpstr>
      <vt:lpstr>Periodic polling</vt:lpstr>
      <vt:lpstr>Long polling</vt:lpstr>
      <vt:lpstr>Forever Frame</vt:lpstr>
      <vt:lpstr>PowerPoint Presentation</vt:lpstr>
      <vt:lpstr>What is WebSockets?</vt:lpstr>
      <vt:lpstr>WebSocket Protocol Handshake</vt:lpstr>
      <vt:lpstr>WebSocket Protocol Handshake</vt:lpstr>
      <vt:lpstr>HTML5 WebSocket API</vt:lpstr>
      <vt:lpstr>PowerPoint Presentation</vt:lpstr>
    </vt:vector>
  </TitlesOfParts>
  <Company>eVardi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Eyal</dc:creator>
  <cp:lastModifiedBy>Eyal Vardi</cp:lastModifiedBy>
  <cp:revision>149</cp:revision>
  <dcterms:created xsi:type="dcterms:W3CDTF">2006-01-06T13:55:30Z</dcterms:created>
  <dcterms:modified xsi:type="dcterms:W3CDTF">2012-09-18T16:07:49Z</dcterms:modified>
</cp:coreProperties>
</file>