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9"/>
  </p:notesMasterIdLst>
  <p:handoutMasterIdLst>
    <p:handoutMasterId r:id="rId60"/>
  </p:handoutMasterIdLst>
  <p:sldIdLst>
    <p:sldId id="256" r:id="rId2"/>
    <p:sldId id="269" r:id="rId3"/>
    <p:sldId id="270" r:id="rId4"/>
    <p:sldId id="271" r:id="rId5"/>
    <p:sldId id="272" r:id="rId6"/>
    <p:sldId id="273" r:id="rId7"/>
    <p:sldId id="322" r:id="rId8"/>
    <p:sldId id="275" r:id="rId9"/>
    <p:sldId id="277" r:id="rId10"/>
    <p:sldId id="281" r:id="rId11"/>
    <p:sldId id="279" r:id="rId12"/>
    <p:sldId id="282" r:id="rId13"/>
    <p:sldId id="280" r:id="rId14"/>
    <p:sldId id="278" r:id="rId15"/>
    <p:sldId id="283" r:id="rId16"/>
    <p:sldId id="284" r:id="rId17"/>
    <p:sldId id="285" r:id="rId18"/>
    <p:sldId id="286" r:id="rId19"/>
    <p:sldId id="287" r:id="rId20"/>
    <p:sldId id="288" r:id="rId21"/>
    <p:sldId id="290" r:id="rId22"/>
    <p:sldId id="289" r:id="rId23"/>
    <p:sldId id="291" r:id="rId24"/>
    <p:sldId id="292" r:id="rId25"/>
    <p:sldId id="293" r:id="rId26"/>
    <p:sldId id="327" r:id="rId27"/>
    <p:sldId id="323" r:id="rId28"/>
    <p:sldId id="295" r:id="rId29"/>
    <p:sldId id="296" r:id="rId30"/>
    <p:sldId id="330" r:id="rId31"/>
    <p:sldId id="331" r:id="rId32"/>
    <p:sldId id="332" r:id="rId33"/>
    <p:sldId id="297" r:id="rId34"/>
    <p:sldId id="324" r:id="rId35"/>
    <p:sldId id="299" r:id="rId36"/>
    <p:sldId id="300" r:id="rId37"/>
    <p:sldId id="301" r:id="rId38"/>
    <p:sldId id="302" r:id="rId39"/>
    <p:sldId id="303" r:id="rId40"/>
    <p:sldId id="304" r:id="rId41"/>
    <p:sldId id="305" r:id="rId42"/>
    <p:sldId id="306" r:id="rId43"/>
    <p:sldId id="307" r:id="rId44"/>
    <p:sldId id="308" r:id="rId45"/>
    <p:sldId id="325" r:id="rId46"/>
    <p:sldId id="310" r:id="rId47"/>
    <p:sldId id="311" r:id="rId48"/>
    <p:sldId id="312" r:id="rId49"/>
    <p:sldId id="313" r:id="rId50"/>
    <p:sldId id="326" r:id="rId51"/>
    <p:sldId id="315" r:id="rId52"/>
    <p:sldId id="316" r:id="rId53"/>
    <p:sldId id="317" r:id="rId54"/>
    <p:sldId id="318" r:id="rId55"/>
    <p:sldId id="319" r:id="rId56"/>
    <p:sldId id="320" r:id="rId57"/>
    <p:sldId id="321" r:id="rId58"/>
  </p:sldIdLst>
  <p:sldSz cx="9144000" cy="6858000" type="screen4x3"/>
  <p:notesSz cx="6858000" cy="9144000"/>
  <p:defaultTextStyle>
    <a:defPPr>
      <a:defRPr lang="en-US"/>
    </a:defPPr>
    <a:lvl1pPr algn="l" rtl="0" fontAlgn="base">
      <a:spcBef>
        <a:spcPct val="0"/>
      </a:spcBef>
      <a:spcAft>
        <a:spcPct val="0"/>
      </a:spcAft>
      <a:defRPr sz="3200" b="1" kern="1200">
        <a:solidFill>
          <a:schemeClr val="tx1"/>
        </a:solidFill>
        <a:latin typeface="Arial" charset="0"/>
        <a:ea typeface="+mn-ea"/>
        <a:cs typeface="Arial" charset="0"/>
      </a:defRPr>
    </a:lvl1pPr>
    <a:lvl2pPr marL="457200" algn="l" rtl="0" fontAlgn="base">
      <a:spcBef>
        <a:spcPct val="0"/>
      </a:spcBef>
      <a:spcAft>
        <a:spcPct val="0"/>
      </a:spcAft>
      <a:defRPr sz="3200" b="1" kern="1200">
        <a:solidFill>
          <a:schemeClr val="tx1"/>
        </a:solidFill>
        <a:latin typeface="Arial" charset="0"/>
        <a:ea typeface="+mn-ea"/>
        <a:cs typeface="Arial" charset="0"/>
      </a:defRPr>
    </a:lvl2pPr>
    <a:lvl3pPr marL="914400" algn="l" rtl="0" fontAlgn="base">
      <a:spcBef>
        <a:spcPct val="0"/>
      </a:spcBef>
      <a:spcAft>
        <a:spcPct val="0"/>
      </a:spcAft>
      <a:defRPr sz="3200" b="1" kern="1200">
        <a:solidFill>
          <a:schemeClr val="tx1"/>
        </a:solidFill>
        <a:latin typeface="Arial" charset="0"/>
        <a:ea typeface="+mn-ea"/>
        <a:cs typeface="Arial" charset="0"/>
      </a:defRPr>
    </a:lvl3pPr>
    <a:lvl4pPr marL="1371600" algn="l" rtl="0" fontAlgn="base">
      <a:spcBef>
        <a:spcPct val="0"/>
      </a:spcBef>
      <a:spcAft>
        <a:spcPct val="0"/>
      </a:spcAft>
      <a:defRPr sz="3200" b="1" kern="1200">
        <a:solidFill>
          <a:schemeClr val="tx1"/>
        </a:solidFill>
        <a:latin typeface="Arial" charset="0"/>
        <a:ea typeface="+mn-ea"/>
        <a:cs typeface="Arial" charset="0"/>
      </a:defRPr>
    </a:lvl4pPr>
    <a:lvl5pPr marL="1828800" algn="l" rtl="0" fontAlgn="base">
      <a:spcBef>
        <a:spcPct val="0"/>
      </a:spcBef>
      <a:spcAft>
        <a:spcPct val="0"/>
      </a:spcAft>
      <a:defRPr sz="3200" b="1" kern="1200">
        <a:solidFill>
          <a:schemeClr val="tx1"/>
        </a:solidFill>
        <a:latin typeface="Arial" charset="0"/>
        <a:ea typeface="+mn-ea"/>
        <a:cs typeface="Arial" charset="0"/>
      </a:defRPr>
    </a:lvl5pPr>
    <a:lvl6pPr marL="2286000" algn="l" defTabSz="914400" rtl="0" eaLnBrk="1" latinLnBrk="0" hangingPunct="1">
      <a:defRPr sz="3200" b="1" kern="1200">
        <a:solidFill>
          <a:schemeClr val="tx1"/>
        </a:solidFill>
        <a:latin typeface="Arial" charset="0"/>
        <a:ea typeface="+mn-ea"/>
        <a:cs typeface="Arial" charset="0"/>
      </a:defRPr>
    </a:lvl6pPr>
    <a:lvl7pPr marL="2743200" algn="l" defTabSz="914400" rtl="0" eaLnBrk="1" latinLnBrk="0" hangingPunct="1">
      <a:defRPr sz="3200" b="1" kern="1200">
        <a:solidFill>
          <a:schemeClr val="tx1"/>
        </a:solidFill>
        <a:latin typeface="Arial" charset="0"/>
        <a:ea typeface="+mn-ea"/>
        <a:cs typeface="Arial" charset="0"/>
      </a:defRPr>
    </a:lvl7pPr>
    <a:lvl8pPr marL="3200400" algn="l" defTabSz="914400" rtl="0" eaLnBrk="1" latinLnBrk="0" hangingPunct="1">
      <a:defRPr sz="3200" b="1" kern="1200">
        <a:solidFill>
          <a:schemeClr val="tx1"/>
        </a:solidFill>
        <a:latin typeface="Arial" charset="0"/>
        <a:ea typeface="+mn-ea"/>
        <a:cs typeface="Arial" charset="0"/>
      </a:defRPr>
    </a:lvl8pPr>
    <a:lvl9pPr marL="3657600" algn="l" defTabSz="914400" rtl="0" eaLnBrk="1" latinLnBrk="0" hangingPunct="1">
      <a:defRPr sz="3200" b="1"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Overview" id="{D9E4A4AE-DD9F-4AD1-A8AC-E58609842A67}">
          <p14:sldIdLst>
            <p14:sldId id="256"/>
            <p14:sldId id="269"/>
            <p14:sldId id="270"/>
            <p14:sldId id="271"/>
            <p14:sldId id="272"/>
            <p14:sldId id="273"/>
          </p14:sldIdLst>
        </p14:section>
        <p14:section name="Storage API" id="{992550E1-5E43-4484-BE93-FEB50ECC583C}">
          <p14:sldIdLst>
            <p14:sldId id="322"/>
            <p14:sldId id="275"/>
            <p14:sldId id="277"/>
            <p14:sldId id="281"/>
            <p14:sldId id="279"/>
            <p14:sldId id="282"/>
            <p14:sldId id="280"/>
            <p14:sldId id="278"/>
            <p14:sldId id="283"/>
            <p14:sldId id="284"/>
            <p14:sldId id="285"/>
            <p14:sldId id="286"/>
            <p14:sldId id="287"/>
            <p14:sldId id="288"/>
            <p14:sldId id="290"/>
            <p14:sldId id="289"/>
            <p14:sldId id="291"/>
            <p14:sldId id="292"/>
            <p14:sldId id="293"/>
            <p14:sldId id="327"/>
          </p14:sldIdLst>
        </p14:section>
        <p14:section name="Connectivity" id="{B37A6FC9-4F46-458B-A4C2-AC4F923C5014}">
          <p14:sldIdLst>
            <p14:sldId id="323"/>
            <p14:sldId id="295"/>
            <p14:sldId id="296"/>
            <p14:sldId id="330"/>
            <p14:sldId id="331"/>
            <p14:sldId id="332"/>
            <p14:sldId id="297"/>
          </p14:sldIdLst>
        </p14:section>
        <p14:section name="Semantics &amp; Markup" id="{E828A318-ED0E-46A2-A053-9B38E545202B}">
          <p14:sldIdLst>
            <p14:sldId id="324"/>
            <p14:sldId id="299"/>
            <p14:sldId id="300"/>
            <p14:sldId id="301"/>
            <p14:sldId id="302"/>
            <p14:sldId id="303"/>
            <p14:sldId id="304"/>
            <p14:sldId id="305"/>
            <p14:sldId id="306"/>
            <p14:sldId id="307"/>
            <p14:sldId id="308"/>
          </p14:sldIdLst>
        </p14:section>
        <p14:section name="CSS 3.0" id="{9B7F381F-61D0-4A55-8744-44F336A0125F}">
          <p14:sldIdLst>
            <p14:sldId id="325"/>
            <p14:sldId id="310"/>
            <p14:sldId id="311"/>
            <p14:sldId id="312"/>
            <p14:sldId id="313"/>
          </p14:sldIdLst>
        </p14:section>
        <p14:section name="Device Access" id="{1B4C6B37-E44E-46C2-89E4-8D714A32523C}">
          <p14:sldIdLst>
            <p14:sldId id="326"/>
            <p14:sldId id="315"/>
            <p14:sldId id="316"/>
            <p14:sldId id="317"/>
            <p14:sldId id="318"/>
            <p14:sldId id="319"/>
            <p14:sldId id="320"/>
            <p14:sldId id="321"/>
          </p14:sldIdLst>
        </p14:section>
      </p14:sectionLst>
    </p:ext>
    <p:ext uri="{EFAFB233-063F-42B5-8137-9DF3F51BA10A}">
      <p15:sldGuideLst xmlns:p15="http://schemas.microsoft.com/office/powerpoint/2012/main">
        <p15:guide id="1" orient="horz" pos="891">
          <p15:clr>
            <a:srgbClr val="A4A3A4"/>
          </p15:clr>
        </p15:guide>
        <p15:guide id="2" orient="horz" pos="144">
          <p15:clr>
            <a:srgbClr val="A4A3A4"/>
          </p15:clr>
        </p15:guide>
        <p15:guide id="3" orient="horz" pos="3144" userDrawn="1">
          <p15:clr>
            <a:srgbClr val="A4A3A4"/>
          </p15:clr>
        </p15:guide>
        <p15:guide id="4" orient="horz" pos="1200">
          <p15:clr>
            <a:srgbClr val="A4A3A4"/>
          </p15:clr>
        </p15:guide>
        <p15:guide id="5" orient="horz" pos="1488">
          <p15:clr>
            <a:srgbClr val="A4A3A4"/>
          </p15:clr>
        </p15:guide>
        <p15:guide id="6" pos="2880">
          <p15:clr>
            <a:srgbClr val="A4A3A4"/>
          </p15:clr>
        </p15:guide>
        <p15:guide id="7" pos="408">
          <p15:clr>
            <a:srgbClr val="A4A3A4"/>
          </p15:clr>
        </p15:guide>
        <p15:guide id="8" pos="5496" userDrawn="1">
          <p15:clr>
            <a:srgbClr val="A4A3A4"/>
          </p15:clr>
        </p15:guide>
        <p15:guide id="9" pos="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01" autoAdjust="0"/>
    <p:restoredTop sz="94207" autoAdjust="0"/>
  </p:normalViewPr>
  <p:slideViewPr>
    <p:cSldViewPr snapToGrid="0" showGuides="1">
      <p:cViewPr varScale="1">
        <p:scale>
          <a:sx n="66" d="100"/>
          <a:sy n="66" d="100"/>
        </p:scale>
        <p:origin x="922" y="77"/>
      </p:cViewPr>
      <p:guideLst>
        <p:guide orient="horz" pos="891"/>
        <p:guide orient="horz" pos="144"/>
        <p:guide orient="horz" pos="3144"/>
        <p:guide orient="horz" pos="1200"/>
        <p:guide orient="horz" pos="1488"/>
        <p:guide pos="2880"/>
        <p:guide pos="408"/>
        <p:guide pos="5496"/>
        <p:guide pos="2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00" d="100"/>
          <a:sy n="100" d="100"/>
        </p:scale>
        <p:origin x="-1747" y="20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50.xml"/><Relationship Id="rId3" Type="http://schemas.openxmlformats.org/officeDocument/2006/relationships/slide" Target="slides/slide26.xml"/><Relationship Id="rId7" Type="http://schemas.openxmlformats.org/officeDocument/2006/relationships/slide" Target="slides/slide45.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34.xml"/><Relationship Id="rId5" Type="http://schemas.openxmlformats.org/officeDocument/2006/relationships/slide" Target="slides/slide32.xml"/><Relationship Id="rId4" Type="http://schemas.openxmlformats.org/officeDocument/2006/relationships/slide" Target="slides/slide2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24-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pitchFamily="34" charset="0"/>
                <a:cs typeface="+mn-cs"/>
              </a:defRPr>
            </a:lvl1pPr>
          </a:lstStyle>
          <a:p>
            <a:pPr>
              <a:defRPr/>
            </a:pPr>
            <a:endParaRPr lang="en-US"/>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pitchFamily="34" charset="0"/>
                <a:cs typeface="+mn-cs"/>
              </a:defRPr>
            </a:lvl1pPr>
          </a:lstStyle>
          <a:p>
            <a:pPr>
              <a:defRPr/>
            </a:pPr>
            <a:endParaRPr lang="en-US"/>
          </a:p>
        </p:txBody>
      </p:sp>
    </p:spTree>
    <p:extLst>
      <p:ext uri="{BB962C8B-B14F-4D97-AF65-F5344CB8AC3E}">
        <p14:creationId xmlns:p14="http://schemas.microsoft.com/office/powerpoint/2010/main" val="3484999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cs typeface="+mn-cs"/>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cs typeface="+mn-cs"/>
              </a:defRPr>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cs typeface="+mn-cs"/>
              </a:defRPr>
            </a:lvl1pPr>
          </a:lstStyle>
          <a:p>
            <a:pPr>
              <a:defRPr/>
            </a:pPr>
            <a:fld id="{E1E59FE2-92C6-4D5B-BA62-46B47204A5FE}" type="slidenum">
              <a:rPr lang="en-US"/>
              <a:pPr>
                <a:defRPr/>
              </a:pPr>
              <a:t>‹#›</a:t>
            </a:fld>
            <a:endParaRPr lang="en-US"/>
          </a:p>
        </p:txBody>
      </p:sp>
    </p:spTree>
    <p:extLst>
      <p:ext uri="{BB962C8B-B14F-4D97-AF65-F5344CB8AC3E}">
        <p14:creationId xmlns:p14="http://schemas.microsoft.com/office/powerpoint/2010/main" val="869258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schools.com/html5/html5_webworkers.as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html5rocks.com/en/tutorials/notifications/quick/"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3schools.com/html5/html5_new_elements.asp"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424512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104986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6918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39706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228816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398450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http://www.w3schools.com/html5/html5_webworkers.asp</a:t>
            </a:r>
            <a:endParaRPr lang="en-US" dirty="0"/>
          </a:p>
        </p:txBody>
      </p:sp>
      <p:sp>
        <p:nvSpPr>
          <p:cNvPr id="4" name="Slide Number Placeholder 3"/>
          <p:cNvSpPr>
            <a:spLocks noGrp="1"/>
          </p:cNvSpPr>
          <p:nvPr>
            <p:ph type="sldNum" sz="quarter" idx="10"/>
          </p:nvPr>
        </p:nvSpPr>
        <p:spPr/>
        <p:txBody>
          <a:bodyPr/>
          <a:lstStyle/>
          <a:p>
            <a:pPr>
              <a:defRPr/>
            </a:pPr>
            <a:fld id="{E1E59FE2-92C6-4D5B-BA62-46B47204A5FE}" type="slidenum">
              <a:rPr lang="en-US" smtClean="0"/>
              <a:pPr>
                <a:defRPr/>
              </a:pPr>
              <a:t>28</a:t>
            </a:fld>
            <a:endParaRPr lang="en-US"/>
          </a:p>
        </p:txBody>
      </p:sp>
    </p:spTree>
    <p:extLst>
      <p:ext uri="{BB962C8B-B14F-4D97-AF65-F5344CB8AC3E}">
        <p14:creationId xmlns:p14="http://schemas.microsoft.com/office/powerpoint/2010/main" val="102724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176602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http://www.html5rocks.com/en/tutorials/notifications/quick/</a:t>
            </a:r>
            <a:endParaRPr lang="en-US" dirty="0"/>
          </a:p>
        </p:txBody>
      </p:sp>
      <p:sp>
        <p:nvSpPr>
          <p:cNvPr id="4" name="Slide Number Placeholder 3"/>
          <p:cNvSpPr>
            <a:spLocks noGrp="1"/>
          </p:cNvSpPr>
          <p:nvPr>
            <p:ph type="sldNum" sz="quarter" idx="10"/>
          </p:nvPr>
        </p:nvSpPr>
        <p:spPr/>
        <p:txBody>
          <a:bodyPr/>
          <a:lstStyle/>
          <a:p>
            <a:pPr>
              <a:defRPr/>
            </a:pPr>
            <a:fld id="{E1E59FE2-92C6-4D5B-BA62-46B47204A5FE}" type="slidenum">
              <a:rPr lang="en-US" smtClean="0"/>
              <a:pPr>
                <a:defRPr/>
              </a:pPr>
              <a:t>33</a:t>
            </a:fld>
            <a:endParaRPr lang="en-US"/>
          </a:p>
        </p:txBody>
      </p:sp>
    </p:spTree>
    <p:extLst>
      <p:ext uri="{BB962C8B-B14F-4D97-AF65-F5344CB8AC3E}">
        <p14:creationId xmlns:p14="http://schemas.microsoft.com/office/powerpoint/2010/main" val="381006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extLst>
      <p:ext uri="{BB962C8B-B14F-4D97-AF65-F5344CB8AC3E}">
        <p14:creationId xmlns:p14="http://schemas.microsoft.com/office/powerpoint/2010/main" val="266970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http://www.w3schools.com/html5/html5_new_elements.asp</a:t>
            </a:r>
            <a:endParaRPr lang="en-US" dirty="0"/>
          </a:p>
        </p:txBody>
      </p:sp>
      <p:sp>
        <p:nvSpPr>
          <p:cNvPr id="4" name="Slide Number Placeholder 3"/>
          <p:cNvSpPr>
            <a:spLocks noGrp="1"/>
          </p:cNvSpPr>
          <p:nvPr>
            <p:ph type="sldNum" sz="quarter" idx="10"/>
          </p:nvPr>
        </p:nvSpPr>
        <p:spPr/>
        <p:txBody>
          <a:bodyPr/>
          <a:lstStyle/>
          <a:p>
            <a:pPr>
              <a:defRPr/>
            </a:pPr>
            <a:fld id="{E1E59FE2-92C6-4D5B-BA62-46B47204A5FE}" type="slidenum">
              <a:rPr lang="en-US" smtClean="0"/>
              <a:pPr>
                <a:defRPr/>
              </a:pPr>
              <a:t>35</a:t>
            </a:fld>
            <a:endParaRPr lang="en-US"/>
          </a:p>
        </p:txBody>
      </p:sp>
    </p:spTree>
    <p:extLst>
      <p:ext uri="{BB962C8B-B14F-4D97-AF65-F5344CB8AC3E}">
        <p14:creationId xmlns:p14="http://schemas.microsoft.com/office/powerpoint/2010/main" val="322079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5448300"/>
            <a:ext cx="9144000" cy="1409700"/>
          </a:xfrm>
          <a:prstGeom prst="rect">
            <a:avLst/>
          </a:prstGeom>
          <a:gradFill rotWithShape="1">
            <a:gsLst>
              <a:gs pos="0">
                <a:schemeClr val="bg1">
                  <a:alpha val="37000"/>
                </a:schemeClr>
              </a:gs>
              <a:gs pos="100000">
                <a:schemeClr val="bg1">
                  <a:gamma/>
                  <a:shade val="89020"/>
                  <a:invGamma/>
                  <a:alpha val="30000"/>
                </a:schemeClr>
              </a:gs>
            </a:gsLst>
            <a:lin ang="2700000" scaled="1"/>
          </a:gradFill>
          <a:ln w="9525">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cxnSp>
        <p:nvCxnSpPr>
          <p:cNvPr id="4" name="Straight Connector 3"/>
          <p:cNvCxnSpPr/>
          <p:nvPr userDrawn="1"/>
        </p:nvCxnSpPr>
        <p:spPr bwMode="auto">
          <a:xfrm>
            <a:off x="0" y="5435600"/>
            <a:ext cx="9144000" cy="1588"/>
          </a:xfrm>
          <a:prstGeom prst="line">
            <a:avLst/>
          </a:prstGeom>
          <a:solidFill>
            <a:schemeClr val="accent1"/>
          </a:solidFill>
          <a:ln w="9525" cap="flat" cmpd="sng" algn="ctr">
            <a:solidFill>
              <a:schemeClr val="bg1">
                <a:lumMod val="60000"/>
                <a:lumOff val="40000"/>
              </a:schemeClr>
            </a:solidFill>
            <a:prstDash val="solid"/>
            <a:round/>
            <a:headEnd type="none" w="med" len="med"/>
            <a:tailEnd type="none" w="med" len="med"/>
          </a:ln>
          <a:effectLst/>
        </p:spPr>
      </p:cxnSp>
      <p:sp>
        <p:nvSpPr>
          <p:cNvPr id="91138" name="Rectangle 2"/>
          <p:cNvSpPr>
            <a:spLocks noGrp="1" noChangeArrowheads="1"/>
          </p:cNvSpPr>
          <p:nvPr>
            <p:ph type="ctrTitle"/>
          </p:nvPr>
        </p:nvSpPr>
        <p:spPr>
          <a:xfrm>
            <a:off x="533400" y="2286000"/>
            <a:ext cx="7772400" cy="1409700"/>
          </a:xfrm>
        </p:spPr>
        <p:txBody>
          <a:bodyPr anchor="ctr"/>
          <a:lstStyle>
            <a:lvl1pPr>
              <a:defRPr/>
            </a:lvl1pPr>
          </a:lstStyle>
          <a:p>
            <a:r>
              <a:rPr lang="en-US"/>
              <a:t>Click to edit Master title style</a:t>
            </a:r>
          </a:p>
        </p:txBody>
      </p:sp>
    </p:spTree>
    <p:extLst>
      <p:ext uri="{BB962C8B-B14F-4D97-AF65-F5344CB8AC3E}">
        <p14:creationId xmlns:p14="http://schemas.microsoft.com/office/powerpoint/2010/main" val="420019822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932DE58C-3BB4-49C5-8AA4-8A9C22A2DBA9}" type="slidenum">
              <a:rPr lang="he-IL"/>
              <a:pPr>
                <a:defRPr/>
              </a:pPr>
              <a:t>‹#›</a:t>
            </a:fld>
            <a:endParaRPr lang="en-US"/>
          </a:p>
        </p:txBody>
      </p:sp>
    </p:spTree>
    <p:extLst>
      <p:ext uri="{BB962C8B-B14F-4D97-AF65-F5344CB8AC3E}">
        <p14:creationId xmlns:p14="http://schemas.microsoft.com/office/powerpoint/2010/main" val="1761512873"/>
      </p:ext>
    </p:extLst>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228600"/>
            <a:ext cx="2182812" cy="3057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28600" y="228600"/>
            <a:ext cx="6396038" cy="305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326C9A52-B089-487E-8695-8E8FC6F92CEE}" type="slidenum">
              <a:rPr lang="he-IL"/>
              <a:pPr>
                <a:defRPr/>
              </a:pPr>
              <a:t>‹#›</a:t>
            </a:fld>
            <a:endParaRPr lang="en-US"/>
          </a:p>
        </p:txBody>
      </p:sp>
    </p:spTree>
    <p:extLst>
      <p:ext uri="{BB962C8B-B14F-4D97-AF65-F5344CB8AC3E}">
        <p14:creationId xmlns:p14="http://schemas.microsoft.com/office/powerpoint/2010/main" val="3779911959"/>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4"/>
          <p:cNvSpPr>
            <a:spLocks noGrp="1" noChangeArrowheads="1"/>
          </p:cNvSpPr>
          <p:nvPr>
            <p:ph type="sldNum" sz="quarter" idx="10"/>
          </p:nvPr>
        </p:nvSpPr>
        <p:spPr>
          <a:ln/>
        </p:spPr>
        <p:txBody>
          <a:bodyPr/>
          <a:lstStyle>
            <a:lvl1pPr>
              <a:defRPr/>
            </a:lvl1pPr>
          </a:lstStyle>
          <a:p>
            <a:pPr>
              <a:defRPr/>
            </a:pPr>
            <a:fld id="{3CF71629-3566-4583-B983-E9C8BA84A6F7}" type="slidenum">
              <a:rPr lang="he-IL"/>
              <a:pPr>
                <a:defRPr/>
              </a:pPr>
              <a:t>‹#›</a:t>
            </a:fld>
            <a:endParaRPr lang="en-US"/>
          </a:p>
        </p:txBody>
      </p:sp>
    </p:spTree>
    <p:extLst>
      <p:ext uri="{BB962C8B-B14F-4D97-AF65-F5344CB8AC3E}">
        <p14:creationId xmlns:p14="http://schemas.microsoft.com/office/powerpoint/2010/main" val="508583531"/>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D93CA035-C87F-44E7-98A1-E05B2185BEF5}" type="slidenum">
              <a:rPr lang="he-IL"/>
              <a:pPr>
                <a:defRPr/>
              </a:pPr>
              <a:t>‹#›</a:t>
            </a:fld>
            <a:endParaRPr lang="en-US"/>
          </a:p>
        </p:txBody>
      </p:sp>
    </p:spTree>
    <p:extLst>
      <p:ext uri="{BB962C8B-B14F-4D97-AF65-F5344CB8AC3E}">
        <p14:creationId xmlns:p14="http://schemas.microsoft.com/office/powerpoint/2010/main" val="506562515"/>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304800" y="1416050"/>
            <a:ext cx="4251325" cy="1870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708525" y="1416050"/>
            <a:ext cx="4251325" cy="1870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4"/>
          <p:cNvSpPr>
            <a:spLocks noGrp="1" noChangeArrowheads="1"/>
          </p:cNvSpPr>
          <p:nvPr>
            <p:ph type="sldNum" sz="quarter" idx="10"/>
          </p:nvPr>
        </p:nvSpPr>
        <p:spPr>
          <a:ln/>
        </p:spPr>
        <p:txBody>
          <a:bodyPr/>
          <a:lstStyle>
            <a:lvl1pPr>
              <a:defRPr/>
            </a:lvl1pPr>
          </a:lstStyle>
          <a:p>
            <a:pPr>
              <a:defRPr/>
            </a:pPr>
            <a:fld id="{B6A70D89-7255-4376-89CE-F685E6543E3B}" type="slidenum">
              <a:rPr lang="he-IL"/>
              <a:pPr>
                <a:defRPr/>
              </a:pPr>
              <a:t>‹#›</a:t>
            </a:fld>
            <a:endParaRPr lang="en-US"/>
          </a:p>
        </p:txBody>
      </p:sp>
    </p:spTree>
    <p:extLst>
      <p:ext uri="{BB962C8B-B14F-4D97-AF65-F5344CB8AC3E}">
        <p14:creationId xmlns:p14="http://schemas.microsoft.com/office/powerpoint/2010/main" val="141153799"/>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Rectangle 4"/>
          <p:cNvSpPr>
            <a:spLocks noGrp="1" noChangeArrowheads="1"/>
          </p:cNvSpPr>
          <p:nvPr>
            <p:ph type="sldNum" sz="quarter" idx="10"/>
          </p:nvPr>
        </p:nvSpPr>
        <p:spPr>
          <a:ln/>
        </p:spPr>
        <p:txBody>
          <a:bodyPr/>
          <a:lstStyle>
            <a:lvl1pPr>
              <a:defRPr/>
            </a:lvl1pPr>
          </a:lstStyle>
          <a:p>
            <a:pPr>
              <a:defRPr/>
            </a:pPr>
            <a:fld id="{885CA603-5643-4D3C-9F97-6814F1043281}" type="slidenum">
              <a:rPr lang="he-IL"/>
              <a:pPr>
                <a:defRPr/>
              </a:pPr>
              <a:t>‹#›</a:t>
            </a:fld>
            <a:endParaRPr lang="en-US"/>
          </a:p>
        </p:txBody>
      </p:sp>
    </p:spTree>
    <p:extLst>
      <p:ext uri="{BB962C8B-B14F-4D97-AF65-F5344CB8AC3E}">
        <p14:creationId xmlns:p14="http://schemas.microsoft.com/office/powerpoint/2010/main" val="3805439314"/>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4"/>
          <p:cNvSpPr>
            <a:spLocks noGrp="1" noChangeArrowheads="1"/>
          </p:cNvSpPr>
          <p:nvPr>
            <p:ph type="sldNum" sz="quarter" idx="10"/>
          </p:nvPr>
        </p:nvSpPr>
        <p:spPr>
          <a:ln/>
        </p:spPr>
        <p:txBody>
          <a:bodyPr/>
          <a:lstStyle>
            <a:lvl1pPr>
              <a:defRPr/>
            </a:lvl1pPr>
          </a:lstStyle>
          <a:p>
            <a:pPr>
              <a:defRPr/>
            </a:pPr>
            <a:fld id="{B654A20D-42B5-44F5-8D29-F67EA3F135A1}" type="slidenum">
              <a:rPr lang="he-IL"/>
              <a:pPr>
                <a:defRPr/>
              </a:pPr>
              <a:t>‹#›</a:t>
            </a:fld>
            <a:endParaRPr lang="en-US"/>
          </a:p>
        </p:txBody>
      </p:sp>
    </p:spTree>
    <p:extLst>
      <p:ext uri="{BB962C8B-B14F-4D97-AF65-F5344CB8AC3E}">
        <p14:creationId xmlns:p14="http://schemas.microsoft.com/office/powerpoint/2010/main" val="1354345956"/>
      </p:ext>
    </p:extLst>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DD61BFAA-D5DD-404A-9B94-4B30A5377960}" type="slidenum">
              <a:rPr lang="he-IL"/>
              <a:pPr>
                <a:defRPr/>
              </a:pPr>
              <a:t>‹#›</a:t>
            </a:fld>
            <a:endParaRPr lang="en-US"/>
          </a:p>
        </p:txBody>
      </p:sp>
    </p:spTree>
    <p:extLst>
      <p:ext uri="{BB962C8B-B14F-4D97-AF65-F5344CB8AC3E}">
        <p14:creationId xmlns:p14="http://schemas.microsoft.com/office/powerpoint/2010/main" val="1911713318"/>
      </p:ext>
    </p:extLst>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4F58150-6767-444A-A85C-97819EF8DBBB}" type="slidenum">
              <a:rPr lang="he-IL"/>
              <a:pPr>
                <a:defRPr/>
              </a:pPr>
              <a:t>‹#›</a:t>
            </a:fld>
            <a:endParaRPr lang="en-US"/>
          </a:p>
        </p:txBody>
      </p:sp>
    </p:spTree>
    <p:extLst>
      <p:ext uri="{BB962C8B-B14F-4D97-AF65-F5344CB8AC3E}">
        <p14:creationId xmlns:p14="http://schemas.microsoft.com/office/powerpoint/2010/main" val="337249269"/>
      </p:ext>
    </p:extLst>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CFBDA14-C83B-4FDA-A198-DDB188178BCA}" type="slidenum">
              <a:rPr lang="he-IL"/>
              <a:pPr>
                <a:defRPr/>
              </a:pPr>
              <a:t>‹#›</a:t>
            </a:fld>
            <a:endParaRPr lang="en-US"/>
          </a:p>
        </p:txBody>
      </p:sp>
    </p:spTree>
    <p:extLst>
      <p:ext uri="{BB962C8B-B14F-4D97-AF65-F5344CB8AC3E}">
        <p14:creationId xmlns:p14="http://schemas.microsoft.com/office/powerpoint/2010/main" val="1884687769"/>
      </p:ext>
    </p:extLst>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228600" y="228600"/>
            <a:ext cx="87233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0115" name="Rectangle 3"/>
          <p:cNvSpPr>
            <a:spLocks noGrp="1" noChangeArrowheads="1"/>
          </p:cNvSpPr>
          <p:nvPr>
            <p:ph type="body" idx="1"/>
          </p:nvPr>
        </p:nvSpPr>
        <p:spPr bwMode="auto">
          <a:xfrm>
            <a:off x="304800" y="1416050"/>
            <a:ext cx="8655050" cy="187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6" name="Rectangle 4"/>
          <p:cNvSpPr>
            <a:spLocks noGrp="1" noChangeArrowheads="1"/>
          </p:cNvSpPr>
          <p:nvPr>
            <p:ph type="sldNum" sz="quarter" idx="4"/>
          </p:nvPr>
        </p:nvSpPr>
        <p:spPr bwMode="auto">
          <a:xfrm>
            <a:off x="70104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latin typeface="Arial" pitchFamily="34" charset="0"/>
                <a:cs typeface="+mn-cs"/>
              </a:defRPr>
            </a:lvl1pPr>
          </a:lstStyle>
          <a:p>
            <a:pPr>
              <a:defRPr/>
            </a:pPr>
            <a:fld id="{B559F82C-E6F5-4614-9CD6-2D1E1EFE5516}" type="slidenum">
              <a:rPr lang="he-IL"/>
              <a:pPr>
                <a:defRPr/>
              </a:pPr>
              <a:t>‹#›</a:t>
            </a:fld>
            <a:endParaRPr lang="en-US"/>
          </a:p>
        </p:txBody>
      </p:sp>
      <p:sp>
        <p:nvSpPr>
          <p:cNvPr id="1029" name="Rectangle 7"/>
          <p:cNvSpPr>
            <a:spLocks noChangeArrowheads="1"/>
          </p:cNvSpPr>
          <p:nvPr userDrawn="1"/>
        </p:nvSpPr>
        <p:spPr bwMode="auto">
          <a:xfrm>
            <a:off x="-12700" y="6608763"/>
            <a:ext cx="5662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0"/>
              <a:t>© 2010 E4D LTD. All rights reserved. Tel: 054-5-767-300, Email: Eyal@E4D.co.il</a:t>
            </a:r>
          </a:p>
        </p:txBody>
      </p:sp>
    </p:spTree>
  </p:cSld>
  <p:clrMap bg1="dk2" tx1="lt1" bg2="dk1" tx2="lt2" accent1="accent1" accent2="accent2" accent3="accent3" accent4="accent4" accent5="accent5" accent6="accent6" hlink="hlink" folHlink="folHlink"/>
  <p:sldLayoutIdLst>
    <p:sldLayoutId id="2147483913"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ransition>
    <p:strips dir="rd"/>
  </p:transition>
  <p:txStyles>
    <p:titleStyle>
      <a:lvl1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pitchFamily="34" charset="0"/>
          <a:cs typeface="Arial" pitchFamily="34" charset="0"/>
        </a:defRPr>
      </a:lvl9pPr>
    </p:titleStyle>
    <p:bodyStyle>
      <a:lvl1pPr marL="571500" indent="-571500" algn="l" rtl="0" eaLnBrk="0" fontAlgn="base" hangingPunct="0">
        <a:lnSpc>
          <a:spcPct val="90000"/>
        </a:lnSpc>
        <a:spcBef>
          <a:spcPct val="30000"/>
        </a:spcBef>
        <a:spcAft>
          <a:spcPct val="0"/>
        </a:spcAft>
        <a:buClr>
          <a:schemeClr val="tx2"/>
        </a:buClr>
        <a:buSzPct val="75000"/>
        <a:buFont typeface="Wingdings" pitchFamily="2" charset="2"/>
        <a:buChar char="l"/>
        <a:defRPr sz="2800" b="1">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Font typeface="Wingdings" pitchFamily="2" charset="2"/>
        <a:buChar char="Ø"/>
        <a:defRPr sz="2000" b="1">
          <a:solidFill>
            <a:schemeClr val="tx1"/>
          </a:solidFill>
          <a:effectLst>
            <a:outerShdw blurRad="38100" dist="38100" dir="2700000" algn="tl">
              <a:srgbClr val="000000"/>
            </a:outerShdw>
          </a:effectLst>
          <a:latin typeface="+mn-lt"/>
          <a:cs typeface="+mn-cs"/>
        </a:defRPr>
      </a:lvl2pPr>
      <a:lvl3pPr marL="1428750" indent="-398463" algn="l" rtl="0" eaLnBrk="0" fontAlgn="base" hangingPunct="0">
        <a:lnSpc>
          <a:spcPct val="90000"/>
        </a:lnSpc>
        <a:spcBef>
          <a:spcPct val="30000"/>
        </a:spcBef>
        <a:spcAft>
          <a:spcPct val="0"/>
        </a:spcAft>
        <a:buClr>
          <a:schemeClr val="tx2"/>
        </a:buClr>
        <a:buSzPct val="75000"/>
        <a:buFont typeface="Wingdings" pitchFamily="2" charset="2"/>
        <a:buChar char="§"/>
        <a:defRPr sz="2000" b="1">
          <a:solidFill>
            <a:schemeClr val="tx1"/>
          </a:solidFill>
          <a:effectLst>
            <a:outerShdw blurRad="38100" dist="38100" dir="2700000" algn="tl">
              <a:srgbClr val="000000"/>
            </a:outerShdw>
          </a:effectLst>
          <a:latin typeface="+mn-lt"/>
          <a:cs typeface="+mn-cs"/>
        </a:defRPr>
      </a:lvl3pPr>
      <a:lvl4pPr marL="1828800" indent="-398463" algn="l" rtl="0" eaLnBrk="0" fontAlgn="base" hangingPunct="0">
        <a:lnSpc>
          <a:spcPct val="90000"/>
        </a:lnSpc>
        <a:spcBef>
          <a:spcPct val="30000"/>
        </a:spcBef>
        <a:spcAft>
          <a:spcPct val="0"/>
        </a:spcAft>
        <a:buClr>
          <a:schemeClr val="tx2"/>
        </a:buClr>
        <a:buSzPct val="75000"/>
        <a:buFont typeface="Wingdings" pitchFamily="2" charset="2"/>
        <a:buChar char="§"/>
        <a:defRPr sz="2000" b="1">
          <a:solidFill>
            <a:schemeClr val="tx1"/>
          </a:solidFill>
          <a:effectLst>
            <a:outerShdw blurRad="38100" dist="38100" dir="2700000" algn="tl">
              <a:srgbClr val="000000"/>
            </a:outerShdw>
          </a:effectLst>
          <a:latin typeface="+mn-lt"/>
          <a:cs typeface="+mn-cs"/>
        </a:defRPr>
      </a:lvl4pPr>
      <a:lvl5pPr marL="2227263" indent="-396875" algn="l" rtl="0" eaLnBrk="0" fontAlgn="base" hangingPunct="0">
        <a:lnSpc>
          <a:spcPct val="90000"/>
        </a:lnSpc>
        <a:spcBef>
          <a:spcPct val="30000"/>
        </a:spcBef>
        <a:spcAft>
          <a:spcPct val="0"/>
        </a:spcAft>
        <a:buClr>
          <a:schemeClr val="tx2"/>
        </a:buClr>
        <a:buSzPct val="75000"/>
        <a:buFont typeface="Wingdings" pitchFamily="2" charset="2"/>
        <a:buChar char="§"/>
        <a:defRPr sz="2000" b="1">
          <a:solidFill>
            <a:schemeClr val="tx1"/>
          </a:solidFill>
          <a:effectLst>
            <a:outerShdw blurRad="38100" dist="38100" dir="2700000" algn="tl">
              <a:srgbClr val="000000"/>
            </a:outerShdw>
          </a:effectLst>
          <a:latin typeface="+mn-lt"/>
          <a:cs typeface="+mn-cs"/>
        </a:defRPr>
      </a:lvl5pPr>
      <a:lvl6pPr marL="26844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6pPr>
      <a:lvl7pPr marL="31416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7pPr>
      <a:lvl8pPr marL="35988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8pPr>
      <a:lvl9pPr marL="4056063" indent="-396875" algn="l" rtl="0" fontAlgn="base">
        <a:lnSpc>
          <a:spcPct val="90000"/>
        </a:lnSpc>
        <a:spcBef>
          <a:spcPct val="30000"/>
        </a:spcBef>
        <a:spcAft>
          <a:spcPct val="0"/>
        </a:spcAft>
        <a:buClr>
          <a:schemeClr val="tx2"/>
        </a:buClr>
        <a:buSzPct val="75000"/>
        <a:buFont typeface="Wingdings" pitchFamily="2" charset="2"/>
        <a:buChar char="§"/>
        <a:defRPr b="1">
          <a:solidFill>
            <a:schemeClr val="tx1"/>
          </a:solidFill>
          <a:effectLst>
            <a:outerShdw blurRad="38100" dist="38100" dir="2700000" algn="tl">
              <a:srgbClr val="000000"/>
            </a:outerShdw>
          </a:effectLst>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estcoastlogic.com/lawnchai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hrome.google.com/webstore/detail/ecmphppfkcfflgglcokcbdkofpfegoel?hc=search&amp;hcp=main" TargetMode="External"/><Relationship Id="rId2" Type="http://schemas.openxmlformats.org/officeDocument/2006/relationships/hyperlink" Target="https://chrome.google.com/webstore/detail/ejidjjhkpiempkbhmpbfngldlkglhimk?hc=search&amp;hcp=main" TargetMode="External"/><Relationship Id="rId1" Type="http://schemas.openxmlformats.org/officeDocument/2006/relationships/slideLayout" Target="../slideLayouts/slideLayout2.xml"/><Relationship Id="rId5" Type="http://schemas.openxmlformats.org/officeDocument/2006/relationships/hyperlink" Target="https://chrome.google.com/webstore/detail/kjebfhglflhjjjiceimfkgicifkhjlnm?hc=search&amp;hcp=main" TargetMode="External"/><Relationship Id="rId4" Type="http://schemas.openxmlformats.org/officeDocument/2006/relationships/hyperlink" Target="https://chrome.google.com/webstore/detail/decdfngdidijkdjgbknlnepdljfaepji?hc=search&amp;hcp=mai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appcachefacts.info/" TargetMode="External"/><Relationship Id="rId2" Type="http://schemas.openxmlformats.org/officeDocument/2006/relationships/hyperlink" Target="http://manifest-validator.com/" TargetMode="External"/><Relationship Id="rId1" Type="http://schemas.openxmlformats.org/officeDocument/2006/relationships/slideLayout" Target="../slideLayouts/slideLayout2.xml"/><Relationship Id="rId4" Type="http://schemas.openxmlformats.org/officeDocument/2006/relationships/hyperlink" Target="http://westciv.com/tools/manifestR/"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ignal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 descr="C:\Users\Eyal\Desktop\experts4dlogo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5464175"/>
            <a:ext cx="1392237"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5889625"/>
            <a:ext cx="180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11" descr="SmallEyalP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6050" y="5675313"/>
            <a:ext cx="1109663" cy="957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0668" name="Rectangle 12"/>
          <p:cNvSpPr>
            <a:spLocks noGrp="1" noChangeArrowheads="1"/>
          </p:cNvSpPr>
          <p:nvPr>
            <p:ph type="subTitle" idx="4294967295"/>
          </p:nvPr>
        </p:nvSpPr>
        <p:spPr>
          <a:xfrm>
            <a:off x="1476375" y="5611813"/>
            <a:ext cx="3351213" cy="1030287"/>
          </a:xfrm>
          <a:ln algn="ctr"/>
        </p:spPr>
        <p:txBody>
          <a:bodyPr tIns="0"/>
          <a:lstStyle/>
          <a:p>
            <a:pPr marL="0" indent="0" eaLnBrk="1" hangingPunct="1">
              <a:lnSpc>
                <a:spcPct val="100000"/>
              </a:lnSpc>
              <a:spcBef>
                <a:spcPct val="0"/>
              </a:spcBef>
              <a:buFont typeface="Wingdings" pitchFamily="2" charset="2"/>
              <a:buNone/>
              <a:defRPr/>
            </a:pPr>
            <a:r>
              <a:rPr lang="en-US" sz="1600" spc="120" dirty="0" smtClean="0"/>
              <a:t>Eyal Vardi</a:t>
            </a:r>
          </a:p>
          <a:p>
            <a:pPr marL="0" indent="0" eaLnBrk="1" hangingPunct="1">
              <a:lnSpc>
                <a:spcPct val="100000"/>
              </a:lnSpc>
              <a:spcBef>
                <a:spcPct val="0"/>
              </a:spcBef>
              <a:buFont typeface="Wingdings" pitchFamily="2" charset="2"/>
              <a:buNone/>
              <a:defRPr/>
            </a:pPr>
            <a:r>
              <a:rPr lang="en-US" sz="1600" spc="120" dirty="0" smtClean="0"/>
              <a:t>CEO E4D Solutions LTD</a:t>
            </a:r>
            <a:br>
              <a:rPr lang="en-US" sz="1600" spc="120" dirty="0" smtClean="0"/>
            </a:br>
            <a:r>
              <a:rPr lang="en-US" sz="1600" spc="120" dirty="0" smtClean="0"/>
              <a:t>Microsoft MVP Visual C#</a:t>
            </a:r>
            <a:br>
              <a:rPr lang="en-US" sz="1600" spc="120" dirty="0" smtClean="0"/>
            </a:br>
            <a:r>
              <a:rPr lang="en-US" sz="1600" spc="120" dirty="0" smtClean="0"/>
              <a:t>blog: www.eVardi.com</a:t>
            </a:r>
          </a:p>
        </p:txBody>
      </p:sp>
      <p:pic>
        <p:nvPicPr>
          <p:cNvPr id="9" name="Picture 2" descr="http://www.w3.org/html/logo/downloads/HTML5_Logo_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7804" y="939149"/>
            <a:ext cx="3528392" cy="3528393"/>
          </a:xfrm>
          <a:prstGeom prst="rect">
            <a:avLst/>
          </a:prstGeom>
          <a:extLst/>
        </p:spPr>
        <p:style>
          <a:lnRef idx="2">
            <a:schemeClr val="dk1"/>
          </a:lnRef>
          <a:fillRef idx="1">
            <a:schemeClr val="lt1"/>
          </a:fillRef>
          <a:effectRef idx="0">
            <a:schemeClr val="dk1"/>
          </a:effectRef>
          <a:fontRef idx="minor">
            <a:schemeClr val="dk1"/>
          </a:fontRef>
        </p:style>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050"/>
            <a:ext cx="8229600" cy="757130"/>
          </a:xfrm>
        </p:spPr>
        <p:txBody>
          <a:bodyPr/>
          <a:lstStyle/>
          <a:p>
            <a:r>
              <a:rPr lang="en-US" dirty="0"/>
              <a:t>Local </a:t>
            </a:r>
            <a:r>
              <a:rPr lang="en-US" dirty="0" smtClean="0"/>
              <a:t>Storage</a:t>
            </a:r>
            <a:endParaRPr lang="en-US" dirty="0"/>
          </a:p>
        </p:txBody>
      </p:sp>
      <p:sp>
        <p:nvSpPr>
          <p:cNvPr id="3" name="Content Placeholder 2"/>
          <p:cNvSpPr>
            <a:spLocks noGrp="1"/>
          </p:cNvSpPr>
          <p:nvPr>
            <p:ph idx="1"/>
          </p:nvPr>
        </p:nvSpPr>
        <p:spPr>
          <a:xfrm>
            <a:off x="304800" y="1416050"/>
            <a:ext cx="8655050" cy="480131"/>
          </a:xfrm>
        </p:spPr>
        <p:txBody>
          <a:bodyPr/>
          <a:lstStyle/>
          <a:p>
            <a:r>
              <a:rPr lang="en-US" dirty="0" smtClean="0"/>
              <a:t>Only </a:t>
            </a:r>
            <a:r>
              <a:rPr lang="en-US" dirty="0"/>
              <a:t>store strings!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77146"/>
            <a:ext cx="8185428" cy="2548880"/>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315770"/>
      </p:ext>
    </p:extLst>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Local Storage</a:t>
            </a:r>
            <a:endParaRPr lang="en-US" dirty="0"/>
          </a:p>
        </p:txBody>
      </p:sp>
      <p:sp>
        <p:nvSpPr>
          <p:cNvPr id="3" name="Content Placeholder 2"/>
          <p:cNvSpPr>
            <a:spLocks noGrp="1"/>
          </p:cNvSpPr>
          <p:nvPr>
            <p:ph idx="1"/>
          </p:nvPr>
        </p:nvSpPr>
        <p:spPr>
          <a:xfrm>
            <a:off x="457200" y="1268760"/>
            <a:ext cx="8229600" cy="2696123"/>
          </a:xfrm>
        </p:spPr>
        <p:txBody>
          <a:bodyPr/>
          <a:lstStyle/>
          <a:p>
            <a:r>
              <a:rPr lang="en-US" dirty="0" err="1" smtClean="0"/>
              <a:t>localStorage</a:t>
            </a:r>
            <a:r>
              <a:rPr lang="en-US" dirty="0" smtClean="0"/>
              <a:t> </a:t>
            </a:r>
            <a:r>
              <a:rPr lang="en-US" dirty="0"/>
              <a:t>for simple key-value storage</a:t>
            </a:r>
          </a:p>
          <a:p>
            <a:r>
              <a:rPr lang="en-US" sz="2400" dirty="0" smtClean="0"/>
              <a:t>Easy </a:t>
            </a:r>
            <a:r>
              <a:rPr lang="en-US" sz="2400" dirty="0"/>
              <a:t>API</a:t>
            </a:r>
          </a:p>
          <a:p>
            <a:pPr lvl="1"/>
            <a:r>
              <a:rPr lang="en-US" sz="2400" dirty="0" err="1">
                <a:latin typeface="Consolas" panose="020B0609020204030204" pitchFamily="49" charset="0"/>
                <a:cs typeface="Consolas" panose="020B0609020204030204" pitchFamily="49" charset="0"/>
              </a:rPr>
              <a:t>setItem</a:t>
            </a:r>
            <a:r>
              <a:rPr lang="en-US" sz="2400" dirty="0">
                <a:latin typeface="Consolas" panose="020B0609020204030204" pitchFamily="49" charset="0"/>
                <a:cs typeface="Consolas" panose="020B0609020204030204" pitchFamily="49" charset="0"/>
              </a:rPr>
              <a:t>() </a:t>
            </a:r>
            <a:endParaRPr lang="en-US" sz="2400" dirty="0" smtClean="0">
              <a:latin typeface="Consolas" panose="020B0609020204030204" pitchFamily="49" charset="0"/>
              <a:cs typeface="Consolas" panose="020B0609020204030204" pitchFamily="49" charset="0"/>
            </a:endParaRPr>
          </a:p>
          <a:p>
            <a:pPr lvl="1"/>
            <a:r>
              <a:rPr lang="en-US" sz="2400" dirty="0" err="1" smtClean="0">
                <a:latin typeface="Consolas" panose="020B0609020204030204" pitchFamily="49" charset="0"/>
                <a:cs typeface="Consolas" panose="020B0609020204030204" pitchFamily="49" charset="0"/>
              </a:rPr>
              <a:t>getItem</a:t>
            </a:r>
            <a:r>
              <a:rPr lang="en-US" sz="2400" dirty="0">
                <a:latin typeface="Consolas" panose="020B0609020204030204" pitchFamily="49" charset="0"/>
                <a:cs typeface="Consolas" panose="020B0609020204030204" pitchFamily="49" charset="0"/>
              </a:rPr>
              <a:t>() </a:t>
            </a:r>
            <a:endParaRPr lang="en-US" sz="2400" dirty="0" smtClean="0">
              <a:latin typeface="Consolas" panose="020B0609020204030204" pitchFamily="49" charset="0"/>
              <a:cs typeface="Consolas" panose="020B0609020204030204" pitchFamily="49" charset="0"/>
            </a:endParaRPr>
          </a:p>
          <a:p>
            <a:pPr lvl="1"/>
            <a:r>
              <a:rPr lang="en-US" sz="2400" dirty="0" err="1" smtClean="0">
                <a:latin typeface="Consolas" panose="020B0609020204030204" pitchFamily="49" charset="0"/>
                <a:cs typeface="Consolas" panose="020B0609020204030204" pitchFamily="49" charset="0"/>
              </a:rPr>
              <a:t>removeItem</a:t>
            </a:r>
            <a:r>
              <a:rPr lang="en-US" sz="2400" dirty="0">
                <a:latin typeface="Consolas" panose="020B0609020204030204" pitchFamily="49" charset="0"/>
                <a:cs typeface="Consolas" panose="020B0609020204030204" pitchFamily="49" charset="0"/>
              </a:rPr>
              <a:t>() </a:t>
            </a:r>
            <a:endParaRPr lang="en-US" sz="2400" dirty="0" smtClean="0">
              <a:latin typeface="Consolas" panose="020B0609020204030204" pitchFamily="49" charset="0"/>
              <a:cs typeface="Consolas" panose="020B0609020204030204" pitchFamily="49" charset="0"/>
            </a:endParaRPr>
          </a:p>
          <a:p>
            <a:pPr lvl="1"/>
            <a:r>
              <a:rPr lang="en-US" sz="2400" dirty="0" smtClean="0">
                <a:latin typeface="Consolas" panose="020B0609020204030204" pitchFamily="49" charset="0"/>
                <a:cs typeface="Consolas" panose="020B0609020204030204" pitchFamily="49" charset="0"/>
              </a:rPr>
              <a:t>clear</a:t>
            </a:r>
            <a:r>
              <a:rPr lang="en-US" sz="2400" dirty="0">
                <a:latin typeface="Consolas" panose="020B0609020204030204" pitchFamily="49" charset="0"/>
                <a:cs typeface="Consolas" panose="020B0609020204030204" pitchFamily="49" charset="0"/>
              </a:rPr>
              <a:t>()</a:t>
            </a:r>
          </a:p>
        </p:txBody>
      </p:sp>
      <p:sp>
        <p:nvSpPr>
          <p:cNvPr id="4" name="Rectangle 3"/>
          <p:cNvSpPr/>
          <p:nvPr/>
        </p:nvSpPr>
        <p:spPr>
          <a:xfrm>
            <a:off x="638556" y="4254155"/>
            <a:ext cx="8115300"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smtClean="0">
                <a:latin typeface="Consolas" panose="020B0609020204030204" pitchFamily="49" charset="0"/>
                <a:cs typeface="Consolas" panose="020B0609020204030204" pitchFamily="49" charset="0"/>
              </a:rPr>
              <a:t> </a:t>
            </a:r>
            <a:r>
              <a:rPr lang="en-US" sz="2400" dirty="0" smtClean="0">
                <a:solidFill>
                  <a:srgbClr val="0070C0"/>
                </a:solidFill>
                <a:latin typeface="Consolas" panose="020B0609020204030204" pitchFamily="49" charset="0"/>
                <a:cs typeface="Consolas" panose="020B0609020204030204" pitchFamily="49" charset="0"/>
              </a:rPr>
              <a:t>if</a:t>
            </a:r>
            <a:r>
              <a:rPr lang="en-US" sz="2400" dirty="0" smtClean="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localStorage.getItem</a:t>
            </a:r>
            <a:r>
              <a:rPr lang="en-US" sz="2400" dirty="0">
                <a:latin typeface="Consolas" panose="020B0609020204030204" pitchFamily="49" charset="0"/>
                <a:cs typeface="Consolas" panose="020B0609020204030204" pitchFamily="49" charset="0"/>
              </a:rPr>
              <a:t>(</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checkins</a:t>
            </a:r>
            <a:r>
              <a:rPr lang="en-US" sz="2400" dirty="0" smtClean="0">
                <a:solidFill>
                  <a:srgbClr val="C00000"/>
                </a:solidFill>
                <a:latin typeface="Consolas" panose="020B0609020204030204" pitchFamily="49" charset="0"/>
                <a:cs typeface="Consolas" panose="020B0609020204030204" pitchFamily="49" charset="0"/>
              </a:rPr>
              <a:t>"</a:t>
            </a:r>
            <a:r>
              <a:rPr lang="en-US" sz="2400" dirty="0" smtClean="0">
                <a:latin typeface="Consolas" panose="020B0609020204030204" pitchFamily="49" charset="0"/>
                <a:cs typeface="Consolas" panose="020B0609020204030204" pitchFamily="49" charset="0"/>
              </a:rPr>
              <a:t>) ) </a:t>
            </a:r>
            <a:endParaRPr lang="en-US" sz="2400" dirty="0">
              <a:latin typeface="Consolas" panose="020B0609020204030204" pitchFamily="49" charset="0"/>
              <a:cs typeface="Consolas" panose="020B0609020204030204" pitchFamily="49" charset="0"/>
            </a:endParaRPr>
          </a:p>
          <a:p>
            <a:pPr marL="0" indent="0">
              <a:buNone/>
            </a:pP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localStorage.setItem</a:t>
            </a:r>
            <a:r>
              <a:rPr lang="en-US" sz="2400" dirty="0">
                <a:latin typeface="Consolas" panose="020B0609020204030204" pitchFamily="49" charset="0"/>
                <a:cs typeface="Consolas" panose="020B0609020204030204" pitchFamily="49" charset="0"/>
              </a:rPr>
              <a:t>(</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checkins</a:t>
            </a:r>
            <a:r>
              <a:rPr lang="en-US" sz="2400" dirty="0">
                <a:solidFill>
                  <a:srgbClr val="C00000"/>
                </a:solidFill>
                <a:latin typeface="Consolas" panose="020B0609020204030204" pitchFamily="49" charset="0"/>
                <a:cs typeface="Consolas" panose="020B0609020204030204" pitchFamily="49" charset="0"/>
              </a:rPr>
              <a:t>"</a:t>
            </a:r>
            <a:r>
              <a:rPr lang="en-US" sz="2400" dirty="0">
                <a:latin typeface="Consolas" panose="020B0609020204030204" pitchFamily="49" charset="0"/>
                <a:cs typeface="Consolas" panose="020B0609020204030204" pitchFamily="49" charset="0"/>
              </a:rPr>
              <a:t>,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JSON.stringify</a:t>
            </a:r>
            <a:r>
              <a:rPr lang="en-US" sz="2400" dirty="0">
                <a:latin typeface="Consolas" panose="020B0609020204030204" pitchFamily="49" charset="0"/>
                <a:cs typeface="Consolas" panose="020B0609020204030204" pitchFamily="49" charset="0"/>
              </a:rPr>
              <a:t>([])); </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7228952"/>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2068274" y="4325112"/>
            <a:ext cx="4992624" cy="195681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4" name="Title 3"/>
          <p:cNvSpPr>
            <a:spLocks noGrp="1"/>
          </p:cNvSpPr>
          <p:nvPr>
            <p:ph type="title"/>
          </p:nvPr>
        </p:nvSpPr>
        <p:spPr/>
        <p:txBody>
          <a:bodyPr/>
          <a:lstStyle/>
          <a:p>
            <a:r>
              <a:rPr lang="en-US" dirty="0" smtClean="0"/>
              <a:t>Local Storage</a:t>
            </a:r>
            <a:endParaRPr lang="en-US" dirty="0"/>
          </a:p>
        </p:txBody>
      </p:sp>
      <p:sp>
        <p:nvSpPr>
          <p:cNvPr id="6" name="Rectangle 1"/>
          <p:cNvSpPr>
            <a:spLocks noChangeArrowheads="1"/>
          </p:cNvSpPr>
          <p:nvPr/>
        </p:nvSpPr>
        <p:spPr bwMode="auto">
          <a:xfrm>
            <a:off x="381000" y="1487788"/>
            <a:ext cx="8382000" cy="181588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use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localStorage</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for persistent storage</a:t>
            </a:r>
            <a:b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use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sessionStorage</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for per tab storage</a:t>
            </a:r>
            <a:b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saveButton.addEventListener</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('click', function () {</a:t>
            </a:r>
            <a:b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window.</a:t>
            </a:r>
            <a:r>
              <a:rPr kumimoji="0" lang="en-US" sz="16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localStorage</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setItem</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('value',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area.value</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a:t>
            </a:r>
            <a:b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window.</a:t>
            </a:r>
            <a:r>
              <a:rPr kumimoji="0" lang="en-US" sz="16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localStorage</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setItem</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('timestamp', (new Date()).</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getTime</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a:t>
            </a:r>
            <a:b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false);</a:t>
            </a:r>
            <a:b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textarea.value</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window.</a:t>
            </a:r>
            <a:r>
              <a:rPr kumimoji="0" lang="en-US" sz="16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localStorage</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getItem</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('value');</a:t>
            </a:r>
            <a:r>
              <a:rPr kumimoji="0" lang="en-US" sz="8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en-US" sz="2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Rectangle 2"/>
          <p:cNvSpPr>
            <a:spLocks noChangeArrowheads="1"/>
          </p:cNvSpPr>
          <p:nvPr/>
        </p:nvSpPr>
        <p:spPr bwMode="auto">
          <a:xfrm>
            <a:off x="2426620" y="4453126"/>
            <a:ext cx="427593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F3F3F"/>
                </a:solidFill>
                <a:effectLst/>
                <a:latin typeface="Droid Sans"/>
              </a:rPr>
              <a:t>Save text value on the client side (crash-safe)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1054" name="HTMLTextArea1" r:id="rId2" imgW="4275000" imgH="1059120"/>
        </mc:Choice>
        <mc:Fallback>
          <p:control name="HTMLTextArea1" r:id="rId2" imgW="4275000" imgH="1059120">
            <p:pic>
              <p:nvPicPr>
                <p:cNvPr id="8" name="HTMLTextArea1"/>
                <p:cNvPicPr preferRelativeResize="0">
                  <a:picLocks noChangeArrowheads="1" noChangeShapeType="1"/>
                </p:cNvPicPr>
                <p:nvPr/>
              </p:nvPicPr>
              <p:blipFill>
                <a:blip r:embed="rId4"/>
                <a:srcRect/>
                <a:stretch>
                  <a:fillRect/>
                </a:stretch>
              </p:blipFill>
              <p:spPr bwMode="auto">
                <a:xfrm>
                  <a:off x="2426620" y="4918176"/>
                  <a:ext cx="4275932" cy="105727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44645771"/>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Storage</a:t>
            </a:r>
            <a:endParaRPr lang="en-US" dirty="0"/>
          </a:p>
        </p:txBody>
      </p:sp>
      <p:sp>
        <p:nvSpPr>
          <p:cNvPr id="3" name="Content Placeholder 2"/>
          <p:cNvSpPr>
            <a:spLocks noGrp="1"/>
          </p:cNvSpPr>
          <p:nvPr>
            <p:ph idx="1"/>
          </p:nvPr>
        </p:nvSpPr>
        <p:spPr>
          <a:xfrm>
            <a:off x="304800" y="1416050"/>
            <a:ext cx="8655050" cy="2603790"/>
          </a:xfrm>
        </p:spPr>
        <p:txBody>
          <a:bodyPr/>
          <a:lstStyle/>
          <a:p>
            <a:r>
              <a:rPr lang="en-US" sz="2400" dirty="0" err="1" smtClean="0">
                <a:solidFill>
                  <a:srgbClr val="FFC000"/>
                </a:solidFill>
                <a:latin typeface="Consolas" panose="020B0609020204030204" pitchFamily="49" charset="0"/>
                <a:cs typeface="Consolas" panose="020B0609020204030204" pitchFamily="49" charset="0"/>
              </a:rPr>
              <a:t>window.sessionStorageSame</a:t>
            </a:r>
            <a:r>
              <a:rPr lang="en-US" sz="2400" dirty="0" smtClean="0"/>
              <a:t> </a:t>
            </a:r>
            <a:r>
              <a:rPr lang="en-US" sz="2400" dirty="0"/>
              <a:t>as </a:t>
            </a:r>
            <a:r>
              <a:rPr lang="en-US" sz="2400" dirty="0" err="1">
                <a:solidFill>
                  <a:srgbClr val="FFC000"/>
                </a:solidFill>
              </a:rPr>
              <a:t>localStorage</a:t>
            </a:r>
            <a:r>
              <a:rPr lang="en-US" sz="2400" dirty="0">
                <a:solidFill>
                  <a:srgbClr val="FFC000"/>
                </a:solidFill>
              </a:rPr>
              <a:t> </a:t>
            </a:r>
            <a:r>
              <a:rPr lang="en-US" sz="2400" dirty="0"/>
              <a:t>but...</a:t>
            </a:r>
          </a:p>
          <a:p>
            <a:pPr lvl="1">
              <a:lnSpc>
                <a:spcPct val="150000"/>
              </a:lnSpc>
            </a:pPr>
            <a:r>
              <a:rPr lang="en-US" dirty="0"/>
              <a:t>Lasts as long as browser is open</a:t>
            </a:r>
          </a:p>
          <a:p>
            <a:pPr lvl="1">
              <a:lnSpc>
                <a:spcPct val="150000"/>
              </a:lnSpc>
            </a:pPr>
            <a:r>
              <a:rPr lang="en-US" dirty="0"/>
              <a:t>Opening page in new window or tab starts new session</a:t>
            </a:r>
          </a:p>
          <a:p>
            <a:pPr lvl="1">
              <a:lnSpc>
                <a:spcPct val="150000"/>
              </a:lnSpc>
            </a:pPr>
            <a:r>
              <a:rPr lang="en-US" dirty="0"/>
              <a:t>Great for temporal data (e.g. form progress)</a:t>
            </a:r>
          </a:p>
          <a:p>
            <a:endParaRPr lang="en-US" dirty="0"/>
          </a:p>
        </p:txBody>
      </p:sp>
    </p:spTree>
    <p:extLst>
      <p:ext uri="{BB962C8B-B14F-4D97-AF65-F5344CB8AC3E}">
        <p14:creationId xmlns:p14="http://schemas.microsoft.com/office/powerpoint/2010/main" val="2135863358"/>
      </p:ext>
    </p:extLst>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SQL Database</a:t>
            </a:r>
            <a:endParaRPr lang="en-US" dirty="0"/>
          </a:p>
        </p:txBody>
      </p:sp>
      <p:sp>
        <p:nvSpPr>
          <p:cNvPr id="3" name="Content Placeholder 2"/>
          <p:cNvSpPr>
            <a:spLocks noGrp="1"/>
          </p:cNvSpPr>
          <p:nvPr>
            <p:ph idx="1"/>
          </p:nvPr>
        </p:nvSpPr>
        <p:spPr>
          <a:xfrm>
            <a:off x="304800" y="1416050"/>
            <a:ext cx="8655050" cy="2086725"/>
          </a:xfrm>
        </p:spPr>
        <p:txBody>
          <a:bodyPr/>
          <a:lstStyle/>
          <a:p>
            <a:r>
              <a:rPr lang="en-US" dirty="0" smtClean="0"/>
              <a:t>Store </a:t>
            </a:r>
            <a:r>
              <a:rPr lang="en-US" dirty="0"/>
              <a:t>structured </a:t>
            </a:r>
            <a:r>
              <a:rPr lang="en-US" dirty="0" smtClean="0"/>
              <a:t>data</a:t>
            </a:r>
          </a:p>
          <a:p>
            <a:endParaRPr lang="en-US" sz="1000" dirty="0"/>
          </a:p>
          <a:p>
            <a:r>
              <a:rPr lang="en-US" dirty="0"/>
              <a:t>Handle simultaneous data </a:t>
            </a:r>
            <a:r>
              <a:rPr lang="en-US" dirty="0" smtClean="0"/>
              <a:t>operations</a:t>
            </a:r>
            <a:br>
              <a:rPr lang="en-US" dirty="0" smtClean="0"/>
            </a:br>
            <a:r>
              <a:rPr lang="en-US" dirty="0" smtClean="0"/>
              <a:t>(</a:t>
            </a:r>
            <a:r>
              <a:rPr lang="en-US" dirty="0"/>
              <a:t>with transactions)</a:t>
            </a:r>
          </a:p>
          <a:p>
            <a:endParaRPr lang="en-US" dirty="0"/>
          </a:p>
        </p:txBody>
      </p:sp>
      <p:sp>
        <p:nvSpPr>
          <p:cNvPr id="4" name="Rectangle 1"/>
          <p:cNvSpPr>
            <a:spLocks noChangeArrowheads="1"/>
          </p:cNvSpPr>
          <p:nvPr/>
        </p:nvSpPr>
        <p:spPr bwMode="auto">
          <a:xfrm>
            <a:off x="519684" y="3387730"/>
            <a:ext cx="8115300" cy="286232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var</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db</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window.</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openDatabase</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DBName</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"1.0", "description",  5*1024*1024 ); //5MB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db.</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transaction</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function(</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tx</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tx.</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executeSql</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smtClean="0">
                <a:ln>
                  <a:noFill/>
                </a:ln>
                <a:solidFill>
                  <a:srgbClr val="18A600"/>
                </a:solidFill>
                <a:effectLst/>
                <a:latin typeface="Consolas" panose="020B0609020204030204" pitchFamily="49" charset="0"/>
                <a:cs typeface="Consolas" panose="020B0609020204030204" pitchFamily="49" charset="0"/>
              </a:rPr>
              <a:t>"SELECT * FROM test"</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successCallback</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errorCallback</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a:t>
            </a:r>
            <a:r>
              <a:rPr kumimoji="0" 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0856047"/>
      </p:ext>
    </p:extLst>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IndexedDB</a:t>
            </a:r>
            <a:endParaRPr lang="en-US" dirty="0"/>
          </a:p>
        </p:txBody>
      </p:sp>
      <p:sp>
        <p:nvSpPr>
          <p:cNvPr id="3" name="Content Placeholder 2"/>
          <p:cNvSpPr>
            <a:spLocks noGrp="1"/>
          </p:cNvSpPr>
          <p:nvPr>
            <p:ph idx="1"/>
          </p:nvPr>
        </p:nvSpPr>
        <p:spPr>
          <a:xfrm>
            <a:off x="304800" y="1416050"/>
            <a:ext cx="8655050" cy="1717393"/>
          </a:xfrm>
        </p:spPr>
        <p:txBody>
          <a:bodyPr/>
          <a:lstStyle/>
          <a:p>
            <a:r>
              <a:rPr lang="en-US" sz="2400" dirty="0" smtClean="0"/>
              <a:t>Currently </a:t>
            </a:r>
            <a:r>
              <a:rPr lang="en-US" sz="2400" dirty="0"/>
              <a:t>only </a:t>
            </a:r>
            <a:r>
              <a:rPr lang="en-US" sz="2400" dirty="0">
                <a:solidFill>
                  <a:schemeClr val="tx2"/>
                </a:solidFill>
              </a:rPr>
              <a:t>Chrom</a:t>
            </a:r>
            <a:r>
              <a:rPr lang="en-US" sz="2400" dirty="0"/>
              <a:t>e and </a:t>
            </a:r>
            <a:r>
              <a:rPr lang="en-US" sz="2400" dirty="0">
                <a:solidFill>
                  <a:schemeClr val="tx2"/>
                </a:solidFill>
              </a:rPr>
              <a:t>Firefox</a:t>
            </a:r>
            <a:r>
              <a:rPr lang="en-US" sz="2400" dirty="0"/>
              <a:t> have implemented </a:t>
            </a:r>
            <a:r>
              <a:rPr lang="en-US" sz="2400" dirty="0" err="1" smtClean="0"/>
              <a:t>IndexedDB</a:t>
            </a:r>
            <a:r>
              <a:rPr lang="en-US" sz="2400" dirty="0" smtClean="0"/>
              <a:t>.</a:t>
            </a:r>
          </a:p>
          <a:p>
            <a:endParaRPr lang="en-US" sz="1000" dirty="0"/>
          </a:p>
          <a:p>
            <a:r>
              <a:rPr lang="en-US" sz="2400" dirty="0"/>
              <a:t>Today, it's supported via vendor prefixes. Let's simplify this</a:t>
            </a:r>
            <a:r>
              <a:rPr lang="en-US" sz="2400"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340" y="3270603"/>
            <a:ext cx="5989320" cy="1020611"/>
          </a:xfrm>
          <a:prstGeom prst="rect">
            <a:avLst/>
          </a:prstGeom>
          <a:ln/>
          <a:extLst/>
        </p:spPr>
        <p:style>
          <a:lnRef idx="2">
            <a:schemeClr val="dk1"/>
          </a:lnRef>
          <a:fillRef idx="1">
            <a:schemeClr val="lt1"/>
          </a:fillRef>
          <a:effectRef idx="0">
            <a:schemeClr val="dk1"/>
          </a:effectRef>
          <a:fontRef idx="minor">
            <a:schemeClr val="dk1"/>
          </a:fontRef>
        </p:style>
      </p:pic>
      <p:sp>
        <p:nvSpPr>
          <p:cNvPr id="4" name="Rectangle 1"/>
          <p:cNvSpPr>
            <a:spLocks noChangeArrowheads="1"/>
          </p:cNvSpPr>
          <p:nvPr/>
        </p:nvSpPr>
        <p:spPr bwMode="auto">
          <a:xfrm>
            <a:off x="702532" y="4722758"/>
            <a:ext cx="7775448" cy="160043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var idbRequest = window.</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indexedDB</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open</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('Database Name');</a:t>
            </a:r>
            <a:b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b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idbRequest.onsuccess = function(event) {</a:t>
            </a:r>
            <a:b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b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  </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var db = event.srcElement.result</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a:t>
            </a:r>
            <a:b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b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  var transaction = db.</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transaction</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 </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IDBTransaction.READ_ONLY</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a:t>
            </a:r>
            <a:b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b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  var curRequest = transaction.</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objectStore</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('ObjectStore Name').</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openCursor</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a:t>
            </a:r>
            <a:b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b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  curRequest.</a:t>
            </a:r>
            <a:r>
              <a:rPr kumimoji="0" lang="en-US" sz="1400" b="0" i="0" u="none" strike="noStrike" cap="none" normalizeH="0" baseline="0" smtClean="0">
                <a:ln>
                  <a:noFill/>
                </a:ln>
                <a:solidFill>
                  <a:srgbClr val="C61800"/>
                </a:solidFill>
                <a:effectLst/>
                <a:latin typeface="Consolas" panose="020B0609020204030204" pitchFamily="49" charset="0"/>
                <a:cs typeface="Consolas" panose="020B0609020204030204" pitchFamily="49" charset="0"/>
              </a:rPr>
              <a:t>onsuccess</a:t>
            </a: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 = ...;</a:t>
            </a:r>
            <a:b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br>
            <a:r>
              <a:rPr kumimoji="0" lang="en-US" sz="1400" b="0" i="0" u="none" strike="noStrike" cap="none" normalizeH="0" baseline="0" smtClean="0">
                <a:ln>
                  <a:noFill/>
                </a:ln>
                <a:solidFill>
                  <a:srgbClr val="3F3F3F"/>
                </a:solidFill>
                <a:effectLst/>
                <a:latin typeface="Consolas" panose="020B0609020204030204" pitchFamily="49" charset="0"/>
                <a:cs typeface="Consolas" panose="020B0609020204030204" pitchFamily="49" charset="0"/>
              </a:rPr>
              <a:t>};</a:t>
            </a:r>
            <a:r>
              <a:rPr kumimoji="0" lang="en-US" sz="7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rPr>
              <a:t> </a:t>
            </a:r>
            <a:endParaRPr kumimoji="0" lang="en-US" sz="20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1621721"/>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IndexedDB</a:t>
            </a:r>
            <a:endParaRPr lang="en-US" dirty="0"/>
          </a:p>
        </p:txBody>
      </p:sp>
      <p:sp>
        <p:nvSpPr>
          <p:cNvPr id="3" name="Content Placeholder 2"/>
          <p:cNvSpPr>
            <a:spLocks noGrp="1"/>
          </p:cNvSpPr>
          <p:nvPr>
            <p:ph idx="1"/>
          </p:nvPr>
        </p:nvSpPr>
        <p:spPr>
          <a:xfrm>
            <a:off x="304800" y="1416050"/>
            <a:ext cx="8655050" cy="4348883"/>
          </a:xfrm>
        </p:spPr>
        <p:txBody>
          <a:bodyPr/>
          <a:lstStyle/>
          <a:p>
            <a:r>
              <a:rPr lang="en-US" sz="2400" dirty="0" smtClean="0"/>
              <a:t>Instead </a:t>
            </a:r>
            <a:r>
              <a:rPr lang="en-US" sz="2400" dirty="0"/>
              <a:t>of using SQL, you query an </a:t>
            </a:r>
            <a:r>
              <a:rPr lang="en-US" sz="2400" b="1" dirty="0"/>
              <a:t>index</a:t>
            </a:r>
            <a:r>
              <a:rPr lang="en-US" sz="2400" dirty="0"/>
              <a:t>, obtain a </a:t>
            </a:r>
            <a:r>
              <a:rPr lang="en-US" sz="2400" b="1" dirty="0"/>
              <a:t>cursor</a:t>
            </a:r>
            <a:r>
              <a:rPr lang="en-US" sz="2400" dirty="0"/>
              <a:t>, and iterate on the </a:t>
            </a:r>
            <a:r>
              <a:rPr lang="en-US" sz="2400" b="1" dirty="0"/>
              <a:t>result set</a:t>
            </a:r>
            <a:r>
              <a:rPr lang="en-US" sz="2400" dirty="0" smtClean="0"/>
              <a:t>.</a:t>
            </a:r>
            <a:br>
              <a:rPr lang="en-US" sz="2400" dirty="0" smtClean="0"/>
            </a:br>
            <a:endParaRPr lang="en-US" sz="1000" dirty="0"/>
          </a:p>
          <a:p>
            <a:r>
              <a:rPr lang="en-US" sz="2400" dirty="0"/>
              <a:t>An </a:t>
            </a:r>
            <a:r>
              <a:rPr lang="en-US" sz="2400" b="1" dirty="0"/>
              <a:t>index</a:t>
            </a:r>
            <a:r>
              <a:rPr lang="en-US" sz="2400" dirty="0"/>
              <a:t> is a structure that speeds up the retrieval of data retrieval operations</a:t>
            </a:r>
            <a:r>
              <a:rPr lang="en-US" sz="2400" dirty="0" smtClean="0"/>
              <a:t>.</a:t>
            </a:r>
            <a:br>
              <a:rPr lang="en-US" sz="2400" dirty="0" smtClean="0"/>
            </a:br>
            <a:endParaRPr lang="en-US" sz="1000" dirty="0"/>
          </a:p>
          <a:p>
            <a:r>
              <a:rPr lang="en-US" sz="2400" dirty="0"/>
              <a:t>A </a:t>
            </a:r>
            <a:r>
              <a:rPr lang="en-US" sz="2400" b="1" dirty="0"/>
              <a:t>cursor</a:t>
            </a:r>
            <a:r>
              <a:rPr lang="en-US" sz="2400" dirty="0"/>
              <a:t> is a control structure that enables traversal over a database result. They are the database equivalent of iterators</a:t>
            </a:r>
            <a:r>
              <a:rPr lang="en-US" sz="2400" dirty="0" smtClean="0"/>
              <a:t>.</a:t>
            </a:r>
            <a:br>
              <a:rPr lang="en-US" sz="2400" dirty="0" smtClean="0"/>
            </a:br>
            <a:endParaRPr lang="en-US" sz="1000" dirty="0"/>
          </a:p>
          <a:p>
            <a:r>
              <a:rPr lang="en-US" sz="2400" dirty="0"/>
              <a:t>The </a:t>
            </a:r>
            <a:r>
              <a:rPr lang="en-US" sz="2400" b="1" dirty="0"/>
              <a:t>result set</a:t>
            </a:r>
            <a:r>
              <a:rPr lang="en-US" sz="2400" dirty="0"/>
              <a:t> is the collection of objects that matched a particular query.</a:t>
            </a:r>
          </a:p>
          <a:p>
            <a:endParaRPr lang="en-US" dirty="0"/>
          </a:p>
        </p:txBody>
      </p:sp>
    </p:spTree>
    <p:extLst>
      <p:ext uri="{BB962C8B-B14F-4D97-AF65-F5344CB8AC3E}">
        <p14:creationId xmlns:p14="http://schemas.microsoft.com/office/powerpoint/2010/main" val="1744705576"/>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a:t>
            </a:r>
            <a:r>
              <a:rPr lang="en-US" b="1" dirty="0" smtClean="0"/>
              <a:t>Things</a:t>
            </a:r>
            <a:endParaRPr lang="en-US"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92" y="1234758"/>
            <a:ext cx="8344182" cy="5196630"/>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53865660"/>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WebSQL</a:t>
            </a:r>
            <a:r>
              <a:rPr lang="en-US" b="1" dirty="0" smtClean="0"/>
              <a:t>?</a:t>
            </a:r>
            <a:endParaRPr lang="en-US" dirty="0"/>
          </a:p>
        </p:txBody>
      </p:sp>
      <p:sp>
        <p:nvSpPr>
          <p:cNvPr id="3" name="Content Placeholder 2"/>
          <p:cNvSpPr>
            <a:spLocks noGrp="1"/>
          </p:cNvSpPr>
          <p:nvPr>
            <p:ph idx="1"/>
          </p:nvPr>
        </p:nvSpPr>
        <p:spPr>
          <a:xfrm>
            <a:off x="304800" y="1416050"/>
            <a:ext cx="8655050" cy="1698927"/>
          </a:xfrm>
        </p:spPr>
        <p:txBody>
          <a:bodyPr/>
          <a:lstStyle/>
          <a:p>
            <a:r>
              <a:rPr lang="en-US" dirty="0" smtClean="0"/>
              <a:t>Targeting </a:t>
            </a:r>
            <a:r>
              <a:rPr lang="en-US" dirty="0"/>
              <a:t>mobile devices</a:t>
            </a:r>
            <a:r>
              <a:rPr lang="en-US" dirty="0" smtClean="0"/>
              <a:t>?</a:t>
            </a:r>
          </a:p>
          <a:p>
            <a:endParaRPr lang="en-US" sz="1000" dirty="0"/>
          </a:p>
          <a:p>
            <a:r>
              <a:rPr lang="en-US" dirty="0"/>
              <a:t>Use </a:t>
            </a:r>
            <a:r>
              <a:rPr lang="en-US" dirty="0" err="1">
                <a:hlinkClick r:id="rId2"/>
              </a:rPr>
              <a:t>Lawnchair</a:t>
            </a:r>
            <a:endParaRPr lang="en-US" dirty="0"/>
          </a:p>
          <a:p>
            <a:endParaRPr lang="en-US" dirty="0"/>
          </a:p>
        </p:txBody>
      </p:sp>
    </p:spTree>
    <p:extLst>
      <p:ext uri="{BB962C8B-B14F-4D97-AF65-F5344CB8AC3E}">
        <p14:creationId xmlns:p14="http://schemas.microsoft.com/office/powerpoint/2010/main" val="368738045"/>
      </p:ext>
    </p:extLst>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Cache</a:t>
            </a:r>
            <a:endParaRPr lang="en-US" dirty="0"/>
          </a:p>
        </p:txBody>
      </p:sp>
      <p:sp>
        <p:nvSpPr>
          <p:cNvPr id="3" name="Content Placeholder 2"/>
          <p:cNvSpPr>
            <a:spLocks noGrp="1"/>
          </p:cNvSpPr>
          <p:nvPr>
            <p:ph idx="1"/>
          </p:nvPr>
        </p:nvSpPr>
        <p:spPr>
          <a:xfrm>
            <a:off x="304800" y="1416050"/>
            <a:ext cx="8655050" cy="3822585"/>
          </a:xfrm>
        </p:spPr>
        <p:txBody>
          <a:bodyPr/>
          <a:lstStyle/>
          <a:p>
            <a:r>
              <a:rPr lang="en-US" sz="2400" dirty="0" smtClean="0"/>
              <a:t>Caches </a:t>
            </a:r>
            <a:r>
              <a:rPr lang="en-US" sz="2400" dirty="0"/>
              <a:t>entire web app locally</a:t>
            </a:r>
            <a:r>
              <a:rPr lang="en-US" sz="2400" dirty="0" smtClean="0"/>
              <a:t>!</a:t>
            </a:r>
          </a:p>
          <a:p>
            <a:endParaRPr lang="en-US" sz="1000" dirty="0"/>
          </a:p>
          <a:p>
            <a:r>
              <a:rPr lang="en-US" sz="2400" dirty="0"/>
              <a:t>Why?</a:t>
            </a:r>
          </a:p>
          <a:p>
            <a:pPr lvl="1"/>
            <a:r>
              <a:rPr lang="en-US" sz="2400" dirty="0"/>
              <a:t>HTML, CSS, and JS stay fairly consistent</a:t>
            </a:r>
          </a:p>
          <a:p>
            <a:pPr lvl="1"/>
            <a:r>
              <a:rPr lang="en-US" sz="2400" dirty="0"/>
              <a:t>Native browser caching is unreliable</a:t>
            </a:r>
          </a:p>
          <a:p>
            <a:pPr lvl="1"/>
            <a:r>
              <a:rPr lang="en-US" sz="2400" dirty="0"/>
              <a:t>Caching resources creates speedier apps!</a:t>
            </a:r>
          </a:p>
          <a:p>
            <a:pPr lvl="2"/>
            <a:r>
              <a:rPr lang="en-US" dirty="0"/>
              <a:t>Used by iPhone &amp; Android </a:t>
            </a:r>
            <a:r>
              <a:rPr lang="en-US" dirty="0" err="1"/>
              <a:t>GMail</a:t>
            </a:r>
            <a:r>
              <a:rPr lang="en-US" dirty="0"/>
              <a:t> </a:t>
            </a:r>
            <a:r>
              <a:rPr lang="en-US" dirty="0" smtClean="0"/>
              <a:t>app</a:t>
            </a:r>
          </a:p>
          <a:p>
            <a:pPr lvl="1"/>
            <a:endParaRPr lang="en-US" sz="1000" dirty="0"/>
          </a:p>
          <a:p>
            <a:r>
              <a:rPr lang="en-US" sz="2400" dirty="0"/>
              <a:t>Decent mobile support</a:t>
            </a:r>
          </a:p>
          <a:p>
            <a:endParaRPr lang="en-US" sz="2400" dirty="0"/>
          </a:p>
        </p:txBody>
      </p:sp>
    </p:spTree>
    <p:extLst>
      <p:ext uri="{BB962C8B-B14F-4D97-AF65-F5344CB8AC3E}">
        <p14:creationId xmlns:p14="http://schemas.microsoft.com/office/powerpoint/2010/main" val="971778804"/>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Agenda</a:t>
            </a:r>
            <a:endParaRPr lang="he-IL" dirty="0"/>
          </a:p>
        </p:txBody>
      </p:sp>
      <p:sp>
        <p:nvSpPr>
          <p:cNvPr id="3" name="מציין מיקום תוכן 2"/>
          <p:cNvSpPr>
            <a:spLocks noGrp="1"/>
          </p:cNvSpPr>
          <p:nvPr>
            <p:ph idx="1"/>
          </p:nvPr>
        </p:nvSpPr>
        <p:spPr>
          <a:xfrm>
            <a:off x="457200" y="1124744"/>
            <a:ext cx="8229600" cy="4099584"/>
          </a:xfrm>
        </p:spPr>
        <p:txBody>
          <a:bodyPr/>
          <a:lstStyle/>
          <a:p>
            <a:r>
              <a:rPr lang="en-US" b="1" dirty="0" smtClean="0"/>
              <a:t>Intro</a:t>
            </a:r>
            <a:endParaRPr lang="en-US" dirty="0"/>
          </a:p>
          <a:p>
            <a:r>
              <a:rPr lang="en-US" b="1" dirty="0" smtClean="0"/>
              <a:t>HTML5 Thinking</a:t>
            </a:r>
          </a:p>
          <a:p>
            <a:r>
              <a:rPr lang="en-US" b="1" dirty="0" smtClean="0"/>
              <a:t>O</a:t>
            </a:r>
            <a:r>
              <a:rPr lang="en-US" dirty="0" smtClean="0"/>
              <a:t>ffline / Storage</a:t>
            </a:r>
            <a:endParaRPr lang="en-US" dirty="0"/>
          </a:p>
          <a:p>
            <a:r>
              <a:rPr lang="en-US" b="1" dirty="0" smtClean="0"/>
              <a:t>Communicating</a:t>
            </a:r>
            <a:endParaRPr lang="en-US" dirty="0"/>
          </a:p>
          <a:p>
            <a:r>
              <a:rPr lang="en-US" dirty="0" smtClean="0"/>
              <a:t>File / Hardware Access</a:t>
            </a:r>
            <a:endParaRPr lang="en-US" dirty="0"/>
          </a:p>
          <a:p>
            <a:r>
              <a:rPr lang="en-US" dirty="0" smtClean="0"/>
              <a:t>Multimedia / Graphics</a:t>
            </a:r>
          </a:p>
          <a:p>
            <a:r>
              <a:rPr lang="en-US" dirty="0" smtClean="0"/>
              <a:t>CSS 3.0</a:t>
            </a:r>
            <a:endParaRPr lang="en-US" dirty="0"/>
          </a:p>
          <a:p>
            <a:r>
              <a:rPr lang="en-US" b="1" dirty="0" smtClean="0"/>
              <a:t>Mobile</a:t>
            </a:r>
            <a:endParaRPr lang="en-US" dirty="0"/>
          </a:p>
        </p:txBody>
      </p:sp>
      <p:pic>
        <p:nvPicPr>
          <p:cNvPr id="4" name="Picture 6" descr="C:\Users\Eyal\Desktop\experts4dlogo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884" y="5253863"/>
            <a:ext cx="1392237"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232908"/>
      </p:ext>
    </p:extLst>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Cache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56" y="1235266"/>
            <a:ext cx="7429500" cy="5229225"/>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279021670"/>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54" y="493816"/>
            <a:ext cx="8229600" cy="757130"/>
          </a:xfrm>
        </p:spPr>
        <p:txBody>
          <a:bodyPr/>
          <a:lstStyle/>
          <a:p>
            <a:r>
              <a:rPr lang="en-US" b="1" dirty="0" smtClean="0"/>
              <a:t>Apps </a:t>
            </a:r>
            <a:r>
              <a:rPr lang="en-US" b="1" dirty="0"/>
              <a:t>using offline </a:t>
            </a:r>
            <a:r>
              <a:rPr lang="en-US" b="1" dirty="0" smtClean="0"/>
              <a:t>features</a:t>
            </a:r>
            <a:endParaRPr lang="en-US" dirty="0"/>
          </a:p>
        </p:txBody>
      </p:sp>
      <p:sp>
        <p:nvSpPr>
          <p:cNvPr id="3" name="Content Placeholder 2"/>
          <p:cNvSpPr>
            <a:spLocks noGrp="1"/>
          </p:cNvSpPr>
          <p:nvPr>
            <p:ph idx="1"/>
          </p:nvPr>
        </p:nvSpPr>
        <p:spPr>
          <a:xfrm>
            <a:off x="304800" y="1754378"/>
            <a:ext cx="8655050" cy="3065455"/>
          </a:xfrm>
        </p:spPr>
        <p:txBody>
          <a:bodyPr/>
          <a:lstStyle/>
          <a:p>
            <a:pPr>
              <a:lnSpc>
                <a:spcPct val="150000"/>
              </a:lnSpc>
            </a:pPr>
            <a:r>
              <a:rPr lang="en-US" dirty="0" smtClean="0">
                <a:ln w="9525">
                  <a:solidFill>
                    <a:schemeClr val="bg1"/>
                  </a:solidFill>
                  <a:prstDash val="solid"/>
                </a:ln>
                <a:effectLst>
                  <a:outerShdw blurRad="12700" dist="38100" dir="2700000" algn="tl" rotWithShape="0">
                    <a:schemeClr val="bg1">
                      <a:lumMod val="50000"/>
                    </a:schemeClr>
                  </a:outerShdw>
                </a:effectLst>
                <a:hlinkClick r:id="rId2"/>
              </a:rPr>
              <a:t>Offline </a:t>
            </a:r>
            <a:r>
              <a:rPr lang="en-US" dirty="0">
                <a:ln w="9525">
                  <a:solidFill>
                    <a:schemeClr val="bg1"/>
                  </a:solidFill>
                  <a:prstDash val="solid"/>
                </a:ln>
                <a:effectLst>
                  <a:outerShdw blurRad="12700" dist="38100" dir="2700000" algn="tl" rotWithShape="0">
                    <a:schemeClr val="bg1">
                      <a:lumMod val="50000"/>
                    </a:schemeClr>
                  </a:outerShdw>
                </a:effectLst>
                <a:hlinkClick r:id="rId2"/>
              </a:rPr>
              <a:t>Google Mail</a:t>
            </a:r>
            <a:endParaRPr lang="en-US" dirty="0">
              <a:ln w="9525">
                <a:solidFill>
                  <a:schemeClr val="bg1"/>
                </a:solidFill>
                <a:prstDash val="solid"/>
              </a:ln>
              <a:effectLst>
                <a:outerShdw blurRad="12700" dist="38100" dir="2700000" algn="tl" rotWithShape="0">
                  <a:schemeClr val="bg1">
                    <a:lumMod val="50000"/>
                  </a:schemeClr>
                </a:outerShdw>
              </a:effectLst>
            </a:endParaRPr>
          </a:p>
          <a:p>
            <a:pPr>
              <a:lnSpc>
                <a:spcPct val="150000"/>
              </a:lnSpc>
            </a:pPr>
            <a:r>
              <a:rPr lang="en-US" dirty="0" err="1">
                <a:ln w="9525">
                  <a:solidFill>
                    <a:schemeClr val="bg1"/>
                  </a:solidFill>
                  <a:prstDash val="solid"/>
                </a:ln>
                <a:effectLst>
                  <a:outerShdw blurRad="12700" dist="38100" dir="2700000" algn="tl" rotWithShape="0">
                    <a:schemeClr val="bg1">
                      <a:lumMod val="50000"/>
                    </a:schemeClr>
                  </a:outerShdw>
                </a:effectLst>
                <a:hlinkClick r:id="rId3"/>
              </a:rPr>
              <a:t>NYTimes</a:t>
            </a:r>
            <a:endParaRPr lang="en-US" dirty="0">
              <a:ln w="9525">
                <a:solidFill>
                  <a:schemeClr val="bg1"/>
                </a:solidFill>
                <a:prstDash val="solid"/>
              </a:ln>
              <a:effectLst>
                <a:outerShdw blurRad="12700" dist="38100" dir="2700000" algn="tl" rotWithShape="0">
                  <a:schemeClr val="bg1">
                    <a:lumMod val="50000"/>
                  </a:schemeClr>
                </a:outerShdw>
              </a:effectLst>
            </a:endParaRPr>
          </a:p>
          <a:p>
            <a:pPr>
              <a:lnSpc>
                <a:spcPct val="150000"/>
              </a:lnSpc>
            </a:pPr>
            <a:r>
              <a:rPr lang="en-US" dirty="0">
                <a:ln w="9525">
                  <a:solidFill>
                    <a:schemeClr val="bg1"/>
                  </a:solidFill>
                  <a:prstDash val="solid"/>
                </a:ln>
                <a:effectLst>
                  <a:outerShdw blurRad="12700" dist="38100" dir="2700000" algn="tl" rotWithShape="0">
                    <a:schemeClr val="bg1">
                      <a:lumMod val="50000"/>
                    </a:schemeClr>
                  </a:outerShdw>
                </a:effectLst>
                <a:hlinkClick r:id="rId4"/>
              </a:rPr>
              <a:t>Read Later Fast</a:t>
            </a:r>
            <a:endParaRPr lang="en-US" dirty="0">
              <a:ln w="9525">
                <a:solidFill>
                  <a:schemeClr val="bg1"/>
                </a:solidFill>
                <a:prstDash val="solid"/>
              </a:ln>
              <a:effectLst>
                <a:outerShdw blurRad="12700" dist="38100" dir="2700000" algn="tl" rotWithShape="0">
                  <a:schemeClr val="bg1">
                    <a:lumMod val="50000"/>
                  </a:schemeClr>
                </a:outerShdw>
              </a:effectLst>
            </a:endParaRPr>
          </a:p>
          <a:p>
            <a:pPr>
              <a:lnSpc>
                <a:spcPct val="150000"/>
              </a:lnSpc>
            </a:pPr>
            <a:r>
              <a:rPr lang="en-US" dirty="0" smtClean="0">
                <a:ln w="9525">
                  <a:solidFill>
                    <a:schemeClr val="bg1"/>
                  </a:solidFill>
                  <a:prstDash val="solid"/>
                </a:ln>
                <a:effectLst>
                  <a:outerShdw blurRad="12700" dist="38100" dir="2700000" algn="tl" rotWithShape="0">
                    <a:schemeClr val="bg1">
                      <a:lumMod val="50000"/>
                    </a:schemeClr>
                  </a:outerShdw>
                </a:effectLst>
                <a:hlinkClick r:id="rId5"/>
              </a:rPr>
              <a:t>Scratchpad</a:t>
            </a:r>
            <a:endParaRPr lang="en-US"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46954454"/>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 Cache </a:t>
            </a:r>
            <a:r>
              <a:rPr lang="en-US" b="1" dirty="0" smtClean="0"/>
              <a:t>Gotchas</a:t>
            </a:r>
            <a:endParaRPr lang="en-US" dirty="0"/>
          </a:p>
        </p:txBody>
      </p:sp>
      <p:sp>
        <p:nvSpPr>
          <p:cNvPr id="3" name="Content Placeholder 2"/>
          <p:cNvSpPr>
            <a:spLocks noGrp="1"/>
          </p:cNvSpPr>
          <p:nvPr>
            <p:ph idx="1"/>
          </p:nvPr>
        </p:nvSpPr>
        <p:spPr/>
        <p:txBody>
          <a:bodyPr/>
          <a:lstStyle/>
          <a:p>
            <a:r>
              <a:rPr lang="en-US" sz="2400" dirty="0" smtClean="0"/>
              <a:t>html </a:t>
            </a:r>
            <a:r>
              <a:rPr lang="en-US" sz="2400" dirty="0"/>
              <a:t>docs w/ </a:t>
            </a:r>
            <a:r>
              <a:rPr lang="en-US" sz="2400" dirty="0" err="1"/>
              <a:t>appcache</a:t>
            </a:r>
            <a:r>
              <a:rPr lang="en-US" sz="2400" dirty="0"/>
              <a:t> are cached</a:t>
            </a:r>
          </a:p>
          <a:p>
            <a:r>
              <a:rPr lang="en-US" sz="2400" dirty="0"/>
              <a:t>Serve with mime-type: text/cache-manifest</a:t>
            </a:r>
          </a:p>
          <a:p>
            <a:r>
              <a:rPr lang="en-US" sz="2400" dirty="0"/>
              <a:t>just one 404 → nothing is cached</a:t>
            </a:r>
          </a:p>
          <a:p>
            <a:r>
              <a:rPr lang="en-US" sz="2400" dirty="0"/>
              <a:t>Syntax errors in the manifest cancels cache (use </a:t>
            </a:r>
            <a:r>
              <a:rPr lang="en-US" sz="2400" dirty="0">
                <a:hlinkClick r:id="rId2"/>
              </a:rPr>
              <a:t>validator</a:t>
            </a:r>
            <a:r>
              <a:rPr lang="en-US" sz="2400" dirty="0"/>
              <a:t>)</a:t>
            </a:r>
          </a:p>
          <a:p>
            <a:r>
              <a:rPr lang="en-US" sz="2400" dirty="0"/>
              <a:t>Must rev manifest to update resources</a:t>
            </a:r>
          </a:p>
          <a:p>
            <a:r>
              <a:rPr lang="en-US" sz="2400" dirty="0"/>
              <a:t>Update is served on 2nd reload (see next slide)</a:t>
            </a:r>
          </a:p>
          <a:p>
            <a:r>
              <a:rPr lang="en-US" sz="2400" dirty="0">
                <a:hlinkClick r:id="rId3"/>
              </a:rPr>
              <a:t>appcachefacts.info</a:t>
            </a:r>
            <a:endParaRPr lang="en-US" sz="2400" dirty="0"/>
          </a:p>
          <a:p>
            <a:r>
              <a:rPr lang="en-US" sz="2400" dirty="0"/>
              <a:t>Manifest file </a:t>
            </a:r>
            <a:r>
              <a:rPr lang="en-US" sz="2400" dirty="0">
                <a:hlinkClick r:id="rId4"/>
              </a:rPr>
              <a:t>generator</a:t>
            </a:r>
            <a:r>
              <a:rPr lang="en-US" sz="2400" dirty="0"/>
              <a:t> tool</a:t>
            </a:r>
          </a:p>
          <a:p>
            <a:endParaRPr lang="en-US" sz="2400" dirty="0"/>
          </a:p>
        </p:txBody>
      </p:sp>
    </p:spTree>
    <p:extLst>
      <p:ext uri="{BB962C8B-B14F-4D97-AF65-F5344CB8AC3E}">
        <p14:creationId xmlns:p14="http://schemas.microsoft.com/office/powerpoint/2010/main" val="3024332153"/>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11" y="2276873"/>
            <a:ext cx="8585961" cy="204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927825"/>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078239"/>
              </p:ext>
            </p:extLst>
          </p:nvPr>
        </p:nvGraphicFramePr>
        <p:xfrm>
          <a:off x="867156" y="1932432"/>
          <a:ext cx="7400925" cy="2861310"/>
        </p:xfrm>
        <a:graphic>
          <a:graphicData uri="http://schemas.openxmlformats.org/drawingml/2006/table">
            <a:tbl>
              <a:tblPr>
                <a:tableStyleId>{793D81CF-94F2-401A-BA57-92F5A7B2D0C5}</a:tableStyleId>
              </a:tblPr>
              <a:tblGrid>
                <a:gridCol w="2466975"/>
                <a:gridCol w="2466975"/>
                <a:gridCol w="2466975"/>
              </a:tblGrid>
              <a:tr h="0">
                <a:tc>
                  <a:txBody>
                    <a:bodyPr/>
                    <a:lstStyle/>
                    <a:p>
                      <a:pPr algn="l" rtl="0" fontAlgn="t"/>
                      <a:endParaRPr lang="en-US" b="1" dirty="0">
                        <a:solidFill>
                          <a:schemeClr val="bg2"/>
                        </a:solidFill>
                        <a:effectLst>
                          <a:outerShdw blurRad="38100" dist="38100" dir="2700000" algn="tl">
                            <a:srgbClr val="000000">
                              <a:alpha val="43137"/>
                            </a:srgbClr>
                          </a:outerShdw>
                        </a:effectLst>
                      </a:endParaRPr>
                    </a:p>
                  </a:txBody>
                  <a:tcPr marL="95250" marR="95250" marT="47625" marB="47625">
                    <a:solidFill>
                      <a:schemeClr val="tx2"/>
                    </a:solidFill>
                  </a:tcPr>
                </a:tc>
                <a:tc>
                  <a:txBody>
                    <a:bodyPr/>
                    <a:lstStyle/>
                    <a:p>
                      <a:pPr algn="l" rtl="0" fontAlgn="t"/>
                      <a:r>
                        <a:rPr lang="en-US" b="1" dirty="0">
                          <a:effectLst>
                            <a:outerShdw blurRad="38100" dist="38100" dir="2700000" algn="tl">
                              <a:srgbClr val="000000">
                                <a:alpha val="43137"/>
                              </a:srgbClr>
                            </a:outerShdw>
                          </a:effectLst>
                        </a:rPr>
                        <a:t>Website</a:t>
                      </a:r>
                      <a:endParaRPr lang="en-US" b="1" dirty="0">
                        <a:solidFill>
                          <a:schemeClr val="bg2"/>
                        </a:solidFill>
                        <a:effectLst>
                          <a:outerShdw blurRad="38100" dist="38100" dir="2700000" algn="tl">
                            <a:srgbClr val="000000">
                              <a:alpha val="43137"/>
                            </a:srgbClr>
                          </a:outerShdw>
                        </a:effectLst>
                      </a:endParaRPr>
                    </a:p>
                  </a:txBody>
                  <a:tcPr marL="95250" marR="95250" marT="47625" marB="47625">
                    <a:solidFill>
                      <a:schemeClr val="tx2"/>
                    </a:solidFill>
                  </a:tcPr>
                </a:tc>
                <a:tc>
                  <a:txBody>
                    <a:bodyPr/>
                    <a:lstStyle/>
                    <a:p>
                      <a:pPr algn="l" rtl="0" fontAlgn="t"/>
                      <a:r>
                        <a:rPr lang="en-US" b="1" dirty="0">
                          <a:effectLst>
                            <a:outerShdw blurRad="38100" dist="38100" dir="2700000" algn="tl">
                              <a:srgbClr val="000000">
                                <a:alpha val="43137"/>
                              </a:srgbClr>
                            </a:outerShdw>
                          </a:effectLst>
                        </a:rPr>
                        <a:t>Web App with manifest</a:t>
                      </a:r>
                      <a:endParaRPr lang="en-US" b="1" dirty="0">
                        <a:solidFill>
                          <a:schemeClr val="bg2"/>
                        </a:solidFill>
                        <a:effectLst>
                          <a:outerShdw blurRad="38100" dist="38100" dir="2700000" algn="tl">
                            <a:srgbClr val="000000">
                              <a:alpha val="43137"/>
                            </a:srgbClr>
                          </a:outerShdw>
                        </a:effectLst>
                      </a:endParaRPr>
                    </a:p>
                  </a:txBody>
                  <a:tcPr marL="95250" marR="95250" marT="47625" marB="47625">
                    <a:solidFill>
                      <a:schemeClr val="tx2"/>
                    </a:solidFill>
                  </a:tcPr>
                </a:tc>
              </a:tr>
              <a:tr h="0">
                <a:tc>
                  <a:txBody>
                    <a:bodyPr/>
                    <a:lstStyle/>
                    <a:p>
                      <a:pPr algn="l" rtl="0" fontAlgn="t"/>
                      <a:r>
                        <a:rPr lang="en-US">
                          <a:effectLst/>
                        </a:rPr>
                        <a:t>localStorage</a:t>
                      </a:r>
                      <a:endParaRPr lang="en-US">
                        <a:solidFill>
                          <a:schemeClr val="bg2"/>
                        </a:solidFill>
                        <a:effectLst/>
                      </a:endParaRPr>
                    </a:p>
                  </a:txBody>
                  <a:tcPr marL="95250" marR="95250" marT="47625" marB="47625"/>
                </a:tc>
                <a:tc>
                  <a:txBody>
                    <a:bodyPr/>
                    <a:lstStyle/>
                    <a:p>
                      <a:pPr algn="l" rtl="0" fontAlgn="t"/>
                      <a:r>
                        <a:rPr lang="en-US">
                          <a:effectLst/>
                        </a:rPr>
                        <a:t>2.5Mb/5Mb</a:t>
                      </a:r>
                      <a:endParaRPr lang="en-US">
                        <a:solidFill>
                          <a:schemeClr val="bg2"/>
                        </a:solidFill>
                        <a:effectLst/>
                      </a:endParaRPr>
                    </a:p>
                  </a:txBody>
                  <a:tcPr marL="95250" marR="95250" marT="47625" marB="47625"/>
                </a:tc>
                <a:tc>
                  <a:txBody>
                    <a:bodyPr/>
                    <a:lstStyle/>
                    <a:p>
                      <a:pPr algn="l" rtl="0" fontAlgn="t"/>
                      <a:r>
                        <a:rPr lang="en-US">
                          <a:effectLst/>
                        </a:rPr>
                        <a:t>2.5Mb/5Mb</a:t>
                      </a:r>
                      <a:endParaRPr lang="en-US">
                        <a:solidFill>
                          <a:schemeClr val="bg2"/>
                        </a:solidFill>
                        <a:effectLst/>
                      </a:endParaRPr>
                    </a:p>
                  </a:txBody>
                  <a:tcPr marL="95250" marR="95250" marT="47625" marB="47625"/>
                </a:tc>
              </a:tr>
              <a:tr h="0">
                <a:tc>
                  <a:txBody>
                    <a:bodyPr/>
                    <a:lstStyle/>
                    <a:p>
                      <a:pPr algn="l" rtl="0" fontAlgn="t"/>
                      <a:r>
                        <a:rPr lang="en-US">
                          <a:effectLst/>
                        </a:rPr>
                        <a:t>sessionStorage</a:t>
                      </a:r>
                      <a:endParaRPr lang="en-US">
                        <a:solidFill>
                          <a:schemeClr val="bg2"/>
                        </a:solidFill>
                        <a:effectLst/>
                      </a:endParaRPr>
                    </a:p>
                  </a:txBody>
                  <a:tcPr marL="95250" marR="95250" marT="47625" marB="47625"/>
                </a:tc>
                <a:tc>
                  <a:txBody>
                    <a:bodyPr/>
                    <a:lstStyle/>
                    <a:p>
                      <a:pPr algn="l" rtl="0" fontAlgn="t"/>
                      <a:r>
                        <a:rPr lang="en-US">
                          <a:effectLst/>
                        </a:rPr>
                        <a:t>Unlimited</a:t>
                      </a:r>
                      <a:endParaRPr lang="en-US">
                        <a:solidFill>
                          <a:schemeClr val="bg2"/>
                        </a:solidFill>
                        <a:effectLst/>
                      </a:endParaRPr>
                    </a:p>
                  </a:txBody>
                  <a:tcPr marL="95250" marR="95250" marT="47625" marB="47625"/>
                </a:tc>
                <a:tc>
                  <a:txBody>
                    <a:bodyPr/>
                    <a:lstStyle/>
                    <a:p>
                      <a:pPr algn="l" rtl="0" fontAlgn="t"/>
                      <a:r>
                        <a:rPr lang="en-US">
                          <a:effectLst/>
                        </a:rPr>
                        <a:t>Unlimited</a:t>
                      </a:r>
                      <a:endParaRPr lang="en-US">
                        <a:solidFill>
                          <a:schemeClr val="bg2"/>
                        </a:solidFill>
                        <a:effectLst/>
                      </a:endParaRPr>
                    </a:p>
                  </a:txBody>
                  <a:tcPr marL="95250" marR="95250" marT="47625" marB="47625"/>
                </a:tc>
              </a:tr>
              <a:tr h="0">
                <a:tc>
                  <a:txBody>
                    <a:bodyPr/>
                    <a:lstStyle/>
                    <a:p>
                      <a:pPr algn="l" rtl="0" fontAlgn="t"/>
                      <a:r>
                        <a:rPr lang="en-US" dirty="0" err="1">
                          <a:effectLst/>
                        </a:rPr>
                        <a:t>IndexedDB</a:t>
                      </a:r>
                      <a:endParaRPr lang="en-US" dirty="0">
                        <a:solidFill>
                          <a:schemeClr val="bg2"/>
                        </a:solidFill>
                        <a:effectLst/>
                      </a:endParaRPr>
                    </a:p>
                  </a:txBody>
                  <a:tcPr marL="95250" marR="95250" marT="47625" marB="47625"/>
                </a:tc>
                <a:tc>
                  <a:txBody>
                    <a:bodyPr/>
                    <a:lstStyle/>
                    <a:p>
                      <a:pPr algn="l" rtl="0" fontAlgn="t"/>
                      <a:r>
                        <a:rPr lang="en-US">
                          <a:effectLst/>
                        </a:rPr>
                        <a:t>5Mb</a:t>
                      </a:r>
                      <a:endParaRPr lang="en-US">
                        <a:solidFill>
                          <a:schemeClr val="bg2"/>
                        </a:solidFill>
                        <a:effectLst/>
                      </a:endParaRPr>
                    </a:p>
                  </a:txBody>
                  <a:tcPr marL="95250" marR="95250" marT="47625" marB="47625"/>
                </a:tc>
                <a:tc>
                  <a:txBody>
                    <a:bodyPr/>
                    <a:lstStyle/>
                    <a:p>
                      <a:pPr algn="l" rtl="0" fontAlgn="t"/>
                      <a:r>
                        <a:rPr lang="en-US">
                          <a:effectLst/>
                        </a:rPr>
                        <a:t>Unlimited</a:t>
                      </a:r>
                      <a:endParaRPr lang="en-US">
                        <a:solidFill>
                          <a:schemeClr val="bg2"/>
                        </a:solidFill>
                        <a:effectLst/>
                      </a:endParaRPr>
                    </a:p>
                  </a:txBody>
                  <a:tcPr marL="95250" marR="95250" marT="47625" marB="47625"/>
                </a:tc>
              </a:tr>
              <a:tr h="0">
                <a:tc>
                  <a:txBody>
                    <a:bodyPr/>
                    <a:lstStyle/>
                    <a:p>
                      <a:pPr algn="l" rtl="0" fontAlgn="t"/>
                      <a:r>
                        <a:rPr lang="en-US" dirty="0">
                          <a:effectLst/>
                        </a:rPr>
                        <a:t>App Cache</a:t>
                      </a:r>
                      <a:endParaRPr lang="en-US" dirty="0">
                        <a:solidFill>
                          <a:schemeClr val="bg2"/>
                        </a:solidFill>
                        <a:effectLst/>
                      </a:endParaRPr>
                    </a:p>
                  </a:txBody>
                  <a:tcPr marL="95250" marR="95250" marT="47625" marB="47625"/>
                </a:tc>
                <a:tc>
                  <a:txBody>
                    <a:bodyPr/>
                    <a:lstStyle/>
                    <a:p>
                      <a:pPr algn="l" rtl="0" fontAlgn="t"/>
                      <a:r>
                        <a:rPr lang="en-US">
                          <a:effectLst/>
                        </a:rPr>
                        <a:t>5Mb</a:t>
                      </a:r>
                      <a:endParaRPr lang="en-US">
                        <a:solidFill>
                          <a:schemeClr val="bg2"/>
                        </a:solidFill>
                        <a:effectLst/>
                      </a:endParaRPr>
                    </a:p>
                  </a:txBody>
                  <a:tcPr marL="95250" marR="95250" marT="47625" marB="47625"/>
                </a:tc>
                <a:tc>
                  <a:txBody>
                    <a:bodyPr/>
                    <a:lstStyle/>
                    <a:p>
                      <a:pPr algn="l" rtl="0" fontAlgn="t"/>
                      <a:r>
                        <a:rPr lang="en-US">
                          <a:effectLst/>
                        </a:rPr>
                        <a:t>Unlimited</a:t>
                      </a:r>
                      <a:endParaRPr lang="en-US">
                        <a:solidFill>
                          <a:schemeClr val="bg2"/>
                        </a:solidFill>
                        <a:effectLst/>
                      </a:endParaRPr>
                    </a:p>
                  </a:txBody>
                  <a:tcPr marL="95250" marR="95250" marT="47625" marB="47625"/>
                </a:tc>
              </a:tr>
              <a:tr h="0">
                <a:tc>
                  <a:txBody>
                    <a:bodyPr/>
                    <a:lstStyle/>
                    <a:p>
                      <a:pPr algn="l" rtl="0" fontAlgn="t"/>
                      <a:r>
                        <a:rPr lang="en-US">
                          <a:effectLst/>
                        </a:rPr>
                        <a:t>WebSQL</a:t>
                      </a:r>
                      <a:endParaRPr lang="en-US">
                        <a:solidFill>
                          <a:schemeClr val="bg2"/>
                        </a:solidFill>
                        <a:effectLst/>
                      </a:endParaRPr>
                    </a:p>
                  </a:txBody>
                  <a:tcPr marL="95250" marR="95250" marT="47625" marB="47625"/>
                </a:tc>
                <a:tc>
                  <a:txBody>
                    <a:bodyPr/>
                    <a:lstStyle/>
                    <a:p>
                      <a:pPr algn="l" rtl="0" fontAlgn="t"/>
                      <a:r>
                        <a:rPr lang="en-US">
                          <a:effectLst/>
                        </a:rPr>
                        <a:t>5Mb</a:t>
                      </a:r>
                      <a:endParaRPr lang="en-US">
                        <a:solidFill>
                          <a:schemeClr val="bg2"/>
                        </a:solidFill>
                        <a:effectLst/>
                      </a:endParaRPr>
                    </a:p>
                  </a:txBody>
                  <a:tcPr marL="95250" marR="95250" marT="47625" marB="47625"/>
                </a:tc>
                <a:tc>
                  <a:txBody>
                    <a:bodyPr/>
                    <a:lstStyle/>
                    <a:p>
                      <a:pPr algn="l" rtl="0" fontAlgn="t"/>
                      <a:r>
                        <a:rPr lang="en-US">
                          <a:effectLst/>
                        </a:rPr>
                        <a:t>Unlimited</a:t>
                      </a:r>
                      <a:endParaRPr lang="en-US">
                        <a:solidFill>
                          <a:schemeClr val="bg2"/>
                        </a:solidFill>
                        <a:effectLst/>
                      </a:endParaRPr>
                    </a:p>
                  </a:txBody>
                  <a:tcPr marL="95250" marR="95250" marT="47625" marB="47625"/>
                </a:tc>
              </a:tr>
              <a:tr h="0">
                <a:tc>
                  <a:txBody>
                    <a:bodyPr/>
                    <a:lstStyle/>
                    <a:p>
                      <a:pPr algn="l" rtl="0" fontAlgn="t"/>
                      <a:r>
                        <a:rPr lang="en-US">
                          <a:effectLst/>
                        </a:rPr>
                        <a:t>File System API</a:t>
                      </a:r>
                      <a:endParaRPr lang="en-US">
                        <a:solidFill>
                          <a:schemeClr val="bg2"/>
                        </a:solidFill>
                        <a:effectLst/>
                      </a:endParaRPr>
                    </a:p>
                  </a:txBody>
                  <a:tcPr marL="95250" marR="95250" marT="47625" marB="47625"/>
                </a:tc>
                <a:tc>
                  <a:txBody>
                    <a:bodyPr/>
                    <a:lstStyle/>
                    <a:p>
                      <a:pPr algn="l" rtl="0" fontAlgn="t"/>
                      <a:r>
                        <a:rPr lang="en-US">
                          <a:effectLst/>
                        </a:rPr>
                        <a:t>5Mb</a:t>
                      </a:r>
                      <a:endParaRPr lang="en-US">
                        <a:solidFill>
                          <a:schemeClr val="bg2"/>
                        </a:solidFill>
                        <a:effectLst/>
                      </a:endParaRPr>
                    </a:p>
                  </a:txBody>
                  <a:tcPr marL="95250" marR="95250" marT="47625" marB="47625"/>
                </a:tc>
                <a:tc>
                  <a:txBody>
                    <a:bodyPr/>
                    <a:lstStyle/>
                    <a:p>
                      <a:pPr algn="l" rtl="0" fontAlgn="t"/>
                      <a:r>
                        <a:rPr lang="en-US" dirty="0">
                          <a:effectLst/>
                        </a:rPr>
                        <a:t>Unlimited</a:t>
                      </a:r>
                      <a:endParaRPr lang="en-US" dirty="0">
                        <a:solidFill>
                          <a:schemeClr val="bg2"/>
                        </a:solidFill>
                        <a:effectLst/>
                      </a:endParaRPr>
                    </a:p>
                  </a:txBody>
                  <a:tcPr marL="95250" marR="95250" marT="47625" marB="47625"/>
                </a:tc>
              </a:tr>
            </a:tbl>
          </a:graphicData>
        </a:graphic>
      </p:graphicFrame>
    </p:spTree>
    <p:extLst>
      <p:ext uri="{BB962C8B-B14F-4D97-AF65-F5344CB8AC3E}">
        <p14:creationId xmlns:p14="http://schemas.microsoft.com/office/powerpoint/2010/main" val="2739312102"/>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 API</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71" y="1425345"/>
            <a:ext cx="8372737" cy="403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136726"/>
      </p:ext>
    </p:extLst>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838200" y="3877820"/>
            <a:ext cx="7772400" cy="840230"/>
          </a:xfrm>
          <a:prstGeom prst="rect">
            <a:avLst/>
          </a:prstGeom>
          <a:noFill/>
          <a:ln w="9525">
            <a:noFill/>
            <a:miter lim="800000"/>
            <a:headEnd/>
            <a:tailEnd/>
          </a:ln>
          <a:effectLst/>
        </p:spPr>
        <p:txBody>
          <a:bodyPr anchor="b">
            <a:spAutoFit/>
          </a:bodyPr>
          <a:lstStyle/>
          <a:p>
            <a:pPr>
              <a:lnSpc>
                <a:spcPct val="90000"/>
              </a:lnSpc>
              <a:defRPr/>
            </a:pPr>
            <a:r>
              <a:rPr lang="en-US" sz="5400" dirty="0" smtClean="0">
                <a:solidFill>
                  <a:schemeClr val="tx2"/>
                </a:solidFill>
                <a:effectLst>
                  <a:outerShdw blurRad="38100" dist="38100" dir="2700000" algn="tl">
                    <a:srgbClr val="000000"/>
                  </a:outerShdw>
                </a:effectLst>
                <a:latin typeface="Arial" pitchFamily="34" charset="0"/>
                <a:cs typeface="+mn-cs"/>
              </a:rPr>
              <a:t>Storage API</a:t>
            </a:r>
            <a:endParaRPr lang="en-US" sz="4400" dirty="0">
              <a:solidFill>
                <a:schemeClr val="tx2"/>
              </a:solidFill>
              <a:effectLst>
                <a:outerShdw blurRad="38100" dist="38100" dir="2700000" algn="tl">
                  <a:srgbClr val="000000"/>
                </a:outerShdw>
              </a:effectLst>
              <a:latin typeface="Arial" pitchFamily="34" charset="0"/>
              <a:cs typeface="+mn-cs"/>
            </a:endParaRPr>
          </a:p>
        </p:txBody>
      </p:sp>
      <p:pic>
        <p:nvPicPr>
          <p:cNvPr id="7174" name="Picture 6" descr="C:\Users\Eyal\Desktop\experts4dlogo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725" y="4657725"/>
            <a:ext cx="22002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825764"/>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onne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2" y="4114798"/>
            <a:ext cx="3173516" cy="2372124"/>
          </a:xfrm>
          <a:prstGeom prst="rect">
            <a:avLst/>
          </a:prstGeom>
          <a:extLst/>
        </p:spPr>
        <p:style>
          <a:lnRef idx="2">
            <a:schemeClr val="dk1"/>
          </a:lnRef>
          <a:fillRef idx="1">
            <a:schemeClr val="lt1"/>
          </a:fillRef>
          <a:effectRef idx="0">
            <a:schemeClr val="dk1"/>
          </a:effectRef>
          <a:fontRef idx="minor">
            <a:schemeClr val="dk1"/>
          </a:fontRef>
        </p:style>
      </p:pic>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dirty="0" smtClean="0">
                <a:effectLst>
                  <a:outerShdw blurRad="38100" dist="38100" dir="2700000" algn="tl">
                    <a:srgbClr val="000000"/>
                  </a:outerShdw>
                </a:effectLst>
                <a:latin typeface="Arial" pitchFamily="34" charset="0"/>
                <a:cs typeface="+mn-cs"/>
              </a:rPr>
              <a:t>Connectivity</a:t>
            </a:r>
            <a:endParaRPr lang="en-US" sz="5400" dirty="0">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3797375769"/>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Workers</a:t>
            </a:r>
            <a:endParaRPr lang="en-US" dirty="0"/>
          </a:p>
        </p:txBody>
      </p:sp>
      <p:sp>
        <p:nvSpPr>
          <p:cNvPr id="3" name="Content Placeholder 2"/>
          <p:cNvSpPr>
            <a:spLocks noGrp="1"/>
          </p:cNvSpPr>
          <p:nvPr>
            <p:ph idx="1"/>
          </p:nvPr>
        </p:nvSpPr>
        <p:spPr>
          <a:xfrm>
            <a:off x="304800" y="1416050"/>
            <a:ext cx="8655050" cy="1255728"/>
          </a:xfrm>
        </p:spPr>
        <p:txBody>
          <a:bodyPr/>
          <a:lstStyle/>
          <a:p>
            <a:r>
              <a:rPr lang="en-US" dirty="0"/>
              <a:t>A web worker is a JavaScript running in the background, without affecting the performance of the page.</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3305219"/>
            <a:ext cx="8239125" cy="2762250"/>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38179773"/>
      </p:ext>
    </p:extLst>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endParaRPr lang="en-US" dirty="0"/>
          </a:p>
        </p:txBody>
      </p:sp>
      <p:sp>
        <p:nvSpPr>
          <p:cNvPr id="3" name="Content Placeholder 2"/>
          <p:cNvSpPr>
            <a:spLocks noGrp="1"/>
          </p:cNvSpPr>
          <p:nvPr>
            <p:ph idx="1"/>
          </p:nvPr>
        </p:nvSpPr>
        <p:spPr>
          <a:xfrm>
            <a:off x="304800" y="1416050"/>
            <a:ext cx="8655050" cy="2483757"/>
          </a:xfrm>
        </p:spPr>
        <p:txBody>
          <a:bodyPr/>
          <a:lstStyle/>
          <a:p>
            <a:r>
              <a:rPr lang="en-US" dirty="0"/>
              <a:t>Full-duplex, bi-directional communication over the Web: </a:t>
            </a:r>
            <a:r>
              <a:rPr lang="en-US" dirty="0" smtClean="0"/>
              <a:t/>
            </a:r>
            <a:br>
              <a:rPr lang="en-US" dirty="0" smtClean="0"/>
            </a:br>
            <a:endParaRPr lang="en-US" sz="1000" dirty="0" smtClean="0"/>
          </a:p>
          <a:p>
            <a:pPr lvl="1"/>
            <a:r>
              <a:rPr lang="en-US" dirty="0" smtClean="0"/>
              <a:t>Both </a:t>
            </a:r>
            <a:r>
              <a:rPr lang="en-US" dirty="0"/>
              <a:t>the server and client can send data at any time, or even at the same time. </a:t>
            </a:r>
            <a:endParaRPr lang="en-US" dirty="0" smtClean="0"/>
          </a:p>
          <a:p>
            <a:pPr lvl="1"/>
            <a:endParaRPr lang="en-US" sz="1000" dirty="0" smtClean="0"/>
          </a:p>
          <a:p>
            <a:pPr lvl="1"/>
            <a:r>
              <a:rPr lang="en-US" dirty="0" smtClean="0"/>
              <a:t>Only </a:t>
            </a:r>
            <a:r>
              <a:rPr lang="en-US" dirty="0"/>
              <a:t>the data itself is sent, without the overhead of HTTP headers, dramatically reducing bandwidth.</a:t>
            </a:r>
            <a:endParaRPr lang="en-US" dirty="0"/>
          </a:p>
        </p:txBody>
      </p:sp>
      <p:sp>
        <p:nvSpPr>
          <p:cNvPr id="4" name="Rectangle 1"/>
          <p:cNvSpPr>
            <a:spLocks noChangeArrowheads="1"/>
          </p:cNvSpPr>
          <p:nvPr/>
        </p:nvSpPr>
        <p:spPr bwMode="auto">
          <a:xfrm>
            <a:off x="332775" y="4194963"/>
            <a:ext cx="8496300" cy="175432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var</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socket = new </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WebSocket</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ws</a:t>
            </a:r>
            <a:r>
              <a:rPr kumimoji="0" lang="en-US" sz="16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://html5rocks.websocket.org/echo'</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socket.</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onopen</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function(event)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socket.</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send</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('Hello,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WebSocket</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socket.</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onmessage</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function(event) { alert(</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event.data</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b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b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a:t>
            </a:r>
            <a:r>
              <a:rPr kumimoji="0" lang="en-US" sz="1800" b="0" i="0" u="none" strike="noStrike" cap="none" normalizeH="0" baseline="0" dirty="0" err="1" smtClean="0">
                <a:ln>
                  <a:noFill/>
                </a:ln>
                <a:solidFill>
                  <a:srgbClr val="3F3F3F"/>
                </a:solidFill>
                <a:effectLst/>
                <a:latin typeface="Consolas" panose="020B0609020204030204" pitchFamily="49" charset="0"/>
                <a:cs typeface="Consolas" panose="020B0609020204030204" pitchFamily="49" charset="0"/>
              </a:rPr>
              <a:t>socket.</a:t>
            </a:r>
            <a:r>
              <a:rPr kumimoji="0" lang="en-US" sz="1800" b="0" i="0" u="none" strike="noStrike" cap="none" normalizeH="0" baseline="0" dirty="0" err="1" smtClean="0">
                <a:ln>
                  <a:noFill/>
                </a:ln>
                <a:solidFill>
                  <a:srgbClr val="C61800"/>
                </a:solidFill>
                <a:effectLst/>
                <a:latin typeface="Consolas" panose="020B0609020204030204" pitchFamily="49" charset="0"/>
                <a:cs typeface="Consolas" panose="020B0609020204030204" pitchFamily="49" charset="0"/>
              </a:rPr>
              <a:t>onclose</a:t>
            </a:r>
            <a:r>
              <a:rPr kumimoji="0" lang="en-US" sz="1800" b="0" i="0" u="none" strike="noStrike" cap="none" normalizeH="0" baseline="0" dirty="0" smtClean="0">
                <a:ln>
                  <a:noFill/>
                </a:ln>
                <a:solidFill>
                  <a:srgbClr val="3F3F3F"/>
                </a:solidFill>
                <a:effectLst/>
                <a:latin typeface="Consolas" panose="020B0609020204030204" pitchFamily="49" charset="0"/>
                <a:cs typeface="Consolas" panose="020B0609020204030204" pitchFamily="49" charset="0"/>
              </a:rPr>
              <a:t>   = function(event) { alert('closed'); }</a:t>
            </a:r>
            <a:r>
              <a:rPr kumimoji="0" lang="en-US" sz="1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en-US" sz="28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75968705"/>
      </p:ext>
    </p:extLst>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44000" cy="6858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pic>
        <p:nvPicPr>
          <p:cNvPr id="4" name="מציין מיקום תוכן 3" descr="C:\Users\Keren\AppData\Local\Microsoft\Windows\Temporary Internet Files\Content.Outlook\4DK8UNNI\html5 mindmap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3464" y="228600"/>
            <a:ext cx="8577072" cy="6501384"/>
          </a:xfrm>
          <a:prstGeom prst="rect">
            <a:avLst/>
          </a:prstGeom>
          <a:noFill/>
          <a:ln>
            <a:noFill/>
          </a:ln>
        </p:spPr>
      </p:pic>
    </p:spTree>
    <p:extLst>
      <p:ext uri="{BB962C8B-B14F-4D97-AF65-F5344CB8AC3E}">
        <p14:creationId xmlns:p14="http://schemas.microsoft.com/office/powerpoint/2010/main" val="1499571182"/>
      </p:ext>
    </p:extLst>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723313" cy="1421928"/>
          </a:xfrm>
        </p:spPr>
        <p:txBody>
          <a:bodyPr/>
          <a:lstStyle/>
          <a:p>
            <a:r>
              <a:rPr lang="en-US" dirty="0" smtClean="0"/>
              <a:t>Real Time Communication with </a:t>
            </a:r>
            <a:r>
              <a:rPr lang="en-US" dirty="0" err="1" smtClean="0"/>
              <a:t>SignalR</a:t>
            </a:r>
            <a:endParaRPr lang="en-US" dirty="0"/>
          </a:p>
        </p:txBody>
      </p:sp>
      <p:sp>
        <p:nvSpPr>
          <p:cNvPr id="5" name="Content Placeholder 4"/>
          <p:cNvSpPr>
            <a:spLocks noGrp="1"/>
          </p:cNvSpPr>
          <p:nvPr>
            <p:ph idx="1"/>
          </p:nvPr>
        </p:nvSpPr>
        <p:spPr>
          <a:xfrm>
            <a:off x="304800" y="1890625"/>
            <a:ext cx="8655050" cy="1870075"/>
          </a:xfrm>
        </p:spPr>
        <p:txBody>
          <a:bodyPr>
            <a:noAutofit/>
          </a:bodyPr>
          <a:lstStyle/>
          <a:p>
            <a:r>
              <a:rPr lang="en-US" sz="3200" dirty="0"/>
              <a:t>Client to Server persistent connection over HTTP</a:t>
            </a:r>
          </a:p>
          <a:p>
            <a:pPr lvl="1"/>
            <a:r>
              <a:rPr lang="en-US" sz="1800" dirty="0"/>
              <a:t>Easily build multi-user, real-time web applications</a:t>
            </a:r>
          </a:p>
          <a:p>
            <a:pPr lvl="1"/>
            <a:r>
              <a:rPr lang="en-US" sz="1800" dirty="0"/>
              <a:t>Allows server-to-client push and RPC</a:t>
            </a:r>
          </a:p>
          <a:p>
            <a:pPr lvl="1"/>
            <a:r>
              <a:rPr lang="en-US" sz="1800" dirty="0"/>
              <a:t>Built </a:t>
            </a:r>
            <a:r>
              <a:rPr lang="en-US" sz="1800" dirty="0" err="1"/>
              <a:t>async</a:t>
            </a:r>
            <a:r>
              <a:rPr lang="en-US" sz="1800" dirty="0"/>
              <a:t> to scale to 000’s of </a:t>
            </a:r>
            <a:r>
              <a:rPr lang="en-US" sz="1800" dirty="0"/>
              <a:t>connections</a:t>
            </a:r>
          </a:p>
          <a:p>
            <a:pPr lvl="1"/>
            <a:endParaRPr lang="en-US" sz="900" dirty="0"/>
          </a:p>
          <a:p>
            <a:r>
              <a:rPr lang="en-US" dirty="0"/>
              <a:t>Auto-negotiates transport:</a:t>
            </a:r>
          </a:p>
          <a:p>
            <a:pPr lvl="1"/>
            <a:r>
              <a:rPr lang="en-US" sz="1800" dirty="0" err="1"/>
              <a:t>WebSockets</a:t>
            </a:r>
            <a:r>
              <a:rPr lang="en-US" sz="1800" dirty="0"/>
              <a:t> (ASP.NET 4.5 on Windows 8)</a:t>
            </a:r>
          </a:p>
          <a:p>
            <a:pPr lvl="1"/>
            <a:r>
              <a:rPr lang="en-US" sz="1800" dirty="0"/>
              <a:t>Server Sent Events (</a:t>
            </a:r>
            <a:r>
              <a:rPr lang="en-US" sz="1800" dirty="0" err="1"/>
              <a:t>EventSource</a:t>
            </a:r>
            <a:r>
              <a:rPr lang="en-US" sz="1800" dirty="0"/>
              <a:t>)</a:t>
            </a:r>
          </a:p>
          <a:p>
            <a:pPr lvl="1"/>
            <a:r>
              <a:rPr lang="en-US" sz="1800" dirty="0"/>
              <a:t>Forever Frame</a:t>
            </a:r>
          </a:p>
          <a:p>
            <a:pPr lvl="1"/>
            <a:r>
              <a:rPr lang="en-US" sz="1800" dirty="0"/>
              <a:t>Ajax Long Polling</a:t>
            </a:r>
          </a:p>
          <a:p>
            <a:pPr lvl="1"/>
            <a:endParaRPr lang="en-US" sz="900" dirty="0"/>
          </a:p>
          <a:p>
            <a:pPr marL="259625" lvl="1" indent="-259625"/>
            <a:r>
              <a:rPr lang="en-US" sz="2400" dirty="0"/>
              <a:t>Open Source on </a:t>
            </a:r>
            <a:r>
              <a:rPr lang="en-US" sz="2400" dirty="0" err="1"/>
              <a:t>GitHub</a:t>
            </a:r>
            <a:r>
              <a:rPr lang="en-US" sz="2400" dirty="0"/>
              <a:t> (</a:t>
            </a:r>
            <a:r>
              <a:rPr lang="en-US" sz="2400" dirty="0">
                <a:hlinkClick r:id="rId2"/>
              </a:rPr>
              <a:t>https://</a:t>
            </a:r>
            <a:r>
              <a:rPr lang="en-US" sz="2400" dirty="0" smtClean="0">
                <a:hlinkClick r:id="rId2"/>
              </a:rPr>
              <a:t>github.com/signalr/</a:t>
            </a:r>
            <a:r>
              <a:rPr lang="en-US" sz="2400" dirty="0"/>
              <a:t>)</a:t>
            </a:r>
            <a:endParaRPr lang="en-US" sz="2400" dirty="0"/>
          </a:p>
        </p:txBody>
      </p:sp>
    </p:spTree>
    <p:extLst>
      <p:ext uri="{BB962C8B-B14F-4D97-AF65-F5344CB8AC3E}">
        <p14:creationId xmlns:p14="http://schemas.microsoft.com/office/powerpoint/2010/main" val="1380820262"/>
      </p:ext>
    </p:extLst>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 with </a:t>
            </a:r>
            <a:r>
              <a:rPr lang="en-US" dirty="0" err="1" smtClean="0"/>
              <a:t>SignalR</a:t>
            </a:r>
            <a:r>
              <a:rPr lang="en-US" dirty="0" smtClean="0"/>
              <a:t> Hubs</a:t>
            </a:r>
            <a:endParaRPr lang="en-US" dirty="0"/>
          </a:p>
        </p:txBody>
      </p:sp>
      <p:sp>
        <p:nvSpPr>
          <p:cNvPr id="3" name="Rounded Rectangle 2"/>
          <p:cNvSpPr/>
          <p:nvPr/>
        </p:nvSpPr>
        <p:spPr bwMode="auto">
          <a:xfrm>
            <a:off x="381000" y="1229269"/>
            <a:ext cx="8343900" cy="18264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2000" dirty="0" smtClean="0">
                <a:latin typeface="Consolas" pitchFamily="49" charset="0"/>
                <a:cs typeface="Consolas" pitchFamily="49" charset="0"/>
              </a:rPr>
              <a:t> public </a:t>
            </a:r>
            <a:r>
              <a:rPr lang="en-US" sz="2000" dirty="0">
                <a:latin typeface="Consolas" pitchFamily="49" charset="0"/>
                <a:cs typeface="Consolas" pitchFamily="49" charset="0"/>
              </a:rPr>
              <a:t>class Chat : </a:t>
            </a:r>
            <a:r>
              <a:rPr lang="en-US" sz="2000" dirty="0" smtClean="0">
                <a:latin typeface="Consolas" pitchFamily="49" charset="0"/>
                <a:cs typeface="Consolas" pitchFamily="49" charset="0"/>
              </a:rPr>
              <a:t>Hub {</a:t>
            </a:r>
            <a:endParaRPr lang="en-US" sz="2000" dirty="0">
              <a:latin typeface="Consolas" pitchFamily="49" charset="0"/>
              <a:cs typeface="Consolas" pitchFamily="49" charset="0"/>
            </a:endParaRPr>
          </a:p>
          <a:p>
            <a:r>
              <a:rPr lang="en-US" sz="2000" dirty="0">
                <a:latin typeface="Consolas" pitchFamily="49" charset="0"/>
                <a:cs typeface="Consolas" pitchFamily="49" charset="0"/>
              </a:rPr>
              <a:t>    public void </a:t>
            </a:r>
            <a:r>
              <a:rPr lang="en-US" sz="2000" dirty="0" err="1">
                <a:latin typeface="Consolas" pitchFamily="49" charset="0"/>
                <a:cs typeface="Consolas" pitchFamily="49" charset="0"/>
              </a:rPr>
              <a:t>SendMessage</a:t>
            </a:r>
            <a:r>
              <a:rPr lang="en-US" sz="2000" dirty="0">
                <a:latin typeface="Consolas" pitchFamily="49" charset="0"/>
                <a:cs typeface="Consolas" pitchFamily="49" charset="0"/>
              </a:rPr>
              <a:t>(string message</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r>
              <a:rPr lang="en-US" sz="2000" dirty="0">
                <a:latin typeface="Consolas" pitchFamily="49" charset="0"/>
                <a:cs typeface="Consolas" pitchFamily="49" charset="0"/>
              </a:rPr>
              <a:t>        </a:t>
            </a:r>
            <a:r>
              <a:rPr lang="en-US" sz="2000" dirty="0" err="1">
                <a:latin typeface="Consolas" pitchFamily="49" charset="0"/>
                <a:cs typeface="Consolas" pitchFamily="49" charset="0"/>
              </a:rPr>
              <a:t>Clients.addMessage</a:t>
            </a:r>
            <a:r>
              <a:rPr lang="en-US" sz="2000" dirty="0">
                <a:latin typeface="Consolas" pitchFamily="49" charset="0"/>
                <a:cs typeface="Consolas" pitchFamily="49" charset="0"/>
              </a:rPr>
              <a:t>(message);</a:t>
            </a:r>
          </a:p>
          <a:p>
            <a:r>
              <a:rPr lang="en-US" sz="2000" dirty="0">
                <a:latin typeface="Consolas" pitchFamily="49" charset="0"/>
                <a:cs typeface="Consolas" pitchFamily="49" charset="0"/>
              </a:rPr>
              <a:t>    </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 }</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12" name="Rounded Rectangle 11"/>
          <p:cNvSpPr/>
          <p:nvPr/>
        </p:nvSpPr>
        <p:spPr bwMode="auto">
          <a:xfrm>
            <a:off x="359775" y="3465168"/>
            <a:ext cx="8343900" cy="31439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indent="0">
              <a:buNone/>
            </a:pPr>
            <a:r>
              <a:rPr lang="en-US" sz="2000" dirty="0" err="1">
                <a:solidFill>
                  <a:srgbClr val="00B0F0"/>
                </a:solidFill>
                <a:latin typeface="Consolas" pitchFamily="49" charset="0"/>
                <a:cs typeface="Consolas" pitchFamily="49" charset="0"/>
              </a:rPr>
              <a:t>var</a:t>
            </a:r>
            <a:r>
              <a:rPr lang="en-US" sz="2000" dirty="0">
                <a:solidFill>
                  <a:srgbClr val="00B0F0"/>
                </a:solidFill>
                <a:latin typeface="Consolas" pitchFamily="49" charset="0"/>
                <a:cs typeface="Consolas" pitchFamily="49" charset="0"/>
              </a:rPr>
              <a:t> </a:t>
            </a:r>
            <a:r>
              <a:rPr lang="en-US" sz="2000" dirty="0">
                <a:latin typeface="Consolas" pitchFamily="49" charset="0"/>
                <a:cs typeface="Consolas" pitchFamily="49" charset="0"/>
              </a:rPr>
              <a:t>hub = $.</a:t>
            </a:r>
            <a:r>
              <a:rPr lang="en-US" sz="2000" dirty="0" err="1">
                <a:latin typeface="Consolas" pitchFamily="49" charset="0"/>
                <a:cs typeface="Consolas" pitchFamily="49" charset="0"/>
              </a:rPr>
              <a:t>connection.chat</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pPr marL="0" indent="0">
              <a:buNone/>
            </a:pPr>
            <a:r>
              <a:rPr lang="en-US" sz="2000" dirty="0" err="1">
                <a:latin typeface="Consolas" pitchFamily="49" charset="0"/>
                <a:cs typeface="Consolas" pitchFamily="49" charset="0"/>
              </a:rPr>
              <a:t>hub.addMessage</a:t>
            </a:r>
            <a:r>
              <a:rPr lang="en-US" sz="2000" dirty="0">
                <a:latin typeface="Consolas" pitchFamily="49" charset="0"/>
                <a:cs typeface="Consolas" pitchFamily="49" charset="0"/>
              </a:rPr>
              <a:t> = </a:t>
            </a:r>
            <a:r>
              <a:rPr lang="en-US" sz="2000" dirty="0">
                <a:solidFill>
                  <a:srgbClr val="00B0F0"/>
                </a:solidFill>
                <a:latin typeface="Consolas" pitchFamily="49" charset="0"/>
                <a:cs typeface="Consolas" pitchFamily="49" charset="0"/>
              </a:rPr>
              <a:t>function</a:t>
            </a:r>
            <a:r>
              <a:rPr lang="en-US" sz="2000" dirty="0">
                <a:latin typeface="Consolas" pitchFamily="49" charset="0"/>
                <a:cs typeface="Consolas" pitchFamily="49" charset="0"/>
              </a:rPr>
              <a:t> (</a:t>
            </a:r>
            <a:r>
              <a:rPr lang="en-US" sz="2000" dirty="0" err="1">
                <a:latin typeface="Consolas" pitchFamily="49" charset="0"/>
                <a:cs typeface="Consolas" pitchFamily="49" charset="0"/>
              </a:rPr>
              <a:t>msg</a:t>
            </a: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a:solidFill>
                  <a:srgbClr val="C00000"/>
                </a:solidFill>
                <a:latin typeface="Consolas" pitchFamily="49" charset="0"/>
                <a:cs typeface="Consolas" pitchFamily="49" charset="0"/>
              </a:rPr>
              <a:t>#</a:t>
            </a:r>
            <a:r>
              <a:rPr lang="en-US" sz="2000" dirty="0" err="1">
                <a:solidFill>
                  <a:srgbClr val="C00000"/>
                </a:solidFill>
                <a:latin typeface="Consolas" pitchFamily="49" charset="0"/>
                <a:cs typeface="Consolas" pitchFamily="49" charset="0"/>
              </a:rPr>
              <a:t>msgs</a:t>
            </a:r>
            <a:r>
              <a:rPr lang="en-US" sz="2000" dirty="0">
                <a:latin typeface="Consolas" pitchFamily="49" charset="0"/>
                <a:cs typeface="Consolas" pitchFamily="49" charset="0"/>
              </a:rPr>
              <a:t>").append("</a:t>
            </a:r>
            <a:r>
              <a:rPr lang="en-US" sz="2000" dirty="0">
                <a:solidFill>
                  <a:srgbClr val="C00000"/>
                </a:solidFill>
                <a:latin typeface="Consolas" pitchFamily="49" charset="0"/>
                <a:cs typeface="Consolas" pitchFamily="49" charset="0"/>
              </a:rPr>
              <a:t>&lt;li&gt;</a:t>
            </a:r>
            <a:r>
              <a:rPr lang="en-US" sz="2000" dirty="0">
                <a:latin typeface="Consolas" pitchFamily="49" charset="0"/>
                <a:cs typeface="Consolas" pitchFamily="49" charset="0"/>
              </a:rPr>
              <a:t>" + </a:t>
            </a:r>
            <a:r>
              <a:rPr lang="en-US" sz="2000" dirty="0" err="1">
                <a:latin typeface="Consolas" pitchFamily="49" charset="0"/>
                <a:cs typeface="Consolas" pitchFamily="49" charset="0"/>
              </a:rPr>
              <a:t>msg</a:t>
            </a:r>
            <a:r>
              <a:rPr lang="en-US" sz="2000" dirty="0">
                <a:latin typeface="Consolas" pitchFamily="49" charset="0"/>
                <a:cs typeface="Consolas" pitchFamily="49" charset="0"/>
              </a:rPr>
              <a:t> + "</a:t>
            </a:r>
            <a:r>
              <a:rPr lang="en-US" sz="2000" dirty="0">
                <a:solidFill>
                  <a:srgbClr val="C00000"/>
                </a:solidFill>
                <a:latin typeface="Consolas" pitchFamily="49" charset="0"/>
                <a:cs typeface="Consolas" pitchFamily="49" charset="0"/>
              </a:rPr>
              <a:t>&lt;/li&gt;</a:t>
            </a:r>
            <a:r>
              <a:rPr lang="en-US" sz="2000" dirty="0">
                <a:latin typeface="Consolas" pitchFamily="49" charset="0"/>
                <a:cs typeface="Consolas" pitchFamily="49" charset="0"/>
              </a:rPr>
              <a:t>");</a:t>
            </a:r>
          </a:p>
          <a:p>
            <a:pPr marL="0" indent="0">
              <a:buNone/>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a:t>
            </a:r>
            <a:r>
              <a:rPr lang="en-US" sz="2000" dirty="0" err="1">
                <a:latin typeface="Consolas" pitchFamily="49" charset="0"/>
                <a:cs typeface="Consolas" pitchFamily="49" charset="0"/>
              </a:rPr>
              <a:t>connection.hub.start</a:t>
            </a:r>
            <a:r>
              <a:rPr lang="en-US" sz="2000" dirty="0">
                <a:latin typeface="Consolas" pitchFamily="49" charset="0"/>
                <a:cs typeface="Consolas" pitchFamily="49" charset="0"/>
              </a:rPr>
              <a:t>().done(function() {</a:t>
            </a:r>
          </a:p>
          <a:p>
            <a:pPr marL="0" indent="0">
              <a:buNone/>
            </a:pPr>
            <a:r>
              <a:rPr lang="en-US" sz="2000" dirty="0">
                <a:latin typeface="Consolas" pitchFamily="49" charset="0"/>
                <a:cs typeface="Consolas" pitchFamily="49" charset="0"/>
              </a:rPr>
              <a:t>    $("</a:t>
            </a:r>
            <a:r>
              <a:rPr lang="en-US" sz="2000" dirty="0">
                <a:solidFill>
                  <a:srgbClr val="C00000"/>
                </a:solidFill>
                <a:latin typeface="Consolas" pitchFamily="49" charset="0"/>
                <a:cs typeface="Consolas" pitchFamily="49" charset="0"/>
              </a:rPr>
              <a:t>#send</a:t>
            </a:r>
            <a:r>
              <a:rPr lang="en-US" sz="2000" dirty="0">
                <a:latin typeface="Consolas" pitchFamily="49" charset="0"/>
                <a:cs typeface="Consolas" pitchFamily="49" charset="0"/>
              </a:rPr>
              <a:t>").click(</a:t>
            </a:r>
            <a:r>
              <a:rPr lang="en-US" sz="2000" dirty="0">
                <a:solidFill>
                  <a:srgbClr val="00B0F0"/>
                </a:solidFill>
                <a:latin typeface="Consolas" pitchFamily="49" charset="0"/>
                <a:cs typeface="Consolas" pitchFamily="49" charset="0"/>
              </a:rPr>
              <a:t>function</a:t>
            </a: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hub.sendMessage</a:t>
            </a:r>
            <a:r>
              <a:rPr lang="en-US" sz="2000" dirty="0">
                <a:latin typeface="Consolas" pitchFamily="49" charset="0"/>
                <a:cs typeface="Consolas" pitchFamily="49" charset="0"/>
              </a:rPr>
              <a:t>($("</a:t>
            </a:r>
            <a:r>
              <a:rPr lang="en-US" sz="2000" dirty="0">
                <a:solidFill>
                  <a:srgbClr val="C00000"/>
                </a:solidFill>
                <a:latin typeface="Consolas" pitchFamily="49" charset="0"/>
                <a:cs typeface="Consolas" pitchFamily="49" charset="0"/>
              </a:rPr>
              <a:t>#</a:t>
            </a:r>
            <a:r>
              <a:rPr lang="en-US" sz="2000" dirty="0" err="1">
                <a:solidFill>
                  <a:srgbClr val="C00000"/>
                </a:solidFill>
                <a:latin typeface="Consolas" pitchFamily="49" charset="0"/>
                <a:cs typeface="Consolas" pitchFamily="49" charset="0"/>
              </a:rPr>
              <a:t>msg</a:t>
            </a:r>
            <a:r>
              <a:rPr lang="en-US" sz="2000" dirty="0">
                <a:latin typeface="Consolas" pitchFamily="49" charset="0"/>
                <a:cs typeface="Consolas" pitchFamily="49" charset="0"/>
              </a:rPr>
              <a:t>").text());</a:t>
            </a:r>
          </a:p>
          <a:p>
            <a:pPr marL="0" indent="0">
              <a:buNone/>
            </a:pP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a:t>
            </a:r>
          </a:p>
        </p:txBody>
      </p:sp>
    </p:spTree>
    <p:extLst>
      <p:ext uri="{BB962C8B-B14F-4D97-AF65-F5344CB8AC3E}">
        <p14:creationId xmlns:p14="http://schemas.microsoft.com/office/powerpoint/2010/main" val="386803157"/>
      </p:ext>
    </p:extLst>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76066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0355" name="Rectangle 3"/>
          <p:cNvSpPr>
            <a:spLocks noChangeArrowheads="1"/>
          </p:cNvSpPr>
          <p:nvPr/>
        </p:nvSpPr>
        <p:spPr bwMode="auto">
          <a:xfrm>
            <a:off x="-98425" y="1419225"/>
            <a:ext cx="9375775" cy="1335088"/>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00088" y="1419225"/>
            <a:ext cx="25765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838200" y="3877820"/>
            <a:ext cx="7772400" cy="840230"/>
          </a:xfrm>
          <a:prstGeom prst="rect">
            <a:avLst/>
          </a:prstGeom>
          <a:noFill/>
          <a:ln w="9525">
            <a:noFill/>
            <a:miter lim="800000"/>
            <a:headEnd/>
            <a:tailEnd/>
          </a:ln>
          <a:effectLst/>
        </p:spPr>
        <p:txBody>
          <a:bodyPr anchor="b">
            <a:spAutoFit/>
          </a:bodyPr>
          <a:lstStyle/>
          <a:p>
            <a:pPr>
              <a:lnSpc>
                <a:spcPct val="90000"/>
              </a:lnSpc>
              <a:defRPr/>
            </a:pPr>
            <a:r>
              <a:rPr lang="en-US" sz="5400" dirty="0" err="1" smtClean="0">
                <a:solidFill>
                  <a:schemeClr val="tx2"/>
                </a:solidFill>
                <a:effectLst>
                  <a:outerShdw blurRad="38100" dist="38100" dir="2700000" algn="tl">
                    <a:srgbClr val="000000"/>
                  </a:outerShdw>
                </a:effectLst>
                <a:latin typeface="Arial" pitchFamily="34" charset="0"/>
                <a:cs typeface="+mn-cs"/>
              </a:rPr>
              <a:t>SignalR</a:t>
            </a:r>
            <a:endParaRPr lang="en-US" sz="4400" dirty="0">
              <a:solidFill>
                <a:schemeClr val="tx2"/>
              </a:solidFill>
              <a:effectLst>
                <a:outerShdw blurRad="38100" dist="38100" dir="2700000" algn="tl">
                  <a:srgbClr val="000000"/>
                </a:outerShdw>
              </a:effectLst>
              <a:latin typeface="Arial" pitchFamily="34" charset="0"/>
              <a:cs typeface="+mn-cs"/>
            </a:endParaRPr>
          </a:p>
        </p:txBody>
      </p:sp>
      <p:pic>
        <p:nvPicPr>
          <p:cNvPr id="7174" name="Picture 6" descr="C:\Users\Eyal\Desktop\experts4dlogo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725" y="4657725"/>
            <a:ext cx="22002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456098"/>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Content Placeholder 2"/>
          <p:cNvSpPr>
            <a:spLocks noGrp="1"/>
          </p:cNvSpPr>
          <p:nvPr>
            <p:ph idx="1"/>
          </p:nvPr>
        </p:nvSpPr>
        <p:spPr>
          <a:xfrm>
            <a:off x="304800" y="1416050"/>
            <a:ext cx="8655050" cy="2419124"/>
          </a:xfrm>
        </p:spPr>
        <p:txBody>
          <a:bodyPr/>
          <a:lstStyle/>
          <a:p>
            <a:r>
              <a:rPr lang="en-US" dirty="0"/>
              <a:t>The Notifications API allows you to display notifications to the user for given events, both passively (new emails, tweets or calendar events) and on user interactions regardless of which tab has focus. There is draft spec but it is not currently in any standard.</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4368800"/>
            <a:ext cx="8430454" cy="1870136"/>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36853041"/>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man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2" y="4114800"/>
            <a:ext cx="3173516" cy="2372122"/>
          </a:xfrm>
          <a:prstGeom prst="rect">
            <a:avLst/>
          </a:prstGeom>
          <a:extLst/>
        </p:spPr>
        <p:style>
          <a:lnRef idx="2">
            <a:schemeClr val="dk1"/>
          </a:lnRef>
          <a:fillRef idx="1">
            <a:schemeClr val="lt1"/>
          </a:fillRef>
          <a:effectRef idx="0">
            <a:schemeClr val="dk1"/>
          </a:effectRef>
          <a:fontRef idx="minor">
            <a:schemeClr val="dk1"/>
          </a:fontRef>
        </p:style>
      </p:pic>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dirty="0">
                <a:effectLst>
                  <a:outerShdw blurRad="38100" dist="38100" dir="2700000" algn="tl">
                    <a:srgbClr val="000000"/>
                  </a:outerShdw>
                </a:effectLst>
                <a:latin typeface="Arial" pitchFamily="34" charset="0"/>
                <a:cs typeface="+mn-cs"/>
              </a:rPr>
              <a:t>Semantics &amp; </a:t>
            </a:r>
            <a:r>
              <a:rPr lang="en-US" sz="5400" dirty="0" smtClean="0">
                <a:effectLst>
                  <a:outerShdw blurRad="38100" dist="38100" dir="2700000" algn="tl">
                    <a:srgbClr val="000000"/>
                  </a:outerShdw>
                </a:effectLst>
                <a:latin typeface="Arial" pitchFamily="34" charset="0"/>
                <a:cs typeface="+mn-cs"/>
              </a:rPr>
              <a:t>Markup</a:t>
            </a:r>
            <a:endParaRPr lang="en-US" sz="5400" dirty="0">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2078641298"/>
      </p:ext>
    </p:extLst>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Tags</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90" y="1243937"/>
            <a:ext cx="8406583" cy="5087415"/>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61851001"/>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98" y="1382612"/>
            <a:ext cx="8422601" cy="4831339"/>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04942872"/>
      </p:ext>
    </p:extLst>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Relations</a:t>
            </a:r>
            <a:endParaRPr lang="en-US" dirty="0"/>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75" y="2057399"/>
            <a:ext cx="8392453" cy="2850267"/>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01260298"/>
      </p:ext>
    </p:extLst>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MicroData</a:t>
            </a:r>
            <a:endParaRPr lang="en-US" dirty="0"/>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2767013"/>
            <a:ext cx="81248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201328"/>
      </p:ext>
    </p:extLst>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 Attributes</a:t>
            </a:r>
            <a:endParaRPr lang="en-US" dirty="0"/>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933575"/>
            <a:ext cx="81629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303459"/>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 Timeline</a:t>
            </a:r>
            <a:endParaRPr lang="en-US" dirty="0"/>
          </a:p>
        </p:txBody>
      </p:sp>
      <p:sp>
        <p:nvSpPr>
          <p:cNvPr id="3" name="Content Placeholder 2"/>
          <p:cNvSpPr>
            <a:spLocks noGrp="1"/>
          </p:cNvSpPr>
          <p:nvPr>
            <p:ph idx="1"/>
          </p:nvPr>
        </p:nvSpPr>
        <p:spPr>
          <a:xfrm>
            <a:off x="304800" y="1416050"/>
            <a:ext cx="8655050" cy="4928978"/>
          </a:xfrm>
        </p:spPr>
        <p:txBody>
          <a:bodyPr/>
          <a:lstStyle/>
          <a:p>
            <a:pPr>
              <a:lnSpc>
                <a:spcPct val="150000"/>
              </a:lnSpc>
            </a:pPr>
            <a:r>
              <a:rPr lang="en-US" sz="2000" b="1" dirty="0" smtClean="0"/>
              <a:t>1991 – HTML</a:t>
            </a:r>
          </a:p>
          <a:p>
            <a:pPr>
              <a:lnSpc>
                <a:spcPct val="150000"/>
              </a:lnSpc>
            </a:pPr>
            <a:r>
              <a:rPr lang="en-US" sz="2000" b="1" dirty="0" smtClean="0"/>
              <a:t>1994 – HTML 2</a:t>
            </a:r>
          </a:p>
          <a:p>
            <a:pPr>
              <a:lnSpc>
                <a:spcPct val="150000"/>
              </a:lnSpc>
            </a:pPr>
            <a:r>
              <a:rPr lang="en-US" sz="2000" b="1" dirty="0" smtClean="0"/>
              <a:t>1996 – CSS1 + JavaScript</a:t>
            </a:r>
          </a:p>
          <a:p>
            <a:pPr>
              <a:lnSpc>
                <a:spcPct val="150000"/>
              </a:lnSpc>
            </a:pPr>
            <a:r>
              <a:rPr lang="en-US" sz="2000" b="1" dirty="0" smtClean="0"/>
              <a:t>1997 – HTML 4</a:t>
            </a:r>
          </a:p>
          <a:p>
            <a:pPr>
              <a:lnSpc>
                <a:spcPct val="150000"/>
              </a:lnSpc>
            </a:pPr>
            <a:r>
              <a:rPr lang="en-US" sz="2000" b="1" dirty="0" smtClean="0"/>
              <a:t>1998 – CSS 2</a:t>
            </a:r>
          </a:p>
          <a:p>
            <a:pPr>
              <a:lnSpc>
                <a:spcPct val="150000"/>
              </a:lnSpc>
            </a:pPr>
            <a:r>
              <a:rPr lang="en-US" sz="2000" b="1" dirty="0" smtClean="0"/>
              <a:t>2000 – XHTML 1</a:t>
            </a:r>
          </a:p>
          <a:p>
            <a:pPr>
              <a:lnSpc>
                <a:spcPct val="150000"/>
              </a:lnSpc>
            </a:pPr>
            <a:r>
              <a:rPr lang="en-US" sz="2000" b="1" dirty="0" smtClean="0"/>
              <a:t>2002 – </a:t>
            </a:r>
            <a:r>
              <a:rPr lang="en-US" sz="2000" b="1" dirty="0" err="1" smtClean="0"/>
              <a:t>Tableless</a:t>
            </a:r>
            <a:r>
              <a:rPr lang="en-US" sz="2000" b="1" dirty="0" smtClean="0"/>
              <a:t> Web Design</a:t>
            </a:r>
          </a:p>
          <a:p>
            <a:pPr>
              <a:lnSpc>
                <a:spcPct val="150000"/>
              </a:lnSpc>
            </a:pPr>
            <a:r>
              <a:rPr lang="en-US" sz="2000" b="1" dirty="0" smtClean="0"/>
              <a:t>2005 – AJAX</a:t>
            </a:r>
          </a:p>
          <a:p>
            <a:pPr>
              <a:lnSpc>
                <a:spcPct val="150000"/>
              </a:lnSpc>
            </a:pPr>
            <a:r>
              <a:rPr lang="en-US" sz="2000" b="1" dirty="0" smtClean="0"/>
              <a:t>2009 -  HTML 5</a:t>
            </a:r>
            <a:endParaRPr lang="en-US" sz="2000" b="1" dirty="0"/>
          </a:p>
        </p:txBody>
      </p:sp>
    </p:spTree>
    <p:extLst>
      <p:ext uri="{BB962C8B-B14F-4D97-AF65-F5344CB8AC3E}">
        <p14:creationId xmlns:p14="http://schemas.microsoft.com/office/powerpoint/2010/main" val="3473442269"/>
      </p:ext>
    </p:extLst>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980728"/>
            <a:ext cx="8086725" cy="57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465342"/>
      </p:ext>
    </p:extLst>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Fields</a:t>
            </a:r>
            <a:endParaRPr lang="en-US" dirty="0"/>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157413"/>
            <a:ext cx="79819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062490"/>
      </p:ext>
    </p:extLst>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 Video</a:t>
            </a:r>
            <a:endParaRPr lang="en-US" dirty="0"/>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2681288"/>
            <a:ext cx="81629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281957"/>
      </p:ext>
    </p:extLst>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2D</a:t>
            </a:r>
            <a:endParaRPr lang="en-US" dirty="0"/>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2026518"/>
            <a:ext cx="80676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306344"/>
      </p:ext>
    </p:extLst>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SVG</a:t>
            </a:r>
            <a:endParaRPr lang="en-US" dirty="0"/>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057734"/>
            <a:ext cx="9199658" cy="48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391491"/>
      </p:ext>
    </p:extLst>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SS3 &amp; Sty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2" y="4114800"/>
            <a:ext cx="3173516" cy="2372122"/>
          </a:xfrm>
          <a:prstGeom prst="rect">
            <a:avLst/>
          </a:prstGeom>
          <a:extLst/>
        </p:spPr>
        <p:style>
          <a:lnRef idx="2">
            <a:schemeClr val="dk1"/>
          </a:lnRef>
          <a:fillRef idx="1">
            <a:schemeClr val="lt1"/>
          </a:fillRef>
          <a:effectRef idx="0">
            <a:schemeClr val="dk1"/>
          </a:effectRef>
          <a:fontRef idx="minor">
            <a:schemeClr val="dk1"/>
          </a:fontRef>
        </p:style>
      </p:pic>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dirty="0" smtClean="0">
                <a:effectLst>
                  <a:outerShdw blurRad="38100" dist="38100" dir="2700000" algn="tl">
                    <a:srgbClr val="000000"/>
                  </a:outerShdw>
                </a:effectLst>
                <a:latin typeface="Arial" pitchFamily="34" charset="0"/>
                <a:cs typeface="+mn-cs"/>
              </a:rPr>
              <a:t>CSS 3.0</a:t>
            </a:r>
            <a:endParaRPr lang="en-US" sz="5400" dirty="0">
              <a:effectLst>
                <a:outerShdw blurRad="38100" dist="38100" dir="2700000" algn="tl">
                  <a:srgbClr val="000000"/>
                </a:outerShdw>
              </a:effectLst>
              <a:latin typeface="Arial" pitchFamily="34" charset="0"/>
              <a:cs typeface="+mn-cs"/>
            </a:endParaRPr>
          </a:p>
        </p:txBody>
      </p:sp>
    </p:spTree>
    <p:extLst>
      <p:ext uri="{BB962C8B-B14F-4D97-AF65-F5344CB8AC3E}">
        <p14:creationId xmlns:p14="http://schemas.microsoft.com/office/powerpoint/2010/main" val="2740502467"/>
      </p:ext>
    </p:extLst>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lstStyle/>
          <a:p>
            <a:endParaRPr lang="en-US"/>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95" y="1417638"/>
            <a:ext cx="8467605" cy="527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818464"/>
      </p:ext>
    </p:extLst>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Fonts</a:t>
            </a:r>
            <a:endParaRPr lang="en-US" dirty="0"/>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585913"/>
            <a:ext cx="80676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375944"/>
      </p:ext>
    </p:extLst>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smtClean="0"/>
              <a:t>Columns</a:t>
            </a:r>
          </a:p>
          <a:p>
            <a:r>
              <a:rPr lang="en-US" dirty="0" smtClean="0"/>
              <a:t>Opacity</a:t>
            </a:r>
          </a:p>
          <a:p>
            <a:r>
              <a:rPr lang="en-US" dirty="0" smtClean="0"/>
              <a:t>Text Stroke</a:t>
            </a:r>
          </a:p>
          <a:p>
            <a:r>
              <a:rPr lang="en-US" dirty="0" smtClean="0"/>
              <a:t>Text Wrapping</a:t>
            </a:r>
          </a:p>
          <a:p>
            <a:r>
              <a:rPr lang="en-US" dirty="0"/>
              <a:t>Hue/saturation/luminance </a:t>
            </a:r>
            <a:r>
              <a:rPr lang="en-US" dirty="0" smtClean="0"/>
              <a:t>color</a:t>
            </a:r>
          </a:p>
          <a:p>
            <a:r>
              <a:rPr lang="en-US" dirty="0"/>
              <a:t>Rounded corners</a:t>
            </a:r>
            <a:endParaRPr lang="en-US" dirty="0" smtClean="0"/>
          </a:p>
          <a:p>
            <a:endParaRPr lang="en-US" dirty="0"/>
          </a:p>
        </p:txBody>
      </p:sp>
    </p:spTree>
    <p:extLst>
      <p:ext uri="{BB962C8B-B14F-4D97-AF65-F5344CB8AC3E}">
        <p14:creationId xmlns:p14="http://schemas.microsoft.com/office/powerpoint/2010/main" val="1342617948"/>
      </p:ext>
    </p:extLst>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a:t>
            </a:r>
            <a:endParaRPr lang="en-US" dirty="0"/>
          </a:p>
        </p:txBody>
      </p:sp>
      <p:sp>
        <p:nvSpPr>
          <p:cNvPr id="3" name="Content Placeholder 2"/>
          <p:cNvSpPr>
            <a:spLocks noGrp="1"/>
          </p:cNvSpPr>
          <p:nvPr>
            <p:ph idx="1"/>
          </p:nvPr>
        </p:nvSpPr>
        <p:spPr/>
        <p:txBody>
          <a:bodyPr/>
          <a:lstStyle/>
          <a:p>
            <a:r>
              <a:rPr lang="en-US" dirty="0" smtClean="0"/>
              <a:t>Gradients</a:t>
            </a:r>
          </a:p>
          <a:p>
            <a:r>
              <a:rPr lang="en-US" dirty="0" smtClean="0"/>
              <a:t>Shadows</a:t>
            </a:r>
          </a:p>
          <a:p>
            <a:r>
              <a:rPr lang="en-US" dirty="0"/>
              <a:t>Background </a:t>
            </a:r>
            <a:r>
              <a:rPr lang="en-US" dirty="0" smtClean="0"/>
              <a:t>enhancements</a:t>
            </a:r>
          </a:p>
          <a:p>
            <a:r>
              <a:rPr lang="en-US" dirty="0"/>
              <a:t>Border </a:t>
            </a:r>
            <a:r>
              <a:rPr lang="en-US" dirty="0" smtClean="0"/>
              <a:t>image</a:t>
            </a:r>
          </a:p>
          <a:p>
            <a:r>
              <a:rPr lang="en-US" dirty="0"/>
              <a:t>Flexible Box </a:t>
            </a:r>
            <a:r>
              <a:rPr lang="en-US" dirty="0" smtClean="0"/>
              <a:t>Model</a:t>
            </a:r>
          </a:p>
          <a:p>
            <a:r>
              <a:rPr lang="en-US" dirty="0" smtClean="0"/>
              <a:t>Transitions , Transforms &amp; </a:t>
            </a:r>
            <a:r>
              <a:rPr lang="en-US" dirty="0"/>
              <a:t>Animations</a:t>
            </a:r>
          </a:p>
        </p:txBody>
      </p:sp>
    </p:spTree>
    <p:extLst>
      <p:ext uri="{BB962C8B-B14F-4D97-AF65-F5344CB8AC3E}">
        <p14:creationId xmlns:p14="http://schemas.microsoft.com/office/powerpoint/2010/main" val="2349846612"/>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468880"/>
            <a:ext cx="8655050" cy="646331"/>
          </a:xfrm>
        </p:spPr>
        <p:txBody>
          <a:bodyPr/>
          <a:lstStyle/>
          <a:p>
            <a:pPr marL="0" indent="0">
              <a:buNone/>
            </a:pPr>
            <a:r>
              <a:rPr lang="en-US" dirty="0" smtClean="0"/>
              <a:t>                    </a:t>
            </a:r>
            <a:r>
              <a:rPr lang="en-US" sz="4000" dirty="0" smtClean="0"/>
              <a:t>~ =            +            + </a:t>
            </a:r>
            <a:r>
              <a:rPr lang="en-US" dirty="0" smtClean="0"/>
              <a:t>  </a:t>
            </a:r>
            <a:endParaRPr lang="en-US" dirty="0"/>
          </a:p>
        </p:txBody>
      </p:sp>
      <p:sp>
        <p:nvSpPr>
          <p:cNvPr id="4" name="Rounded Rectangle 3"/>
          <p:cNvSpPr/>
          <p:nvPr/>
        </p:nvSpPr>
        <p:spPr>
          <a:xfrm>
            <a:off x="647700" y="2530944"/>
            <a:ext cx="1512168"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rPr>
              <a:t>HTML 5</a:t>
            </a:r>
            <a:endParaRPr lang="en-US" sz="2400" b="1" dirty="0">
              <a:effectLst>
                <a:outerShdw blurRad="38100" dist="38100" dir="2700000" algn="tl">
                  <a:srgbClr val="000000">
                    <a:alpha val="43137"/>
                  </a:srgbClr>
                </a:outerShdw>
              </a:effectLst>
            </a:endParaRPr>
          </a:p>
        </p:txBody>
      </p:sp>
      <p:sp>
        <p:nvSpPr>
          <p:cNvPr id="6" name="Rounded Rectangle 5"/>
          <p:cNvSpPr/>
          <p:nvPr/>
        </p:nvSpPr>
        <p:spPr>
          <a:xfrm>
            <a:off x="3294112" y="2530944"/>
            <a:ext cx="1296144"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rPr>
              <a:t>HTML</a:t>
            </a:r>
            <a:endParaRPr lang="en-US" sz="2400" b="1" dirty="0">
              <a:effectLst>
                <a:outerShdw blurRad="38100" dist="38100" dir="2700000" algn="tl">
                  <a:srgbClr val="000000">
                    <a:alpha val="43137"/>
                  </a:srgbClr>
                </a:outerShdw>
              </a:effectLst>
            </a:endParaRPr>
          </a:p>
        </p:txBody>
      </p:sp>
      <p:sp>
        <p:nvSpPr>
          <p:cNvPr id="7" name="Rounded Rectangle 6"/>
          <p:cNvSpPr/>
          <p:nvPr/>
        </p:nvSpPr>
        <p:spPr>
          <a:xfrm>
            <a:off x="5265792" y="2530944"/>
            <a:ext cx="1296144"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rPr>
              <a:t>CSS</a:t>
            </a:r>
            <a:endParaRPr lang="en-US" sz="2400" b="1" dirty="0">
              <a:effectLst>
                <a:outerShdw blurRad="38100" dist="38100" dir="2700000" algn="tl">
                  <a:srgbClr val="000000">
                    <a:alpha val="43137"/>
                  </a:srgbClr>
                </a:outerShdw>
              </a:effectLst>
            </a:endParaRPr>
          </a:p>
        </p:txBody>
      </p:sp>
      <p:sp>
        <p:nvSpPr>
          <p:cNvPr id="8" name="Rounded Rectangle 7"/>
          <p:cNvSpPr/>
          <p:nvPr/>
        </p:nvSpPr>
        <p:spPr>
          <a:xfrm>
            <a:off x="7237472" y="2530944"/>
            <a:ext cx="1069776" cy="5040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rPr>
              <a:t>JS</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49342149"/>
      </p:ext>
    </p:extLst>
  </p:cSld>
  <p:clrMapOvr>
    <a:masterClrMapping/>
  </p:clrMapOvr>
  <p:transition>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vice A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2" y="4114800"/>
            <a:ext cx="3173516" cy="2372122"/>
          </a:xfrm>
          <a:prstGeom prst="rect">
            <a:avLst/>
          </a:prstGeom>
          <a:extLst/>
        </p:spPr>
        <p:style>
          <a:lnRef idx="2">
            <a:schemeClr val="dk1"/>
          </a:lnRef>
          <a:fillRef idx="1">
            <a:schemeClr val="lt1"/>
          </a:fillRef>
          <a:effectRef idx="0">
            <a:schemeClr val="dk1"/>
          </a:effectRef>
          <a:fontRef idx="minor">
            <a:schemeClr val="dk1"/>
          </a:fontRef>
        </p:style>
      </p:pic>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dirty="0">
                <a:effectLst>
                  <a:outerShdw blurRad="38100" dist="38100" dir="2700000" algn="tl">
                    <a:srgbClr val="000000"/>
                  </a:outerShdw>
                </a:effectLst>
                <a:latin typeface="Arial" pitchFamily="34" charset="0"/>
                <a:cs typeface="+mn-cs"/>
              </a:rPr>
              <a:t>File/Hardware Access</a:t>
            </a:r>
          </a:p>
        </p:txBody>
      </p:sp>
    </p:spTree>
    <p:extLst>
      <p:ext uri="{BB962C8B-B14F-4D97-AF65-F5344CB8AC3E}">
        <p14:creationId xmlns:p14="http://schemas.microsoft.com/office/powerpoint/2010/main" val="1301953723"/>
      </p:ext>
    </p:extLst>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Drag &amp; Drop</a:t>
            </a:r>
          </a:p>
        </p:txBody>
      </p:sp>
      <p:sp>
        <p:nvSpPr>
          <p:cNvPr id="3" name="Content Placeholder 2"/>
          <p:cNvSpPr>
            <a:spLocks noGrp="1"/>
          </p:cNvSpPr>
          <p:nvPr>
            <p:ph idx="1"/>
          </p:nvPr>
        </p:nvSpPr>
        <p:spPr/>
        <p:txBody>
          <a:bodyPr/>
          <a:lstStyle/>
          <a:p>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71788"/>
            <a:ext cx="80772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794299"/>
      </p:ext>
    </p:extLst>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Drag-In (File API)</a:t>
            </a:r>
          </a:p>
        </p:txBody>
      </p:sp>
      <p:sp>
        <p:nvSpPr>
          <p:cNvPr id="3" name="Content Placeholder 2"/>
          <p:cNvSpPr>
            <a:spLocks noGrp="1"/>
          </p:cNvSpPr>
          <p:nvPr>
            <p:ph idx="1"/>
          </p:nvPr>
        </p:nvSpPr>
        <p:spPr/>
        <p:txBody>
          <a:bodyPr/>
          <a:lstStyle/>
          <a:p>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8077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653496"/>
      </p:ext>
    </p:extLst>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Drag-Out</a:t>
            </a:r>
          </a:p>
        </p:txBody>
      </p:sp>
      <p:sp>
        <p:nvSpPr>
          <p:cNvPr id="3" name="Content Placeholder 2"/>
          <p:cNvSpPr>
            <a:spLocks noGrp="1"/>
          </p:cNvSpPr>
          <p:nvPr>
            <p:ph idx="1"/>
          </p:nvPr>
        </p:nvSpPr>
        <p:spPr/>
        <p:txBody>
          <a:bodyPr/>
          <a:lstStyle/>
          <a:p>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2100263"/>
            <a:ext cx="81248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653651"/>
      </p:ext>
    </p:extLst>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FileSystem</a:t>
            </a:r>
            <a:r>
              <a:rPr lang="en-US" dirty="0"/>
              <a:t> APIs</a:t>
            </a:r>
          </a:p>
        </p:txBody>
      </p:sp>
      <p:sp>
        <p:nvSpPr>
          <p:cNvPr id="3" name="Content Placeholder 2"/>
          <p:cNvSpPr>
            <a:spLocks noGrp="1"/>
          </p:cNvSpPr>
          <p:nvPr>
            <p:ph idx="1"/>
          </p:nvPr>
        </p:nvSpPr>
        <p:spPr/>
        <p:txBody>
          <a:bodyPr/>
          <a:lstStyle/>
          <a:p>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48" y="1420275"/>
            <a:ext cx="809625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51076"/>
      </p:ext>
    </p:extLst>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GeoLocation</a:t>
            </a:r>
            <a:endParaRPr lang="en-US" dirty="0"/>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20416"/>
            <a:ext cx="8995380" cy="543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864096"/>
      </p:ext>
    </p:extLst>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a:t>
            </a:r>
            <a:endParaRPr lang="en-US" dirty="0"/>
          </a:p>
        </p:txBody>
      </p:sp>
      <p:sp>
        <p:nvSpPr>
          <p:cNvPr id="3" name="Content Placeholder 2"/>
          <p:cNvSpPr>
            <a:spLocks noGrp="1"/>
          </p:cNvSpPr>
          <p:nvPr>
            <p:ph idx="1"/>
          </p:nvPr>
        </p:nvSpPr>
        <p:spPr/>
        <p:txBody>
          <a:bodyPr/>
          <a:lstStyle/>
          <a:p>
            <a:endParaRPr 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800225"/>
            <a:ext cx="80962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310701"/>
      </p:ext>
    </p:extLst>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6600" dirty="0" smtClean="0"/>
          </a:p>
          <a:p>
            <a:pPr marL="0" indent="0" algn="ctr">
              <a:buNone/>
            </a:pPr>
            <a:r>
              <a:rPr lang="en-US" sz="6600" dirty="0" smtClean="0"/>
              <a:t>Q&amp;A</a:t>
            </a:r>
            <a:endParaRPr lang="en-US" sz="6600" dirty="0"/>
          </a:p>
        </p:txBody>
      </p:sp>
    </p:spTree>
    <p:extLst>
      <p:ext uri="{BB962C8B-B14F-4D97-AF65-F5344CB8AC3E}">
        <p14:creationId xmlns:p14="http://schemas.microsoft.com/office/powerpoint/2010/main" val="3054349496"/>
      </p:ext>
    </p:extLst>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of the Trade</a:t>
            </a:r>
            <a:endParaRPr lang="en-US" dirty="0"/>
          </a:p>
        </p:txBody>
      </p:sp>
      <p:sp>
        <p:nvSpPr>
          <p:cNvPr id="3" name="Content Placeholder 2"/>
          <p:cNvSpPr>
            <a:spLocks noGrp="1"/>
          </p:cNvSpPr>
          <p:nvPr>
            <p:ph idx="1"/>
          </p:nvPr>
        </p:nvSpPr>
        <p:spPr>
          <a:xfrm>
            <a:off x="304800" y="1416050"/>
            <a:ext cx="8655050" cy="4690515"/>
          </a:xfrm>
        </p:spPr>
        <p:txBody>
          <a:bodyPr/>
          <a:lstStyle/>
          <a:p>
            <a:pPr>
              <a:lnSpc>
                <a:spcPct val="150000"/>
              </a:lnSpc>
            </a:pPr>
            <a:r>
              <a:rPr lang="en-US" dirty="0" err="1" smtClean="0"/>
              <a:t>Javascript</a:t>
            </a:r>
            <a:endParaRPr lang="en-US" dirty="0" smtClean="0"/>
          </a:p>
          <a:p>
            <a:pPr>
              <a:lnSpc>
                <a:spcPct val="150000"/>
              </a:lnSpc>
            </a:pPr>
            <a:r>
              <a:rPr lang="en-US" dirty="0" err="1" smtClean="0"/>
              <a:t>JQuery</a:t>
            </a:r>
            <a:r>
              <a:rPr lang="en-US" dirty="0" smtClean="0"/>
              <a:t> and </a:t>
            </a:r>
            <a:r>
              <a:rPr lang="en-US" dirty="0" err="1" smtClean="0"/>
              <a:t>JQuery</a:t>
            </a:r>
            <a:r>
              <a:rPr lang="en-US" dirty="0" smtClean="0"/>
              <a:t> Mobile</a:t>
            </a:r>
          </a:p>
          <a:p>
            <a:pPr>
              <a:lnSpc>
                <a:spcPct val="150000"/>
              </a:lnSpc>
            </a:pPr>
            <a:r>
              <a:rPr lang="en-US" dirty="0" smtClean="0"/>
              <a:t>CSS</a:t>
            </a:r>
          </a:p>
          <a:p>
            <a:pPr>
              <a:lnSpc>
                <a:spcPct val="150000"/>
              </a:lnSpc>
            </a:pPr>
            <a:r>
              <a:rPr lang="en-US" dirty="0" smtClean="0"/>
              <a:t>Browsers </a:t>
            </a:r>
          </a:p>
          <a:p>
            <a:pPr lvl="1">
              <a:lnSpc>
                <a:spcPct val="150000"/>
              </a:lnSpc>
            </a:pPr>
            <a:r>
              <a:rPr lang="en-US" dirty="0"/>
              <a:t>When can I use</a:t>
            </a:r>
            <a:r>
              <a:rPr lang="en-US" dirty="0" smtClean="0"/>
              <a:t>... (caniuse.com)</a:t>
            </a:r>
          </a:p>
          <a:p>
            <a:pPr lvl="1">
              <a:lnSpc>
                <a:spcPct val="150000"/>
              </a:lnSpc>
            </a:pPr>
            <a:r>
              <a:rPr lang="en-US" dirty="0" smtClean="0"/>
              <a:t>HTML5Test.com</a:t>
            </a:r>
          </a:p>
          <a:p>
            <a:endParaRPr lang="en-US" dirty="0"/>
          </a:p>
        </p:txBody>
      </p:sp>
    </p:spTree>
    <p:extLst>
      <p:ext uri="{BB962C8B-B14F-4D97-AF65-F5344CB8AC3E}">
        <p14:creationId xmlns:p14="http://schemas.microsoft.com/office/powerpoint/2010/main" val="3532916777"/>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795713"/>
            <a:ext cx="9144000" cy="319087"/>
          </a:xfrm>
          <a:prstGeom prst="rect">
            <a:avLst/>
          </a:prstGeom>
          <a:gradFill rotWithShape="1">
            <a:gsLst>
              <a:gs pos="0">
                <a:schemeClr val="bg2">
                  <a:alpha val="50000"/>
                </a:schemeClr>
              </a:gs>
              <a:gs pos="100000">
                <a:schemeClr val="bg2">
                  <a:gamma/>
                  <a:tint val="0"/>
                  <a:invGamma/>
                  <a:alpha val="0"/>
                </a:schemeClr>
              </a:gs>
            </a:gsLst>
            <a:lin ang="5400000" scaled="1"/>
          </a:gradFill>
          <a:ln w="12700" algn="ctr">
            <a:noFill/>
            <a:miter lim="800000"/>
            <a:headEnd/>
            <a:tailEnd/>
          </a:ln>
          <a:effectLst/>
        </p:spPr>
        <p:txBody>
          <a:bodyPr wrap="none" anchor="ctr"/>
          <a:lstStyle/>
          <a:p>
            <a:pPr>
              <a:defRPr/>
            </a:pPr>
            <a:endParaRPr lang="he-IL">
              <a:effectLst>
                <a:outerShdw blurRad="38100" dist="38100" dir="2700000" algn="tl">
                  <a:srgbClr val="000000">
                    <a:alpha val="43137"/>
                  </a:srgbClr>
                </a:outerShdw>
              </a:effectLst>
              <a:latin typeface="Arial" pitchFamily="34" charset="0"/>
              <a:cs typeface="+mn-cs"/>
            </a:endParaRPr>
          </a:p>
        </p:txBody>
      </p:sp>
      <p:sp>
        <p:nvSpPr>
          <p:cNvPr id="104451" name="Rectangle 3"/>
          <p:cNvSpPr>
            <a:spLocks noChangeArrowheads="1"/>
          </p:cNvSpPr>
          <p:nvPr/>
        </p:nvSpPr>
        <p:spPr bwMode="auto">
          <a:xfrm>
            <a:off x="-98425" y="2424113"/>
            <a:ext cx="9375775" cy="1335087"/>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eaLnBrk="0" hangingPunct="0">
              <a:defRPr/>
            </a:pPr>
            <a:r>
              <a:rPr lang="en-US" sz="5400" dirty="0">
                <a:effectLst>
                  <a:outerShdw blurRad="38100" dist="38100" dir="2700000" algn="tl">
                    <a:srgbClr val="000000"/>
                  </a:outerShdw>
                </a:effectLst>
                <a:latin typeface="Arial" pitchFamily="34" charset="0"/>
                <a:cs typeface="+mn-cs"/>
              </a:rPr>
              <a:t>HTML 5 Storage API</a:t>
            </a:r>
          </a:p>
        </p:txBody>
      </p:sp>
      <p:pic>
        <p:nvPicPr>
          <p:cNvPr id="5" name="Picture 2" descr="Offline &amp; Sto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2" y="4114800"/>
            <a:ext cx="3173516" cy="2372122"/>
          </a:xfrm>
          <a:prstGeom prst="rect">
            <a:avLst/>
          </a:prstGeom>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79368460"/>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Before </a:t>
            </a:r>
            <a:r>
              <a:rPr lang="en-US" b="1" dirty="0" smtClean="0"/>
              <a:t>HTML5</a:t>
            </a:r>
            <a:endParaRPr lang="en-US" dirty="0"/>
          </a:p>
        </p:txBody>
      </p:sp>
      <p:sp>
        <p:nvSpPr>
          <p:cNvPr id="3" name="Content Placeholder 2"/>
          <p:cNvSpPr>
            <a:spLocks noGrp="1"/>
          </p:cNvSpPr>
          <p:nvPr>
            <p:ph idx="1"/>
          </p:nvPr>
        </p:nvSpPr>
        <p:spPr/>
        <p:txBody>
          <a:bodyPr/>
          <a:lstStyle/>
          <a:p>
            <a:r>
              <a:rPr lang="en-US" dirty="0" smtClean="0"/>
              <a:t>Cookies</a:t>
            </a:r>
            <a:endParaRPr lang="en-US" dirty="0"/>
          </a:p>
          <a:p>
            <a:r>
              <a:rPr lang="en-US" dirty="0"/>
              <a:t>Flash Storage</a:t>
            </a:r>
          </a:p>
          <a:p>
            <a:r>
              <a:rPr lang="en-US" dirty="0"/>
              <a:t>Internet Explorer </a:t>
            </a:r>
            <a:r>
              <a:rPr lang="en-US" dirty="0" err="1"/>
              <a:t>UserData</a:t>
            </a:r>
            <a:endParaRPr lang="en-US" dirty="0"/>
          </a:p>
          <a:p>
            <a:r>
              <a:rPr lang="en-US" dirty="0"/>
              <a:t>Google Gears</a:t>
            </a:r>
          </a:p>
          <a:p>
            <a:r>
              <a:rPr lang="en-US" dirty="0"/>
              <a:t>Dojo Storage</a:t>
            </a:r>
          </a:p>
          <a:p>
            <a:r>
              <a:rPr lang="en-US" dirty="0"/>
              <a:t>window.name ( hack )</a:t>
            </a:r>
          </a:p>
          <a:p>
            <a:endParaRPr lang="en-US" dirty="0"/>
          </a:p>
        </p:txBody>
      </p:sp>
    </p:spTree>
    <p:extLst>
      <p:ext uri="{BB962C8B-B14F-4D97-AF65-F5344CB8AC3E}">
        <p14:creationId xmlns:p14="http://schemas.microsoft.com/office/powerpoint/2010/main" val="3823418102"/>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3"/>
            <a:ext cx="8229600" cy="1255728"/>
          </a:xfrm>
        </p:spPr>
        <p:txBody>
          <a:bodyPr/>
          <a:lstStyle/>
          <a:p>
            <a:r>
              <a:rPr lang="en-US" b="1" dirty="0"/>
              <a:t>Web Storage </a:t>
            </a:r>
            <a:r>
              <a:rPr lang="en-US" sz="3600" b="1" dirty="0"/>
              <a:t>(</a:t>
            </a:r>
            <a:r>
              <a:rPr lang="en-US" sz="3600" b="1" dirty="0" err="1"/>
              <a:t>localStorage</a:t>
            </a:r>
            <a:r>
              <a:rPr lang="en-US" sz="3600" b="1" dirty="0"/>
              <a:t>/</a:t>
            </a:r>
            <a:r>
              <a:rPr lang="en-US" sz="3600" b="1" dirty="0" err="1"/>
              <a:t>sessionStorage</a:t>
            </a:r>
            <a:r>
              <a:rPr lang="en-US" sz="3600" b="1" dirty="0" smtClean="0"/>
              <a:t>)</a:t>
            </a:r>
            <a:endParaRPr lang="en-US" dirty="0"/>
          </a:p>
        </p:txBody>
      </p:sp>
      <p:sp>
        <p:nvSpPr>
          <p:cNvPr id="3" name="Content Placeholder 2"/>
          <p:cNvSpPr>
            <a:spLocks noGrp="1"/>
          </p:cNvSpPr>
          <p:nvPr>
            <p:ph idx="1"/>
          </p:nvPr>
        </p:nvSpPr>
        <p:spPr>
          <a:xfrm>
            <a:off x="381000" y="1905000"/>
            <a:ext cx="8763000" cy="3453253"/>
          </a:xfrm>
        </p:spPr>
        <p:txBody>
          <a:bodyPr/>
          <a:lstStyle/>
          <a:p>
            <a:pPr>
              <a:lnSpc>
                <a:spcPct val="150000"/>
              </a:lnSpc>
            </a:pPr>
            <a:r>
              <a:rPr lang="en-US" dirty="0" smtClean="0"/>
              <a:t>Store </a:t>
            </a:r>
            <a:r>
              <a:rPr lang="en-US" dirty="0"/>
              <a:t>unstructured data</a:t>
            </a:r>
          </a:p>
          <a:p>
            <a:pPr>
              <a:lnSpc>
                <a:spcPct val="150000"/>
              </a:lnSpc>
            </a:pPr>
            <a:r>
              <a:rPr lang="en-US" dirty="0"/>
              <a:t>Store miscellaneous data </a:t>
            </a:r>
            <a:r>
              <a:rPr lang="en-US" sz="2400" dirty="0" smtClean="0"/>
              <a:t>(</a:t>
            </a:r>
            <a:r>
              <a:rPr lang="en-US" sz="2400" dirty="0"/>
              <a:t>user/game/app </a:t>
            </a:r>
            <a:r>
              <a:rPr lang="en-US" sz="2400" dirty="0" err="1" smtClean="0"/>
              <a:t>pref</a:t>
            </a:r>
            <a:r>
              <a:rPr lang="en-US" sz="2400" dirty="0" smtClean="0"/>
              <a:t>)</a:t>
            </a:r>
            <a:endParaRPr lang="en-US" dirty="0"/>
          </a:p>
          <a:p>
            <a:pPr>
              <a:lnSpc>
                <a:spcPct val="150000"/>
              </a:lnSpc>
            </a:pPr>
            <a:r>
              <a:rPr lang="en-US" dirty="0"/>
              <a:t>Use cases of cookies but saving HTTP requests</a:t>
            </a:r>
          </a:p>
          <a:p>
            <a:endParaRPr lang="en-US" dirty="0"/>
          </a:p>
        </p:txBody>
      </p:sp>
    </p:spTree>
    <p:extLst>
      <p:ext uri="{BB962C8B-B14F-4D97-AF65-F5344CB8AC3E}">
        <p14:creationId xmlns:p14="http://schemas.microsoft.com/office/powerpoint/2010/main" val="2043610877"/>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RSATemplate">
  <a:themeElements>
    <a:clrScheme name="RSATemplate 9">
      <a:dk1>
        <a:srgbClr val="000000"/>
      </a:dk1>
      <a:lt1>
        <a:srgbClr val="FFFFFF"/>
      </a:lt1>
      <a:dk2>
        <a:srgbClr val="000099"/>
      </a:dk2>
      <a:lt2>
        <a:srgbClr val="FAD260"/>
      </a:lt2>
      <a:accent1>
        <a:srgbClr val="FCEB98"/>
      </a:accent1>
      <a:accent2>
        <a:srgbClr val="EC8D4C"/>
      </a:accent2>
      <a:accent3>
        <a:srgbClr val="AAAACA"/>
      </a:accent3>
      <a:accent4>
        <a:srgbClr val="DADADA"/>
      </a:accent4>
      <a:accent5>
        <a:srgbClr val="FDF3CA"/>
      </a:accent5>
      <a:accent6>
        <a:srgbClr val="D67F44"/>
      </a:accent6>
      <a:hlink>
        <a:srgbClr val="16CA85"/>
      </a:hlink>
      <a:folHlink>
        <a:srgbClr val="9DC7FF"/>
      </a:folHlink>
    </a:clrScheme>
    <a:fontScheme name="RSA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RSA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SA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SA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SA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SA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SA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SA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RSATemplate 8">
        <a:dk1>
          <a:srgbClr val="000000"/>
        </a:dk1>
        <a:lt1>
          <a:srgbClr val="FFFFFF"/>
        </a:lt1>
        <a:dk2>
          <a:srgbClr val="000099"/>
        </a:dk2>
        <a:lt2>
          <a:srgbClr val="FAD260"/>
        </a:lt2>
        <a:accent1>
          <a:srgbClr val="FCEB98"/>
        </a:accent1>
        <a:accent2>
          <a:srgbClr val="EC8D4C"/>
        </a:accent2>
        <a:accent3>
          <a:srgbClr val="AAAACA"/>
        </a:accent3>
        <a:accent4>
          <a:srgbClr val="DADADA"/>
        </a:accent4>
        <a:accent5>
          <a:srgbClr val="FDF3CA"/>
        </a:accent5>
        <a:accent6>
          <a:srgbClr val="D67F44"/>
        </a:accent6>
        <a:hlink>
          <a:srgbClr val="16CA85"/>
        </a:hlink>
        <a:folHlink>
          <a:srgbClr val="64B7F6"/>
        </a:folHlink>
      </a:clrScheme>
      <a:clrMap bg1="dk2" tx1="lt1" bg2="dk1" tx2="lt2" accent1="accent1" accent2="accent2" accent3="accent3" accent4="accent4" accent5="accent5" accent6="accent6" hlink="hlink" folHlink="folHlink"/>
    </a:extraClrScheme>
    <a:extraClrScheme>
      <a:clrScheme name="RSATemplate 9">
        <a:dk1>
          <a:srgbClr val="000000"/>
        </a:dk1>
        <a:lt1>
          <a:srgbClr val="FFFFFF"/>
        </a:lt1>
        <a:dk2>
          <a:srgbClr val="000099"/>
        </a:dk2>
        <a:lt2>
          <a:srgbClr val="FAD260"/>
        </a:lt2>
        <a:accent1>
          <a:srgbClr val="FCEB98"/>
        </a:accent1>
        <a:accent2>
          <a:srgbClr val="EC8D4C"/>
        </a:accent2>
        <a:accent3>
          <a:srgbClr val="AAAACA"/>
        </a:accent3>
        <a:accent4>
          <a:srgbClr val="DADADA"/>
        </a:accent4>
        <a:accent5>
          <a:srgbClr val="FDF3CA"/>
        </a:accent5>
        <a:accent6>
          <a:srgbClr val="D67F44"/>
        </a:accent6>
        <a:hlink>
          <a:srgbClr val="16CA85"/>
        </a:hlink>
        <a:folHlink>
          <a:srgbClr val="9DC7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TotalTime>
  <Words>712</Words>
  <Application>Microsoft Office PowerPoint</Application>
  <PresentationFormat>On-screen Show (4:3)</PresentationFormat>
  <Paragraphs>217</Paragraphs>
  <Slides>57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Consolas</vt:lpstr>
      <vt:lpstr>Droid Sans</vt:lpstr>
      <vt:lpstr>Times New Roman</vt:lpstr>
      <vt:lpstr>Wingdings</vt:lpstr>
      <vt:lpstr>RSATemplate</vt:lpstr>
      <vt:lpstr>PowerPoint Presentation</vt:lpstr>
      <vt:lpstr>Agenda</vt:lpstr>
      <vt:lpstr>PowerPoint Presentation</vt:lpstr>
      <vt:lpstr>Web Technologies Timeline</vt:lpstr>
      <vt:lpstr>PowerPoint Presentation</vt:lpstr>
      <vt:lpstr>Tools of the Trade</vt:lpstr>
      <vt:lpstr>PowerPoint Presentation</vt:lpstr>
      <vt:lpstr>Before HTML5</vt:lpstr>
      <vt:lpstr>Web Storage (localStorage/sessionStorage)</vt:lpstr>
      <vt:lpstr>Local Storage</vt:lpstr>
      <vt:lpstr>Local Storage</vt:lpstr>
      <vt:lpstr>Local Storage</vt:lpstr>
      <vt:lpstr>Session Storage</vt:lpstr>
      <vt:lpstr>Web SQL Database</vt:lpstr>
      <vt:lpstr>IndexedDB</vt:lpstr>
      <vt:lpstr>IndexedDB</vt:lpstr>
      <vt:lpstr>Finding Things</vt:lpstr>
      <vt:lpstr>WebSQL?</vt:lpstr>
      <vt:lpstr>Application Cache</vt:lpstr>
      <vt:lpstr>Application Cache</vt:lpstr>
      <vt:lpstr>Apps using offline features</vt:lpstr>
      <vt:lpstr>App Cache Gotchas</vt:lpstr>
      <vt:lpstr>File System</vt:lpstr>
      <vt:lpstr>Quota</vt:lpstr>
      <vt:lpstr>Quota API</vt:lpstr>
      <vt:lpstr>PowerPoint Presentation</vt:lpstr>
      <vt:lpstr>PowerPoint Presentation</vt:lpstr>
      <vt:lpstr>Web Workers</vt:lpstr>
      <vt:lpstr>WebSocket</vt:lpstr>
      <vt:lpstr>Real Time Communication with SignalR</vt:lpstr>
      <vt:lpstr>Chat with SignalR Hubs</vt:lpstr>
      <vt:lpstr>PowerPoint Presentation</vt:lpstr>
      <vt:lpstr>Notifications</vt:lpstr>
      <vt:lpstr>PowerPoint Presentation</vt:lpstr>
      <vt:lpstr>Better Tags</vt:lpstr>
      <vt:lpstr>PowerPoint Presentation</vt:lpstr>
      <vt:lpstr>Link Relations</vt:lpstr>
      <vt:lpstr>MicroData</vt:lpstr>
      <vt:lpstr>ARIA Attributes</vt:lpstr>
      <vt:lpstr>PowerPoint Presentation</vt:lpstr>
      <vt:lpstr>Mobile Fields</vt:lpstr>
      <vt:lpstr>Audio + Video</vt:lpstr>
      <vt:lpstr>Canvas 2D</vt:lpstr>
      <vt:lpstr>Inline SVG</vt:lpstr>
      <vt:lpstr>PowerPoint Presentation</vt:lpstr>
      <vt:lpstr>CSS Selectors</vt:lpstr>
      <vt:lpstr>Web Fonts</vt:lpstr>
      <vt:lpstr>More…</vt:lpstr>
      <vt:lpstr>And More…..</vt:lpstr>
      <vt:lpstr>PowerPoint Presentation</vt:lpstr>
      <vt:lpstr>Native Drag &amp; Drop</vt:lpstr>
      <vt:lpstr>Desktop Drag-In (File API)</vt:lpstr>
      <vt:lpstr>Desktop Drag-Out</vt:lpstr>
      <vt:lpstr>FileSystem APIs</vt:lpstr>
      <vt:lpstr>GeoLocation</vt:lpstr>
      <vt:lpstr>Speech</vt:lpstr>
      <vt:lpstr>PowerPoint Presentation</vt:lpstr>
    </vt:vector>
  </TitlesOfParts>
  <Company>eVardi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Eyal</dc:creator>
  <cp:lastModifiedBy>Eyal Vardi</cp:lastModifiedBy>
  <cp:revision>90</cp:revision>
  <dcterms:created xsi:type="dcterms:W3CDTF">2006-01-06T13:55:30Z</dcterms:created>
  <dcterms:modified xsi:type="dcterms:W3CDTF">2012-09-10T19:02:18Z</dcterms:modified>
</cp:coreProperties>
</file>