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6" r:id="rId2"/>
    <p:sldId id="342" r:id="rId3"/>
    <p:sldId id="343" r:id="rId4"/>
    <p:sldId id="345" r:id="rId5"/>
    <p:sldId id="329" r:id="rId6"/>
    <p:sldId id="296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0" r:id="rId16"/>
    <p:sldId id="347" r:id="rId17"/>
    <p:sldId id="348" r:id="rId18"/>
    <p:sldId id="349" r:id="rId19"/>
    <p:sldId id="311" r:id="rId20"/>
    <p:sldId id="350" r:id="rId21"/>
    <p:sldId id="351" r:id="rId22"/>
    <p:sldId id="352" r:id="rId23"/>
    <p:sldId id="320" r:id="rId24"/>
    <p:sldId id="321" r:id="rId25"/>
    <p:sldId id="322" r:id="rId26"/>
    <p:sldId id="323" r:id="rId27"/>
    <p:sldId id="337" r:id="rId28"/>
    <p:sldId id="338" r:id="rId29"/>
    <p:sldId id="330" r:id="rId30"/>
    <p:sldId id="313" r:id="rId31"/>
    <p:sldId id="314" r:id="rId32"/>
    <p:sldId id="318" r:id="rId33"/>
    <p:sldId id="346" r:id="rId34"/>
    <p:sldId id="316" r:id="rId35"/>
    <p:sldId id="325" r:id="rId36"/>
    <p:sldId id="26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</p14:sldIdLst>
        </p14:section>
        <p14:section name="JavaScript History" id="{979E25D4-8C98-4436-927D-4FB0BBC3B284}">
          <p14:sldIdLst>
            <p14:sldId id="342"/>
            <p14:sldId id="343"/>
            <p14:sldId id="345"/>
          </p14:sldIdLst>
        </p14:section>
        <p14:section name="Data Types" id="{F66AEA11-B432-4464-8B73-BFA8D251A4FB}">
          <p14:sldIdLst>
            <p14:sldId id="329"/>
            <p14:sldId id="296"/>
            <p14:sldId id="301"/>
            <p14:sldId id="302"/>
            <p14:sldId id="303"/>
            <p14:sldId id="304"/>
            <p14:sldId id="305"/>
            <p14:sldId id="306"/>
            <p14:sldId id="308"/>
            <p14:sldId id="309"/>
            <p14:sldId id="310"/>
            <p14:sldId id="347"/>
            <p14:sldId id="348"/>
            <p14:sldId id="349"/>
            <p14:sldId id="311"/>
            <p14:sldId id="350"/>
            <p14:sldId id="351"/>
            <p14:sldId id="352"/>
            <p14:sldId id="320"/>
            <p14:sldId id="321"/>
            <p14:sldId id="322"/>
            <p14:sldId id="323"/>
            <p14:sldId id="337"/>
            <p14:sldId id="338"/>
          </p14:sldIdLst>
        </p14:section>
        <p14:section name="Operators" id="{BBF0605B-9BB8-431B-8094-D40AF514F3D7}">
          <p14:sldIdLst>
            <p14:sldId id="330"/>
            <p14:sldId id="313"/>
            <p14:sldId id="314"/>
            <p14:sldId id="318"/>
            <p14:sldId id="346"/>
            <p14:sldId id="316"/>
            <p14:sldId id="325"/>
          </p14:sldIdLst>
        </p14:section>
        <p14:section name="End" id="{61CD44EF-FE3F-482D-BA66-DDE45C465576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7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070" y="43"/>
      </p:cViewPr>
      <p:guideLst>
        <p:guide orient="horz" pos="2136"/>
        <p:guide pos="2904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5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3232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57625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68400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72848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28522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0836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2014 All </a:t>
            </a:r>
            <a:r>
              <a:rPr lang="en-US" sz="1200" b="0" dirty="0"/>
              <a:t>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6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12385" y="2814606"/>
            <a:ext cx="6110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Language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06813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convert a value into its Boolean equivalent, the special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Boolean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()</a:t>
            </a:r>
            <a:r>
              <a:rPr lang="he-IL" dirty="0" smtClean="0">
                <a:solidFill>
                  <a:srgbClr val="C00000">
                    <a:alpha val="99000"/>
                  </a:srgbClr>
                </a:solidFill>
              </a:rPr>
              <a:t> </a:t>
            </a:r>
            <a:r>
              <a:rPr lang="en-US" dirty="0" smtClean="0"/>
              <a:t>casting </a:t>
            </a:r>
            <a:r>
              <a:rPr lang="en-US" dirty="0"/>
              <a:t>function </a:t>
            </a:r>
            <a:r>
              <a:rPr lang="en-US" dirty="0" smtClean="0"/>
              <a:t>is called.</a:t>
            </a:r>
          </a:p>
          <a:p>
            <a:endParaRPr lang="en-US" sz="1400" dirty="0"/>
          </a:p>
          <a:p>
            <a:r>
              <a:rPr lang="en-US" dirty="0" smtClean="0"/>
              <a:t>The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if</a:t>
            </a:r>
            <a:r>
              <a:rPr lang="en-US" dirty="0" smtClean="0"/>
              <a:t> statement</a:t>
            </a:r>
            <a:r>
              <a:rPr lang="en-US" dirty="0"/>
              <a:t>, automatically perform this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Boolean 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conversion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2899" y="4126282"/>
            <a:ext cx="4957011" cy="1887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 is true"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6876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Number uses the IEEE-754 format </a:t>
            </a:r>
            <a:r>
              <a:rPr lang="en-US" dirty="0" smtClean="0"/>
              <a:t>to </a:t>
            </a:r>
            <a:r>
              <a:rPr lang="en-US" dirty="0"/>
              <a:t>represent both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integers</a:t>
            </a:r>
            <a:r>
              <a:rPr lang="en-US" dirty="0"/>
              <a:t> and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floating-point</a:t>
            </a:r>
            <a:r>
              <a:rPr lang="en-US" dirty="0"/>
              <a:t> </a:t>
            </a:r>
            <a:r>
              <a:rPr lang="en-US" dirty="0" smtClean="0"/>
              <a:t>values.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2258" y="2472678"/>
            <a:ext cx="844174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55;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octalNum1 = 070;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octal for 56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hexNum1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0xA;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hexadecimal for 10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floatNum2 = 0.1;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floatNum3 = .1;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valid, but not recommended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floatNum1 = 1.;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interpreted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 integer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floatNum2 = 10.0;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//whole number - interpreted as integer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12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Values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289858"/>
          </a:xfrm>
        </p:spPr>
        <p:txBody>
          <a:bodyPr/>
          <a:lstStyle/>
          <a:p>
            <a:r>
              <a:rPr lang="en-US" dirty="0" smtClean="0"/>
              <a:t>Accurate </a:t>
            </a:r>
            <a:r>
              <a:rPr lang="en-US" dirty="0"/>
              <a:t>up to 17 decimal places but are far less accurate in arithmetic </a:t>
            </a:r>
            <a:r>
              <a:rPr lang="en-US" dirty="0" smtClean="0"/>
              <a:t>computations </a:t>
            </a:r>
            <a:r>
              <a:rPr lang="en-US" dirty="0"/>
              <a:t>than whole numbers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pPr lvl="1"/>
            <a:r>
              <a:rPr lang="en-US" sz="2400" dirty="0"/>
              <a:t>For instance, adding 0.1 and 0.2 yields 0.30000000000000004 </a:t>
            </a:r>
            <a:r>
              <a:rPr lang="en-US" sz="2400" dirty="0" smtClean="0"/>
              <a:t>instead </a:t>
            </a:r>
            <a:r>
              <a:rPr lang="en-US" sz="2400" dirty="0"/>
              <a:t>of 0.3.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405" y="4014083"/>
            <a:ext cx="4572000" cy="14262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+ b == 0.3){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//avoid!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got 0.3."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778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Values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6345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Number.MIN_VALUE</a:t>
            </a:r>
            <a:r>
              <a:rPr lang="en-US" sz="2800" dirty="0"/>
              <a:t> = </a:t>
            </a:r>
            <a:r>
              <a:rPr lang="en-US" sz="2400" dirty="0" smtClean="0"/>
              <a:t>5e-324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/>
              <a:t>Number.MAX_VALUE</a:t>
            </a:r>
            <a:r>
              <a:rPr lang="en-US" sz="2800" dirty="0"/>
              <a:t> = </a:t>
            </a:r>
            <a:r>
              <a:rPr lang="en-US" sz="2400" dirty="0" smtClean="0"/>
              <a:t>1.7976931348623157e+308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Infinity</a:t>
            </a:r>
            <a:r>
              <a:rPr lang="en-US" sz="2400" dirty="0"/>
              <a:t> = Out of </a:t>
            </a:r>
            <a:r>
              <a:rPr lang="en-US" sz="2400" dirty="0" smtClean="0"/>
              <a:t>range</a:t>
            </a:r>
            <a:endParaRPr lang="en-US" sz="1000" dirty="0" smtClean="0"/>
          </a:p>
          <a:p>
            <a:pPr>
              <a:lnSpc>
                <a:spcPct val="150000"/>
              </a:lnSpc>
            </a:pPr>
            <a:r>
              <a:rPr lang="en-US" sz="2400" b="1" dirty="0" err="1" smtClean="0"/>
              <a:t>NaN</a:t>
            </a:r>
            <a:r>
              <a:rPr lang="en-US" sz="2400" dirty="0"/>
              <a:t> - Not a </a:t>
            </a:r>
            <a:r>
              <a:rPr lang="en-US" sz="2400" dirty="0" smtClean="0"/>
              <a:t>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239" y="3904257"/>
            <a:ext cx="4891083" cy="2539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 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);	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7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Conversions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17503"/>
          </a:xfrm>
        </p:spPr>
        <p:txBody>
          <a:bodyPr/>
          <a:lstStyle/>
          <a:p>
            <a:r>
              <a:rPr lang="en-US" dirty="0"/>
              <a:t>There are three functions to convert nonnumeric values into numbers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/>
              <a:t>Number</a:t>
            </a:r>
            <a:r>
              <a:rPr lang="en-US" sz="2400" dirty="0" smtClean="0"/>
              <a:t>()	   --&gt; Any data type to number</a:t>
            </a:r>
          </a:p>
          <a:p>
            <a:pPr lvl="1"/>
            <a:r>
              <a:rPr lang="en-US" sz="2400" dirty="0" err="1"/>
              <a:t>parseInt</a:t>
            </a:r>
            <a:r>
              <a:rPr lang="en-US" sz="2400" dirty="0" smtClean="0"/>
              <a:t>()	   --&gt; string to number </a:t>
            </a:r>
          </a:p>
          <a:p>
            <a:pPr lvl="1"/>
            <a:r>
              <a:rPr lang="en-US" sz="2400" dirty="0" err="1"/>
              <a:t>parseFloat</a:t>
            </a:r>
            <a:r>
              <a:rPr lang="en-US" sz="2400" dirty="0" smtClean="0"/>
              <a:t>()  --&gt; </a:t>
            </a:r>
            <a:r>
              <a:rPr lang="en-US" sz="2400" dirty="0"/>
              <a:t>string to number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75489" y="3390900"/>
            <a:ext cx="78778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= Number(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 = Number(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num3 = Number(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"000011"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num4 = Number(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num3 = parseInt(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"0xA"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10 - hexadecimal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num4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(22.5);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num5 = parseInt(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"70"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70 - decimal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num6 = parseInt(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"0xf"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15 - hexadecimal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81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277820"/>
          </a:xfrm>
        </p:spPr>
        <p:txBody>
          <a:bodyPr/>
          <a:lstStyle/>
          <a:p>
            <a:r>
              <a:rPr lang="en-US" dirty="0" smtClean="0"/>
              <a:t>Represents a sequence of zero or more 16-bit Unicode characters.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Strings are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immutable</a:t>
            </a:r>
            <a:r>
              <a:rPr lang="en-US" dirty="0"/>
              <a:t> in ECMAScript, meaning that once they are created, their values cannot </a:t>
            </a:r>
            <a:r>
              <a:rPr lang="en-US" dirty="0" smtClean="0"/>
              <a:t>change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8486" y="20342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'Vardi'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8486" y="446001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string"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2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816977"/>
          </a:xfrm>
        </p:spPr>
        <p:txBody>
          <a:bodyPr/>
          <a:lstStyle/>
          <a:p>
            <a:r>
              <a:rPr lang="en-US" dirty="0"/>
              <a:t>A reference value (object) is an instance of a specific reference type. </a:t>
            </a:r>
            <a:endParaRPr lang="en-US" dirty="0" smtClean="0"/>
          </a:p>
          <a:p>
            <a:endParaRPr lang="en-US" sz="1400" dirty="0"/>
          </a:p>
          <a:p>
            <a:r>
              <a:rPr lang="en-US" dirty="0"/>
              <a:t>ECMAScript provides a number of native reference types, such as </a:t>
            </a:r>
            <a:r>
              <a:rPr lang="en-US" dirty="0" smtClean="0"/>
              <a:t>Object.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err="1" smtClean="0"/>
              <a:t>Regexp</a:t>
            </a:r>
            <a:endParaRPr lang="en-US" dirty="0" smtClean="0"/>
          </a:p>
          <a:p>
            <a:pPr lvl="1"/>
            <a:r>
              <a:rPr lang="en-US" dirty="0" smtClean="0"/>
              <a:t>Wrapper Types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90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865126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two</a:t>
            </a:r>
            <a:r>
              <a:rPr lang="en-US" dirty="0"/>
              <a:t> ways to explicitly create an </a:t>
            </a:r>
            <a:r>
              <a:rPr lang="en-US" b="1" dirty="0"/>
              <a:t>instance</a:t>
            </a:r>
            <a:r>
              <a:rPr lang="en-US" dirty="0"/>
              <a:t> of Object.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new</a:t>
            </a:r>
            <a:r>
              <a:rPr lang="en-US" dirty="0" smtClean="0">
                <a:latin typeface="+mj-lt"/>
              </a:rPr>
              <a:t> operator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Object literal</a:t>
            </a: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3361" y="3822394"/>
            <a:ext cx="3416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"Nicholas"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age : 29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9552" y="3822394"/>
            <a:ext cx="39704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{};</a:t>
            </a: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same as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834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Properties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89474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reference </a:t>
            </a:r>
            <a:r>
              <a:rPr lang="en-US" dirty="0" smtClean="0"/>
              <a:t>values,</a:t>
            </a:r>
            <a:r>
              <a:rPr lang="en-US" dirty="0"/>
              <a:t> at any </a:t>
            </a:r>
            <a:r>
              <a:rPr lang="en-US" dirty="0" smtClean="0"/>
              <a:t>time </a:t>
            </a:r>
            <a:r>
              <a:rPr lang="en-US" dirty="0"/>
              <a:t>you </a:t>
            </a:r>
            <a:r>
              <a:rPr lang="en-US" dirty="0" smtClean="0"/>
              <a:t>can:</a:t>
            </a:r>
          </a:p>
          <a:p>
            <a:pPr lvl="1"/>
            <a:r>
              <a:rPr lang="en-US" dirty="0">
                <a:latin typeface="+mn-lt"/>
              </a:rPr>
              <a:t>add, change, or delete properties and methods.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0147" y="2780983"/>
            <a:ext cx="3753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Primitive 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"Nicholas"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27;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//undefined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171" y="2764044"/>
            <a:ext cx="37448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Reference 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Nike"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'name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alert(person.name);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//"Hi"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73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Object Properties &amp;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2590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Object instance </a:t>
            </a:r>
            <a:r>
              <a:rPr lang="en-US" dirty="0"/>
              <a:t>has the following properties and methods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Constructor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hasOwnProperty</a:t>
            </a:r>
            <a:r>
              <a:rPr lang="en-US" sz="2400" dirty="0"/>
              <a:t>(</a:t>
            </a:r>
            <a:r>
              <a:rPr lang="en-US" sz="2400" dirty="0" err="1"/>
              <a:t>propertyName</a:t>
            </a:r>
            <a:r>
              <a:rPr lang="en-US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isPrototypeOf</a:t>
            </a:r>
            <a:r>
              <a:rPr lang="en-US" sz="2400" dirty="0"/>
              <a:t>(object</a:t>
            </a:r>
            <a:r>
              <a:rPr lang="en-US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propertyIsEnumerable</a:t>
            </a:r>
            <a:r>
              <a:rPr lang="en-US" sz="2400" dirty="0"/>
              <a:t>(</a:t>
            </a:r>
            <a:r>
              <a:rPr lang="en-US" sz="2400" dirty="0" err="1"/>
              <a:t>propertyName</a:t>
            </a:r>
            <a:r>
              <a:rPr lang="en-US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toLocaleString</a:t>
            </a:r>
            <a:r>
              <a:rPr lang="en-US" sz="2400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toString</a:t>
            </a:r>
            <a:r>
              <a:rPr lang="en-US" sz="2400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valueOf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764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JavaScript History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238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Wrapper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9715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Every time a primitive value is </a:t>
            </a:r>
            <a:r>
              <a:rPr lang="en-US" b="1" dirty="0"/>
              <a:t>read</a:t>
            </a:r>
            <a:r>
              <a:rPr lang="en-US" dirty="0"/>
              <a:t>, an object of the corresponding primitive wrapper </a:t>
            </a:r>
            <a:r>
              <a:rPr lang="en-US" dirty="0" smtClean="0"/>
              <a:t>type </a:t>
            </a:r>
            <a:r>
              <a:rPr lang="en-US" dirty="0"/>
              <a:t>is created behind the scenes, allowing access to any </a:t>
            </a:r>
            <a:r>
              <a:rPr lang="en-US" b="1" dirty="0"/>
              <a:t>number of methods </a:t>
            </a:r>
            <a:r>
              <a:rPr lang="en-US" dirty="0"/>
              <a:t>for manipulating the </a:t>
            </a:r>
            <a:r>
              <a:rPr lang="en-US" dirty="0" smtClean="0"/>
              <a:t>data</a:t>
            </a:r>
            <a:r>
              <a:rPr lang="en-US" dirty="0"/>
              <a:t>.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Boolean, Number &amp;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67075" y="4497964"/>
            <a:ext cx="3922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text"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s1.substring(2);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368247" y="5498355"/>
            <a:ext cx="48423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text"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t.substring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2582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Wrapper Lifetime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15163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reference type using the </a:t>
            </a:r>
            <a:r>
              <a:rPr lang="en-US" b="1" dirty="0" smtClean="0"/>
              <a:t>new</a:t>
            </a:r>
            <a:r>
              <a:rPr lang="en-US" dirty="0" smtClean="0"/>
              <a:t> operator</a:t>
            </a:r>
            <a:r>
              <a:rPr lang="en-US" dirty="0"/>
              <a:t>, it stays in memory until it </a:t>
            </a:r>
            <a:r>
              <a:rPr lang="en-US" b="1" dirty="0"/>
              <a:t>goes </a:t>
            </a:r>
            <a:r>
              <a:rPr lang="en-US" b="1" dirty="0" smtClean="0"/>
              <a:t>out </a:t>
            </a:r>
            <a:r>
              <a:rPr lang="en-US" b="1" dirty="0"/>
              <a:t>of </a:t>
            </a:r>
            <a:r>
              <a:rPr lang="en-US" b="1" dirty="0" smtClean="0"/>
              <a:t>scope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r>
              <a:rPr lang="en-US" dirty="0" smtClean="0"/>
              <a:t>Primitive </a:t>
            </a:r>
            <a:r>
              <a:rPr lang="en-US" dirty="0"/>
              <a:t>wrapper objects exist for </a:t>
            </a:r>
            <a:r>
              <a:rPr lang="en-US" b="1" dirty="0"/>
              <a:t>only one line of code </a:t>
            </a:r>
            <a:r>
              <a:rPr lang="en-US" b="1" dirty="0" smtClean="0"/>
              <a:t>before </a:t>
            </a:r>
            <a:r>
              <a:rPr lang="en-US" b="1" dirty="0"/>
              <a:t>they are destroyed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/>
              <a:t>Calling </a:t>
            </a:r>
            <a:r>
              <a:rPr lang="en-US" b="1" dirty="0" err="1" smtClean="0"/>
              <a:t>typeof</a:t>
            </a:r>
            <a:r>
              <a:rPr lang="en-US" dirty="0" smtClean="0"/>
              <a:t> on </a:t>
            </a:r>
            <a:r>
              <a:rPr lang="en-US" dirty="0"/>
              <a:t>an instance of a primitive wrapper type returns “</a:t>
            </a:r>
            <a:r>
              <a:rPr lang="en-US" b="1" dirty="0"/>
              <a:t>object</a:t>
            </a:r>
            <a:r>
              <a:rPr lang="en-US" dirty="0" smtClean="0"/>
              <a:t>”.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8957" y="4892684"/>
            <a:ext cx="4426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text"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s1.color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alert(s1.color);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//undefined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0604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Boolean Wrapper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All primitive wrapper objects convert to the Boolean value true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855" y="2413338"/>
            <a:ext cx="7305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alert(result);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alert(result);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5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Type</a:t>
            </a:r>
            <a:r>
              <a:rPr lang="en-US" dirty="0"/>
              <a:t> </a:t>
            </a:r>
            <a:r>
              <a:rPr lang="en-US" sz="3600" dirty="0" smtClean="0"/>
              <a:t>(Object)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079549"/>
            <a:ext cx="8363937" cy="32778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First class object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defined inside other </a:t>
            </a:r>
            <a:r>
              <a:rPr lang="en-US" dirty="0" smtClean="0"/>
              <a:t>functions.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Functions </a:t>
            </a:r>
            <a:r>
              <a:rPr lang="en-US" dirty="0"/>
              <a:t>stored in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Functions that don’t specify a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return value </a:t>
            </a:r>
            <a:r>
              <a:rPr lang="en-US" dirty="0"/>
              <a:t>actually return the special value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undefined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3397" y="4552264"/>
            <a:ext cx="7874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Option 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Function( [argname1,  [...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argnameN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,]] body );</a:t>
            </a:r>
          </a:p>
        </p:txBody>
      </p:sp>
    </p:spTree>
    <p:extLst>
      <p:ext uri="{BB962C8B-B14F-4D97-AF65-F5344CB8AC3E}">
        <p14:creationId xmlns:p14="http://schemas.microsoft.com/office/powerpoint/2010/main" val="3197011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530197"/>
          </a:xfrm>
        </p:spPr>
        <p:txBody>
          <a:bodyPr/>
          <a:lstStyle/>
          <a:p>
            <a:r>
              <a:rPr lang="en-US" dirty="0"/>
              <a:t>An ECMAScript function doesn’t care how many arguments are passed in, nor </a:t>
            </a:r>
            <a:r>
              <a:rPr lang="en-US" dirty="0" smtClean="0"/>
              <a:t>does </a:t>
            </a:r>
            <a:r>
              <a:rPr lang="en-US" dirty="0"/>
              <a:t>it care about the data types of those arguments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pPr lvl="1"/>
            <a:r>
              <a:rPr lang="en-US" sz="2400" dirty="0">
                <a:latin typeface="+mj-lt"/>
              </a:rPr>
              <a:t>This happens because arguments in </a:t>
            </a:r>
            <a:r>
              <a:rPr lang="en-US" sz="2400" dirty="0" smtClean="0">
                <a:latin typeface="+mj-lt"/>
              </a:rPr>
              <a:t>ECMAScript are </a:t>
            </a:r>
            <a:r>
              <a:rPr lang="en-US" sz="2400" dirty="0">
                <a:latin typeface="+mj-lt"/>
              </a:rPr>
              <a:t>represented as an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  <a:latin typeface="+mj-lt"/>
              </a:rPr>
              <a:t>array internally</a:t>
            </a:r>
            <a:r>
              <a:rPr lang="en-US" sz="2400" dirty="0" smtClean="0">
                <a:latin typeface="+mj-lt"/>
              </a:rPr>
              <a:t>.</a:t>
            </a:r>
          </a:p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2400" dirty="0" smtClean="0">
                <a:latin typeface="+mj-lt"/>
              </a:rPr>
              <a:t>An </a:t>
            </a:r>
            <a:r>
              <a:rPr lang="en-US" sz="2400" dirty="0" smtClean="0">
                <a:solidFill>
                  <a:srgbClr val="C00000">
                    <a:alpha val="99000"/>
                  </a:srgbClr>
                </a:solidFill>
                <a:latin typeface="+mj-lt"/>
              </a:rPr>
              <a:t>arguments</a:t>
            </a:r>
            <a:r>
              <a:rPr lang="en-US" sz="2400" dirty="0" smtClean="0">
                <a:latin typeface="+mj-lt"/>
              </a:rPr>
              <a:t> object </a:t>
            </a:r>
            <a:r>
              <a:rPr lang="en-US" sz="2400" dirty="0">
                <a:latin typeface="+mj-lt"/>
              </a:rPr>
              <a:t>that can be </a:t>
            </a:r>
            <a:r>
              <a:rPr lang="en-US" sz="2400" dirty="0" smtClean="0">
                <a:latin typeface="+mj-lt"/>
              </a:rPr>
              <a:t> accessed </a:t>
            </a:r>
            <a:r>
              <a:rPr lang="en-US" sz="2400" dirty="0">
                <a:latin typeface="+mj-lt"/>
              </a:rPr>
              <a:t>while inside a function to retrieve the values of each argument that was passed 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613" y="5075929"/>
            <a:ext cx="7838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arguments[0]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arguments[1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62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131" y="1314591"/>
            <a:ext cx="83639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alert(arguments[0] + 10);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alert(arguments[0] + arguments[1]);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(30, 20);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0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Overloading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ECMAScript functions cannot be overloaded in the traditional sense.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94945" y="2274838"/>
            <a:ext cx="73443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addSomeNumber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addSomeNumber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+ 200;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addSomeNumber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26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Function Properties </a:t>
            </a:r>
            <a:r>
              <a:rPr lang="en-US" dirty="0" smtClean="0"/>
              <a:t>&amp;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9610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length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prototype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apply()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call()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40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Length Property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536174"/>
            <a:ext cx="8363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alert(name); 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sum(num1, num2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num1 + num2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alert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sayName.length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sum.length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sayHi.length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8431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Operators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366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The Beginning...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0681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1995</a:t>
            </a:r>
            <a:r>
              <a:rPr lang="en-US" dirty="0"/>
              <a:t> Netscape </a:t>
            </a:r>
            <a:r>
              <a:rPr lang="en-US" dirty="0" smtClean="0"/>
              <a:t>hired </a:t>
            </a:r>
            <a:r>
              <a:rPr lang="en-US" dirty="0"/>
              <a:t>a young lad by the name of </a:t>
            </a:r>
            <a:r>
              <a:rPr lang="en-US" b="1" dirty="0" smtClean="0"/>
              <a:t>Brenden </a:t>
            </a:r>
            <a:r>
              <a:rPr lang="en-US" b="1" dirty="0" err="1" smtClean="0"/>
              <a:t>Eich</a:t>
            </a:r>
            <a:r>
              <a:rPr lang="en-US" b="1" dirty="0" smtClean="0"/>
              <a:t>  </a:t>
            </a:r>
            <a:r>
              <a:rPr lang="en-US" dirty="0"/>
              <a:t>to take charge of designing a new language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b="1" dirty="0" smtClean="0"/>
              <a:t>Sun </a:t>
            </a:r>
            <a:r>
              <a:rPr lang="en-US" b="1" dirty="0"/>
              <a:t>and ECMA decide to standardize JavaScript and create </a:t>
            </a:r>
            <a:r>
              <a:rPr lang="en-US" b="1" dirty="0" smtClean="0"/>
              <a:t>'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ECMAScript</a:t>
            </a:r>
            <a:r>
              <a:rPr lang="en-US" b="1" dirty="0"/>
              <a:t>'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8686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Plus and Minus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450175"/>
          </a:xfrm>
        </p:spPr>
        <p:txBody>
          <a:bodyPr/>
          <a:lstStyle/>
          <a:p>
            <a:r>
              <a:rPr lang="en-US" sz="2800" dirty="0"/>
              <a:t>The unary plus is represented by a single </a:t>
            </a:r>
            <a:r>
              <a:rPr lang="en-US" sz="2800" dirty="0" smtClean="0"/>
              <a:t>plus sign </a:t>
            </a:r>
            <a:r>
              <a:rPr lang="en-US" sz="2800" dirty="0"/>
              <a:t>(+) placed before a variable and does nothing to a numeric </a:t>
            </a:r>
            <a:r>
              <a:rPr lang="en-US" sz="2800" dirty="0" smtClean="0"/>
              <a:t>value.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When the </a:t>
            </a:r>
            <a:r>
              <a:rPr lang="en-US" sz="2800" b="1" dirty="0"/>
              <a:t>unary plus</a:t>
            </a:r>
            <a:r>
              <a:rPr lang="en-US" sz="2800" dirty="0"/>
              <a:t> is applied to a nonnumeric value, </a:t>
            </a:r>
            <a:r>
              <a:rPr lang="en-US" sz="2800" b="1" dirty="0"/>
              <a:t>it performs the same conversion as </a:t>
            </a:r>
            <a:r>
              <a:rPr lang="en-US" sz="2800" b="1" dirty="0" smtClean="0"/>
              <a:t>the Number() casting function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134255" y="2192852"/>
            <a:ext cx="3073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25;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//still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57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Plus and Minus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5" y="1203441"/>
            <a:ext cx="49510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s3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1.1;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 = +s1;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//value becomes numeric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 = +s2;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//value becomes numeric 1.1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 = +s3;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//value becomes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becomes numeric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 change, still 1.1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becomes numeric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6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813625"/>
          </a:xfrm>
        </p:spPr>
        <p:txBody>
          <a:bodyPr/>
          <a:lstStyle/>
          <a:p>
            <a:r>
              <a:rPr lang="en-US" b="1" dirty="0" smtClean="0"/>
              <a:t>! expr </a:t>
            </a:r>
          </a:p>
          <a:p>
            <a:pPr marL="377017" lvl="1" indent="0">
              <a:buNone/>
            </a:pPr>
            <a:r>
              <a:rPr lang="en-US" sz="2000" dirty="0" smtClean="0">
                <a:latin typeface="+mn-lt"/>
              </a:rPr>
              <a:t>Returns </a:t>
            </a:r>
            <a:r>
              <a:rPr lang="en-US" sz="2000" dirty="0">
                <a:latin typeface="+mn-lt"/>
              </a:rPr>
              <a:t>false if its single operand can be converted to true; otherwise, returns true.</a:t>
            </a:r>
            <a:endParaRPr lang="en-US" sz="2000" dirty="0" smtClean="0">
              <a:latin typeface="+mn-lt"/>
            </a:endParaRPr>
          </a:p>
          <a:p>
            <a:endParaRPr lang="en-US" sz="1400" dirty="0"/>
          </a:p>
          <a:p>
            <a:r>
              <a:rPr lang="en-US" b="1" dirty="0" smtClean="0"/>
              <a:t>expr1 &amp;&amp; expr2 </a:t>
            </a:r>
          </a:p>
          <a:p>
            <a:pPr marL="377017" lvl="1" indent="0">
              <a:buNone/>
            </a:pPr>
            <a:r>
              <a:rPr lang="en-US" sz="2000" dirty="0">
                <a:latin typeface="+mn-lt"/>
              </a:rPr>
              <a:t>Returns </a:t>
            </a:r>
            <a:r>
              <a:rPr lang="en-US" sz="2000" b="1" dirty="0">
                <a:latin typeface="+mn-lt"/>
              </a:rPr>
              <a:t>expr1</a:t>
            </a:r>
            <a:r>
              <a:rPr lang="en-US" sz="2000" dirty="0">
                <a:latin typeface="+mn-lt"/>
              </a:rPr>
              <a:t> if it can be converted to </a:t>
            </a:r>
            <a:r>
              <a:rPr lang="en-US" sz="2000" b="1" dirty="0">
                <a:latin typeface="+mn-lt"/>
              </a:rPr>
              <a:t>false</a:t>
            </a:r>
            <a:r>
              <a:rPr lang="en-US" sz="2000" dirty="0">
                <a:latin typeface="+mn-lt"/>
              </a:rPr>
              <a:t>; otherwise, returns </a:t>
            </a:r>
            <a:r>
              <a:rPr lang="en-US" sz="2000" b="1" dirty="0">
                <a:latin typeface="+mn-lt"/>
              </a:rPr>
              <a:t>expr2</a:t>
            </a:r>
            <a:r>
              <a:rPr lang="en-US" sz="2000" dirty="0">
                <a:latin typeface="+mn-lt"/>
              </a:rPr>
              <a:t>. </a:t>
            </a:r>
            <a:r>
              <a:rPr lang="en-US" sz="2000" dirty="0" smtClean="0">
                <a:latin typeface="+mn-lt"/>
              </a:rPr>
              <a:t>Thus</a:t>
            </a:r>
            <a:r>
              <a:rPr lang="en-US" sz="2000" dirty="0">
                <a:latin typeface="+mn-lt"/>
              </a:rPr>
              <a:t>, when used with Boolean values, &amp;&amp; returns true if both operands are true; otherwise, returns false.</a:t>
            </a:r>
          </a:p>
          <a:p>
            <a:endParaRPr lang="en-US" sz="1400" dirty="0"/>
          </a:p>
          <a:p>
            <a:r>
              <a:rPr lang="en-US" b="1" dirty="0" smtClean="0"/>
              <a:t>expr1 || expr2</a:t>
            </a:r>
          </a:p>
          <a:p>
            <a:pPr marL="377017" lvl="1" indent="0">
              <a:buNone/>
            </a:pPr>
            <a:r>
              <a:rPr lang="en-US" sz="2000" dirty="0">
                <a:latin typeface="+mn-lt"/>
              </a:rPr>
              <a:t>Returns </a:t>
            </a:r>
            <a:r>
              <a:rPr lang="en-US" sz="2000" b="1" dirty="0">
                <a:latin typeface="+mn-lt"/>
              </a:rPr>
              <a:t>expr1</a:t>
            </a:r>
            <a:r>
              <a:rPr lang="en-US" sz="2000" dirty="0">
                <a:latin typeface="+mn-lt"/>
              </a:rPr>
              <a:t> if it can be converted to </a:t>
            </a:r>
            <a:r>
              <a:rPr lang="en-US" sz="2000" b="1" dirty="0">
                <a:latin typeface="+mn-lt"/>
              </a:rPr>
              <a:t>true</a:t>
            </a:r>
            <a:r>
              <a:rPr lang="en-US" sz="2000" dirty="0">
                <a:latin typeface="+mn-lt"/>
              </a:rPr>
              <a:t>; otherwise, returns </a:t>
            </a:r>
            <a:r>
              <a:rPr lang="en-US" sz="2000" b="1" dirty="0">
                <a:latin typeface="+mn-lt"/>
              </a:rPr>
              <a:t>expr2</a:t>
            </a:r>
            <a:r>
              <a:rPr lang="en-US" sz="2000" dirty="0">
                <a:latin typeface="+mn-lt"/>
              </a:rPr>
              <a:t>. Thus, when used with Boolean values, || returns true if either operand is true; if both are false, returns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13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1072860"/>
            <a:ext cx="422066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//false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alert(!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(!0);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(!12345);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9436" y="5188500"/>
            <a:ext cx="70912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o5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 || t returns Cat </a:t>
            </a:r>
            <a:br>
              <a:rPr lang="en-US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o6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 || t returns Cat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o7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 || f returns Cat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9436" y="3753927"/>
            <a:ext cx="67326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a5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 &amp;&amp; t returns Dog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a6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 &amp;&amp; t returns false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a7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 &amp;&amp; f returns false </a:t>
            </a:r>
          </a:p>
        </p:txBody>
      </p:sp>
    </p:spTree>
    <p:extLst>
      <p:ext uri="{BB962C8B-B14F-4D97-AF65-F5344CB8AC3E}">
        <p14:creationId xmlns:p14="http://schemas.microsoft.com/office/powerpoint/2010/main" val="1247907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354491"/>
          </a:xfrm>
        </p:spPr>
        <p:txBody>
          <a:bodyPr/>
          <a:lstStyle/>
          <a:p>
            <a:r>
              <a:rPr lang="en-US" dirty="0" smtClean="0"/>
              <a:t>Performed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conversions</a:t>
            </a:r>
            <a:r>
              <a:rPr lang="en-US" dirty="0"/>
              <a:t> into like types before doing </a:t>
            </a:r>
            <a:r>
              <a:rPr lang="en-US" dirty="0" smtClean="0"/>
              <a:t>a </a:t>
            </a:r>
            <a:r>
              <a:rPr lang="en-US" dirty="0"/>
              <a:t>comparison.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equal because different data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284" y="2172712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==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"7"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58063" y="3696206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===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"7"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5882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3102388"/>
          </a:xfrm>
        </p:spPr>
        <p:txBody>
          <a:bodyPr/>
          <a:lstStyle/>
          <a:p>
            <a:r>
              <a:rPr lang="en-US" sz="2800" dirty="0"/>
              <a:t>ECMAScript 5 introduced the concept of strict mode</a:t>
            </a:r>
            <a:r>
              <a:rPr lang="en-US" sz="2800" dirty="0" smtClean="0"/>
              <a:t>.</a:t>
            </a:r>
          </a:p>
          <a:p>
            <a:endParaRPr lang="en-US" sz="1400" dirty="0"/>
          </a:p>
          <a:p>
            <a:r>
              <a:rPr lang="en-US" dirty="0"/>
              <a:t>Strict mode helps out in a couple ways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>
                <a:latin typeface="+mn-lt"/>
              </a:rPr>
              <a:t>It catches some common coding bloopers, throwing exceptions.</a:t>
            </a:r>
          </a:p>
          <a:p>
            <a:pPr lvl="1"/>
            <a:endParaRPr lang="en-US" sz="20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It </a:t>
            </a:r>
            <a:r>
              <a:rPr lang="en-US" sz="2000" dirty="0">
                <a:latin typeface="+mn-lt"/>
              </a:rPr>
              <a:t>prevents, or throws errors, when relatively “unsafe” actions are taken (such as gaining access to the global object).</a:t>
            </a:r>
          </a:p>
          <a:p>
            <a:pPr lvl="1"/>
            <a:endParaRPr lang="en-US" sz="20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It </a:t>
            </a:r>
            <a:r>
              <a:rPr lang="en-US" sz="2000" dirty="0">
                <a:latin typeface="+mn-lt"/>
              </a:rPr>
              <a:t>disables features that are confusing or poorly thought out</a:t>
            </a:r>
            <a:r>
              <a:rPr lang="en-US" sz="2000" dirty="0" smtClean="0">
                <a:latin typeface="+mn-lt"/>
              </a:rPr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37283" y="4492136"/>
            <a:ext cx="35456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 strict"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 strict"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//function body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3309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95619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Versions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6" y="1850773"/>
            <a:ext cx="8618478" cy="2515953"/>
          </a:xfrm>
          <a:prstGeom prst="rect">
            <a:avLst/>
          </a:prstGeom>
          <a:solidFill>
            <a:schemeClr val="accent2">
              <a:lumMod val="40000"/>
              <a:lumOff val="60000"/>
              <a:alpha val="7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67791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Data Types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628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016758"/>
          </a:xfrm>
        </p:spPr>
        <p:txBody>
          <a:bodyPr/>
          <a:lstStyle/>
          <a:p>
            <a:r>
              <a:rPr lang="en-US" dirty="0"/>
              <a:t>There are five simple data types (also called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primitive types</a:t>
            </a:r>
            <a:r>
              <a:rPr lang="en-US" dirty="0"/>
              <a:t>) in ECMAScript: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Undefined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Null</a:t>
            </a:r>
            <a:endParaRPr lang="en-US" sz="2600" dirty="0"/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Boolean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Number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String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Object (</a:t>
            </a:r>
            <a:r>
              <a:rPr lang="en-US" sz="2600" dirty="0"/>
              <a:t>unordered list of name-value pairs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2802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936312" y="4273618"/>
            <a:ext cx="4904854" cy="1478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33CC">
                    <a:alpha val="99000"/>
                  </a:srgbClr>
                </a:solidFill>
                <a:latin typeface="+mn-lt"/>
                <a:cs typeface="Consolas" pitchFamily="49" charset="0"/>
              </a:rPr>
              <a:t>typeof</a:t>
            </a:r>
            <a:r>
              <a:rPr lang="en-US" dirty="0"/>
              <a:t> Operator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solidFill>
                  <a:srgbClr val="0033CC">
                    <a:alpha val="99000"/>
                  </a:srgbClr>
                </a:solidFill>
              </a:rPr>
              <a:t>typeof</a:t>
            </a:r>
            <a:r>
              <a:rPr lang="en-US" dirty="0" smtClean="0">
                <a:solidFill>
                  <a:srgbClr val="0033CC">
                    <a:alpha val="99000"/>
                  </a:srgbClr>
                </a:solidFill>
              </a:rPr>
              <a:t> </a:t>
            </a:r>
            <a:r>
              <a:rPr lang="en-US" dirty="0"/>
              <a:t>operator determine the data type of a given </a:t>
            </a:r>
            <a:r>
              <a:rPr lang="en-US" dirty="0" smtClean="0"/>
              <a:t>variable.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936312" y="2652384"/>
            <a:ext cx="646737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undefined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"undefined"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"number"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"string"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"object"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"object"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"function"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"number"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62180" y="3699687"/>
            <a:ext cx="1468876" cy="573931"/>
          </a:xfrm>
          <a:prstGeom prst="wedgeRoundRectCallout">
            <a:avLst>
              <a:gd name="adj1" fmla="val -63879"/>
              <a:gd name="adj2" fmla="val 913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/>
              <a:t>official mistake</a:t>
            </a:r>
            <a:endParaRPr lang="en-US" sz="1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782933" y="4438989"/>
            <a:ext cx="1468876" cy="573931"/>
          </a:xfrm>
          <a:prstGeom prst="wedgeRoundRectCallout">
            <a:avLst>
              <a:gd name="adj1" fmla="val -99641"/>
              <a:gd name="adj2" fmla="val 370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Functions are still </a:t>
            </a:r>
            <a:r>
              <a:rPr lang="en-US" sz="1600" dirty="0" smtClean="0"/>
              <a:t>objects.</a:t>
            </a:r>
            <a:endParaRPr lang="en-US" sz="1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358872" y="5320921"/>
            <a:ext cx="1468876" cy="573931"/>
          </a:xfrm>
          <a:prstGeom prst="wedgeRoundRectCallout">
            <a:avLst>
              <a:gd name="adj1" fmla="val -95668"/>
              <a:gd name="adj2" fmla="val -3580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Not-A-Number</a:t>
            </a:r>
            <a:endParaRPr lang="en-US" sz="1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75049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Undefined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When a variable is </a:t>
            </a:r>
            <a:r>
              <a:rPr lang="en-US" dirty="0" smtClean="0"/>
              <a:t>declared </a:t>
            </a:r>
            <a:r>
              <a:rPr lang="en-US" dirty="0"/>
              <a:t>using </a:t>
            </a:r>
            <a:r>
              <a:rPr lang="en-US" dirty="0" err="1" smtClean="0">
                <a:solidFill>
                  <a:srgbClr val="0033CC">
                    <a:alpha val="99000"/>
                  </a:srgbClr>
                </a:solidFill>
              </a:rPr>
              <a:t>var</a:t>
            </a:r>
            <a:r>
              <a:rPr lang="en-US" dirty="0" smtClean="0">
                <a:solidFill>
                  <a:srgbClr val="0033CC">
                    <a:alpha val="99000"/>
                  </a:srgbClr>
                </a:solidFill>
              </a:rPr>
              <a:t> </a:t>
            </a:r>
            <a:r>
              <a:rPr lang="en-US" dirty="0" smtClean="0"/>
              <a:t>but </a:t>
            </a:r>
            <a:r>
              <a:rPr lang="en-US" dirty="0"/>
              <a:t>not initialized, it is assigned the value of </a:t>
            </a:r>
            <a:r>
              <a:rPr lang="en-US" dirty="0">
                <a:solidFill>
                  <a:srgbClr val="0033CC">
                    <a:alpha val="99000"/>
                  </a:srgbClr>
                </a:solidFill>
              </a:rPr>
              <a:t>undefined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90336" y="2357378"/>
            <a:ext cx="78630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message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 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alert(message);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"undefined"</a:t>
            </a:r>
          </a:p>
          <a:p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sure this variable isn’t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declared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alert(age);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//causes an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); 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);     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3662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06813"/>
          </a:xfrm>
        </p:spPr>
        <p:txBody>
          <a:bodyPr/>
          <a:lstStyle/>
          <a:p>
            <a:r>
              <a:rPr lang="en-US" dirty="0" smtClean="0"/>
              <a:t>A null value </a:t>
            </a:r>
            <a:r>
              <a:rPr lang="en-US" dirty="0"/>
              <a:t>is an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empty object pointer</a:t>
            </a:r>
            <a:r>
              <a:rPr lang="en-US" dirty="0"/>
              <a:t>, which is why </a:t>
            </a:r>
            <a:r>
              <a:rPr lang="en-US" dirty="0" err="1" smtClean="0"/>
              <a:t>typeof</a:t>
            </a:r>
            <a:r>
              <a:rPr lang="en-US" dirty="0" smtClean="0"/>
              <a:t> returns </a:t>
            </a:r>
            <a:r>
              <a:rPr lang="en-US" dirty="0"/>
              <a:t>“object</a:t>
            </a:r>
            <a:r>
              <a:rPr lang="en-US" dirty="0" smtClean="0"/>
              <a:t>”</a:t>
            </a:r>
          </a:p>
          <a:p>
            <a:endParaRPr lang="en-US" sz="1400" dirty="0"/>
          </a:p>
          <a:p>
            <a:r>
              <a:rPr lang="en-US" dirty="0"/>
              <a:t>The value 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undefined is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a derivative of null</a:t>
            </a:r>
            <a:r>
              <a:rPr lang="en-US" dirty="0"/>
              <a:t>, so ECMA-262 defines them to be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superficially 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equal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4789" y="4327238"/>
            <a:ext cx="55706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undefined);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23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1575</Words>
  <Application>Microsoft Office PowerPoint</Application>
  <PresentationFormat>On-screen Show (4:3)</PresentationFormat>
  <Paragraphs>298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PowerPoint Presentation</vt:lpstr>
      <vt:lpstr>In The Beginning...</vt:lpstr>
      <vt:lpstr>ECMAScript Versions</vt:lpstr>
      <vt:lpstr>PowerPoint Presentation</vt:lpstr>
      <vt:lpstr>Data Types</vt:lpstr>
      <vt:lpstr>The typeof Operator</vt:lpstr>
      <vt:lpstr>The Undefined Type</vt:lpstr>
      <vt:lpstr>The Null Type</vt:lpstr>
      <vt:lpstr>The Boolean Type</vt:lpstr>
      <vt:lpstr>The Number Type</vt:lpstr>
      <vt:lpstr>Floating-Point Values</vt:lpstr>
      <vt:lpstr>Range of Values</vt:lpstr>
      <vt:lpstr>Number Conversions</vt:lpstr>
      <vt:lpstr>The String Type</vt:lpstr>
      <vt:lpstr>Reference Types</vt:lpstr>
      <vt:lpstr>The Object Type</vt:lpstr>
      <vt:lpstr>Dynamic Properties</vt:lpstr>
      <vt:lpstr>Object Properties &amp; Methods</vt:lpstr>
      <vt:lpstr>Primitive Wrapper Types</vt:lpstr>
      <vt:lpstr>Primitive Wrapper Lifetime</vt:lpstr>
      <vt:lpstr>The Boolean Wrapper</vt:lpstr>
      <vt:lpstr>The Function Type (Object)</vt:lpstr>
      <vt:lpstr>Arguments</vt:lpstr>
      <vt:lpstr>Arguments Example</vt:lpstr>
      <vt:lpstr>No Overloading</vt:lpstr>
      <vt:lpstr>Function Properties &amp; Methods</vt:lpstr>
      <vt:lpstr>Function Length Property</vt:lpstr>
      <vt:lpstr>PowerPoint Presentation</vt:lpstr>
      <vt:lpstr>Unary Plus and Minus</vt:lpstr>
      <vt:lpstr>Unary Plus and Minus</vt:lpstr>
      <vt:lpstr>Boolean Operators</vt:lpstr>
      <vt:lpstr>Boolean Operators</vt:lpstr>
      <vt:lpstr>Equality Operators</vt:lpstr>
      <vt:lpstr>Strict Mode</vt:lpstr>
      <vt:lpstr>Thanks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subject>JavaScript</dc:subject>
  <dc:creator>Eyal Vardi</dc:creator>
  <cp:keywords>JavaScript</cp:keywords>
  <cp:lastModifiedBy>Eyal Vardi</cp:lastModifiedBy>
  <cp:revision>331</cp:revision>
  <dcterms:created xsi:type="dcterms:W3CDTF">2013-04-27T14:17:45Z</dcterms:created>
  <dcterms:modified xsi:type="dcterms:W3CDTF">2014-10-06T08:28:12Z</dcterms:modified>
  <cp:category>JavaScript</cp:category>
</cp:coreProperties>
</file>