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288" r:id="rId9"/>
    <p:sldId id="342" r:id="rId10"/>
    <p:sldId id="343" r:id="rId11"/>
    <p:sldId id="344" r:id="rId12"/>
    <p:sldId id="345" r:id="rId13"/>
    <p:sldId id="326" r:id="rId14"/>
    <p:sldId id="346" r:id="rId15"/>
    <p:sldId id="289" r:id="rId16"/>
    <p:sldId id="290" r:id="rId17"/>
    <p:sldId id="291" r:id="rId18"/>
    <p:sldId id="293" r:id="rId19"/>
    <p:sldId id="325" r:id="rId20"/>
    <p:sldId id="327" r:id="rId21"/>
    <p:sldId id="294" r:id="rId22"/>
    <p:sldId id="298" r:id="rId23"/>
    <p:sldId id="297" r:id="rId24"/>
    <p:sldId id="328" r:id="rId25"/>
    <p:sldId id="299" r:id="rId26"/>
    <p:sldId id="295" r:id="rId27"/>
    <p:sldId id="300" r:id="rId28"/>
    <p:sldId id="329" r:id="rId29"/>
    <p:sldId id="296" r:id="rId30"/>
    <p:sldId id="301" r:id="rId31"/>
    <p:sldId id="302" r:id="rId32"/>
    <p:sldId id="303" r:id="rId33"/>
    <p:sldId id="304" r:id="rId34"/>
    <p:sldId id="305" r:id="rId35"/>
    <p:sldId id="306" r:id="rId36"/>
    <p:sldId id="308" r:id="rId37"/>
    <p:sldId id="309" r:id="rId38"/>
    <p:sldId id="310" r:id="rId39"/>
    <p:sldId id="311" r:id="rId40"/>
    <p:sldId id="320" r:id="rId41"/>
    <p:sldId id="321" r:id="rId42"/>
    <p:sldId id="322" r:id="rId43"/>
    <p:sldId id="323" r:id="rId44"/>
    <p:sldId id="337" r:id="rId45"/>
    <p:sldId id="338" r:id="rId46"/>
    <p:sldId id="330" r:id="rId47"/>
    <p:sldId id="312" r:id="rId48"/>
    <p:sldId id="313" r:id="rId49"/>
    <p:sldId id="314" r:id="rId50"/>
    <p:sldId id="315" r:id="rId51"/>
    <p:sldId id="317" r:id="rId52"/>
    <p:sldId id="318" r:id="rId53"/>
    <p:sldId id="316" r:id="rId54"/>
    <p:sldId id="331" r:id="rId55"/>
    <p:sldId id="319" r:id="rId56"/>
    <p:sldId id="307" r:id="rId57"/>
    <p:sldId id="26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</p14:sldIdLst>
        </p14:section>
        <p14:section name="The Challenge" id="{35AFD0C0-428E-4F81-88E6-9F2DCBA274E9}">
          <p14:sldIdLst>
            <p14:sldId id="347"/>
            <p14:sldId id="348"/>
            <p14:sldId id="349"/>
            <p14:sldId id="350"/>
            <p14:sldId id="351"/>
            <p14:sldId id="352"/>
            <p14:sldId id="288"/>
          </p14:sldIdLst>
        </p14:section>
        <p14:section name="JavaScript History" id="{979E25D4-8C98-4436-927D-4FB0BBC3B284}">
          <p14:sldIdLst>
            <p14:sldId id="342"/>
            <p14:sldId id="343"/>
            <p14:sldId id="344"/>
            <p14:sldId id="345"/>
          </p14:sldIdLst>
        </p14:section>
        <p14:section name="Syntax" id="{5E0164EC-BE21-4843-9D2A-70E94284EF85}">
          <p14:sldIdLst>
            <p14:sldId id="326"/>
            <p14:sldId id="346"/>
            <p14:sldId id="289"/>
            <p14:sldId id="290"/>
            <p14:sldId id="291"/>
            <p14:sldId id="293"/>
            <p14:sldId id="325"/>
          </p14:sldIdLst>
        </p14:section>
        <p14:section name="Keywords" id="{ADD80158-357E-4A4E-B96D-1457F66C9CFD}">
          <p14:sldIdLst>
            <p14:sldId id="327"/>
            <p14:sldId id="294"/>
            <p14:sldId id="298"/>
            <p14:sldId id="297"/>
          </p14:sldIdLst>
        </p14:section>
        <p14:section name="Variables" id="{09FC3C72-72F4-49B3-92FB-A7527204FB9B}">
          <p14:sldIdLst>
            <p14:sldId id="328"/>
            <p14:sldId id="299"/>
            <p14:sldId id="295"/>
            <p14:sldId id="300"/>
          </p14:sldIdLst>
        </p14:section>
        <p14:section name="Data Types" id="{F66AEA11-B432-4464-8B73-BFA8D251A4FB}">
          <p14:sldIdLst>
            <p14:sldId id="329"/>
            <p14:sldId id="296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20"/>
            <p14:sldId id="321"/>
            <p14:sldId id="322"/>
            <p14:sldId id="323"/>
            <p14:sldId id="337"/>
            <p14:sldId id="338"/>
          </p14:sldIdLst>
        </p14:section>
        <p14:section name="Operators" id="{BBF0605B-9BB8-431B-8094-D40AF514F3D7}">
          <p14:sldIdLst>
            <p14:sldId id="330"/>
            <p14:sldId id="312"/>
            <p14:sldId id="313"/>
            <p14:sldId id="314"/>
            <p14:sldId id="315"/>
            <p14:sldId id="317"/>
            <p14:sldId id="318"/>
            <p14:sldId id="316"/>
          </p14:sldIdLst>
        </p14:section>
        <p14:section name="Statement" id="{B92F428D-53A1-4710-BCCA-7B9C2658361E}">
          <p14:sldIdLst>
            <p14:sldId id="331"/>
            <p14:sldId id="319"/>
          </p14:sldIdLst>
        </p14:section>
        <p14:section name="End" id="{61CD44EF-FE3F-482D-BA66-DDE45C465576}">
          <p14:sldIdLst>
            <p14:sldId id="30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7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070" y="43"/>
      </p:cViewPr>
      <p:guideLst>
        <p:guide orient="horz" pos="2136"/>
        <p:guide pos="2904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6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3" Type="http://schemas.openxmlformats.org/officeDocument/2006/relationships/slide" Target="slides/slide13.xml"/><Relationship Id="rId7" Type="http://schemas.openxmlformats.org/officeDocument/2006/relationships/slide" Target="slides/slide46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28.xml"/><Relationship Id="rId5" Type="http://schemas.openxmlformats.org/officeDocument/2006/relationships/slide" Target="slides/slide24.xml"/><Relationship Id="rId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</a:t>
            </a:r>
          </a:p>
          <a:p>
            <a:r>
              <a:rPr lang="en-US" dirty="0" smtClean="0"/>
              <a:t>Screen Resolution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Browsers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422B-6709-490B-A5A7-19A332C0AE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8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22965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00DA-CBE4-4162-A51D-E3039573E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57067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232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1837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561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1335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7625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8400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85222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6485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  <p:sldLayoutId id="2147483667" r:id="rId4"/>
    <p:sldLayoutId id="2147483668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fessional-JavaScript-Developers-Nicholas-Zakas/dp/1118026691/" TargetMode="External"/><Relationship Id="rId2" Type="http://schemas.openxmlformats.org/officeDocument/2006/relationships/hyperlink" Target="http://eyalvardi.wordpress.com/resources/html-5-course-resourses/javascrip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2385" y="2814606"/>
            <a:ext cx="6110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Language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Beginning...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8262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1995</a:t>
            </a:r>
            <a:r>
              <a:rPr lang="en-US" dirty="0"/>
              <a:t> Netscape </a:t>
            </a:r>
            <a:r>
              <a:rPr lang="en-US" dirty="0" smtClean="0"/>
              <a:t>hired </a:t>
            </a:r>
            <a:r>
              <a:rPr lang="en-US" dirty="0"/>
              <a:t>a young lad by the name of </a:t>
            </a:r>
            <a:r>
              <a:rPr lang="en-US" b="1" dirty="0" smtClean="0"/>
              <a:t>Brenden </a:t>
            </a:r>
            <a:r>
              <a:rPr lang="en-US" b="1" dirty="0" err="1" smtClean="0"/>
              <a:t>Eich</a:t>
            </a:r>
            <a:r>
              <a:rPr lang="en-US" b="1" dirty="0" smtClean="0"/>
              <a:t>  </a:t>
            </a:r>
            <a:r>
              <a:rPr lang="en-US" dirty="0"/>
              <a:t>to take charge of designing a new language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err="1"/>
              <a:t>Eich</a:t>
            </a:r>
            <a:r>
              <a:rPr lang="en-US" dirty="0"/>
              <a:t> decided to create a </a:t>
            </a:r>
            <a:r>
              <a:rPr lang="en-US" b="1" dirty="0" err="1"/>
              <a:t>loosly</a:t>
            </a:r>
            <a:r>
              <a:rPr lang="en-US" b="1" dirty="0"/>
              <a:t>-typed scripting </a:t>
            </a:r>
            <a:r>
              <a:rPr lang="en-US" dirty="0"/>
              <a:t>language that will appeal to web developers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By </a:t>
            </a:r>
            <a:r>
              <a:rPr lang="en-US" dirty="0" smtClean="0"/>
              <a:t>December </a:t>
            </a:r>
            <a:r>
              <a:rPr lang="en-US" dirty="0"/>
              <a:t>of 1995 </a:t>
            </a:r>
            <a:r>
              <a:rPr lang="en-US" b="1" dirty="0"/>
              <a:t>'</a:t>
            </a:r>
            <a:r>
              <a:rPr lang="en-US" b="1" dirty="0" err="1"/>
              <a:t>LiveScript</a:t>
            </a:r>
            <a:r>
              <a:rPr lang="en-US" b="1" dirty="0"/>
              <a:t>'</a:t>
            </a:r>
            <a:r>
              <a:rPr lang="en-US" dirty="0"/>
              <a:t> is born! (and quickly renamed 'JavaScript</a:t>
            </a:r>
            <a:r>
              <a:rPr lang="en-US" dirty="0" smtClean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8868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822311"/>
          </a:xfrm>
        </p:spPr>
        <p:txBody>
          <a:bodyPr/>
          <a:lstStyle/>
          <a:p>
            <a:r>
              <a:rPr lang="en-US" dirty="0"/>
              <a:t>With the mess created by IE3's </a:t>
            </a:r>
            <a:r>
              <a:rPr lang="en-US" dirty="0" err="1"/>
              <a:t>JScript</a:t>
            </a:r>
            <a:r>
              <a:rPr lang="en-US" dirty="0"/>
              <a:t> Netscape, </a:t>
            </a:r>
            <a:r>
              <a:rPr lang="en-US" b="1" dirty="0"/>
              <a:t>Sun and ECMA decide to standardize JavaScript and create </a:t>
            </a:r>
            <a:r>
              <a:rPr lang="en-US" b="1" dirty="0" smtClean="0"/>
              <a:t>'ECMAScript‘.</a:t>
            </a:r>
          </a:p>
          <a:p>
            <a:endParaRPr lang="en-US" sz="1400" dirty="0"/>
          </a:p>
          <a:p>
            <a:r>
              <a:rPr lang="en-US" dirty="0"/>
              <a:t>In the meantime, Netscape and Microsoft releases the '4.0' browser generation, each with its own implementation of the </a:t>
            </a:r>
            <a:r>
              <a:rPr lang="en-US" dirty="0" smtClean="0"/>
              <a:t>DOM.</a:t>
            </a:r>
          </a:p>
        </p:txBody>
      </p:sp>
    </p:spTree>
    <p:extLst>
      <p:ext uri="{BB962C8B-B14F-4D97-AF65-F5344CB8AC3E}">
        <p14:creationId xmlns:p14="http://schemas.microsoft.com/office/powerpoint/2010/main" val="340774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" y="1850773"/>
            <a:ext cx="8618478" cy="2515953"/>
          </a:xfrm>
          <a:prstGeom prst="rect">
            <a:avLst/>
          </a:prstGeom>
          <a:solidFill>
            <a:schemeClr val="accent2">
              <a:lumMod val="40000"/>
              <a:lumOff val="60000"/>
              <a:alpha val="7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677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Syntax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975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35094" y="996961"/>
            <a:ext cx="6272621" cy="5631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75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everything() { </a:t>
            </a:r>
          </a:p>
          <a:p>
            <a:pPr>
              <a:lnSpc>
                <a:spcPct val="150000"/>
              </a:lnSpc>
            </a:pPr>
            <a:r>
              <a:rPr lang="es-ES" sz="1275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275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s-ES" sz="1275" dirty="0">
                <a:solidFill>
                  <a:prstClr val="black"/>
                </a:solidFill>
                <a:latin typeface="Consolas"/>
              </a:rPr>
              <a:t> x = {a:10}, y = [1,2], z = </a:t>
            </a:r>
            <a:r>
              <a:rPr lang="es-ES" sz="1275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es-ES" sz="1275" dirty="0">
                <a:solidFill>
                  <a:prstClr val="black"/>
                </a:solidFill>
                <a:latin typeface="Consolas"/>
              </a:rPr>
              <a:t>() { };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p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75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i = 0; i &lt; 10; i++)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(x[p])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0: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75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(x </a:t>
            </a:r>
            <a:r>
              <a:rPr lang="en-US" sz="1275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String || </a:t>
            </a:r>
            <a:r>
              <a:rPr lang="en-US" sz="1275" dirty="0">
                <a:solidFill>
                  <a:srgbClr val="800000"/>
                </a:solidFill>
                <a:latin typeface="Consolas"/>
              </a:rPr>
              <a:t>'a'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x)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75" dirty="0" err="1">
                <a:solidFill>
                  <a:prstClr val="black"/>
                </a:solidFill>
                <a:latin typeface="Consolas"/>
              </a:rPr>
              <a:t>x.a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75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75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= 3 / (-</a:t>
            </a:r>
            <a:r>
              <a:rPr lang="en-US" sz="1275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75" dirty="0" err="1">
                <a:solidFill>
                  <a:prstClr val="black"/>
                </a:solidFill>
                <a:latin typeface="Consolas"/>
              </a:rPr>
              <a:t>.f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()) ? </a:t>
            </a:r>
            <a:r>
              <a:rPr lang="en-US" sz="1275" dirty="0">
                <a:solidFill>
                  <a:srgbClr val="800000"/>
                </a:solidFill>
                <a:latin typeface="Consolas"/>
              </a:rPr>
              <a:t>/foo/g 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String(</a:t>
            </a:r>
            <a:r>
              <a:rPr lang="en-US" sz="1275" dirty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}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3; }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(e) {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debugger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; }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finally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 {}} 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75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75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75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75" dirty="0" smtClean="0">
                <a:solidFill>
                  <a:prstClr val="black"/>
                </a:solidFill>
                <a:latin typeface="Consolas"/>
              </a:rPr>
              <a:t>}  } }</a:t>
            </a:r>
            <a:endParaRPr lang="en-US" sz="1275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73731" y="248755"/>
            <a:ext cx="3196568" cy="514484"/>
          </a:xfrm>
          <a:prstGeom prst="roundRect">
            <a:avLst/>
          </a:prstGeom>
          <a:solidFill>
            <a:schemeClr val="accent1"/>
          </a:solidFill>
          <a:ln>
            <a:gradFill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Similar to C, C++, Java, C#, </a:t>
            </a:r>
          </a:p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but with…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573731" y="1940704"/>
            <a:ext cx="1982330" cy="514484"/>
          </a:xfrm>
          <a:prstGeom prst="wedgeRoundRectCallout">
            <a:avLst>
              <a:gd name="adj1" fmla="val -50246"/>
              <a:gd name="adj2" fmla="val -90480"/>
              <a:gd name="adj3" fmla="val 16667"/>
            </a:avLst>
          </a:prstGeom>
          <a:solidFill>
            <a:schemeClr val="accent1"/>
          </a:solidFill>
          <a:ln>
            <a:gradFill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Object, Array, and Function literals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880366" y="3913414"/>
            <a:ext cx="1654698" cy="801609"/>
          </a:xfrm>
          <a:prstGeom prst="wedgeRoundRectCallout">
            <a:avLst>
              <a:gd name="adj1" fmla="val -41361"/>
              <a:gd name="adj2" fmla="val 102818"/>
              <a:gd name="adj3" fmla="val 16667"/>
            </a:avLst>
          </a:prstGeom>
          <a:solidFill>
            <a:schemeClr val="accent1"/>
          </a:solidFill>
          <a:ln>
            <a:gradFill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Automatic semicolon insertion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55884" y="4200539"/>
            <a:ext cx="1310526" cy="514484"/>
          </a:xfrm>
          <a:prstGeom prst="wedgeRoundRectCallout">
            <a:avLst>
              <a:gd name="adj1" fmla="val 11368"/>
              <a:gd name="adj2" fmla="val 107883"/>
              <a:gd name="adj3" fmla="val 16667"/>
            </a:avLst>
          </a:prstGeom>
          <a:solidFill>
            <a:schemeClr val="accent1"/>
          </a:solidFill>
          <a:ln>
            <a:gradFill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Regular expressions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72510" y="2051312"/>
            <a:ext cx="750689" cy="514484"/>
          </a:xfrm>
          <a:prstGeom prst="wedgeRoundRectCallout">
            <a:avLst>
              <a:gd name="adj1" fmla="val 104470"/>
              <a:gd name="adj2" fmla="val -74998"/>
              <a:gd name="adj3" fmla="val 16667"/>
            </a:avLst>
          </a:prstGeom>
          <a:solidFill>
            <a:schemeClr val="accent1"/>
          </a:solidFill>
          <a:ln>
            <a:gradFill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for..in</a:t>
            </a: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C-style syntax</a:t>
            </a:r>
          </a:p>
        </p:txBody>
      </p:sp>
    </p:spTree>
    <p:extLst>
      <p:ext uri="{BB962C8B-B14F-4D97-AF65-F5344CB8AC3E}">
        <p14:creationId xmlns:p14="http://schemas.microsoft.com/office/powerpoint/2010/main" val="2592588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Case-sensitivity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613023"/>
          </a:xfrm>
        </p:spPr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</a:t>
            </a:r>
            <a:r>
              <a:rPr lang="en-US" dirty="0" smtClean="0"/>
              <a:t>case-sensitive: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Function names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1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9164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identifier is </a:t>
            </a:r>
            <a:r>
              <a:rPr lang="en-US" dirty="0"/>
              <a:t>the name of a variable, function, property, or function argument.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+mn-lt"/>
              </a:rPr>
              <a:t>The </a:t>
            </a:r>
            <a:r>
              <a:rPr lang="en-US" sz="1800" b="1" dirty="0">
                <a:latin typeface="+mn-lt"/>
              </a:rPr>
              <a:t>first</a:t>
            </a:r>
            <a:r>
              <a:rPr lang="en-US" sz="1800" dirty="0">
                <a:latin typeface="+mn-lt"/>
              </a:rPr>
              <a:t> character must be a </a:t>
            </a:r>
            <a:r>
              <a:rPr lang="en-US" sz="1800" b="1" dirty="0">
                <a:latin typeface="+mn-lt"/>
              </a:rPr>
              <a:t>letter</a:t>
            </a:r>
            <a:r>
              <a:rPr lang="en-US" sz="1800" dirty="0">
                <a:latin typeface="+mn-lt"/>
              </a:rPr>
              <a:t>, an </a:t>
            </a:r>
            <a:r>
              <a:rPr lang="en-US" sz="1800" b="1" dirty="0">
                <a:latin typeface="+mn-lt"/>
              </a:rPr>
              <a:t>underscore</a:t>
            </a:r>
            <a:r>
              <a:rPr lang="en-US" sz="1800" dirty="0">
                <a:latin typeface="+mn-lt"/>
              </a:rPr>
              <a:t> (_), or a </a:t>
            </a:r>
            <a:r>
              <a:rPr lang="en-US" sz="1800" b="1" dirty="0">
                <a:latin typeface="+mn-lt"/>
              </a:rPr>
              <a:t>dollar</a:t>
            </a:r>
            <a:r>
              <a:rPr lang="en-US" sz="1800" dirty="0">
                <a:latin typeface="+mn-lt"/>
              </a:rPr>
              <a:t> sign ($).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+mn-lt"/>
              </a:rPr>
              <a:t>All other characters may be letters, underscores, dollar signs, or numbers</a:t>
            </a:r>
            <a:r>
              <a:rPr lang="en-US" sz="1800" dirty="0" smtClean="0">
                <a:latin typeface="+mn-lt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By convention, ECMAScript identifiers use </a:t>
            </a:r>
            <a:r>
              <a:rPr lang="en-US" sz="2800" dirty="0">
                <a:solidFill>
                  <a:srgbClr val="C00000">
                    <a:alpha val="99000"/>
                  </a:srgbClr>
                </a:solidFill>
              </a:rPr>
              <a:t>camel </a:t>
            </a:r>
            <a:r>
              <a:rPr lang="en-US" sz="2800" dirty="0" smtClean="0">
                <a:solidFill>
                  <a:srgbClr val="C00000">
                    <a:alpha val="99000"/>
                  </a:srgbClr>
                </a:solidFill>
              </a:rPr>
              <a:t>case </a:t>
            </a:r>
            <a:r>
              <a:rPr lang="en-US" sz="2800" dirty="0" smtClean="0"/>
              <a:t>(i.e. </a:t>
            </a:r>
            <a:r>
              <a:rPr lang="en-US" sz="2800" b="1" dirty="0" err="1" smtClean="0"/>
              <a:t>myCar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doTest</a:t>
            </a:r>
            <a:r>
              <a:rPr lang="en-US" sz="2800" dirty="0" smtClean="0"/>
              <a:t>)</a:t>
            </a:r>
            <a:endParaRPr lang="en-US" sz="2800" dirty="0">
              <a:solidFill>
                <a:srgbClr val="C0000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2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ECMAScript uses C-style comments for both single-line and block comments.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0565" y="2678849"/>
            <a:ext cx="39228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//single line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This is a multi-line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Comment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35241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79465" cy="3422475"/>
          </a:xfrm>
        </p:spPr>
        <p:txBody>
          <a:bodyPr/>
          <a:lstStyle/>
          <a:p>
            <a:r>
              <a:rPr lang="en-US" dirty="0"/>
              <a:t>Statements in </a:t>
            </a:r>
            <a:r>
              <a:rPr lang="en-US" dirty="0" smtClean="0"/>
              <a:t>JS </a:t>
            </a:r>
            <a:r>
              <a:rPr lang="en-US" dirty="0"/>
              <a:t>are terminated by a </a:t>
            </a:r>
            <a:r>
              <a:rPr lang="en-US" dirty="0" smtClean="0"/>
              <a:t>semicolon.</a:t>
            </a:r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Omitting </a:t>
            </a:r>
            <a:r>
              <a:rPr lang="en-US" dirty="0"/>
              <a:t>the semicolon makes </a:t>
            </a:r>
            <a:r>
              <a:rPr lang="en-US" dirty="0" smtClean="0"/>
              <a:t>the </a:t>
            </a:r>
            <a:r>
              <a:rPr lang="en-US" dirty="0"/>
              <a:t>parser determine where the end of a statement </a:t>
            </a:r>
            <a:r>
              <a:rPr lang="en-US" dirty="0" smtClean="0"/>
              <a:t>occurs.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7305" y="4053911"/>
            <a:ext cx="7767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//valid even without a semicolon -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 </a:t>
            </a: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recommended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a + b  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305" y="18667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//valid – preferred.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 = a - b;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0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3102388"/>
          </a:xfrm>
        </p:spPr>
        <p:txBody>
          <a:bodyPr/>
          <a:lstStyle/>
          <a:p>
            <a:r>
              <a:rPr lang="en-US" sz="2800" dirty="0"/>
              <a:t>ECMAScript 5 introduced the concept of strict mode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Strict mode helps out in a couple ways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>
                <a:latin typeface="+mn-lt"/>
              </a:rPr>
              <a:t>It catches some common coding bloopers, throwing exceptions.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prevents, or throws errors, when relatively “unsafe” actions are taken (such as gaining access to the global object).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disables features that are confusing or poorly thought out</a:t>
            </a:r>
            <a:r>
              <a:rPr lang="en-US" sz="2000" dirty="0" smtClean="0">
                <a:latin typeface="+mn-lt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37283" y="4492136"/>
            <a:ext cx="3545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body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309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71949"/>
            <a:ext cx="786371" cy="78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he-IL" b="1" dirty="0"/>
              <a:t> </a:t>
            </a:r>
            <a:r>
              <a:rPr lang="en-US" b="1" dirty="0"/>
              <a:t>Challenge</a:t>
            </a:r>
          </a:p>
        </p:txBody>
      </p:sp>
      <p:pic>
        <p:nvPicPr>
          <p:cNvPr id="5" name="ServerMail" descr="C:\Users\mtaulty\AppData\Local\Microsoft\Windows\Temporary Internet Files\Content.IE5\DLXXUXZ9\MCj0435242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18669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4662"/>
            <a:ext cx="1632525" cy="119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>
            <a:endCxn id="5" idx="1"/>
          </p:cNvCxnSpPr>
          <p:nvPr/>
        </p:nvCxnSpPr>
        <p:spPr>
          <a:xfrm>
            <a:off x="4572000" y="2123255"/>
            <a:ext cx="1728192" cy="1064570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5" idx="1"/>
          </p:cNvCxnSpPr>
          <p:nvPr/>
        </p:nvCxnSpPr>
        <p:spPr>
          <a:xfrm flipV="1">
            <a:off x="4572000" y="3187825"/>
            <a:ext cx="1728192" cy="107731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55642"/>
            <a:ext cx="987664" cy="99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ServerMail" descr="C:\Users\mtaulty\AppData\Local\Microsoft\Windows\Temporary Internet Files\Content.IE5\DLXXUXZ9\MCj0435242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40" y="1803661"/>
            <a:ext cx="18669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erverMail" descr="C:\Users\mtaulty\AppData\Local\Microsoft\Windows\Temporary Internet Files\Content.IE5\DLXXUXZ9\MCj0435242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04" y="2255167"/>
            <a:ext cx="18669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20" y="3638333"/>
            <a:ext cx="1560180" cy="127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13" y="3835336"/>
            <a:ext cx="778198" cy="85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57" y="3908983"/>
            <a:ext cx="591253" cy="7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86" y="1935535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76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Keywords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838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701247"/>
            <a:ext cx="83639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do 	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else 		new 		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finally 	return 		void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		switch 		while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debugger*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function 	this 			with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		throw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 		try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87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Reserved Words (3 Edition)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7" y="1573066"/>
            <a:ext cx="86583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short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export 	interface 	static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extends 	long 		super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final 		native 	synchronized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float 		package 	throws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private 	transient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implements 	protected 	volatile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import 	public</a:t>
            </a:r>
            <a:endParaRPr lang="en-US" sz="20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3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Reserved Words (5 Edition)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46824"/>
          </a:xfrm>
        </p:spPr>
        <p:txBody>
          <a:bodyPr/>
          <a:lstStyle/>
          <a:p>
            <a:r>
              <a:rPr lang="en-US" dirty="0" smtClean="0"/>
              <a:t>Strict Mode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None strict Mode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2208" y="3875804"/>
            <a:ext cx="7742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extends 	super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export 		import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2209" y="1752146"/>
            <a:ext cx="7742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package 		public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private 		static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protected 		yield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70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Variables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67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62322"/>
          </a:xfrm>
        </p:spPr>
        <p:txBody>
          <a:bodyPr/>
          <a:lstStyle/>
          <a:p>
            <a:r>
              <a:rPr lang="en-US" dirty="0" smtClean="0"/>
              <a:t>Loosely typed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 smtClean="0"/>
              <a:t>var</a:t>
            </a:r>
            <a:r>
              <a:rPr lang="en-US" dirty="0" smtClean="0"/>
              <a:t> operator </a:t>
            </a:r>
            <a:r>
              <a:rPr lang="en-US" dirty="0"/>
              <a:t>to define a variable makes it </a:t>
            </a:r>
            <a:r>
              <a:rPr lang="en-US" b="1" dirty="0"/>
              <a:t>local to the scope </a:t>
            </a:r>
            <a:r>
              <a:rPr lang="en-US" dirty="0"/>
              <a:t>in </a:t>
            </a:r>
            <a:r>
              <a:rPr lang="en-US" dirty="0" smtClean="0"/>
              <a:t>which </a:t>
            </a:r>
            <a:r>
              <a:rPr lang="en-US" dirty="0"/>
              <a:t>it was defined.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510" y="1941879"/>
            <a:ext cx="6468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100;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//legal, but not recommended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98510" y="3929316"/>
            <a:ext cx="7954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//local 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//error!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535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variable globally by </a:t>
            </a:r>
            <a:r>
              <a:rPr lang="en-US" dirty="0" smtClean="0"/>
              <a:t>simply </a:t>
            </a:r>
            <a:r>
              <a:rPr lang="en-US" dirty="0"/>
              <a:t>omitting the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dirty="0" smtClean="0"/>
              <a:t> operator </a:t>
            </a:r>
            <a:r>
              <a:rPr lang="en-US" dirty="0"/>
              <a:t>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473" y="2421404"/>
            <a:ext cx="7567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global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“hi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41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61993"/>
          </a:xfrm>
        </p:spPr>
        <p:txBody>
          <a:bodyPr/>
          <a:lstStyle/>
          <a:p>
            <a:r>
              <a:rPr lang="en-US" dirty="0" smtClean="0"/>
              <a:t>If you need to define more than one variable, you can do it using a single statement, separating each variable with a comma like this: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8306" y="309353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found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212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Data Types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628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016758"/>
          </a:xfrm>
        </p:spPr>
        <p:txBody>
          <a:bodyPr/>
          <a:lstStyle/>
          <a:p>
            <a:r>
              <a:rPr lang="en-US" dirty="0"/>
              <a:t>There are five simple data types (also called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primitive types</a:t>
            </a:r>
            <a:r>
              <a:rPr lang="en-US" dirty="0"/>
              <a:t>) in ECMAScript: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Null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Boolean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Number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 (</a:t>
            </a:r>
            <a:r>
              <a:rPr lang="en-US" sz="2600" dirty="0"/>
              <a:t>unordered list of name-value pairs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80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5 </a:t>
            </a:r>
            <a:r>
              <a:rPr lang="he-IL" dirty="0" smtClean="0"/>
              <a:t>)</a:t>
            </a:r>
            <a:r>
              <a:rPr lang="en-US" sz="3200" dirty="0" smtClean="0"/>
              <a:t>Changes The Rules </a:t>
            </a:r>
            <a:r>
              <a:rPr lang="en-US" sz="3200" dirty="0"/>
              <a:t>of </a:t>
            </a:r>
            <a:r>
              <a:rPr lang="en-US" sz="3200" dirty="0" smtClean="0"/>
              <a:t>The Game</a:t>
            </a:r>
            <a:r>
              <a:rPr lang="he-IL" dirty="0" smtClean="0"/>
              <a:t>(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08" y="1114716"/>
            <a:ext cx="6761394" cy="55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815009" y="4805465"/>
            <a:ext cx="4904854" cy="1478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33CC">
                    <a:alpha val="99000"/>
                  </a:srgbClr>
                </a:solidFill>
                <a:latin typeface="+mn-lt"/>
                <a:cs typeface="Consolas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372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0033CC">
                    <a:alpha val="99000"/>
                  </a:srgbClr>
                </a:solidFill>
              </a:rPr>
              <a:t>typeof</a:t>
            </a:r>
            <a:r>
              <a:rPr lang="en-US" dirty="0" smtClean="0">
                <a:solidFill>
                  <a:srgbClr val="0033CC">
                    <a:alpha val="99000"/>
                  </a:srgbClr>
                </a:solidFill>
              </a:rPr>
              <a:t> </a:t>
            </a:r>
            <a:r>
              <a:rPr lang="en-US" dirty="0"/>
              <a:t>operator determine the data type of a given </a:t>
            </a:r>
            <a:r>
              <a:rPr lang="en-US" dirty="0" smtClean="0"/>
              <a:t>variable.</a:t>
            </a:r>
          </a:p>
          <a:p>
            <a:pPr lvl="1"/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latin typeface="+mj-lt"/>
              </a:rPr>
              <a:t>typeof</a:t>
            </a:r>
            <a:r>
              <a:rPr lang="en-US" sz="2400" dirty="0">
                <a:latin typeface="+mj-lt"/>
              </a:rPr>
              <a:t> can’t distinguish between objects.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9" y="3184231"/>
            <a:ext cx="64673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undefined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"undefined"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"number"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"string"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"object"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"object"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"function"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"number"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40877" y="4231534"/>
            <a:ext cx="1468876" cy="573931"/>
          </a:xfrm>
          <a:prstGeom prst="wedgeRoundRectCallout">
            <a:avLst>
              <a:gd name="adj1" fmla="val -63879"/>
              <a:gd name="adj2" fmla="val 913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official mistake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661630" y="4970836"/>
            <a:ext cx="1468876" cy="573931"/>
          </a:xfrm>
          <a:prstGeom prst="wedgeRoundRectCallout">
            <a:avLst>
              <a:gd name="adj1" fmla="val -99641"/>
              <a:gd name="adj2" fmla="val 370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Functions are still </a:t>
            </a:r>
            <a:r>
              <a:rPr lang="en-US" sz="1600" dirty="0" smtClean="0"/>
              <a:t>objects.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237569" y="5852768"/>
            <a:ext cx="1468876" cy="573931"/>
          </a:xfrm>
          <a:prstGeom prst="wedgeRoundRectCallout">
            <a:avLst>
              <a:gd name="adj1" fmla="val -95668"/>
              <a:gd name="adj2" fmla="val -358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Not-A-Number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75049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Undefined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When a variable is </a:t>
            </a:r>
            <a:r>
              <a:rPr lang="en-US" dirty="0" smtClean="0"/>
              <a:t>declared </a:t>
            </a:r>
            <a:r>
              <a:rPr lang="en-US" dirty="0"/>
              <a:t>using </a:t>
            </a:r>
            <a:r>
              <a:rPr lang="en-US" dirty="0" err="1" smtClean="0">
                <a:solidFill>
                  <a:srgbClr val="0033CC">
                    <a:alpha val="99000"/>
                  </a:srgbClr>
                </a:solidFill>
              </a:rPr>
              <a:t>var</a:t>
            </a:r>
            <a:r>
              <a:rPr lang="en-US" dirty="0" smtClean="0">
                <a:solidFill>
                  <a:srgbClr val="0033CC">
                    <a:alpha val="99000"/>
                  </a:srgbClr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dirty="0"/>
              <a:t>not initialized, it is assigned the value of </a:t>
            </a:r>
            <a:r>
              <a:rPr lang="en-US" dirty="0">
                <a:solidFill>
                  <a:srgbClr val="0033CC">
                    <a:alpha val="99000"/>
                  </a:srgbClr>
                </a:solidFill>
              </a:rPr>
              <a:t>undefined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90336" y="2357378"/>
            <a:ext cx="78630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message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 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undefined“</a:t>
            </a:r>
          </a:p>
          <a:p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//make sure this variable isn’t declared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alert(age);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//causes an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//"undefined"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);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662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67130"/>
          </a:xfrm>
        </p:spPr>
        <p:txBody>
          <a:bodyPr/>
          <a:lstStyle/>
          <a:p>
            <a:r>
              <a:rPr lang="en-US" dirty="0"/>
              <a:t>The Null type is the second data type that has only one value: the special value null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smtClean="0"/>
              <a:t>A null value </a:t>
            </a:r>
            <a:r>
              <a:rPr lang="en-US" dirty="0"/>
              <a:t>is an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empty object pointer</a:t>
            </a:r>
            <a:r>
              <a:rPr lang="en-US" dirty="0"/>
              <a:t>, which is why </a:t>
            </a:r>
            <a:r>
              <a:rPr lang="en-US" dirty="0" err="1" smtClean="0"/>
              <a:t>typeof</a:t>
            </a:r>
            <a:r>
              <a:rPr lang="en-US" dirty="0" smtClean="0"/>
              <a:t> returns </a:t>
            </a:r>
            <a:r>
              <a:rPr lang="en-US" dirty="0"/>
              <a:t>“object</a:t>
            </a:r>
            <a:r>
              <a:rPr lang="en-US" dirty="0" smtClean="0"/>
              <a:t>”</a:t>
            </a:r>
          </a:p>
          <a:p>
            <a:endParaRPr lang="en-US" sz="1400" dirty="0"/>
          </a:p>
          <a:p>
            <a:r>
              <a:rPr lang="en-US" dirty="0"/>
              <a:t>The value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undefined is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a derivative of null</a:t>
            </a:r>
            <a:r>
              <a:rPr lang="en-US" dirty="0"/>
              <a:t>, so ECMA-262 defines them to be superficially </a:t>
            </a:r>
            <a:r>
              <a:rPr lang="en-US" dirty="0" smtClean="0"/>
              <a:t>equal.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0178" y="4905736"/>
            <a:ext cx="7887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undefined);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3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67130"/>
          </a:xfrm>
        </p:spPr>
        <p:txBody>
          <a:bodyPr/>
          <a:lstStyle/>
          <a:p>
            <a:r>
              <a:rPr lang="en-US" dirty="0"/>
              <a:t>Note that the Boolean literals </a:t>
            </a:r>
            <a:r>
              <a:rPr lang="en-US" dirty="0" smtClean="0"/>
              <a:t>true </a:t>
            </a:r>
            <a:r>
              <a:rPr lang="en-US" smtClean="0"/>
              <a:t>and false are 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case-sensitive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/>
              <a:t>To convert a value into its Boolean equivalent, the special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Boolean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()</a:t>
            </a:r>
            <a:r>
              <a:rPr lang="he-IL" dirty="0" smtClean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dirty="0" smtClean="0"/>
              <a:t>casting </a:t>
            </a:r>
            <a:r>
              <a:rPr lang="en-US" dirty="0"/>
              <a:t>function </a:t>
            </a:r>
            <a:r>
              <a:rPr lang="en-US" dirty="0" smtClean="0"/>
              <a:t>is called.</a:t>
            </a:r>
          </a:p>
          <a:p>
            <a:endParaRPr lang="en-US" sz="1400" dirty="0"/>
          </a:p>
          <a:p>
            <a:r>
              <a:rPr lang="en-US" dirty="0" smtClean="0"/>
              <a:t>The if statement</a:t>
            </a:r>
            <a:r>
              <a:rPr lang="en-US" dirty="0"/>
              <a:t>, automatically perform this Boolean </a:t>
            </a:r>
            <a:r>
              <a:rPr lang="en-US" dirty="0" smtClean="0"/>
              <a:t>conversion.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8304" y="4826078"/>
            <a:ext cx="4957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(message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is true"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687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Number uses the IEEE-754 format </a:t>
            </a:r>
            <a:r>
              <a:rPr lang="en-US" dirty="0" smtClean="0"/>
              <a:t>to </a:t>
            </a:r>
            <a:r>
              <a:rPr lang="en-US" dirty="0"/>
              <a:t>represent both integers and floating-point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258" y="2472678"/>
            <a:ext cx="84417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octalNum1 = 070;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 for 56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hexNum1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0xA;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hexadecimal for 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floatNum2 = 0.1;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floatNum3 = .1;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valid, but not recommended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floatNum1 = 1.;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interpreted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integer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floatNum2 = 10.0;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//whole number - interpreted as integer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2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Values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89858"/>
          </a:xfrm>
        </p:spPr>
        <p:txBody>
          <a:bodyPr/>
          <a:lstStyle/>
          <a:p>
            <a:r>
              <a:rPr lang="en-US" dirty="0" smtClean="0"/>
              <a:t>Accurate </a:t>
            </a:r>
            <a:r>
              <a:rPr lang="en-US" dirty="0"/>
              <a:t>up to 17 decimal places but are far less accurate in arithmetic </a:t>
            </a:r>
            <a:r>
              <a:rPr lang="en-US" dirty="0" smtClean="0"/>
              <a:t>computations </a:t>
            </a:r>
            <a:r>
              <a:rPr lang="en-US" dirty="0"/>
              <a:t>than whole numbers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2400" dirty="0"/>
              <a:t>For instance, adding 0.1 and 0.2 yields 0.30000000000000004 </a:t>
            </a:r>
            <a:r>
              <a:rPr lang="en-US" sz="2400" dirty="0" smtClean="0"/>
              <a:t>instead </a:t>
            </a:r>
            <a:r>
              <a:rPr lang="en-US" sz="2400" dirty="0"/>
              <a:t>of 0.3.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405" y="401408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+ b == 0.3){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//avoid!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got 0.3."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778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9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 smtClean="0"/>
              <a:t>Number.MIN_VALUE</a:t>
            </a:r>
            <a:r>
              <a:rPr lang="en-US" sz="2800" dirty="0"/>
              <a:t> = </a:t>
            </a:r>
            <a:r>
              <a:rPr lang="en-US" sz="2400" dirty="0" smtClean="0"/>
              <a:t>5e-324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Number.MAX_VALUE</a:t>
            </a:r>
            <a:r>
              <a:rPr lang="en-US" sz="2800" dirty="0"/>
              <a:t> = </a:t>
            </a:r>
            <a:r>
              <a:rPr lang="en-US" sz="2400" dirty="0" smtClean="0"/>
              <a:t>1.7976931348623157e+308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Out of range = Infinity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10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NaN</a:t>
            </a:r>
            <a:r>
              <a:rPr lang="en-US" sz="2400" dirty="0"/>
              <a:t> - Not a Number , which is used to indicate </a:t>
            </a:r>
            <a:r>
              <a:rPr lang="en-US" sz="2400" dirty="0" smtClean="0"/>
              <a:t>when an </a:t>
            </a:r>
            <a:r>
              <a:rPr lang="en-US" sz="2400" dirty="0"/>
              <a:t>operation intended to return a number has failed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97668" y="2583504"/>
            <a:ext cx="7422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Number.MAX_VALUE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Number.MAX_VALUE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954" y="4548070"/>
            <a:ext cx="48910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);	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Conversions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17503"/>
          </a:xfrm>
        </p:spPr>
        <p:txBody>
          <a:bodyPr/>
          <a:lstStyle/>
          <a:p>
            <a:r>
              <a:rPr lang="en-US" dirty="0"/>
              <a:t>There are three functions to convert nonnumeric values into numbers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/>
              <a:t>Number</a:t>
            </a:r>
            <a:r>
              <a:rPr lang="en-US" sz="2400" dirty="0" smtClean="0"/>
              <a:t>()	   --&gt; Any data type to number</a:t>
            </a:r>
          </a:p>
          <a:p>
            <a:pPr lvl="1"/>
            <a:r>
              <a:rPr lang="en-US" sz="2400" dirty="0" err="1"/>
              <a:t>parseInt</a:t>
            </a:r>
            <a:r>
              <a:rPr lang="en-US" sz="2400" dirty="0" smtClean="0"/>
              <a:t>()	   --&gt; string to number </a:t>
            </a:r>
          </a:p>
          <a:p>
            <a:pPr lvl="1"/>
            <a:r>
              <a:rPr lang="en-US" sz="2400" dirty="0" err="1"/>
              <a:t>parseFloat</a:t>
            </a:r>
            <a:r>
              <a:rPr lang="en-US" sz="2400" dirty="0" smtClean="0"/>
              <a:t>()  --&gt; </a:t>
            </a:r>
            <a:r>
              <a:rPr lang="en-US" sz="2400" dirty="0"/>
              <a:t>string to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75489" y="3390900"/>
            <a:ext cx="7877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"000011"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num4 = Number(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10 - hexadecimal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num4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(22.5);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num5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"70"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70 - decimal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num6 = parseInt(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"0xf"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15 - 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1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277820"/>
          </a:xfrm>
        </p:spPr>
        <p:txBody>
          <a:bodyPr/>
          <a:lstStyle/>
          <a:p>
            <a:r>
              <a:rPr lang="en-US" dirty="0" smtClean="0"/>
              <a:t>Represents a sequence of zero or more 16-bit Unicode characters.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immutable</a:t>
            </a:r>
            <a:r>
              <a:rPr lang="en-US" dirty="0"/>
              <a:t> in ECMAScript, meaning that once they are created, their values cannot </a:t>
            </a:r>
            <a:r>
              <a:rPr lang="en-US" dirty="0" smtClean="0"/>
              <a:t>change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486" y="20342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'Vardi'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8486" y="446001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string"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84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Everything else, Including functions.</a:t>
            </a:r>
          </a:p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 smtClean="0"/>
              <a:t>Object instance </a:t>
            </a:r>
            <a:r>
              <a:rPr lang="en-US" dirty="0"/>
              <a:t>has the following properties and methods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Constructor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hasOwnProperty</a:t>
            </a:r>
            <a:r>
              <a:rPr lang="en-US" sz="2400" dirty="0"/>
              <a:t>(</a:t>
            </a:r>
            <a:r>
              <a:rPr lang="en-US" sz="2400" dirty="0" err="1"/>
              <a:t>propertyName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isPrototypeOf</a:t>
            </a:r>
            <a:r>
              <a:rPr lang="en-US" sz="2400" dirty="0"/>
              <a:t>(object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propertyIsEnumerable</a:t>
            </a:r>
            <a:r>
              <a:rPr lang="en-US" sz="2400" dirty="0"/>
              <a:t>(</a:t>
            </a:r>
            <a:r>
              <a:rPr lang="en-US" sz="2400" dirty="0" err="1"/>
              <a:t>propertyName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toLocaleString</a:t>
            </a:r>
            <a:r>
              <a:rPr lang="en-US" sz="2400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toString</a:t>
            </a:r>
            <a:r>
              <a:rPr lang="en-US" sz="2400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valueOf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764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Traditional apps</a:t>
            </a:r>
          </a:p>
        </p:txBody>
      </p:sp>
      <p:pic>
        <p:nvPicPr>
          <p:cNvPr id="13" name="Picture 12" descr="C:\Users\brendan\Desktop\metrostation_by_yankoa-d312tty\pre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14" y="2281228"/>
            <a:ext cx="368017" cy="12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2868629" y="2904724"/>
            <a:ext cx="3025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8629" y="3228844"/>
            <a:ext cx="3025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0321" y="2664855"/>
            <a:ext cx="1175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/>
              <a:t>Browser 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1886" y="299795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Index.html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9201" y="3512452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MVC4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19169" y="4108616"/>
            <a:ext cx="533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Traditional Request / Response for ALL rendered content and assets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3" y="2455339"/>
            <a:ext cx="608187" cy="11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3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Type</a:t>
            </a:r>
            <a:r>
              <a:rPr lang="en-US" dirty="0"/>
              <a:t> </a:t>
            </a:r>
            <a:r>
              <a:rPr lang="en-US" sz="3600" dirty="0" smtClean="0"/>
              <a:t>(Object)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079549"/>
            <a:ext cx="8363937" cy="32778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First class object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defined inside other </a:t>
            </a:r>
            <a:r>
              <a:rPr lang="en-US" dirty="0" smtClean="0"/>
              <a:t>functions.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 </a:t>
            </a:r>
            <a:r>
              <a:rPr lang="en-US" dirty="0"/>
              <a:t>stored in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 that don’t specify a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return value </a:t>
            </a:r>
            <a:r>
              <a:rPr lang="en-US" dirty="0"/>
              <a:t>actually return the special value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undefined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397" y="4552264"/>
            <a:ext cx="7874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Function( [argname1,  [...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argnameN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,]] body );</a:t>
            </a:r>
          </a:p>
        </p:txBody>
      </p:sp>
    </p:spTree>
    <p:extLst>
      <p:ext uri="{BB962C8B-B14F-4D97-AF65-F5344CB8AC3E}">
        <p14:creationId xmlns:p14="http://schemas.microsoft.com/office/powerpoint/2010/main" val="3197011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30197"/>
          </a:xfrm>
        </p:spPr>
        <p:txBody>
          <a:bodyPr/>
          <a:lstStyle/>
          <a:p>
            <a:r>
              <a:rPr lang="en-US" dirty="0"/>
              <a:t>An ECMAScript function doesn’t care how many arguments are passed in, nor </a:t>
            </a:r>
            <a:r>
              <a:rPr lang="en-US" dirty="0" smtClean="0"/>
              <a:t>does </a:t>
            </a:r>
            <a:r>
              <a:rPr lang="en-US" dirty="0"/>
              <a:t>it care about the data types of those arguments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2400" dirty="0">
                <a:latin typeface="+mj-lt"/>
              </a:rPr>
              <a:t>This happens because arguments in </a:t>
            </a:r>
            <a:r>
              <a:rPr lang="en-US" sz="2400" dirty="0" smtClean="0">
                <a:latin typeface="+mj-lt"/>
              </a:rPr>
              <a:t>ECMAScript are </a:t>
            </a:r>
            <a:r>
              <a:rPr lang="en-US" sz="2400" dirty="0">
                <a:latin typeface="+mj-lt"/>
              </a:rPr>
              <a:t>represented as an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  <a:latin typeface="+mj-lt"/>
              </a:rPr>
              <a:t>array internally</a:t>
            </a:r>
            <a:r>
              <a:rPr lang="en-US" sz="2400" dirty="0" smtClean="0">
                <a:latin typeface="+mj-lt"/>
              </a:rPr>
              <a:t>.</a:t>
            </a:r>
          </a:p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2400" dirty="0" smtClean="0">
                <a:latin typeface="+mj-lt"/>
              </a:rPr>
              <a:t>An </a:t>
            </a:r>
            <a:r>
              <a:rPr lang="en-US" sz="2400" dirty="0" smtClean="0">
                <a:solidFill>
                  <a:srgbClr val="C00000">
                    <a:alpha val="99000"/>
                  </a:srgbClr>
                </a:solidFill>
                <a:latin typeface="+mj-lt"/>
              </a:rPr>
              <a:t>arguments</a:t>
            </a:r>
            <a:r>
              <a:rPr lang="en-US" sz="2400" dirty="0" smtClean="0">
                <a:latin typeface="+mj-lt"/>
              </a:rPr>
              <a:t> object </a:t>
            </a:r>
            <a:r>
              <a:rPr lang="en-US" sz="2400" dirty="0">
                <a:latin typeface="+mj-lt"/>
              </a:rPr>
              <a:t>that can be </a:t>
            </a:r>
            <a:r>
              <a:rPr lang="en-US" sz="2400" dirty="0" smtClean="0">
                <a:latin typeface="+mj-lt"/>
              </a:rPr>
              <a:t> accessed </a:t>
            </a:r>
            <a:r>
              <a:rPr lang="en-US" sz="2400" dirty="0">
                <a:latin typeface="+mj-lt"/>
              </a:rPr>
              <a:t>while inside a function to retrieve the values of each argument that was passed 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613" y="5075929"/>
            <a:ext cx="7838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arguments[0]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arguments[1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2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131" y="1314591"/>
            <a:ext cx="8363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alert(arguments[0] + 10);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alert(arguments[0] + arguments[1]);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(30, 20);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0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Overloading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ECMAScript functions cannot be overloaded in the traditional sense.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4945" y="2274838"/>
            <a:ext cx="7344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addSomeNumber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Function Properties </a:t>
            </a:r>
            <a:r>
              <a:rPr lang="en-US" dirty="0" smtClean="0"/>
              <a:t>&amp;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61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length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apply()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40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Length Property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536174"/>
            <a:ext cx="8363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alert(name); 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sum(num1, num2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 + num2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alert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431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Operators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6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/ Decrement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141326"/>
            <a:ext cx="7859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2;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20;</a:t>
            </a: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--num1 + num2;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//equals 21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num4 = num1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+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num2;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//equals 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5" y="2644982"/>
            <a:ext cx="6468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2;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20;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num3 = num1-- + num2;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 22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num4 = num1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+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num2;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Plus and Minus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50175"/>
          </a:xfrm>
        </p:spPr>
        <p:txBody>
          <a:bodyPr/>
          <a:lstStyle/>
          <a:p>
            <a:r>
              <a:rPr lang="en-US" sz="2800" dirty="0"/>
              <a:t>The unary plus is represented by a single </a:t>
            </a:r>
            <a:r>
              <a:rPr lang="en-US" sz="2800" dirty="0" smtClean="0"/>
              <a:t>plus sign </a:t>
            </a:r>
            <a:r>
              <a:rPr lang="en-US" sz="2800" dirty="0"/>
              <a:t>(+) placed before a variable and does nothing to a numeric </a:t>
            </a:r>
            <a:r>
              <a:rPr lang="en-US" sz="2800" dirty="0" smtClean="0"/>
              <a:t>value.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When the </a:t>
            </a:r>
            <a:r>
              <a:rPr lang="en-US" sz="2800" b="1" dirty="0"/>
              <a:t>unary plus</a:t>
            </a:r>
            <a:r>
              <a:rPr lang="en-US" sz="2800" dirty="0"/>
              <a:t> is applied to a nonnumeric value, </a:t>
            </a:r>
            <a:r>
              <a:rPr lang="en-US" sz="2800" b="1" dirty="0"/>
              <a:t>it performs the same conversion as </a:t>
            </a:r>
            <a:r>
              <a:rPr lang="en-US" sz="2800" b="1" dirty="0" smtClean="0"/>
              <a:t>the Number() casting function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34255" y="2192852"/>
            <a:ext cx="3073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//still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57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Plus and Minus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203441"/>
            <a:ext cx="49510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1.1;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= +s1;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numeric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= +s2;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numeric 1.1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= +s3;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//value becomes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becomes numeric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 change, still 1.1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becomes numeric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6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(SPA)</a:t>
            </a:r>
            <a:endParaRPr lang="en-US" dirty="0"/>
          </a:p>
        </p:txBody>
      </p:sp>
      <p:pic>
        <p:nvPicPr>
          <p:cNvPr id="36" name="Picture 35" descr="C:\Users\brendan\Desktop\metrostation_by_yankoa-d312tty\pre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81" y="1757899"/>
            <a:ext cx="368017" cy="12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2718332" y="2140098"/>
            <a:ext cx="3647475" cy="2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18332" y="2700011"/>
            <a:ext cx="1404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6170" y="190920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/>
              <a:t>Initial Request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12990" y="245070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Application.htm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1209" y="292856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MVC4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76874" y="2450705"/>
            <a:ext cx="1782662" cy="21666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43" name="TextBox 42"/>
          <p:cNvSpPr txBox="1"/>
          <p:nvPr/>
        </p:nvSpPr>
        <p:spPr>
          <a:xfrm>
            <a:off x="4121808" y="2472985"/>
            <a:ext cx="12041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 err="1"/>
              <a:t>RequireJS</a:t>
            </a:r>
            <a:r>
              <a:rPr lang="en-AU" sz="1050" dirty="0"/>
              <a:t> Loader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258533" y="3212788"/>
            <a:ext cx="918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3512" y="2963479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Page1 Partial.htm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49998" y="3698968"/>
            <a:ext cx="918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32102" y="345768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IndexViewModel.js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30894" y="2726607"/>
            <a:ext cx="1674622" cy="2701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Application.js (bootstrap)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0894" y="3076873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4264571" y="3112843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err="1"/>
              <a:t>ViewModel</a:t>
            </a:r>
            <a:r>
              <a:rPr lang="en-AU" sz="1050" dirty="0"/>
              <a:t> (#index)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37860" y="3554197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4271537" y="359016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err="1"/>
              <a:t>ViewModel</a:t>
            </a:r>
            <a:r>
              <a:rPr lang="en-AU" sz="1050" dirty="0"/>
              <a:t> (#login)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37860" y="4036777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4" name="TextBox 53"/>
          <p:cNvSpPr txBox="1"/>
          <p:nvPr/>
        </p:nvSpPr>
        <p:spPr>
          <a:xfrm>
            <a:off x="4271537" y="4072746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Model (</a:t>
            </a:r>
            <a:r>
              <a:rPr lang="en-AU" sz="1050" dirty="0" err="1"/>
              <a:t>LoginModel</a:t>
            </a:r>
            <a:r>
              <a:rPr lang="en-AU" sz="1050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226430" y="4185149"/>
            <a:ext cx="2004463" cy="304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74745" y="3946765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JSON Requests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54090" y="4303639"/>
            <a:ext cx="198377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933646" y="2472985"/>
            <a:ext cx="432161" cy="3378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738872" y="4610510"/>
            <a:ext cx="0" cy="425277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68338" y="5075123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HTML5 </a:t>
            </a:r>
            <a:r>
              <a:rPr lang="en-AU" sz="1050" dirty="0" err="1"/>
              <a:t>localstorage</a:t>
            </a:r>
            <a:endParaRPr lang="en-AU" sz="105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64875" y="4635551"/>
            <a:ext cx="1125" cy="40023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625306" y="3951897"/>
            <a:ext cx="413593" cy="592272"/>
            <a:chOff x="1140311" y="4395833"/>
            <a:chExt cx="551314" cy="789490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1140311" y="4395833"/>
              <a:ext cx="434144" cy="769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257481" y="4416099"/>
              <a:ext cx="434144" cy="769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972672" y="4520104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Handling disconnection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87" y="1814378"/>
            <a:ext cx="608187" cy="11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1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3" grpId="0"/>
      <p:bldP spid="45" grpId="0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6" grpId="0"/>
      <p:bldP spid="58" grpId="0" animBg="1"/>
      <p:bldP spid="60" grpId="0"/>
      <p:bldP spid="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70318"/>
          </a:xfrm>
        </p:spPr>
        <p:txBody>
          <a:bodyPr/>
          <a:lstStyle/>
          <a:p>
            <a:r>
              <a:rPr lang="en-US" dirty="0" smtClean="0"/>
              <a:t>NOT - 					~</a:t>
            </a:r>
          </a:p>
          <a:p>
            <a:r>
              <a:rPr lang="en-US" dirty="0" smtClean="0"/>
              <a:t>AND - 					&amp;</a:t>
            </a:r>
          </a:p>
          <a:p>
            <a:r>
              <a:rPr lang="en-US" dirty="0" smtClean="0"/>
              <a:t>OR    -					 |</a:t>
            </a:r>
          </a:p>
          <a:p>
            <a:r>
              <a:rPr lang="en-US" dirty="0" smtClean="0"/>
              <a:t>XOR  - 					^</a:t>
            </a:r>
          </a:p>
          <a:p>
            <a:r>
              <a:rPr lang="en-US" dirty="0" smtClean="0"/>
              <a:t>Left Shift 				&lt;&lt;</a:t>
            </a:r>
          </a:p>
          <a:p>
            <a:r>
              <a:rPr lang="en-US" dirty="0" smtClean="0"/>
              <a:t>Right Shift 				&gt;&gt;</a:t>
            </a:r>
          </a:p>
          <a:p>
            <a:r>
              <a:rPr lang="en-US" dirty="0"/>
              <a:t>Unsigned Right </a:t>
            </a:r>
            <a:r>
              <a:rPr lang="en-US" dirty="0" smtClean="0"/>
              <a:t>Shift 		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93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2673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//”-10010”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2213680"/>
            <a:ext cx="802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endParaRPr lang="sv-SE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 = 25;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 00000000000000000000000000011001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~num1;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//binary 11111111111111111111111111100110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alert(num2);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//-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6" y="36093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25 &amp;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436" y="47280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25 |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7055" y="3560523"/>
            <a:ext cx="5296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25 ^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7055" y="4721997"/>
            <a:ext cx="5296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Shift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//binary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1000000 which is decimal 64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82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62486"/>
          </a:xfrm>
        </p:spPr>
        <p:txBody>
          <a:bodyPr/>
          <a:lstStyle/>
          <a:p>
            <a:r>
              <a:rPr lang="en-US" dirty="0" smtClean="0"/>
              <a:t>Not</a:t>
            </a:r>
          </a:p>
          <a:p>
            <a:endParaRPr lang="en-US" dirty="0"/>
          </a:p>
          <a:p>
            <a:r>
              <a:rPr lang="en-US" dirty="0" smtClean="0"/>
              <a:t>And - &amp;&amp;</a:t>
            </a:r>
          </a:p>
          <a:p>
            <a:endParaRPr lang="en-US" dirty="0"/>
          </a:p>
          <a:p>
            <a:r>
              <a:rPr lang="en-US" dirty="0" smtClean="0"/>
              <a:t>OR - ||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9779" y="105377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alert(!0);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alert(!12345);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13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354491"/>
          </a:xfrm>
        </p:spPr>
        <p:txBody>
          <a:bodyPr/>
          <a:lstStyle/>
          <a:p>
            <a:r>
              <a:rPr lang="en-US" dirty="0" smtClean="0"/>
              <a:t>Performed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conversions</a:t>
            </a:r>
            <a:r>
              <a:rPr lang="en-US" dirty="0"/>
              <a:t> into like types before doing </a:t>
            </a:r>
            <a:r>
              <a:rPr lang="en-US" dirty="0" smtClean="0"/>
              <a:t>a </a:t>
            </a:r>
            <a:r>
              <a:rPr lang="en-US" dirty="0"/>
              <a:t>comparison.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equal because different 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284" y="217271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58063" y="3696206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===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588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Statement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806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70318"/>
          </a:xfrm>
        </p:spPr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Do-while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 – in</a:t>
            </a:r>
          </a:p>
          <a:p>
            <a:r>
              <a:rPr lang="en-US" dirty="0" smtClean="0"/>
              <a:t>Labeled statements</a:t>
            </a:r>
          </a:p>
          <a:p>
            <a:r>
              <a:rPr lang="en-US" dirty="0" smtClean="0"/>
              <a:t>Break &amp; Continue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0482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2"/>
              </a:rPr>
              <a:t>http://eyalvardi.wordpress.com/resources/html-5-course-resourses/javascript/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12" y="2830517"/>
            <a:ext cx="2924062" cy="36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Growth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79715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www.programmableweb.com</a:t>
            </a:r>
            <a:r>
              <a:rPr lang="en-US" dirty="0" smtClean="0"/>
              <a:t> – current APIs: 4,535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0" y="1546845"/>
            <a:ext cx="84391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8653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559341" y="3543300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Single Page Web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Apps (SPA)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891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8318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JavaScript History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Flow-control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238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2080</Words>
  <Application>Microsoft Office PowerPoint</Application>
  <PresentationFormat>On-screen Show (4:3)</PresentationFormat>
  <Paragraphs>456</Paragraphs>
  <Slides>57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The Challenge</vt:lpstr>
      <vt:lpstr>HTML 5 )Changes The Rules of The Game(</vt:lpstr>
      <vt:lpstr>Traditional apps</vt:lpstr>
      <vt:lpstr>Web Application (SPA)</vt:lpstr>
      <vt:lpstr>Web API Growth</vt:lpstr>
      <vt:lpstr>PowerPoint Presentation</vt:lpstr>
      <vt:lpstr>Agenda</vt:lpstr>
      <vt:lpstr>PowerPoint Presentation</vt:lpstr>
      <vt:lpstr>In The Beginning...</vt:lpstr>
      <vt:lpstr>Standardization</vt:lpstr>
      <vt:lpstr>ECMAScript Versions</vt:lpstr>
      <vt:lpstr>PowerPoint Presentation</vt:lpstr>
      <vt:lpstr>PowerPoint Presentation</vt:lpstr>
      <vt:lpstr>Case-sensitivity</vt:lpstr>
      <vt:lpstr>Identifiers</vt:lpstr>
      <vt:lpstr>Comments</vt:lpstr>
      <vt:lpstr>Statements</vt:lpstr>
      <vt:lpstr>Strict Mode</vt:lpstr>
      <vt:lpstr>PowerPoint Presentation</vt:lpstr>
      <vt:lpstr>Keywords</vt:lpstr>
      <vt:lpstr>Reserved Words (3 Edition)</vt:lpstr>
      <vt:lpstr>Reserved Words (5 Edition)</vt:lpstr>
      <vt:lpstr>PowerPoint Presentation</vt:lpstr>
      <vt:lpstr>Variables</vt:lpstr>
      <vt:lpstr>Global Variable</vt:lpstr>
      <vt:lpstr>Multi Variable</vt:lpstr>
      <vt:lpstr>PowerPoint Presentation</vt:lpstr>
      <vt:lpstr>Data Types</vt:lpstr>
      <vt:lpstr>The typeof Operator</vt:lpstr>
      <vt:lpstr>The Undefined Type</vt:lpstr>
      <vt:lpstr>The Null Type</vt:lpstr>
      <vt:lpstr>The Boolean Type</vt:lpstr>
      <vt:lpstr>The Number Type</vt:lpstr>
      <vt:lpstr>Floating-Point Values</vt:lpstr>
      <vt:lpstr>Range of Values</vt:lpstr>
      <vt:lpstr>Number Conversions</vt:lpstr>
      <vt:lpstr>The String Type</vt:lpstr>
      <vt:lpstr>The Object Type</vt:lpstr>
      <vt:lpstr>The Function Type (Object)</vt:lpstr>
      <vt:lpstr>Arguments</vt:lpstr>
      <vt:lpstr>Arguments Example</vt:lpstr>
      <vt:lpstr>No Overloading</vt:lpstr>
      <vt:lpstr>Function Properties &amp; Methods</vt:lpstr>
      <vt:lpstr>Function Length Property</vt:lpstr>
      <vt:lpstr>PowerPoint Presentation</vt:lpstr>
      <vt:lpstr>Increment / Decrement</vt:lpstr>
      <vt:lpstr>Unary Plus and Minus</vt:lpstr>
      <vt:lpstr>Unary Plus and Minus</vt:lpstr>
      <vt:lpstr>Bitwise Operators</vt:lpstr>
      <vt:lpstr>Bitwise Operators</vt:lpstr>
      <vt:lpstr>Boolean Operators</vt:lpstr>
      <vt:lpstr>Equality Operators</vt:lpstr>
      <vt:lpstr>PowerPoint Presentation</vt:lpstr>
      <vt:lpstr>Statements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312</cp:revision>
  <dcterms:created xsi:type="dcterms:W3CDTF">2013-04-27T14:17:45Z</dcterms:created>
  <dcterms:modified xsi:type="dcterms:W3CDTF">2014-10-06T08:24:15Z</dcterms:modified>
  <cp:category>JavaScript</cp:category>
</cp:coreProperties>
</file>