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256" r:id="rId2"/>
    <p:sldId id="288" r:id="rId3"/>
    <p:sldId id="292" r:id="rId4"/>
    <p:sldId id="319" r:id="rId5"/>
    <p:sldId id="293" r:id="rId6"/>
    <p:sldId id="323" r:id="rId7"/>
    <p:sldId id="315" r:id="rId8"/>
    <p:sldId id="294" r:id="rId9"/>
    <p:sldId id="295" r:id="rId10"/>
    <p:sldId id="296" r:id="rId11"/>
    <p:sldId id="297" r:id="rId12"/>
    <p:sldId id="298" r:id="rId13"/>
    <p:sldId id="318" r:id="rId14"/>
    <p:sldId id="299" r:id="rId15"/>
    <p:sldId id="300" r:id="rId16"/>
    <p:sldId id="317" r:id="rId17"/>
    <p:sldId id="311" r:id="rId18"/>
    <p:sldId id="312" r:id="rId19"/>
    <p:sldId id="313" r:id="rId20"/>
    <p:sldId id="314" r:id="rId21"/>
    <p:sldId id="320" r:id="rId22"/>
    <p:sldId id="321" r:id="rId23"/>
    <p:sldId id="322" r:id="rId24"/>
    <p:sldId id="290" r:id="rId25"/>
    <p:sldId id="29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  <p14:sldId id="288"/>
            <p14:sldId id="292"/>
            <p14:sldId id="319"/>
          </p14:sldIdLst>
        </p14:section>
        <p14:section name="Object" id="{67764999-63CC-470F-A130-30BF387DBA63}">
          <p14:sldIdLst>
            <p14:sldId id="293"/>
            <p14:sldId id="323"/>
          </p14:sldIdLst>
        </p14:section>
        <p14:section name="Array" id="{A01F7770-6B69-4CD7-AE44-276FBA6B3A94}">
          <p14:sldIdLst>
            <p14:sldId id="315"/>
            <p14:sldId id="294"/>
            <p14:sldId id="295"/>
            <p14:sldId id="296"/>
            <p14:sldId id="297"/>
            <p14:sldId id="298"/>
          </p14:sldIdLst>
        </p14:section>
        <p14:section name="Date" id="{7AA7774D-BAAC-4D9B-9CCE-259BFEDFA36F}">
          <p14:sldIdLst>
            <p14:sldId id="318"/>
            <p14:sldId id="299"/>
          </p14:sldIdLst>
        </p14:section>
        <p14:section name="Regexp" id="{B4E22DFE-7D6B-4E9C-9BA8-83823F2A2918}">
          <p14:sldIdLst>
            <p14:sldId id="300"/>
          </p14:sldIdLst>
        </p14:section>
        <p14:section name="Wrapper Types" id="{C5CFB118-5054-431F-9607-410E3A14B10D}">
          <p14:sldIdLst>
            <p14:sldId id="317"/>
            <p14:sldId id="311"/>
            <p14:sldId id="312"/>
            <p14:sldId id="313"/>
          </p14:sldIdLst>
        </p14:section>
        <p14:section name="Sigleton Built-il Objects" id="{9CB75119-FC73-4CB2-B62A-D1B9B0F542C6}">
          <p14:sldIdLst>
            <p14:sldId id="314"/>
            <p14:sldId id="320"/>
            <p14:sldId id="321"/>
            <p14:sldId id="322"/>
          </p14:sldIdLst>
        </p14:section>
        <p14:section name="End" id="{61CD44EF-FE3F-482D-BA66-DDE45C465576}">
          <p14:sldIdLst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28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7.xml"/><Relationship Id="rId1" Type="http://schemas.openxmlformats.org/officeDocument/2006/relationships/slide" Target="slides/slide4.xml"/><Relationship Id="rId5" Type="http://schemas.openxmlformats.org/officeDocument/2006/relationships/slide" Target="slides/slide20.xml"/><Relationship Id="rId4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87825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16806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65131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95296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97662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972848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/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2000"/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5825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09" y="6408804"/>
            <a:ext cx="399918" cy="399918"/>
          </a:xfrm>
          <a:prstGeom prst="rect">
            <a:avLst/>
          </a:prstGeom>
        </p:spPr>
      </p:pic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8111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2014 Eyal Vardi. </a:t>
            </a:r>
            <a:r>
              <a:rPr lang="en-US" sz="1200" b="0" dirty="0"/>
              <a:t>All rights reserved. Tel: 054-5-767-300, Email: </a:t>
            </a:r>
            <a:r>
              <a:rPr lang="en-US" sz="1200" b="0" dirty="0" smtClean="0"/>
              <a:t>evardi@gmail.com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3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8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4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000" b="0" kern="1200" dirty="0" smtClean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1800" b="0" kern="1200" dirty="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Professional-JavaScript-Developers-Nicholas-Zakas/dp/1118026691/" TargetMode="External"/><Relationship Id="rId2" Type="http://schemas.openxmlformats.org/officeDocument/2006/relationships/hyperlink" Target="http://eyalvardi.wordpress.com/resources/html-5-course-resourses/javascrip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yalvardi.wordpres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34785" y="2837269"/>
            <a:ext cx="44744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Reference Types</a:t>
            </a:r>
          </a:p>
        </p:txBody>
      </p:sp>
      <p:pic>
        <p:nvPicPr>
          <p:cNvPr id="10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SmallEyalP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876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816" y="5675313"/>
            <a:ext cx="3823697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Microsoft </a:t>
            </a:r>
            <a:r>
              <a:rPr lang="en-US" sz="1600" spc="120" dirty="0"/>
              <a:t>MVP </a:t>
            </a:r>
            <a:r>
              <a:rPr lang="en-US" sz="1600" spc="120" dirty="0" smtClean="0"/>
              <a:t>ASP.NET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blog: eyalvardi.wordpress.com</a:t>
            </a:r>
            <a:endParaRPr lang="en-US" sz="1600" spc="120" dirty="0"/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 smtClean="0"/>
              <a:t>Methods (FIFO)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161782"/>
            <a:ext cx="69377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colors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Array(); 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"green"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alert(count);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"black"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alert(count);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//3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shif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alert(item);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//”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19141" y="5450308"/>
            <a:ext cx="3685676" cy="517358"/>
            <a:chOff x="360946" y="5137484"/>
            <a:chExt cx="3685676" cy="517358"/>
          </a:xfrm>
        </p:grpSpPr>
        <p:sp>
          <p:nvSpPr>
            <p:cNvPr id="7" name="Rectangle 6"/>
            <p:cNvSpPr/>
            <p:nvPr/>
          </p:nvSpPr>
          <p:spPr bwMode="auto">
            <a:xfrm>
              <a:off x="360946" y="5137484"/>
              <a:ext cx="613611" cy="517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970548" y="5137484"/>
              <a:ext cx="613611" cy="517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592180" y="5137484"/>
              <a:ext cx="613611" cy="517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01778" y="5137484"/>
              <a:ext cx="613611" cy="517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811385" y="5137484"/>
              <a:ext cx="613611" cy="517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433011" y="5137484"/>
              <a:ext cx="613611" cy="517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4" name="Right Arrow 13"/>
          <p:cNvSpPr/>
          <p:nvPr/>
        </p:nvSpPr>
        <p:spPr bwMode="auto">
          <a:xfrm>
            <a:off x="1768645" y="5221704"/>
            <a:ext cx="818147" cy="40907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2571" y="5263677"/>
            <a:ext cx="4937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push</a:t>
            </a:r>
          </a:p>
        </p:txBody>
      </p:sp>
      <p:sp>
        <p:nvSpPr>
          <p:cNvPr id="16" name="Right Arrow 15"/>
          <p:cNvSpPr/>
          <p:nvPr/>
        </p:nvSpPr>
        <p:spPr bwMode="auto">
          <a:xfrm rot="10800000">
            <a:off x="1768644" y="5745210"/>
            <a:ext cx="818147" cy="40907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571" y="5811247"/>
            <a:ext cx="4385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shift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1653" y="552432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352805" y="551843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74891" y="552614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07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unshift</a:t>
            </a:r>
            <a:r>
              <a:rPr lang="en-US" dirty="0"/>
              <a:t>() and pop()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adds any number of items to the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front</a:t>
            </a:r>
            <a:r>
              <a:rPr lang="en-US" dirty="0"/>
              <a:t> of an array and returns </a:t>
            </a:r>
            <a:r>
              <a:rPr lang="en-US" dirty="0" smtClean="0"/>
              <a:t>the </a:t>
            </a:r>
            <a:r>
              <a:rPr lang="en-US" dirty="0"/>
              <a:t>new array length.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94083" y="2268683"/>
            <a:ext cx="77483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colors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Array(); 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unshift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"green"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alert(count);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unshift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"black"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alert(count);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//3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alert(item);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//”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green”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729162" y="5694278"/>
            <a:ext cx="3685676" cy="517358"/>
            <a:chOff x="360946" y="5137484"/>
            <a:chExt cx="3685676" cy="517358"/>
          </a:xfrm>
        </p:grpSpPr>
        <p:sp>
          <p:nvSpPr>
            <p:cNvPr id="8" name="Rectangle 7"/>
            <p:cNvSpPr/>
            <p:nvPr/>
          </p:nvSpPr>
          <p:spPr bwMode="auto">
            <a:xfrm>
              <a:off x="360946" y="5137484"/>
              <a:ext cx="613611" cy="517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970548" y="5137484"/>
              <a:ext cx="613611" cy="517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592180" y="5137484"/>
              <a:ext cx="613611" cy="517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01778" y="5137484"/>
              <a:ext cx="613611" cy="517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811385" y="5137484"/>
              <a:ext cx="613611" cy="517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433011" y="5137484"/>
              <a:ext cx="613611" cy="517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4" name="Right Arrow 13"/>
          <p:cNvSpPr/>
          <p:nvPr/>
        </p:nvSpPr>
        <p:spPr bwMode="auto">
          <a:xfrm>
            <a:off x="6601327" y="5983036"/>
            <a:ext cx="818147" cy="40907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1852" y="5983036"/>
            <a:ext cx="4071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pop</a:t>
            </a:r>
          </a:p>
        </p:txBody>
      </p:sp>
      <p:sp>
        <p:nvSpPr>
          <p:cNvPr id="16" name="Right Arrow 15"/>
          <p:cNvSpPr/>
          <p:nvPr/>
        </p:nvSpPr>
        <p:spPr bwMode="auto">
          <a:xfrm rot="10800000">
            <a:off x="6579272" y="5501769"/>
            <a:ext cx="818147" cy="40907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1852" y="5562724"/>
            <a:ext cx="6982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unshift</a:t>
            </a:r>
            <a:endParaRPr lang="en-US" dirty="0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06119" y="57682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825743" y="57682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98987" y="57682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9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4591637" cy="2954655"/>
          </a:xfrm>
        </p:spPr>
        <p:txBody>
          <a:bodyPr/>
          <a:lstStyle/>
          <a:p>
            <a:r>
              <a:rPr lang="en-US" dirty="0" smtClean="0"/>
              <a:t>Reordering:</a:t>
            </a:r>
          </a:p>
          <a:p>
            <a:pPr lvl="1"/>
            <a:r>
              <a:rPr lang="en-US" sz="2000" dirty="0" smtClean="0"/>
              <a:t>reverse() </a:t>
            </a:r>
            <a:endParaRPr lang="en-US" sz="2000" dirty="0"/>
          </a:p>
          <a:p>
            <a:pPr lvl="1"/>
            <a:r>
              <a:rPr lang="en-US" sz="2000" dirty="0"/>
              <a:t>sort</a:t>
            </a:r>
            <a:r>
              <a:rPr lang="en-US" sz="2000" dirty="0" smtClean="0"/>
              <a:t>()</a:t>
            </a:r>
          </a:p>
          <a:p>
            <a:pPr lvl="1"/>
            <a:endParaRPr lang="en-US" sz="2000" dirty="0" smtClean="0"/>
          </a:p>
          <a:p>
            <a:r>
              <a:rPr lang="en-US" dirty="0" smtClean="0"/>
              <a:t>Manipulation:</a:t>
            </a:r>
          </a:p>
          <a:p>
            <a:pPr lvl="1"/>
            <a:r>
              <a:rPr lang="en-US" sz="2000" dirty="0" err="1"/>
              <a:t>c</a:t>
            </a:r>
            <a:r>
              <a:rPr lang="en-US" sz="2000" dirty="0" err="1" smtClean="0"/>
              <a:t>oncat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smtClean="0"/>
              <a:t>slice()</a:t>
            </a:r>
          </a:p>
          <a:p>
            <a:pPr lvl="1"/>
            <a:r>
              <a:rPr lang="en-US" sz="2000" dirty="0"/>
              <a:t>splice</a:t>
            </a:r>
            <a:r>
              <a:rPr lang="en-US" sz="2000" dirty="0" smtClean="0"/>
              <a:t>()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981075" y="1182190"/>
            <a:ext cx="3874168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57200" indent="-4572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lang="en-US" sz="30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834217" indent="-4572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lang="en-US" sz="28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1096933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lang="en-US"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436909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lang="en-US" sz="20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768947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lang="en-US" sz="18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Location:</a:t>
            </a:r>
          </a:p>
          <a:p>
            <a:pPr lvl="1"/>
            <a:r>
              <a:rPr lang="en-US" sz="2000" dirty="0" err="1" smtClean="0"/>
              <a:t>indexOf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lastIndexOf</a:t>
            </a:r>
            <a:r>
              <a:rPr lang="en-US" sz="2000" dirty="0" smtClean="0"/>
              <a:t>()</a:t>
            </a:r>
          </a:p>
          <a:p>
            <a:pPr lvl="1"/>
            <a:endParaRPr lang="en-US" sz="2000" dirty="0" smtClean="0"/>
          </a:p>
          <a:p>
            <a:r>
              <a:rPr lang="en-US" dirty="0" smtClean="0"/>
              <a:t>Iterative:</a:t>
            </a:r>
          </a:p>
          <a:p>
            <a:pPr lvl="1"/>
            <a:r>
              <a:rPr lang="en-US" sz="2000" dirty="0" smtClean="0"/>
              <a:t>every()</a:t>
            </a:r>
          </a:p>
          <a:p>
            <a:pPr lvl="1"/>
            <a:r>
              <a:rPr lang="en-US" sz="2000" dirty="0" smtClean="0"/>
              <a:t>filter()</a:t>
            </a:r>
          </a:p>
          <a:p>
            <a:pPr lvl="1"/>
            <a:r>
              <a:rPr lang="en-US" sz="2000" dirty="0" err="1" smtClean="0"/>
              <a:t>forEach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smtClean="0"/>
              <a:t>map()</a:t>
            </a:r>
          </a:p>
          <a:p>
            <a:pPr lvl="1"/>
            <a:r>
              <a:rPr lang="en-US" sz="2000" dirty="0" smtClean="0"/>
              <a:t>some()</a:t>
            </a:r>
          </a:p>
          <a:p>
            <a:pPr lvl="1"/>
            <a:r>
              <a:rPr lang="en-US" sz="2000" dirty="0"/>
              <a:t>reduce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reduceRight</a:t>
            </a:r>
            <a:r>
              <a:rPr lang="en-US" sz="2000" dirty="0" smtClean="0"/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0405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Date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28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499146"/>
          </a:xfrm>
        </p:spPr>
        <p:txBody>
          <a:bodyPr/>
          <a:lstStyle/>
          <a:p>
            <a:r>
              <a:rPr lang="en-US" dirty="0"/>
              <a:t>When the </a:t>
            </a:r>
            <a:r>
              <a:rPr lang="en-US" dirty="0" smtClean="0"/>
              <a:t>Date constructor </a:t>
            </a:r>
            <a:r>
              <a:rPr lang="en-US" dirty="0"/>
              <a:t>is used without any arguments, the created object is assigned the current </a:t>
            </a:r>
            <a:r>
              <a:rPr lang="en-US" dirty="0" smtClean="0"/>
              <a:t>date </a:t>
            </a:r>
            <a:r>
              <a:rPr lang="en-US" dirty="0"/>
              <a:t>and time. 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dirty="0"/>
              <a:t>Date-Formatting </a:t>
            </a:r>
            <a:r>
              <a:rPr lang="en-US" dirty="0" smtClean="0"/>
              <a:t>Methods:</a:t>
            </a:r>
          </a:p>
          <a:p>
            <a:pPr lvl="1"/>
            <a:r>
              <a:rPr lang="en-US" dirty="0" err="1" smtClean="0"/>
              <a:t>toXXXString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3473" y="4025527"/>
            <a:ext cx="6497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now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Date();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Date(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 25, 2004"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5645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Regexp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69825"/>
          </a:xfrm>
        </p:spPr>
        <p:txBody>
          <a:bodyPr/>
          <a:lstStyle/>
          <a:p>
            <a:r>
              <a:rPr lang="en-US" dirty="0"/>
              <a:t>ECMAScript supports regular expressions through the </a:t>
            </a:r>
            <a:r>
              <a:rPr lang="en-US" dirty="0" err="1"/>
              <a:t>RegExp</a:t>
            </a:r>
            <a:r>
              <a:rPr lang="en-US" dirty="0"/>
              <a:t> type. Regular expressions are easy </a:t>
            </a:r>
            <a:r>
              <a:rPr lang="en-US" dirty="0" smtClean="0"/>
              <a:t>to </a:t>
            </a:r>
            <a:r>
              <a:rPr lang="en-US" dirty="0"/>
              <a:t>create using syntax similar to Perl, as shown here: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expression = /pattern/flags;</a:t>
            </a:r>
          </a:p>
        </p:txBody>
      </p:sp>
    </p:spTree>
    <p:extLst>
      <p:ext uri="{BB962C8B-B14F-4D97-AF65-F5344CB8AC3E}">
        <p14:creationId xmlns:p14="http://schemas.microsoft.com/office/powerpoint/2010/main" val="1165846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Wrapper Types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78470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Wrapper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9715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Every time a primitive value is </a:t>
            </a:r>
            <a:r>
              <a:rPr lang="en-US" b="1" dirty="0"/>
              <a:t>read</a:t>
            </a:r>
            <a:r>
              <a:rPr lang="en-US" dirty="0"/>
              <a:t>, an object of the corresponding primitive wrapper </a:t>
            </a:r>
            <a:r>
              <a:rPr lang="en-US" dirty="0" smtClean="0"/>
              <a:t>type </a:t>
            </a:r>
            <a:r>
              <a:rPr lang="en-US" dirty="0"/>
              <a:t>is created behind the scenes, allowing access to any </a:t>
            </a:r>
            <a:r>
              <a:rPr lang="en-US" b="1" dirty="0"/>
              <a:t>number of methods </a:t>
            </a:r>
            <a:r>
              <a:rPr lang="en-US" dirty="0"/>
              <a:t>for manipulating the </a:t>
            </a:r>
            <a:r>
              <a:rPr lang="en-US" dirty="0" smtClean="0"/>
              <a:t>data</a:t>
            </a:r>
            <a:r>
              <a:rPr lang="en-US" dirty="0"/>
              <a:t>.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Boolean, Number &amp; String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67075" y="4497964"/>
            <a:ext cx="3922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text"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 = s1.substring(2);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368247" y="5498355"/>
            <a:ext cx="48423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text"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 = s1.substring(2);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0708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Wrapper Lifetime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151632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reference type using the </a:t>
            </a:r>
            <a:r>
              <a:rPr lang="en-US" b="1" dirty="0" smtClean="0"/>
              <a:t>new</a:t>
            </a:r>
            <a:r>
              <a:rPr lang="en-US" dirty="0" smtClean="0"/>
              <a:t> operator</a:t>
            </a:r>
            <a:r>
              <a:rPr lang="en-US" dirty="0"/>
              <a:t>, it stays in memory until it </a:t>
            </a:r>
            <a:r>
              <a:rPr lang="en-US" b="1" dirty="0"/>
              <a:t>goes </a:t>
            </a:r>
            <a:r>
              <a:rPr lang="en-US" b="1" dirty="0" smtClean="0"/>
              <a:t>out </a:t>
            </a:r>
            <a:r>
              <a:rPr lang="en-US" b="1" dirty="0"/>
              <a:t>of </a:t>
            </a:r>
            <a:r>
              <a:rPr lang="en-US" b="1" dirty="0" smtClean="0"/>
              <a:t>scope</a:t>
            </a:r>
            <a:r>
              <a:rPr lang="en-US" dirty="0" smtClean="0"/>
              <a:t>.</a:t>
            </a:r>
          </a:p>
          <a:p>
            <a:endParaRPr lang="en-US" sz="1400" dirty="0" smtClean="0"/>
          </a:p>
          <a:p>
            <a:r>
              <a:rPr lang="en-US" dirty="0" smtClean="0"/>
              <a:t>Primitive </a:t>
            </a:r>
            <a:r>
              <a:rPr lang="en-US" dirty="0"/>
              <a:t>wrapper objects exist for </a:t>
            </a:r>
            <a:r>
              <a:rPr lang="en-US" b="1" dirty="0"/>
              <a:t>only one line of code </a:t>
            </a:r>
            <a:r>
              <a:rPr lang="en-US" b="1" dirty="0" smtClean="0"/>
              <a:t>before </a:t>
            </a:r>
            <a:r>
              <a:rPr lang="en-US" b="1" dirty="0"/>
              <a:t>they are destroyed</a:t>
            </a:r>
            <a:r>
              <a:rPr lang="en-US" dirty="0" smtClean="0"/>
              <a:t>.</a:t>
            </a:r>
          </a:p>
          <a:p>
            <a:endParaRPr lang="en-US" sz="1400" dirty="0"/>
          </a:p>
          <a:p>
            <a:r>
              <a:rPr lang="en-US" dirty="0"/>
              <a:t>Calling </a:t>
            </a:r>
            <a:r>
              <a:rPr lang="en-US" b="1" dirty="0" err="1" smtClean="0"/>
              <a:t>typeof</a:t>
            </a:r>
            <a:r>
              <a:rPr lang="en-US" dirty="0" smtClean="0"/>
              <a:t> on </a:t>
            </a:r>
            <a:r>
              <a:rPr lang="en-US" dirty="0"/>
              <a:t>an instance of a primitive wrapper type returns “</a:t>
            </a:r>
            <a:r>
              <a:rPr lang="en-US" b="1" dirty="0"/>
              <a:t>object</a:t>
            </a:r>
            <a:r>
              <a:rPr lang="en-US" dirty="0" smtClean="0"/>
              <a:t>”.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8957" y="4892684"/>
            <a:ext cx="4426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"some text"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s1.color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alert(s1.color);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//undefined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41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Boolean Wrapper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All primitive wrapper objects convert to the Boolean value true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3855" y="2413338"/>
            <a:ext cx="73054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Boolean(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alert(result);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alert(result);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50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8992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Working with </a:t>
            </a:r>
            <a:r>
              <a:rPr lang="en-US" dirty="0" smtClean="0"/>
              <a:t>objects.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dirty="0" smtClean="0"/>
              <a:t>Arrays.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mtClean="0"/>
              <a:t>JavaScript date </a:t>
            </a:r>
            <a:r>
              <a:rPr lang="en-US" dirty="0" smtClean="0"/>
              <a:t>types.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dirty="0" smtClean="0"/>
              <a:t>Primitives &amp; primitive wrappers.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85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Singleton Built-in Object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1659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406813"/>
          </a:xfrm>
        </p:spPr>
        <p:txBody>
          <a:bodyPr/>
          <a:lstStyle/>
          <a:p>
            <a:r>
              <a:rPr lang="en-US" dirty="0" smtClean="0"/>
              <a:t>The Global object “catchall” properties </a:t>
            </a:r>
            <a:r>
              <a:rPr lang="en-US" dirty="0"/>
              <a:t>and methods that don’t otherwise have </a:t>
            </a:r>
            <a:r>
              <a:rPr lang="en-US" dirty="0" smtClean="0"/>
              <a:t>an </a:t>
            </a:r>
            <a:r>
              <a:rPr lang="en-US" dirty="0"/>
              <a:t>owning object</a:t>
            </a:r>
            <a:r>
              <a:rPr lang="en-US" dirty="0" smtClean="0"/>
              <a:t>.</a:t>
            </a:r>
          </a:p>
          <a:p>
            <a:endParaRPr lang="en-US" sz="1400" dirty="0"/>
          </a:p>
          <a:p>
            <a:r>
              <a:rPr lang="en-US" dirty="0" smtClean="0"/>
              <a:t>All </a:t>
            </a:r>
            <a:r>
              <a:rPr lang="en-US" dirty="0"/>
              <a:t>variables </a:t>
            </a:r>
            <a:r>
              <a:rPr lang="en-US" dirty="0" smtClean="0"/>
              <a:t>and </a:t>
            </a:r>
            <a:r>
              <a:rPr lang="en-US" dirty="0"/>
              <a:t>functions defined globally become properties of the </a:t>
            </a:r>
            <a:r>
              <a:rPr lang="en-US" dirty="0" smtClean="0"/>
              <a:t>Global object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335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Object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991314"/>
          </a:xfrm>
        </p:spPr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browsers </a:t>
            </a:r>
            <a:r>
              <a:rPr lang="en-US" dirty="0" smtClean="0"/>
              <a:t>implement </a:t>
            </a:r>
            <a:r>
              <a:rPr lang="en-US" dirty="0"/>
              <a:t>it such that the </a:t>
            </a:r>
            <a:r>
              <a:rPr lang="en-US" b="1" dirty="0" smtClean="0"/>
              <a:t>window</a:t>
            </a:r>
            <a:r>
              <a:rPr lang="en-US" dirty="0" smtClean="0"/>
              <a:t> is </a:t>
            </a:r>
            <a:r>
              <a:rPr lang="en-US" dirty="0"/>
              <a:t>the </a:t>
            </a:r>
            <a:r>
              <a:rPr lang="en-US" b="1" dirty="0"/>
              <a:t>Global object’s delegate</a:t>
            </a:r>
            <a:r>
              <a:rPr lang="en-US" dirty="0" smtClean="0"/>
              <a:t>.</a:t>
            </a:r>
          </a:p>
          <a:p>
            <a:endParaRPr lang="en-US" sz="1400" dirty="0"/>
          </a:p>
          <a:p>
            <a:r>
              <a:rPr lang="en-US" dirty="0" smtClean="0"/>
              <a:t>All </a:t>
            </a:r>
            <a:r>
              <a:rPr lang="en-US" dirty="0"/>
              <a:t>variables and functions </a:t>
            </a:r>
            <a:r>
              <a:rPr lang="en-US" dirty="0" smtClean="0"/>
              <a:t>declared </a:t>
            </a:r>
            <a:r>
              <a:rPr lang="en-US" dirty="0"/>
              <a:t>in the global scope become properties on window.</a:t>
            </a:r>
          </a:p>
        </p:txBody>
      </p:sp>
      <p:sp>
        <p:nvSpPr>
          <p:cNvPr id="6" name="Rectangle 5"/>
          <p:cNvSpPr/>
          <p:nvPr/>
        </p:nvSpPr>
        <p:spPr>
          <a:xfrm>
            <a:off x="866272" y="3429000"/>
            <a:ext cx="78871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sayColor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alert(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window.color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window.sayColor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//red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66272" y="483223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global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}();</a:t>
            </a:r>
          </a:p>
        </p:txBody>
      </p:sp>
    </p:spTree>
    <p:extLst>
      <p:ext uri="{BB962C8B-B14F-4D97-AF65-F5344CB8AC3E}">
        <p14:creationId xmlns:p14="http://schemas.microsoft.com/office/powerpoint/2010/main" val="1969503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 Object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822311"/>
          </a:xfrm>
        </p:spPr>
        <p:txBody>
          <a:bodyPr/>
          <a:lstStyle/>
          <a:p>
            <a:r>
              <a:rPr lang="en-US" dirty="0"/>
              <a:t>ECMAScript provides the </a:t>
            </a:r>
            <a:r>
              <a:rPr lang="en-US" dirty="0" smtClean="0"/>
              <a:t>Math object </a:t>
            </a:r>
            <a:r>
              <a:rPr lang="en-US" dirty="0"/>
              <a:t>as a common location for mathematical formulas and </a:t>
            </a:r>
            <a:r>
              <a:rPr lang="en-US" dirty="0" smtClean="0"/>
              <a:t>information</a:t>
            </a:r>
            <a:r>
              <a:rPr lang="en-US" dirty="0"/>
              <a:t>. </a:t>
            </a:r>
            <a:endParaRPr lang="en-US" dirty="0" smtClean="0"/>
          </a:p>
          <a:p>
            <a:endParaRPr lang="en-US" sz="1400" dirty="0"/>
          </a:p>
          <a:p>
            <a:r>
              <a:rPr lang="en-US" dirty="0" smtClean="0"/>
              <a:t>The Math object </a:t>
            </a:r>
            <a:r>
              <a:rPr lang="en-US" dirty="0"/>
              <a:t>execute faster than if you were to write </a:t>
            </a:r>
            <a:r>
              <a:rPr lang="en-US" dirty="0" smtClean="0"/>
              <a:t>the </a:t>
            </a:r>
            <a:r>
              <a:rPr lang="en-US" dirty="0"/>
              <a:t>computations in JavaScript directly.</a:t>
            </a:r>
          </a:p>
        </p:txBody>
      </p:sp>
    </p:spTree>
    <p:extLst>
      <p:ext uri="{BB962C8B-B14F-4D97-AF65-F5344CB8AC3E}">
        <p14:creationId xmlns:p14="http://schemas.microsoft.com/office/powerpoint/2010/main" val="1614275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760482"/>
          </a:xfrm>
        </p:spPr>
        <p:txBody>
          <a:bodyPr/>
          <a:lstStyle/>
          <a:p>
            <a:r>
              <a:rPr lang="en-US" sz="2400" dirty="0"/>
              <a:t>Professional JavaScript for Web </a:t>
            </a:r>
            <a:r>
              <a:rPr lang="en-US" sz="2400" dirty="0" smtClean="0"/>
              <a:t>Developers</a:t>
            </a:r>
          </a:p>
          <a:p>
            <a:r>
              <a:rPr lang="en-US" sz="2400" dirty="0" smtClean="0"/>
              <a:t>Good links:</a:t>
            </a:r>
          </a:p>
          <a:p>
            <a:pPr lvl="1"/>
            <a:r>
              <a:rPr lang="en-US" sz="2000" dirty="0">
                <a:hlinkClick r:id="rId2"/>
              </a:rPr>
              <a:t>http://eyalvardi.wordpress.com/resources/html-5-course-resourses/javascript/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12" y="2830517"/>
            <a:ext cx="2924062" cy="366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22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eyalvardi.wordpress.com</a:t>
            </a:r>
            <a:endParaRPr lang="en-US" dirty="0">
              <a:hlinkClick r:id="rId2" action="ppaction://hlinkfile"/>
            </a:endParaRPr>
          </a:p>
        </p:txBody>
      </p:sp>
      <p:pic>
        <p:nvPicPr>
          <p:cNvPr id="11" name="Picture 2" descr="http://www.js-il.com/Content/2013/images/banner_ic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5" y="200170"/>
            <a:ext cx="38004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6" y="5671027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227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2"/>
          <p:cNvSpPr txBox="1">
            <a:spLocks noChangeArrowheads="1"/>
          </p:cNvSpPr>
          <p:nvPr/>
        </p:nvSpPr>
        <p:spPr>
          <a:xfrm>
            <a:off x="2286816" y="5675313"/>
            <a:ext cx="3823697" cy="738664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3000" b="0" kern="1200" dirty="0" smtClean="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8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000" b="0" kern="1200" dirty="0" smtClean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1800" b="0" kern="12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Eyal Vardi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smtClean="0"/>
              <a:t>Microsoft MVP ASP.NET</a:t>
            </a:r>
            <a:br>
              <a:rPr lang="en-US" sz="1600" spc="120" smtClean="0"/>
            </a:br>
            <a:r>
              <a:rPr lang="en-US" sz="1600" spc="120" smtClean="0"/>
              <a:t>blog: eyalvardi.wordpress.com</a:t>
            </a:r>
            <a:endParaRPr lang="en-US" sz="1600" spc="120"/>
          </a:p>
        </p:txBody>
      </p:sp>
    </p:spTree>
    <p:extLst>
      <p:ext uri="{BB962C8B-B14F-4D97-AF65-F5344CB8AC3E}">
        <p14:creationId xmlns:p14="http://schemas.microsoft.com/office/powerpoint/2010/main" val="38146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769989"/>
          </a:xfrm>
        </p:spPr>
        <p:txBody>
          <a:bodyPr/>
          <a:lstStyle/>
          <a:p>
            <a:r>
              <a:rPr lang="en-US" dirty="0"/>
              <a:t>A reference value (object) is an instance of a specific reference type.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ECMAScript provides a number of native reference types, such as </a:t>
            </a:r>
            <a:r>
              <a:rPr lang="en-US" dirty="0" smtClean="0"/>
              <a:t>Object.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98523" y="3952179"/>
            <a:ext cx="39469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 =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Nimrod"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29;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2345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Reference Types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198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 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296013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b="1" dirty="0"/>
              <a:t>two</a:t>
            </a:r>
            <a:r>
              <a:rPr lang="en-US" dirty="0"/>
              <a:t> ways to explicitly create an </a:t>
            </a:r>
            <a:r>
              <a:rPr lang="en-US" b="1" dirty="0"/>
              <a:t>instance</a:t>
            </a:r>
            <a:r>
              <a:rPr lang="en-US" dirty="0"/>
              <a:t> of Object.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new</a:t>
            </a:r>
            <a:r>
              <a:rPr lang="en-US" dirty="0" smtClean="0">
                <a:latin typeface="+mj-lt"/>
              </a:rPr>
              <a:t> operator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+mj-lt"/>
              </a:rPr>
              <a:t>Object literal</a:t>
            </a:r>
            <a:endParaRPr lang="en-US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3361" y="3822394"/>
            <a:ext cx="3416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name 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"Nicholas"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age : 29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99552" y="3822394"/>
            <a:ext cx="39704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{};</a:t>
            </a:r>
          </a:p>
          <a:p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same as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1551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Properties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89474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reference </a:t>
            </a:r>
            <a:r>
              <a:rPr lang="en-US" dirty="0" smtClean="0"/>
              <a:t>values,</a:t>
            </a:r>
            <a:r>
              <a:rPr lang="en-US" dirty="0"/>
              <a:t> at any </a:t>
            </a:r>
            <a:r>
              <a:rPr lang="en-US" dirty="0" smtClean="0"/>
              <a:t>time </a:t>
            </a:r>
            <a:r>
              <a:rPr lang="en-US" dirty="0"/>
              <a:t>you </a:t>
            </a:r>
            <a:r>
              <a:rPr lang="en-US" dirty="0" smtClean="0"/>
              <a:t>can:</a:t>
            </a:r>
          </a:p>
          <a:p>
            <a:pPr lvl="1"/>
            <a:r>
              <a:rPr lang="en-US" dirty="0">
                <a:latin typeface="+mn-lt"/>
              </a:rPr>
              <a:t>add, change, or delete properties and methods.</a:t>
            </a:r>
          </a:p>
        </p:txBody>
      </p:sp>
      <p:sp>
        <p:nvSpPr>
          <p:cNvPr id="2" name="Rectangle 1"/>
          <p:cNvSpPr/>
          <p:nvPr/>
        </p:nvSpPr>
        <p:spPr>
          <a:xfrm>
            <a:off x="5390147" y="2780983"/>
            <a:ext cx="3753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Primitive Type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"Nicholas"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27;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name.age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//undefined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171" y="2764044"/>
            <a:ext cx="3744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Reference Type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Nike"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alert(person.name);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//"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Nike"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428791" y="4599992"/>
            <a:ext cx="1993313" cy="19211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924173" y="5173578"/>
            <a:ext cx="950495" cy="7820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object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82052" y="5053263"/>
          <a:ext cx="2820404" cy="761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180"/>
                <a:gridCol w="1990224"/>
              </a:tblGrid>
              <a:tr h="380933">
                <a:tc>
                  <a:txBody>
                    <a:bodyPr/>
                    <a:lstStyle/>
                    <a:p>
                      <a:r>
                        <a:rPr lang="en-US" dirty="0" smtClean="0"/>
                        <a:t>Obj1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(Object Type)</a:t>
                      </a:r>
                      <a:endParaRPr lang="en-US" dirty="0"/>
                    </a:p>
                  </a:txBody>
                  <a:tcPr/>
                </a:tc>
              </a:tr>
              <a:tr h="380933">
                <a:tc>
                  <a:txBody>
                    <a:bodyPr/>
                    <a:lstStyle/>
                    <a:p>
                      <a:r>
                        <a:rPr lang="en-US" dirty="0" smtClean="0"/>
                        <a:t>Obj2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(Object Type)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248526" y="5173578"/>
            <a:ext cx="3675647" cy="391026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 flipV="1">
            <a:off x="3260558" y="5564605"/>
            <a:ext cx="3663615" cy="105123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1501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Array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13716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Type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9436" y="1003189"/>
            <a:ext cx="85861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//create an array with three items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Array(3);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Equal to </a:t>
            </a:r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Array(3);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//create an array with one item, the string “Greg”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names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//creates an array with three strings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colors =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"green"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//creates an empty array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names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//creates an array with three strings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colors = 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"green"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"black"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//add a color (position 3)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"brown"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//add a color (position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89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Methods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15498"/>
          </a:xfrm>
        </p:spPr>
        <p:txBody>
          <a:bodyPr/>
          <a:lstStyle/>
          <a:p>
            <a:r>
              <a:rPr lang="en-US" dirty="0"/>
              <a:t>An array object can act just like a </a:t>
            </a:r>
            <a:r>
              <a:rPr lang="en-US" dirty="0" smtClean="0"/>
              <a:t>stack (</a:t>
            </a:r>
            <a:r>
              <a:rPr lang="en-US" b="1" dirty="0" smtClean="0"/>
              <a:t>LIFO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6116" y="1769239"/>
            <a:ext cx="79472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colors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Array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"green"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alert(count);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"black"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alert(count);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//get the last item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alert(item);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//”black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colors.length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98825" y="5780451"/>
            <a:ext cx="3685676" cy="517358"/>
            <a:chOff x="360946" y="5137484"/>
            <a:chExt cx="3685676" cy="517358"/>
          </a:xfrm>
        </p:grpSpPr>
        <p:sp>
          <p:nvSpPr>
            <p:cNvPr id="8" name="Rectangle 7"/>
            <p:cNvSpPr/>
            <p:nvPr/>
          </p:nvSpPr>
          <p:spPr bwMode="auto">
            <a:xfrm>
              <a:off x="360946" y="5137484"/>
              <a:ext cx="613611" cy="517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970548" y="5137484"/>
              <a:ext cx="613611" cy="517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592180" y="5137484"/>
              <a:ext cx="613611" cy="517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01778" y="5137484"/>
              <a:ext cx="613611" cy="517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811385" y="5137484"/>
              <a:ext cx="613611" cy="517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433011" y="5137484"/>
              <a:ext cx="613611" cy="517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4" name="Right Arrow 13"/>
          <p:cNvSpPr/>
          <p:nvPr/>
        </p:nvSpPr>
        <p:spPr bwMode="auto">
          <a:xfrm>
            <a:off x="1648329" y="5840017"/>
            <a:ext cx="818147" cy="40907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2255" y="5882580"/>
            <a:ext cx="4937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push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6509086" y="5848581"/>
            <a:ext cx="818147" cy="40907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1818" y="5884827"/>
            <a:ext cx="4071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pop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1337" y="585446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32489" y="584858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54575" y="585628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9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4505</TotalTime>
  <Words>890</Words>
  <Application>Microsoft Office PowerPoint</Application>
  <PresentationFormat>On-screen Show (4:3)</PresentationFormat>
  <Paragraphs>204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Wingdings</vt:lpstr>
      <vt:lpstr>White with Consolas font for code slides</vt:lpstr>
      <vt:lpstr>PowerPoint Presentation</vt:lpstr>
      <vt:lpstr>Agenda</vt:lpstr>
      <vt:lpstr>Reference Types</vt:lpstr>
      <vt:lpstr>PowerPoint Presentation</vt:lpstr>
      <vt:lpstr>The Object Type</vt:lpstr>
      <vt:lpstr>Dynamic Properties</vt:lpstr>
      <vt:lpstr>PowerPoint Presentation</vt:lpstr>
      <vt:lpstr>Array Type</vt:lpstr>
      <vt:lpstr>Stack Methods</vt:lpstr>
      <vt:lpstr>Queue Methods (FIFO)</vt:lpstr>
      <vt:lpstr>unshift() and pop()</vt:lpstr>
      <vt:lpstr>Array Methods</vt:lpstr>
      <vt:lpstr>PowerPoint Presentation</vt:lpstr>
      <vt:lpstr>Date Type</vt:lpstr>
      <vt:lpstr>The Regexp Type</vt:lpstr>
      <vt:lpstr>PowerPoint Presentation</vt:lpstr>
      <vt:lpstr>Primitive Wrapper Types</vt:lpstr>
      <vt:lpstr>Primitive Wrapper Lifetime</vt:lpstr>
      <vt:lpstr>The Boolean Wrapper</vt:lpstr>
      <vt:lpstr>PowerPoint Presentation</vt:lpstr>
      <vt:lpstr>Global Object</vt:lpstr>
      <vt:lpstr>Windows Object</vt:lpstr>
      <vt:lpstr>The Math Object</vt:lpstr>
      <vt:lpstr>Resources</vt:lpstr>
      <vt:lpstr>Thanks</vt:lpstr>
    </vt:vector>
  </TitlesOfParts>
  <Company>E4D Solutions LTD</Company>
  <LinksUpToDate>false</LinksUpToDate>
  <SharedDoc>false</SharedDoc>
  <HyperlinkBase>www.E4D.co.il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subject>JavaScript</dc:subject>
  <dc:creator>Eyal Vardi</dc:creator>
  <cp:keywords>JavaScript</cp:keywords>
  <cp:lastModifiedBy>Eyal Vardi</cp:lastModifiedBy>
  <cp:revision>237</cp:revision>
  <dcterms:created xsi:type="dcterms:W3CDTF">2013-04-27T14:17:45Z</dcterms:created>
  <dcterms:modified xsi:type="dcterms:W3CDTF">2014-10-06T08:26:23Z</dcterms:modified>
  <cp:category>JavaScript</cp:category>
</cp:coreProperties>
</file>