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7"/>
  </p:notesMasterIdLst>
  <p:sldIdLst>
    <p:sldId id="256" r:id="rId2"/>
    <p:sldId id="288" r:id="rId3"/>
    <p:sldId id="350" r:id="rId4"/>
    <p:sldId id="351" r:id="rId5"/>
    <p:sldId id="352" r:id="rId6"/>
    <p:sldId id="349" r:id="rId7"/>
    <p:sldId id="315" r:id="rId8"/>
    <p:sldId id="306" r:id="rId9"/>
    <p:sldId id="307" r:id="rId10"/>
    <p:sldId id="300" r:id="rId11"/>
    <p:sldId id="310" r:id="rId12"/>
    <p:sldId id="312" r:id="rId13"/>
    <p:sldId id="348" r:id="rId14"/>
    <p:sldId id="355" r:id="rId15"/>
    <p:sldId id="353" r:id="rId16"/>
    <p:sldId id="357" r:id="rId17"/>
    <p:sldId id="344" r:id="rId18"/>
    <p:sldId id="345" r:id="rId19"/>
    <p:sldId id="346" r:id="rId20"/>
    <p:sldId id="347" r:id="rId21"/>
    <p:sldId id="302" r:id="rId22"/>
    <p:sldId id="301" r:id="rId23"/>
    <p:sldId id="337" r:id="rId24"/>
    <p:sldId id="305" r:id="rId25"/>
    <p:sldId id="308" r:id="rId26"/>
    <p:sldId id="313" r:id="rId27"/>
    <p:sldId id="314" r:id="rId28"/>
    <p:sldId id="316" r:id="rId29"/>
    <p:sldId id="317" r:id="rId30"/>
    <p:sldId id="318" r:id="rId31"/>
    <p:sldId id="319" r:id="rId32"/>
    <p:sldId id="320" r:id="rId33"/>
    <p:sldId id="322" r:id="rId34"/>
    <p:sldId id="321" r:id="rId35"/>
    <p:sldId id="323" r:id="rId36"/>
    <p:sldId id="325" r:id="rId37"/>
    <p:sldId id="326" r:id="rId38"/>
    <p:sldId id="327" r:id="rId39"/>
    <p:sldId id="328" r:id="rId40"/>
    <p:sldId id="354" r:id="rId41"/>
    <p:sldId id="324" r:id="rId42"/>
    <p:sldId id="329" r:id="rId43"/>
    <p:sldId id="332" r:id="rId44"/>
    <p:sldId id="333" r:id="rId45"/>
    <p:sldId id="334" r:id="rId46"/>
    <p:sldId id="335" r:id="rId47"/>
    <p:sldId id="336" r:id="rId48"/>
    <p:sldId id="339" r:id="rId49"/>
    <p:sldId id="340" r:id="rId50"/>
    <p:sldId id="341" r:id="rId51"/>
    <p:sldId id="342" r:id="rId52"/>
    <p:sldId id="343" r:id="rId53"/>
    <p:sldId id="292" r:id="rId54"/>
    <p:sldId id="338" r:id="rId55"/>
    <p:sldId id="291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E3541B-06DA-45DF-A891-43FE4AD16161}">
          <p14:sldIdLst>
            <p14:sldId id="256"/>
            <p14:sldId id="288"/>
          </p14:sldIdLst>
        </p14:section>
        <p14:section name="Hoisting" id="{A7BF03FA-4342-4D7D-8F80-BC92243913FB}">
          <p14:sldIdLst>
            <p14:sldId id="350"/>
            <p14:sldId id="351"/>
            <p14:sldId id="352"/>
            <p14:sldId id="349"/>
          </p14:sldIdLst>
        </p14:section>
        <p14:section name="Execution Context &amp; Scope" id="{9D0D9D2D-DAEE-452A-8DBB-8012590D6D62}">
          <p14:sldIdLst>
            <p14:sldId id="315"/>
            <p14:sldId id="306"/>
            <p14:sldId id="307"/>
            <p14:sldId id="300"/>
            <p14:sldId id="310"/>
            <p14:sldId id="312"/>
            <p14:sldId id="348"/>
            <p14:sldId id="355"/>
            <p14:sldId id="353"/>
            <p14:sldId id="357"/>
            <p14:sldId id="344"/>
            <p14:sldId id="345"/>
            <p14:sldId id="346"/>
            <p14:sldId id="347"/>
            <p14:sldId id="302"/>
            <p14:sldId id="301"/>
            <p14:sldId id="337"/>
            <p14:sldId id="305"/>
            <p14:sldId id="308"/>
            <p14:sldId id="313"/>
            <p14:sldId id="314"/>
          </p14:sldIdLst>
        </p14:section>
        <p14:section name="Closures" id="{2F51008E-3E9E-41F8-BED3-9877A47C877B}">
          <p14:sldIdLst>
            <p14:sldId id="316"/>
            <p14:sldId id="317"/>
            <p14:sldId id="318"/>
            <p14:sldId id="319"/>
            <p14:sldId id="320"/>
            <p14:sldId id="322"/>
            <p14:sldId id="321"/>
            <p14:sldId id="323"/>
            <p14:sldId id="325"/>
            <p14:sldId id="326"/>
            <p14:sldId id="327"/>
            <p14:sldId id="328"/>
            <p14:sldId id="354"/>
            <p14:sldId id="324"/>
          </p14:sldIdLst>
        </p14:section>
        <p14:section name="Variable Pattern" id="{252A6021-6FF7-4E55-952E-DDECB66ADF62}">
          <p14:sldIdLst>
            <p14:sldId id="329"/>
            <p14:sldId id="332"/>
            <p14:sldId id="333"/>
            <p14:sldId id="334"/>
            <p14:sldId id="335"/>
            <p14:sldId id="336"/>
          </p14:sldIdLst>
        </p14:section>
        <p14:section name="Recursion" id="{D9901ACF-5660-41C5-AA48-C6D3C5D5A143}">
          <p14:sldIdLst>
            <p14:sldId id="339"/>
            <p14:sldId id="340"/>
            <p14:sldId id="341"/>
            <p14:sldId id="342"/>
            <p14:sldId id="343"/>
          </p14:sldIdLst>
        </p14:section>
        <p14:section name="GARBAGE COLLECTION" id="{63E5D0A1-FAD2-4327-B260-F15C41DAE81B}">
          <p14:sldIdLst>
            <p14:sldId id="292"/>
          </p14:sldIdLst>
        </p14:section>
        <p14:section name="End" id="{6E8327E3-3302-4919-9CAB-B067984072C7}">
          <p14:sldIdLst>
            <p14:sldId id="338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79" d="100"/>
          <a:sy n="79" d="100"/>
        </p:scale>
        <p:origin x="1013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5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6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2.xml"/><Relationship Id="rId2" Type="http://schemas.openxmlformats.org/officeDocument/2006/relationships/slide" Target="slides/slide28.xml"/><Relationship Id="rId1" Type="http://schemas.openxmlformats.org/officeDocument/2006/relationships/slide" Target="slides/slide7.xml"/><Relationship Id="rId4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CD0EBE-8722-430F-AEB2-709BF6669C7F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B67167-BA6A-4095-B0BF-0ABE15136BE7}">
      <dgm:prSet phldrT="[Text]"/>
      <dgm:spPr/>
      <dgm:t>
        <a:bodyPr/>
        <a:lstStyle/>
        <a:p>
          <a:r>
            <a:rPr lang="en-US" dirty="0" smtClean="0"/>
            <a:t>Windows</a:t>
          </a:r>
          <a:endParaRPr lang="en-US" dirty="0"/>
        </a:p>
      </dgm:t>
    </dgm:pt>
    <dgm:pt modelId="{08EE7BA3-71BB-44B9-A309-14AC9E5DD2BD}" type="parTrans" cxnId="{F8974021-4599-45A0-BA44-08300D74BBA1}">
      <dgm:prSet/>
      <dgm:spPr/>
      <dgm:t>
        <a:bodyPr/>
        <a:lstStyle/>
        <a:p>
          <a:endParaRPr lang="en-US"/>
        </a:p>
      </dgm:t>
    </dgm:pt>
    <dgm:pt modelId="{C44FF69D-CD7B-4354-ABC3-9258ECCC3960}" type="sibTrans" cxnId="{F8974021-4599-45A0-BA44-08300D74BBA1}">
      <dgm:prSet/>
      <dgm:spPr/>
      <dgm:t>
        <a:bodyPr/>
        <a:lstStyle/>
        <a:p>
          <a:endParaRPr lang="en-US"/>
        </a:p>
      </dgm:t>
    </dgm:pt>
    <dgm:pt modelId="{C05F618D-E274-457F-AFF1-B3866736A981}">
      <dgm:prSet phldrT="[Text]"/>
      <dgm:spPr/>
      <dgm:t>
        <a:bodyPr/>
        <a:lstStyle/>
        <a:p>
          <a:r>
            <a:rPr lang="en-US" dirty="0" smtClean="0"/>
            <a:t>color</a:t>
          </a:r>
          <a:endParaRPr lang="en-US" dirty="0"/>
        </a:p>
      </dgm:t>
    </dgm:pt>
    <dgm:pt modelId="{3C931166-5480-40B3-BE25-E31571DAED09}" type="parTrans" cxnId="{9F1DADC5-6DFF-49AD-82B9-72493A6424FA}">
      <dgm:prSet/>
      <dgm:spPr/>
      <dgm:t>
        <a:bodyPr/>
        <a:lstStyle/>
        <a:p>
          <a:endParaRPr lang="en-US"/>
        </a:p>
      </dgm:t>
    </dgm:pt>
    <dgm:pt modelId="{FFA7AB39-701E-45F5-9EA6-15DBFDCFA1A2}" type="sibTrans" cxnId="{9F1DADC5-6DFF-49AD-82B9-72493A6424FA}">
      <dgm:prSet/>
      <dgm:spPr/>
      <dgm:t>
        <a:bodyPr/>
        <a:lstStyle/>
        <a:p>
          <a:endParaRPr lang="en-US"/>
        </a:p>
      </dgm:t>
    </dgm:pt>
    <dgm:pt modelId="{F9F334AB-D957-45FB-A568-513E2399099E}">
      <dgm:prSet phldrT="[Text]"/>
      <dgm:spPr/>
      <dgm:t>
        <a:bodyPr/>
        <a:lstStyle/>
        <a:p>
          <a:r>
            <a:rPr lang="en-US" dirty="0" err="1" smtClean="0"/>
            <a:t>changeColor</a:t>
          </a:r>
          <a:r>
            <a:rPr lang="en-US" dirty="0" smtClean="0"/>
            <a:t>()</a:t>
          </a:r>
          <a:endParaRPr lang="en-US" dirty="0"/>
        </a:p>
      </dgm:t>
    </dgm:pt>
    <dgm:pt modelId="{E364AD35-9138-4314-AD18-DA64B0BBAF97}" type="parTrans" cxnId="{B00B1BBE-5EE2-457A-9963-7E79233635DA}">
      <dgm:prSet/>
      <dgm:spPr/>
      <dgm:t>
        <a:bodyPr/>
        <a:lstStyle/>
        <a:p>
          <a:endParaRPr lang="en-US"/>
        </a:p>
      </dgm:t>
    </dgm:pt>
    <dgm:pt modelId="{4C88051F-1DCC-4B75-87B6-570B0B744244}" type="sibTrans" cxnId="{B00B1BBE-5EE2-457A-9963-7E79233635DA}">
      <dgm:prSet/>
      <dgm:spPr/>
      <dgm:t>
        <a:bodyPr/>
        <a:lstStyle/>
        <a:p>
          <a:endParaRPr lang="en-US"/>
        </a:p>
      </dgm:t>
    </dgm:pt>
    <dgm:pt modelId="{A9ADBC99-DE13-428B-8927-ED34A939999F}">
      <dgm:prSet phldrT="[Text]"/>
      <dgm:spPr/>
      <dgm:t>
        <a:bodyPr/>
        <a:lstStyle/>
        <a:p>
          <a:r>
            <a:rPr lang="en-US" dirty="0" err="1" smtClean="0"/>
            <a:t>anotherColor</a:t>
          </a:r>
          <a:endParaRPr lang="en-US" dirty="0"/>
        </a:p>
      </dgm:t>
    </dgm:pt>
    <dgm:pt modelId="{CC53DD00-0E1E-42BA-91E8-1624B336DAAA}" type="parTrans" cxnId="{5F793C83-9B46-4410-95C6-884D62EFC646}">
      <dgm:prSet/>
      <dgm:spPr/>
      <dgm:t>
        <a:bodyPr/>
        <a:lstStyle/>
        <a:p>
          <a:endParaRPr lang="en-US"/>
        </a:p>
      </dgm:t>
    </dgm:pt>
    <dgm:pt modelId="{FDED0C8F-F6E7-4D41-9707-B9FBE042F031}" type="sibTrans" cxnId="{5F793C83-9B46-4410-95C6-884D62EFC646}">
      <dgm:prSet/>
      <dgm:spPr/>
      <dgm:t>
        <a:bodyPr/>
        <a:lstStyle/>
        <a:p>
          <a:endParaRPr lang="en-US"/>
        </a:p>
      </dgm:t>
    </dgm:pt>
    <dgm:pt modelId="{8F51AC27-2819-4B9D-A5B4-D57935A948CB}">
      <dgm:prSet phldrT="[Text]"/>
      <dgm:spPr/>
      <dgm:t>
        <a:bodyPr/>
        <a:lstStyle/>
        <a:p>
          <a:r>
            <a:rPr lang="en-US" dirty="0" err="1" smtClean="0"/>
            <a:t>swapColos</a:t>
          </a:r>
          <a:r>
            <a:rPr lang="en-US" dirty="0" smtClean="0"/>
            <a:t>()</a:t>
          </a:r>
          <a:endParaRPr lang="en-US" dirty="0"/>
        </a:p>
      </dgm:t>
    </dgm:pt>
    <dgm:pt modelId="{91570AD7-CB5A-4EBB-893D-5D0809FAC062}" type="parTrans" cxnId="{5B2D9F72-792D-441A-B947-AD116E31BBC1}">
      <dgm:prSet/>
      <dgm:spPr/>
      <dgm:t>
        <a:bodyPr/>
        <a:lstStyle/>
        <a:p>
          <a:endParaRPr lang="en-US"/>
        </a:p>
      </dgm:t>
    </dgm:pt>
    <dgm:pt modelId="{642C301E-1F00-4D27-85BB-EE3D4274604D}" type="sibTrans" cxnId="{5B2D9F72-792D-441A-B947-AD116E31BBC1}">
      <dgm:prSet/>
      <dgm:spPr/>
      <dgm:t>
        <a:bodyPr/>
        <a:lstStyle/>
        <a:p>
          <a:endParaRPr lang="en-US"/>
        </a:p>
      </dgm:t>
    </dgm:pt>
    <dgm:pt modelId="{25D85C03-0FBC-4726-AF4B-B94F1F4D205F}">
      <dgm:prSet phldrT="[Text]"/>
      <dgm:spPr/>
      <dgm:t>
        <a:bodyPr/>
        <a:lstStyle/>
        <a:p>
          <a:r>
            <a:rPr lang="en-US" dirty="0" err="1" smtClean="0"/>
            <a:t>tempColor</a:t>
          </a:r>
          <a:r>
            <a:rPr lang="en-US" dirty="0" smtClean="0"/>
            <a:t>()</a:t>
          </a:r>
          <a:endParaRPr lang="en-US" dirty="0"/>
        </a:p>
      </dgm:t>
    </dgm:pt>
    <dgm:pt modelId="{B2971619-B1D8-4789-A0D0-4EB7B717591B}" type="parTrans" cxnId="{9A3FC81E-C44E-470F-80C0-E0BFB5096ED7}">
      <dgm:prSet/>
      <dgm:spPr/>
      <dgm:t>
        <a:bodyPr/>
        <a:lstStyle/>
        <a:p>
          <a:endParaRPr lang="en-US"/>
        </a:p>
      </dgm:t>
    </dgm:pt>
    <dgm:pt modelId="{98CD4AC0-D2B9-4937-BE2C-52BD6174CF62}" type="sibTrans" cxnId="{9A3FC81E-C44E-470F-80C0-E0BFB5096ED7}">
      <dgm:prSet/>
      <dgm:spPr/>
      <dgm:t>
        <a:bodyPr/>
        <a:lstStyle/>
        <a:p>
          <a:endParaRPr lang="en-US"/>
        </a:p>
      </dgm:t>
    </dgm:pt>
    <dgm:pt modelId="{56E58C9F-AC28-414C-9EE2-0E37FDA19749}" type="pres">
      <dgm:prSet presAssocID="{5CCD0EBE-8722-430F-AEB2-709BF6669C7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F87504-9715-4ED9-BEE0-AB4963646F16}" type="pres">
      <dgm:prSet presAssocID="{5CCD0EBE-8722-430F-AEB2-709BF6669C7F}" presName="hierFlow" presStyleCnt="0"/>
      <dgm:spPr/>
    </dgm:pt>
    <dgm:pt modelId="{9EAEF94B-4537-4AF4-BE09-571D5BD70264}" type="pres">
      <dgm:prSet presAssocID="{5CCD0EBE-8722-430F-AEB2-709BF6669C7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2099440-A921-4968-A611-1C663C4744E4}" type="pres">
      <dgm:prSet presAssocID="{65B67167-BA6A-4095-B0BF-0ABE15136BE7}" presName="Name17" presStyleCnt="0"/>
      <dgm:spPr/>
    </dgm:pt>
    <dgm:pt modelId="{34F9C272-7050-4A4F-A3A1-384DE18B87FB}" type="pres">
      <dgm:prSet presAssocID="{65B67167-BA6A-4095-B0BF-0ABE15136BE7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F0C080-4BCD-483B-907C-767B1C861800}" type="pres">
      <dgm:prSet presAssocID="{65B67167-BA6A-4095-B0BF-0ABE15136BE7}" presName="hierChild2" presStyleCnt="0"/>
      <dgm:spPr/>
    </dgm:pt>
    <dgm:pt modelId="{5EBB45C9-00B1-47CA-A930-9BF16BC7A181}" type="pres">
      <dgm:prSet presAssocID="{3C931166-5480-40B3-BE25-E31571DAED09}" presName="Name25" presStyleLbl="parChTrans1D2" presStyleIdx="0" presStyleCnt="2"/>
      <dgm:spPr/>
      <dgm:t>
        <a:bodyPr/>
        <a:lstStyle/>
        <a:p>
          <a:endParaRPr lang="en-US"/>
        </a:p>
      </dgm:t>
    </dgm:pt>
    <dgm:pt modelId="{CC52CD01-2E27-4F50-9662-7E2E3CB05C3C}" type="pres">
      <dgm:prSet presAssocID="{3C931166-5480-40B3-BE25-E31571DAED09}" presName="connTx" presStyleLbl="parChTrans1D2" presStyleIdx="0" presStyleCnt="2"/>
      <dgm:spPr/>
      <dgm:t>
        <a:bodyPr/>
        <a:lstStyle/>
        <a:p>
          <a:endParaRPr lang="en-US"/>
        </a:p>
      </dgm:t>
    </dgm:pt>
    <dgm:pt modelId="{8758182F-EFBA-4FE7-913D-8B45182489FF}" type="pres">
      <dgm:prSet presAssocID="{C05F618D-E274-457F-AFF1-B3866736A981}" presName="Name30" presStyleCnt="0"/>
      <dgm:spPr/>
    </dgm:pt>
    <dgm:pt modelId="{A7E9E5B5-0B8C-41BE-ACBB-4DF1E6752149}" type="pres">
      <dgm:prSet presAssocID="{C05F618D-E274-457F-AFF1-B3866736A981}" presName="level2Shape" presStyleLbl="node2" presStyleIdx="0" presStyleCnt="2"/>
      <dgm:spPr/>
      <dgm:t>
        <a:bodyPr/>
        <a:lstStyle/>
        <a:p>
          <a:endParaRPr lang="en-US"/>
        </a:p>
      </dgm:t>
    </dgm:pt>
    <dgm:pt modelId="{3922DFA9-5441-4614-BB17-454E192F2B98}" type="pres">
      <dgm:prSet presAssocID="{C05F618D-E274-457F-AFF1-B3866736A981}" presName="hierChild3" presStyleCnt="0"/>
      <dgm:spPr/>
    </dgm:pt>
    <dgm:pt modelId="{47071A33-1619-4931-A953-AB5216F2722E}" type="pres">
      <dgm:prSet presAssocID="{E364AD35-9138-4314-AD18-DA64B0BBAF97}" presName="Name25" presStyleLbl="parChTrans1D2" presStyleIdx="1" presStyleCnt="2"/>
      <dgm:spPr/>
      <dgm:t>
        <a:bodyPr/>
        <a:lstStyle/>
        <a:p>
          <a:endParaRPr lang="en-US"/>
        </a:p>
      </dgm:t>
    </dgm:pt>
    <dgm:pt modelId="{4D00AAD8-84B9-454F-9761-1B0B7F868922}" type="pres">
      <dgm:prSet presAssocID="{E364AD35-9138-4314-AD18-DA64B0BBAF97}" presName="connTx" presStyleLbl="parChTrans1D2" presStyleIdx="1" presStyleCnt="2"/>
      <dgm:spPr/>
      <dgm:t>
        <a:bodyPr/>
        <a:lstStyle/>
        <a:p>
          <a:endParaRPr lang="en-US"/>
        </a:p>
      </dgm:t>
    </dgm:pt>
    <dgm:pt modelId="{247DF999-DEA1-4D4B-AA6A-7ECC3BFB9560}" type="pres">
      <dgm:prSet presAssocID="{F9F334AB-D957-45FB-A568-513E2399099E}" presName="Name30" presStyleCnt="0"/>
      <dgm:spPr/>
    </dgm:pt>
    <dgm:pt modelId="{B8310DB6-1416-4129-B8CC-9E1A8C58BA43}" type="pres">
      <dgm:prSet presAssocID="{F9F334AB-D957-45FB-A568-513E2399099E}" presName="level2Shape" presStyleLbl="node2" presStyleIdx="1" presStyleCnt="2"/>
      <dgm:spPr/>
      <dgm:t>
        <a:bodyPr/>
        <a:lstStyle/>
        <a:p>
          <a:endParaRPr lang="en-US"/>
        </a:p>
      </dgm:t>
    </dgm:pt>
    <dgm:pt modelId="{4EF68293-C4CC-4943-9B68-A19BCFEC3B18}" type="pres">
      <dgm:prSet presAssocID="{F9F334AB-D957-45FB-A568-513E2399099E}" presName="hierChild3" presStyleCnt="0"/>
      <dgm:spPr/>
    </dgm:pt>
    <dgm:pt modelId="{376E90D6-A2D9-41D8-BF93-A2C470BADBD2}" type="pres">
      <dgm:prSet presAssocID="{CC53DD00-0E1E-42BA-91E8-1624B336DAAA}" presName="Name25" presStyleLbl="parChTrans1D3" presStyleIdx="0" presStyleCnt="2"/>
      <dgm:spPr/>
      <dgm:t>
        <a:bodyPr/>
        <a:lstStyle/>
        <a:p>
          <a:endParaRPr lang="en-US"/>
        </a:p>
      </dgm:t>
    </dgm:pt>
    <dgm:pt modelId="{C0A6924B-6E15-4BFC-840B-CCDC14936094}" type="pres">
      <dgm:prSet presAssocID="{CC53DD00-0E1E-42BA-91E8-1624B336DAAA}" presName="connTx" presStyleLbl="parChTrans1D3" presStyleIdx="0" presStyleCnt="2"/>
      <dgm:spPr/>
      <dgm:t>
        <a:bodyPr/>
        <a:lstStyle/>
        <a:p>
          <a:endParaRPr lang="en-US"/>
        </a:p>
      </dgm:t>
    </dgm:pt>
    <dgm:pt modelId="{F7C545A3-8D41-4175-8D33-8F8BC6129402}" type="pres">
      <dgm:prSet presAssocID="{A9ADBC99-DE13-428B-8927-ED34A939999F}" presName="Name30" presStyleCnt="0"/>
      <dgm:spPr/>
    </dgm:pt>
    <dgm:pt modelId="{CDD1950D-0EC6-4839-ACEF-3713A56B66BF}" type="pres">
      <dgm:prSet presAssocID="{A9ADBC99-DE13-428B-8927-ED34A939999F}" presName="level2Shape" presStyleLbl="node3" presStyleIdx="0" presStyleCnt="2"/>
      <dgm:spPr/>
      <dgm:t>
        <a:bodyPr/>
        <a:lstStyle/>
        <a:p>
          <a:endParaRPr lang="en-US"/>
        </a:p>
      </dgm:t>
    </dgm:pt>
    <dgm:pt modelId="{C94738B4-BFB8-4069-A0E1-18323ED9BBA3}" type="pres">
      <dgm:prSet presAssocID="{A9ADBC99-DE13-428B-8927-ED34A939999F}" presName="hierChild3" presStyleCnt="0"/>
      <dgm:spPr/>
    </dgm:pt>
    <dgm:pt modelId="{1DDECD7B-B2E2-49D9-BBBE-DC720232C636}" type="pres">
      <dgm:prSet presAssocID="{91570AD7-CB5A-4EBB-893D-5D0809FAC062}" presName="Name25" presStyleLbl="parChTrans1D3" presStyleIdx="1" presStyleCnt="2"/>
      <dgm:spPr/>
      <dgm:t>
        <a:bodyPr/>
        <a:lstStyle/>
        <a:p>
          <a:endParaRPr lang="en-US"/>
        </a:p>
      </dgm:t>
    </dgm:pt>
    <dgm:pt modelId="{6D771FEB-2219-4F0C-A101-AB7EB8E581D1}" type="pres">
      <dgm:prSet presAssocID="{91570AD7-CB5A-4EBB-893D-5D0809FAC062}" presName="connTx" presStyleLbl="parChTrans1D3" presStyleIdx="1" presStyleCnt="2"/>
      <dgm:spPr/>
      <dgm:t>
        <a:bodyPr/>
        <a:lstStyle/>
        <a:p>
          <a:endParaRPr lang="en-US"/>
        </a:p>
      </dgm:t>
    </dgm:pt>
    <dgm:pt modelId="{85A78D49-E4A1-4FEF-A801-3D5AFD07DFCC}" type="pres">
      <dgm:prSet presAssocID="{8F51AC27-2819-4B9D-A5B4-D57935A948CB}" presName="Name30" presStyleCnt="0"/>
      <dgm:spPr/>
    </dgm:pt>
    <dgm:pt modelId="{4BE55960-D3E3-4629-9DD1-3440E56BBD50}" type="pres">
      <dgm:prSet presAssocID="{8F51AC27-2819-4B9D-A5B4-D57935A948CB}" presName="level2Shape" presStyleLbl="node3" presStyleIdx="1" presStyleCnt="2"/>
      <dgm:spPr/>
      <dgm:t>
        <a:bodyPr/>
        <a:lstStyle/>
        <a:p>
          <a:endParaRPr lang="en-US"/>
        </a:p>
      </dgm:t>
    </dgm:pt>
    <dgm:pt modelId="{3A92B62C-459B-4A84-B65B-2B0C6E72E327}" type="pres">
      <dgm:prSet presAssocID="{8F51AC27-2819-4B9D-A5B4-D57935A948CB}" presName="hierChild3" presStyleCnt="0"/>
      <dgm:spPr/>
    </dgm:pt>
    <dgm:pt modelId="{B9F70E4F-3B69-4577-9059-B436EDB4C0E2}" type="pres">
      <dgm:prSet presAssocID="{B2971619-B1D8-4789-A0D0-4EB7B717591B}" presName="Name25" presStyleLbl="parChTrans1D4" presStyleIdx="0" presStyleCnt="1"/>
      <dgm:spPr/>
      <dgm:t>
        <a:bodyPr/>
        <a:lstStyle/>
        <a:p>
          <a:endParaRPr lang="en-US"/>
        </a:p>
      </dgm:t>
    </dgm:pt>
    <dgm:pt modelId="{E3E4C499-3E92-4A6A-A504-861DA002BAC5}" type="pres">
      <dgm:prSet presAssocID="{B2971619-B1D8-4789-A0D0-4EB7B717591B}" presName="connTx" presStyleLbl="parChTrans1D4" presStyleIdx="0" presStyleCnt="1"/>
      <dgm:spPr/>
      <dgm:t>
        <a:bodyPr/>
        <a:lstStyle/>
        <a:p>
          <a:endParaRPr lang="en-US"/>
        </a:p>
      </dgm:t>
    </dgm:pt>
    <dgm:pt modelId="{164DF16F-C1D5-4317-9E78-D210FFA6700C}" type="pres">
      <dgm:prSet presAssocID="{25D85C03-0FBC-4726-AF4B-B94F1F4D205F}" presName="Name30" presStyleCnt="0"/>
      <dgm:spPr/>
    </dgm:pt>
    <dgm:pt modelId="{FA7B6C05-B1A2-4891-9122-770D39851660}" type="pres">
      <dgm:prSet presAssocID="{25D85C03-0FBC-4726-AF4B-B94F1F4D205F}" presName="level2Shape" presStyleLbl="node4" presStyleIdx="0" presStyleCnt="1"/>
      <dgm:spPr/>
      <dgm:t>
        <a:bodyPr/>
        <a:lstStyle/>
        <a:p>
          <a:endParaRPr lang="en-US"/>
        </a:p>
      </dgm:t>
    </dgm:pt>
    <dgm:pt modelId="{1F8E7090-75A1-4C61-BBB4-30F8EDF58314}" type="pres">
      <dgm:prSet presAssocID="{25D85C03-0FBC-4726-AF4B-B94F1F4D205F}" presName="hierChild3" presStyleCnt="0"/>
      <dgm:spPr/>
    </dgm:pt>
    <dgm:pt modelId="{7A738738-D344-40C6-83D1-C55EFC13C577}" type="pres">
      <dgm:prSet presAssocID="{5CCD0EBE-8722-430F-AEB2-709BF6669C7F}" presName="bgShapesFlow" presStyleCnt="0"/>
      <dgm:spPr/>
    </dgm:pt>
  </dgm:ptLst>
  <dgm:cxnLst>
    <dgm:cxn modelId="{ABC0448F-F7CF-47C4-AF4B-EEE036D74E3C}" type="presOf" srcId="{5CCD0EBE-8722-430F-AEB2-709BF6669C7F}" destId="{56E58C9F-AC28-414C-9EE2-0E37FDA19749}" srcOrd="0" destOrd="0" presId="urn:microsoft.com/office/officeart/2005/8/layout/hierarchy5"/>
    <dgm:cxn modelId="{9A3FC81E-C44E-470F-80C0-E0BFB5096ED7}" srcId="{8F51AC27-2819-4B9D-A5B4-D57935A948CB}" destId="{25D85C03-0FBC-4726-AF4B-B94F1F4D205F}" srcOrd="0" destOrd="0" parTransId="{B2971619-B1D8-4789-A0D0-4EB7B717591B}" sibTransId="{98CD4AC0-D2B9-4937-BE2C-52BD6174CF62}"/>
    <dgm:cxn modelId="{765D58F7-5097-4F59-83B2-036D7ACBF37C}" type="presOf" srcId="{91570AD7-CB5A-4EBB-893D-5D0809FAC062}" destId="{6D771FEB-2219-4F0C-A101-AB7EB8E581D1}" srcOrd="1" destOrd="0" presId="urn:microsoft.com/office/officeart/2005/8/layout/hierarchy5"/>
    <dgm:cxn modelId="{069C06D5-12F7-41BF-98C8-92D298D5393F}" type="presOf" srcId="{91570AD7-CB5A-4EBB-893D-5D0809FAC062}" destId="{1DDECD7B-B2E2-49D9-BBBE-DC720232C636}" srcOrd="0" destOrd="0" presId="urn:microsoft.com/office/officeart/2005/8/layout/hierarchy5"/>
    <dgm:cxn modelId="{5B2D9F72-792D-441A-B947-AD116E31BBC1}" srcId="{F9F334AB-D957-45FB-A568-513E2399099E}" destId="{8F51AC27-2819-4B9D-A5B4-D57935A948CB}" srcOrd="1" destOrd="0" parTransId="{91570AD7-CB5A-4EBB-893D-5D0809FAC062}" sibTransId="{642C301E-1F00-4D27-85BB-EE3D4274604D}"/>
    <dgm:cxn modelId="{3ADCB6A0-863F-4B23-86BB-B514BA6FE9E4}" type="presOf" srcId="{3C931166-5480-40B3-BE25-E31571DAED09}" destId="{CC52CD01-2E27-4F50-9662-7E2E3CB05C3C}" srcOrd="1" destOrd="0" presId="urn:microsoft.com/office/officeart/2005/8/layout/hierarchy5"/>
    <dgm:cxn modelId="{F8974021-4599-45A0-BA44-08300D74BBA1}" srcId="{5CCD0EBE-8722-430F-AEB2-709BF6669C7F}" destId="{65B67167-BA6A-4095-B0BF-0ABE15136BE7}" srcOrd="0" destOrd="0" parTransId="{08EE7BA3-71BB-44B9-A309-14AC9E5DD2BD}" sibTransId="{C44FF69D-CD7B-4354-ABC3-9258ECCC3960}"/>
    <dgm:cxn modelId="{85CB0AD1-79D5-4446-B7FE-A6B1F0ABC62D}" type="presOf" srcId="{CC53DD00-0E1E-42BA-91E8-1624B336DAAA}" destId="{376E90D6-A2D9-41D8-BF93-A2C470BADBD2}" srcOrd="0" destOrd="0" presId="urn:microsoft.com/office/officeart/2005/8/layout/hierarchy5"/>
    <dgm:cxn modelId="{B00B1BBE-5EE2-457A-9963-7E79233635DA}" srcId="{65B67167-BA6A-4095-B0BF-0ABE15136BE7}" destId="{F9F334AB-D957-45FB-A568-513E2399099E}" srcOrd="1" destOrd="0" parTransId="{E364AD35-9138-4314-AD18-DA64B0BBAF97}" sibTransId="{4C88051F-1DCC-4B75-87B6-570B0B744244}"/>
    <dgm:cxn modelId="{4BB9FEFC-9C49-4271-B3DF-7047FE20177C}" type="presOf" srcId="{CC53DD00-0E1E-42BA-91E8-1624B336DAAA}" destId="{C0A6924B-6E15-4BFC-840B-CCDC14936094}" srcOrd="1" destOrd="0" presId="urn:microsoft.com/office/officeart/2005/8/layout/hierarchy5"/>
    <dgm:cxn modelId="{C4AA4563-118B-46D7-AA2A-BAEE85A12E09}" type="presOf" srcId="{8F51AC27-2819-4B9D-A5B4-D57935A948CB}" destId="{4BE55960-D3E3-4629-9DD1-3440E56BBD50}" srcOrd="0" destOrd="0" presId="urn:microsoft.com/office/officeart/2005/8/layout/hierarchy5"/>
    <dgm:cxn modelId="{55E74A69-B05D-42BE-8DCD-ACF2E3A3C91E}" type="presOf" srcId="{B2971619-B1D8-4789-A0D0-4EB7B717591B}" destId="{B9F70E4F-3B69-4577-9059-B436EDB4C0E2}" srcOrd="0" destOrd="0" presId="urn:microsoft.com/office/officeart/2005/8/layout/hierarchy5"/>
    <dgm:cxn modelId="{47A41423-40A9-4208-BA29-E65F64561588}" type="presOf" srcId="{25D85C03-0FBC-4726-AF4B-B94F1F4D205F}" destId="{FA7B6C05-B1A2-4891-9122-770D39851660}" srcOrd="0" destOrd="0" presId="urn:microsoft.com/office/officeart/2005/8/layout/hierarchy5"/>
    <dgm:cxn modelId="{55037B23-BFFE-4748-837C-ADD847B21CD1}" type="presOf" srcId="{F9F334AB-D957-45FB-A568-513E2399099E}" destId="{B8310DB6-1416-4129-B8CC-9E1A8C58BA43}" srcOrd="0" destOrd="0" presId="urn:microsoft.com/office/officeart/2005/8/layout/hierarchy5"/>
    <dgm:cxn modelId="{7603202E-80CD-40C6-B932-FE583D0B0259}" type="presOf" srcId="{A9ADBC99-DE13-428B-8927-ED34A939999F}" destId="{CDD1950D-0EC6-4839-ACEF-3713A56B66BF}" srcOrd="0" destOrd="0" presId="urn:microsoft.com/office/officeart/2005/8/layout/hierarchy5"/>
    <dgm:cxn modelId="{372B74FD-2460-45D3-815A-67B6B82A4CDD}" type="presOf" srcId="{3C931166-5480-40B3-BE25-E31571DAED09}" destId="{5EBB45C9-00B1-47CA-A930-9BF16BC7A181}" srcOrd="0" destOrd="0" presId="urn:microsoft.com/office/officeart/2005/8/layout/hierarchy5"/>
    <dgm:cxn modelId="{833207E6-C417-4EE0-99F9-2EE05DD6DF0A}" type="presOf" srcId="{C05F618D-E274-457F-AFF1-B3866736A981}" destId="{A7E9E5B5-0B8C-41BE-ACBB-4DF1E6752149}" srcOrd="0" destOrd="0" presId="urn:microsoft.com/office/officeart/2005/8/layout/hierarchy5"/>
    <dgm:cxn modelId="{51F41FAB-CDDA-4766-BD83-ACCF9071A554}" type="presOf" srcId="{65B67167-BA6A-4095-B0BF-0ABE15136BE7}" destId="{34F9C272-7050-4A4F-A3A1-384DE18B87FB}" srcOrd="0" destOrd="0" presId="urn:microsoft.com/office/officeart/2005/8/layout/hierarchy5"/>
    <dgm:cxn modelId="{9F1DADC5-6DFF-49AD-82B9-72493A6424FA}" srcId="{65B67167-BA6A-4095-B0BF-0ABE15136BE7}" destId="{C05F618D-E274-457F-AFF1-B3866736A981}" srcOrd="0" destOrd="0" parTransId="{3C931166-5480-40B3-BE25-E31571DAED09}" sibTransId="{FFA7AB39-701E-45F5-9EA6-15DBFDCFA1A2}"/>
    <dgm:cxn modelId="{56C8CB03-FECB-40D8-87C7-E54E8E4A6BDD}" type="presOf" srcId="{E364AD35-9138-4314-AD18-DA64B0BBAF97}" destId="{47071A33-1619-4931-A953-AB5216F2722E}" srcOrd="0" destOrd="0" presId="urn:microsoft.com/office/officeart/2005/8/layout/hierarchy5"/>
    <dgm:cxn modelId="{2D9441F1-DE5C-4439-B3D6-7E58D19026D4}" type="presOf" srcId="{B2971619-B1D8-4789-A0D0-4EB7B717591B}" destId="{E3E4C499-3E92-4A6A-A504-861DA002BAC5}" srcOrd="1" destOrd="0" presId="urn:microsoft.com/office/officeart/2005/8/layout/hierarchy5"/>
    <dgm:cxn modelId="{42D07D21-DC28-4C7E-8499-DF5104BC6AEC}" type="presOf" srcId="{E364AD35-9138-4314-AD18-DA64B0BBAF97}" destId="{4D00AAD8-84B9-454F-9761-1B0B7F868922}" srcOrd="1" destOrd="0" presId="urn:microsoft.com/office/officeart/2005/8/layout/hierarchy5"/>
    <dgm:cxn modelId="{5F793C83-9B46-4410-95C6-884D62EFC646}" srcId="{F9F334AB-D957-45FB-A568-513E2399099E}" destId="{A9ADBC99-DE13-428B-8927-ED34A939999F}" srcOrd="0" destOrd="0" parTransId="{CC53DD00-0E1E-42BA-91E8-1624B336DAAA}" sibTransId="{FDED0C8F-F6E7-4D41-9707-B9FBE042F031}"/>
    <dgm:cxn modelId="{27D685E2-251E-4C63-B35E-F47FC3BBD773}" type="presParOf" srcId="{56E58C9F-AC28-414C-9EE2-0E37FDA19749}" destId="{BBF87504-9715-4ED9-BEE0-AB4963646F16}" srcOrd="0" destOrd="0" presId="urn:microsoft.com/office/officeart/2005/8/layout/hierarchy5"/>
    <dgm:cxn modelId="{BBEB3772-093D-4221-B4B2-951BFD3811A5}" type="presParOf" srcId="{BBF87504-9715-4ED9-BEE0-AB4963646F16}" destId="{9EAEF94B-4537-4AF4-BE09-571D5BD70264}" srcOrd="0" destOrd="0" presId="urn:microsoft.com/office/officeart/2005/8/layout/hierarchy5"/>
    <dgm:cxn modelId="{0E5B6C4F-010E-4C97-8229-6E46E0A9CB4E}" type="presParOf" srcId="{9EAEF94B-4537-4AF4-BE09-571D5BD70264}" destId="{82099440-A921-4968-A611-1C663C4744E4}" srcOrd="0" destOrd="0" presId="urn:microsoft.com/office/officeart/2005/8/layout/hierarchy5"/>
    <dgm:cxn modelId="{6F42646E-55C9-41B0-B052-ADE1E396199B}" type="presParOf" srcId="{82099440-A921-4968-A611-1C663C4744E4}" destId="{34F9C272-7050-4A4F-A3A1-384DE18B87FB}" srcOrd="0" destOrd="0" presId="urn:microsoft.com/office/officeart/2005/8/layout/hierarchy5"/>
    <dgm:cxn modelId="{A495E3C8-6E31-4331-BC69-C17D2A7BE547}" type="presParOf" srcId="{82099440-A921-4968-A611-1C663C4744E4}" destId="{D8F0C080-4BCD-483B-907C-767B1C861800}" srcOrd="1" destOrd="0" presId="urn:microsoft.com/office/officeart/2005/8/layout/hierarchy5"/>
    <dgm:cxn modelId="{C72BB757-BF74-47C2-82DD-12AA178770A0}" type="presParOf" srcId="{D8F0C080-4BCD-483B-907C-767B1C861800}" destId="{5EBB45C9-00B1-47CA-A930-9BF16BC7A181}" srcOrd="0" destOrd="0" presId="urn:microsoft.com/office/officeart/2005/8/layout/hierarchy5"/>
    <dgm:cxn modelId="{2DEE0D3A-D665-4834-8A8A-C58D89E02F3D}" type="presParOf" srcId="{5EBB45C9-00B1-47CA-A930-9BF16BC7A181}" destId="{CC52CD01-2E27-4F50-9662-7E2E3CB05C3C}" srcOrd="0" destOrd="0" presId="urn:microsoft.com/office/officeart/2005/8/layout/hierarchy5"/>
    <dgm:cxn modelId="{867D47F0-8F30-418C-8F65-E79488B3D42D}" type="presParOf" srcId="{D8F0C080-4BCD-483B-907C-767B1C861800}" destId="{8758182F-EFBA-4FE7-913D-8B45182489FF}" srcOrd="1" destOrd="0" presId="urn:microsoft.com/office/officeart/2005/8/layout/hierarchy5"/>
    <dgm:cxn modelId="{97D9EE7C-B5F0-4C7E-92EE-8E88024D7884}" type="presParOf" srcId="{8758182F-EFBA-4FE7-913D-8B45182489FF}" destId="{A7E9E5B5-0B8C-41BE-ACBB-4DF1E6752149}" srcOrd="0" destOrd="0" presId="urn:microsoft.com/office/officeart/2005/8/layout/hierarchy5"/>
    <dgm:cxn modelId="{E97621E1-7657-4433-A66D-691154E87E33}" type="presParOf" srcId="{8758182F-EFBA-4FE7-913D-8B45182489FF}" destId="{3922DFA9-5441-4614-BB17-454E192F2B98}" srcOrd="1" destOrd="0" presId="urn:microsoft.com/office/officeart/2005/8/layout/hierarchy5"/>
    <dgm:cxn modelId="{14275059-73BB-4ABC-957F-4CC19B8D6199}" type="presParOf" srcId="{D8F0C080-4BCD-483B-907C-767B1C861800}" destId="{47071A33-1619-4931-A953-AB5216F2722E}" srcOrd="2" destOrd="0" presId="urn:microsoft.com/office/officeart/2005/8/layout/hierarchy5"/>
    <dgm:cxn modelId="{7D59C69F-91C2-46BB-B2F0-D921053FCE7A}" type="presParOf" srcId="{47071A33-1619-4931-A953-AB5216F2722E}" destId="{4D00AAD8-84B9-454F-9761-1B0B7F868922}" srcOrd="0" destOrd="0" presId="urn:microsoft.com/office/officeart/2005/8/layout/hierarchy5"/>
    <dgm:cxn modelId="{1FFAEB01-580A-4506-8193-A2CF70CEB242}" type="presParOf" srcId="{D8F0C080-4BCD-483B-907C-767B1C861800}" destId="{247DF999-DEA1-4D4B-AA6A-7ECC3BFB9560}" srcOrd="3" destOrd="0" presId="urn:microsoft.com/office/officeart/2005/8/layout/hierarchy5"/>
    <dgm:cxn modelId="{3592660D-21F9-477E-A914-B4736300FE10}" type="presParOf" srcId="{247DF999-DEA1-4D4B-AA6A-7ECC3BFB9560}" destId="{B8310DB6-1416-4129-B8CC-9E1A8C58BA43}" srcOrd="0" destOrd="0" presId="urn:microsoft.com/office/officeart/2005/8/layout/hierarchy5"/>
    <dgm:cxn modelId="{377D6994-560E-47A0-B9E4-1B32BD458A79}" type="presParOf" srcId="{247DF999-DEA1-4D4B-AA6A-7ECC3BFB9560}" destId="{4EF68293-C4CC-4943-9B68-A19BCFEC3B18}" srcOrd="1" destOrd="0" presId="urn:microsoft.com/office/officeart/2005/8/layout/hierarchy5"/>
    <dgm:cxn modelId="{EFD70F1F-578D-4D6A-A734-96160A0F2416}" type="presParOf" srcId="{4EF68293-C4CC-4943-9B68-A19BCFEC3B18}" destId="{376E90D6-A2D9-41D8-BF93-A2C470BADBD2}" srcOrd="0" destOrd="0" presId="urn:microsoft.com/office/officeart/2005/8/layout/hierarchy5"/>
    <dgm:cxn modelId="{49CC2906-4D0C-4EF7-9DAE-4D8F15932B34}" type="presParOf" srcId="{376E90D6-A2D9-41D8-BF93-A2C470BADBD2}" destId="{C0A6924B-6E15-4BFC-840B-CCDC14936094}" srcOrd="0" destOrd="0" presId="urn:microsoft.com/office/officeart/2005/8/layout/hierarchy5"/>
    <dgm:cxn modelId="{BE9EADF6-18EA-474C-A6E5-8757BFF8F424}" type="presParOf" srcId="{4EF68293-C4CC-4943-9B68-A19BCFEC3B18}" destId="{F7C545A3-8D41-4175-8D33-8F8BC6129402}" srcOrd="1" destOrd="0" presId="urn:microsoft.com/office/officeart/2005/8/layout/hierarchy5"/>
    <dgm:cxn modelId="{DE019DCA-5A82-4205-A69E-AE6AFDBCDF60}" type="presParOf" srcId="{F7C545A3-8D41-4175-8D33-8F8BC6129402}" destId="{CDD1950D-0EC6-4839-ACEF-3713A56B66BF}" srcOrd="0" destOrd="0" presId="urn:microsoft.com/office/officeart/2005/8/layout/hierarchy5"/>
    <dgm:cxn modelId="{3802BCFE-E75F-4C67-A3B2-473CC40FE4C1}" type="presParOf" srcId="{F7C545A3-8D41-4175-8D33-8F8BC6129402}" destId="{C94738B4-BFB8-4069-A0E1-18323ED9BBA3}" srcOrd="1" destOrd="0" presId="urn:microsoft.com/office/officeart/2005/8/layout/hierarchy5"/>
    <dgm:cxn modelId="{3613429E-BB47-4AE8-B4E5-A9BBCBF24280}" type="presParOf" srcId="{4EF68293-C4CC-4943-9B68-A19BCFEC3B18}" destId="{1DDECD7B-B2E2-49D9-BBBE-DC720232C636}" srcOrd="2" destOrd="0" presId="urn:microsoft.com/office/officeart/2005/8/layout/hierarchy5"/>
    <dgm:cxn modelId="{9AFDE51F-5997-47EF-A737-C2E84112D25F}" type="presParOf" srcId="{1DDECD7B-B2E2-49D9-BBBE-DC720232C636}" destId="{6D771FEB-2219-4F0C-A101-AB7EB8E581D1}" srcOrd="0" destOrd="0" presId="urn:microsoft.com/office/officeart/2005/8/layout/hierarchy5"/>
    <dgm:cxn modelId="{76B1D54D-6C74-4484-BE11-08749FB937CF}" type="presParOf" srcId="{4EF68293-C4CC-4943-9B68-A19BCFEC3B18}" destId="{85A78D49-E4A1-4FEF-A801-3D5AFD07DFCC}" srcOrd="3" destOrd="0" presId="urn:microsoft.com/office/officeart/2005/8/layout/hierarchy5"/>
    <dgm:cxn modelId="{C70308D6-0F95-4944-8740-243D61B094B2}" type="presParOf" srcId="{85A78D49-E4A1-4FEF-A801-3D5AFD07DFCC}" destId="{4BE55960-D3E3-4629-9DD1-3440E56BBD50}" srcOrd="0" destOrd="0" presId="urn:microsoft.com/office/officeart/2005/8/layout/hierarchy5"/>
    <dgm:cxn modelId="{25BF9DDD-7CA2-4D05-A514-C3025202CBA9}" type="presParOf" srcId="{85A78D49-E4A1-4FEF-A801-3D5AFD07DFCC}" destId="{3A92B62C-459B-4A84-B65B-2B0C6E72E327}" srcOrd="1" destOrd="0" presId="urn:microsoft.com/office/officeart/2005/8/layout/hierarchy5"/>
    <dgm:cxn modelId="{5B6FB94B-BA6A-4376-A261-1CEE86A8DDCE}" type="presParOf" srcId="{3A92B62C-459B-4A84-B65B-2B0C6E72E327}" destId="{B9F70E4F-3B69-4577-9059-B436EDB4C0E2}" srcOrd="0" destOrd="0" presId="urn:microsoft.com/office/officeart/2005/8/layout/hierarchy5"/>
    <dgm:cxn modelId="{40141F80-C37C-4FB0-BC36-DEF143A748B2}" type="presParOf" srcId="{B9F70E4F-3B69-4577-9059-B436EDB4C0E2}" destId="{E3E4C499-3E92-4A6A-A504-861DA002BAC5}" srcOrd="0" destOrd="0" presId="urn:microsoft.com/office/officeart/2005/8/layout/hierarchy5"/>
    <dgm:cxn modelId="{4729E7D6-DF50-4E96-B459-1E0173BA79A4}" type="presParOf" srcId="{3A92B62C-459B-4A84-B65B-2B0C6E72E327}" destId="{164DF16F-C1D5-4317-9E78-D210FFA6700C}" srcOrd="1" destOrd="0" presId="urn:microsoft.com/office/officeart/2005/8/layout/hierarchy5"/>
    <dgm:cxn modelId="{89A3CAA7-71D4-4F44-ABF2-432D3AC7EB96}" type="presParOf" srcId="{164DF16F-C1D5-4317-9E78-D210FFA6700C}" destId="{FA7B6C05-B1A2-4891-9122-770D39851660}" srcOrd="0" destOrd="0" presId="urn:microsoft.com/office/officeart/2005/8/layout/hierarchy5"/>
    <dgm:cxn modelId="{4217B392-5B56-4FF2-A9E6-A93B782B141D}" type="presParOf" srcId="{164DF16F-C1D5-4317-9E78-D210FFA6700C}" destId="{1F8E7090-75A1-4C61-BBB4-30F8EDF58314}" srcOrd="1" destOrd="0" presId="urn:microsoft.com/office/officeart/2005/8/layout/hierarchy5"/>
    <dgm:cxn modelId="{86723BB4-8DB1-4A84-A9D9-0785DEEA89EA}" type="presParOf" srcId="{56E58C9F-AC28-414C-9EE2-0E37FDA19749}" destId="{7A738738-D344-40C6-83D1-C55EFC13C577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EAA91-75DA-4550-B3C6-86A59B093AC1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5664A-BED1-4DE7-B370-BB458267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0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041848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5664A-BED1-4DE7-B370-BB4582675C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93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952909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450594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30705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972848"/>
          </a:xfrm>
        </p:spPr>
        <p:txBody>
          <a:bodyPr/>
          <a:lstStyle>
            <a:lvl1pPr marL="457200" indent="-4572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1pPr>
            <a:lvl2pPr marL="834217" indent="-457200">
              <a:lnSpc>
                <a:spcPct val="90000"/>
              </a:lnSpc>
              <a:buFont typeface="Wingdings" panose="05000000000000000000" pitchFamily="2" charset="2"/>
              <a:buChar char="Ø"/>
              <a:defRPr/>
            </a:lvl2pPr>
            <a:lvl3pPr marL="1096933" indent="-342900">
              <a:lnSpc>
                <a:spcPct val="90000"/>
              </a:lnSpc>
              <a:buFont typeface="Wingdings" panose="05000000000000000000" pitchFamily="2" charset="2"/>
              <a:buChar char="§"/>
              <a:defRPr/>
            </a:lvl3pPr>
            <a:lvl4pPr marL="1436909" indent="-342900">
              <a:lnSpc>
                <a:spcPct val="90000"/>
              </a:lnSpc>
              <a:buFont typeface="Wingdings" panose="05000000000000000000" pitchFamily="2" charset="2"/>
              <a:buChar char="§"/>
              <a:defRPr sz="2000"/>
            </a:lvl4pPr>
            <a:lvl5pPr marL="1768947" indent="-342900">
              <a:lnSpc>
                <a:spcPct val="90000"/>
              </a:lnSpc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74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47970"/>
            <a:ext cx="6858000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323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217A9-F33D-4D35-90AB-047783622248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71293C-9B5A-4F22-A807-4EF6A4741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7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9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0852123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190899"/>
            <a:ext cx="8363936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834217" lvl="1" indent="-457200">
              <a:buFont typeface="Wingdings" panose="05000000000000000000" pitchFamily="2" charset="2"/>
              <a:buChar char="Ø"/>
            </a:pPr>
            <a:r>
              <a:rPr lang="en-US" dirty="0" smtClean="0"/>
              <a:t>Second level</a:t>
            </a:r>
          </a:p>
          <a:p>
            <a:pPr marL="1096933"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1436909" lvl="3" indent="-342900"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</a:p>
          <a:p>
            <a:pPr marL="1768947" lvl="4" indent="-342900">
              <a:buFont typeface="Wingdings" panose="05000000000000000000" pitchFamily="2" charset="2"/>
              <a:buChar char="§"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209" y="6408804"/>
            <a:ext cx="399918" cy="399918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-12700" y="6608763"/>
            <a:ext cx="58111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b="0" dirty="0"/>
              <a:t>© </a:t>
            </a:r>
            <a:r>
              <a:rPr lang="en-US" sz="1200" b="0" dirty="0" smtClean="0"/>
              <a:t>2014 Eyal Vardi. </a:t>
            </a:r>
            <a:r>
              <a:rPr lang="en-US" sz="1200" b="0" dirty="0"/>
              <a:t>All rights reserved. Tel: 054-5-767-300, Email: </a:t>
            </a:r>
            <a:r>
              <a:rPr lang="en-US" sz="1200" b="0" dirty="0" smtClean="0"/>
              <a:t>evardi@gmail.com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308142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3" r:id="rId2"/>
    <p:sldLayoutId id="2147483666" r:id="rId3"/>
    <p:sldLayoutId id="2147483667" r:id="rId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1" kern="1200" cap="none" spc="-100" baseline="0" dirty="0">
          <a:ln w="3175">
            <a:noFill/>
          </a:ln>
          <a:solidFill>
            <a:schemeClr val="tx1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3000" b="0" kern="1200" dirty="0" smtClean="0">
          <a:solidFill>
            <a:schemeClr val="tx1">
              <a:alpha val="99000"/>
            </a:schemeClr>
          </a:solidFill>
          <a:latin typeface="+mn-lt"/>
          <a:ea typeface="+mn-ea"/>
          <a:cs typeface="Consolas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2800" b="0" kern="1200" dirty="0" smtClean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2400" b="0" kern="1200" dirty="0" smtClean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2000" b="0" kern="1200" dirty="0" smtClean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1800" b="0" kern="1200" dirty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Functions/arguments/caller" TargetMode="External"/><Relationship Id="rId2" Type="http://schemas.openxmlformats.org/officeDocument/2006/relationships/hyperlink" Target="https://developer.mozilla.org/en-US/docs/Web/JavaScript/Reference/Functions/arguments/callee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.mozilla.org/en-US/docs/Web/JavaScript/Reference/Functions/arguments/length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eyalvardi.wordpress.com/resources/html-5-course-resourses/javascript/" TargetMode="External"/><Relationship Id="rId2" Type="http://schemas.openxmlformats.org/officeDocument/2006/relationships/hyperlink" Target="http://www.amazon.com/Performance-JavaScript-Faster-Application-Interfaces/dp/059680279X/ref=sr_1_1?s=books&amp;ie=UTF8&amp;qid=1374243461&amp;sr=1-1&amp;keywords=high+performance+javascrip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hyperlink" Target="http://www.amazon.com/Professional-JavaScript-Developers-Nicholas-Zakas/dp/1118026691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eyalvardi.wordpress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08738" y="3043930"/>
            <a:ext cx="532652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Execution Context  </a:t>
            </a:r>
            <a:b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&amp; Scope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" name="Picture 2" descr="http://www.js-il.com/Content/2013/images/banner_ic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55" y="200170"/>
            <a:ext cx="380047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0" y="5346441"/>
            <a:ext cx="9144000" cy="1511559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96" y="5671027"/>
            <a:ext cx="18002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 descr="SmallEyalPi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847" y="5675313"/>
            <a:ext cx="1109663" cy="957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2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816" y="5675313"/>
            <a:ext cx="3823697" cy="738664"/>
          </a:xfrm>
          <a:ln algn="ctr"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dirty="0"/>
              <a:t>Eyal Vardi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dirty="0" smtClean="0"/>
              <a:t>Microsoft </a:t>
            </a:r>
            <a:r>
              <a:rPr lang="en-US" sz="1600" spc="120" dirty="0"/>
              <a:t>MVP </a:t>
            </a:r>
            <a:r>
              <a:rPr lang="en-US" sz="1600" spc="120" dirty="0" smtClean="0"/>
              <a:t>ASP.NET</a:t>
            </a:r>
            <a:r>
              <a:rPr lang="en-US" sz="1600" spc="120" dirty="0"/>
              <a:t/>
            </a:r>
            <a:br>
              <a:rPr lang="en-US" sz="1600" spc="120" dirty="0"/>
            </a:br>
            <a:r>
              <a:rPr lang="en-US" sz="1600" spc="120" dirty="0" smtClean="0"/>
              <a:t>blog: eyalvardi.wordpress.com</a:t>
            </a:r>
            <a:endParaRPr lang="en-US" sz="1600" spc="120" dirty="0"/>
          </a:p>
        </p:txBody>
      </p:sp>
    </p:spTree>
    <p:extLst>
      <p:ext uri="{BB962C8B-B14F-4D97-AF65-F5344CB8AC3E}">
        <p14:creationId xmlns:p14="http://schemas.microsoft.com/office/powerpoint/2010/main" val="94487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Chain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436" y="1099714"/>
            <a:ext cx="731077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color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"blue"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swapColors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color;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color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color,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anotherColor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and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tempColor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are all accessible here.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color and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anotherColor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are accessible here,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but not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tempColor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swapColors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//only color is accessible here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221063148"/>
              </p:ext>
            </p:extLst>
          </p:nvPr>
        </p:nvGraphicFramePr>
        <p:xfrm>
          <a:off x="4271212" y="533300"/>
          <a:ext cx="4792578" cy="2471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9621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Function Executing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754563" cy="2483757"/>
          </a:xfrm>
        </p:spPr>
        <p:txBody>
          <a:bodyPr/>
          <a:lstStyle/>
          <a:p>
            <a:r>
              <a:rPr lang="en-US" dirty="0" smtClean="0"/>
              <a:t>Each </a:t>
            </a:r>
            <a:r>
              <a:rPr lang="en-US" dirty="0"/>
              <a:t>execution context is </a:t>
            </a:r>
            <a:r>
              <a:rPr lang="en-US" b="1" dirty="0" smtClean="0"/>
              <a:t>unique</a:t>
            </a:r>
            <a:r>
              <a:rPr lang="en-US" dirty="0" smtClean="0"/>
              <a:t>.</a:t>
            </a:r>
          </a:p>
          <a:p>
            <a:pPr lvl="1"/>
            <a:r>
              <a:rPr lang="en-US" sz="2400" b="1" dirty="0" smtClean="0">
                <a:latin typeface="+mn-lt"/>
              </a:rPr>
              <a:t>multiple </a:t>
            </a:r>
            <a:r>
              <a:rPr lang="en-US" sz="2400" b="1" dirty="0">
                <a:latin typeface="+mn-lt"/>
              </a:rPr>
              <a:t>calls </a:t>
            </a:r>
            <a:r>
              <a:rPr lang="en-US" sz="2400" dirty="0">
                <a:latin typeface="+mn-lt"/>
              </a:rPr>
              <a:t>to the same function result in </a:t>
            </a:r>
            <a:r>
              <a:rPr lang="en-US" sz="2400" b="1" dirty="0">
                <a:latin typeface="+mn-lt"/>
              </a:rPr>
              <a:t>multiple execution contexts </a:t>
            </a:r>
            <a:r>
              <a:rPr lang="en-US" sz="2400" dirty="0" smtClean="0">
                <a:latin typeface="+mn-lt"/>
              </a:rPr>
              <a:t>being created</a:t>
            </a:r>
            <a:r>
              <a:rPr lang="en-US" sz="2400" dirty="0">
                <a:latin typeface="+mn-lt"/>
              </a:rPr>
              <a:t>. </a:t>
            </a:r>
            <a:endParaRPr lang="en-US" sz="2400" dirty="0" smtClean="0">
              <a:latin typeface="+mn-lt"/>
            </a:endParaRPr>
          </a:p>
          <a:p>
            <a:endParaRPr lang="en-US" sz="2400" dirty="0"/>
          </a:p>
          <a:p>
            <a:r>
              <a:rPr lang="en-US" dirty="0"/>
              <a:t>The execution context is </a:t>
            </a:r>
            <a:r>
              <a:rPr lang="en-US" b="1" dirty="0"/>
              <a:t>destroyed</a:t>
            </a:r>
            <a:r>
              <a:rPr lang="en-US" dirty="0"/>
              <a:t> once the function has been </a:t>
            </a:r>
            <a:r>
              <a:rPr lang="en-US" b="1" dirty="0" smtClean="0"/>
              <a:t>completely executed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72875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Activation Object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5112169"/>
          </a:xfrm>
        </p:spPr>
        <p:txBody>
          <a:bodyPr/>
          <a:lstStyle/>
          <a:p>
            <a:r>
              <a:rPr lang="en-US" dirty="0" smtClean="0"/>
              <a:t>Acts </a:t>
            </a:r>
            <a:r>
              <a:rPr lang="en-US" dirty="0"/>
              <a:t>as the variable object for this execution </a:t>
            </a:r>
            <a:r>
              <a:rPr lang="en-US" dirty="0" smtClean="0"/>
              <a:t>and contains </a:t>
            </a:r>
            <a:r>
              <a:rPr lang="en-US" dirty="0"/>
              <a:t>entries </a:t>
            </a:r>
            <a:r>
              <a:rPr lang="en-US" dirty="0" smtClean="0"/>
              <a:t>for:</a:t>
            </a:r>
          </a:p>
          <a:p>
            <a:pPr lvl="1">
              <a:lnSpc>
                <a:spcPct val="150000"/>
              </a:lnSpc>
            </a:pPr>
            <a:r>
              <a:rPr lang="en-US" sz="2400" b="1" dirty="0" smtClean="0">
                <a:latin typeface="+mj-lt"/>
              </a:rPr>
              <a:t>local variables</a:t>
            </a:r>
          </a:p>
          <a:p>
            <a:pPr lvl="1">
              <a:lnSpc>
                <a:spcPct val="150000"/>
              </a:lnSpc>
            </a:pPr>
            <a:r>
              <a:rPr lang="en-US" sz="2400" b="1" dirty="0" smtClean="0">
                <a:latin typeface="+mj-lt"/>
              </a:rPr>
              <a:t>named arguments</a:t>
            </a:r>
          </a:p>
          <a:p>
            <a:pPr lvl="1">
              <a:lnSpc>
                <a:spcPct val="150000"/>
              </a:lnSpc>
            </a:pPr>
            <a:r>
              <a:rPr lang="en-US" sz="2400" b="1" dirty="0" smtClean="0">
                <a:latin typeface="+mj-lt"/>
              </a:rPr>
              <a:t>Arguments collection</a:t>
            </a:r>
          </a:p>
          <a:p>
            <a:pPr lvl="1">
              <a:lnSpc>
                <a:spcPct val="150000"/>
              </a:lnSpc>
            </a:pPr>
            <a:r>
              <a:rPr lang="en-US" sz="2400" b="1" dirty="0" smtClean="0">
                <a:latin typeface="+mj-lt"/>
              </a:rPr>
              <a:t>this</a:t>
            </a:r>
          </a:p>
          <a:p>
            <a:pPr lvl="1"/>
            <a:endParaRPr lang="en-US" sz="1000" dirty="0" smtClean="0"/>
          </a:p>
          <a:p>
            <a:r>
              <a:rPr lang="en-US" dirty="0" smtClean="0"/>
              <a:t>Pushed </a:t>
            </a:r>
            <a:r>
              <a:rPr lang="en-US" dirty="0"/>
              <a:t>to the front of the scope chain</a:t>
            </a:r>
            <a:r>
              <a:rPr lang="en-US" dirty="0" smtClean="0"/>
              <a:t>.</a:t>
            </a:r>
          </a:p>
          <a:p>
            <a:endParaRPr lang="en-US" sz="1000" dirty="0">
              <a:latin typeface="Consolas" pitchFamily="49" charset="0"/>
            </a:endParaRPr>
          </a:p>
          <a:p>
            <a:r>
              <a:rPr lang="en-US" dirty="0" smtClean="0"/>
              <a:t>When </a:t>
            </a:r>
            <a:r>
              <a:rPr lang="en-US" dirty="0"/>
              <a:t>the </a:t>
            </a:r>
            <a:r>
              <a:rPr lang="en-US" dirty="0" smtClean="0"/>
              <a:t>execution context </a:t>
            </a:r>
            <a:r>
              <a:rPr lang="en-US" dirty="0"/>
              <a:t>is </a:t>
            </a:r>
            <a:r>
              <a:rPr lang="en-US" b="1" dirty="0"/>
              <a:t>destroyed</a:t>
            </a:r>
            <a:r>
              <a:rPr lang="en-US" dirty="0"/>
              <a:t>, so is the activation object.</a:t>
            </a:r>
          </a:p>
        </p:txBody>
      </p:sp>
    </p:spTree>
    <p:extLst>
      <p:ext uri="{BB962C8B-B14F-4D97-AF65-F5344CB8AC3E}">
        <p14:creationId xmlns:p14="http://schemas.microsoft.com/office/powerpoint/2010/main" val="1879297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1218795"/>
          </a:xfrm>
        </p:spPr>
        <p:txBody>
          <a:bodyPr/>
          <a:lstStyle/>
          <a:p>
            <a:r>
              <a:rPr lang="en-US" dirty="0"/>
              <a:t>Arguments is 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Array-like Object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416806"/>
              </p:ext>
            </p:extLst>
          </p:nvPr>
        </p:nvGraphicFramePr>
        <p:xfrm>
          <a:off x="7148243" y="225012"/>
          <a:ext cx="1752566" cy="1524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08249"/>
                <a:gridCol w="544317"/>
              </a:tblGrid>
              <a:tr h="2868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Activation object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68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arguments</a:t>
                      </a:r>
                      <a:endParaRPr 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2868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this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2868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named </a:t>
                      </a:r>
                      <a:r>
                        <a:rPr lang="en-US" sz="1400" dirty="0" err="1" smtClean="0"/>
                        <a:t>arg’s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2868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local </a:t>
                      </a:r>
                      <a:r>
                        <a:rPr lang="en-US" sz="1400" dirty="0" err="1" smtClean="0"/>
                        <a:t>var’s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89435" y="1923076"/>
            <a:ext cx="7879075" cy="23698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95DD"/>
                </a:solidFill>
                <a:effectLst/>
                <a:latin typeface="Courier"/>
                <a:hlinkClick r:id="rId2" tooltip="JavaScript/Reference/Functions_and_function_scope/arguments/callee"/>
              </a:rPr>
              <a:t>arguments.callee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rgbClr val="4D4E53"/>
              </a:solidFill>
              <a:effectLst/>
              <a:latin typeface="Open Sans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4D4E53"/>
                </a:solidFill>
                <a:latin typeface="Open Sans"/>
              </a:rPr>
              <a:t> </a:t>
            </a:r>
            <a:r>
              <a:rPr lang="en-US" altLang="en-US" dirty="0" smtClean="0">
                <a:solidFill>
                  <a:srgbClr val="4D4E53"/>
                </a:solidFill>
                <a:latin typeface="Open Sans"/>
              </a:rPr>
              <a:t>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D4E53"/>
                </a:solidFill>
                <a:effectLst/>
                <a:latin typeface="Open Sans"/>
              </a:rPr>
              <a:t>Reference to the currently executing function.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D4E53"/>
                </a:solidFill>
                <a:effectLst/>
                <a:latin typeface="Open Sans"/>
              </a:rPr>
            </a:b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4D4E53"/>
              </a:solidFill>
              <a:effectLst/>
              <a:latin typeface="Open 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95DD"/>
                </a:solidFill>
                <a:effectLst/>
                <a:latin typeface="Courier"/>
                <a:hlinkClick r:id="rId3" tooltip="JavaScript/Reference/Functions_and_function_scope/arguments/caller"/>
              </a:rPr>
              <a:t>arguments.caller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4D4E53"/>
                </a:solidFill>
                <a:effectLst/>
                <a:latin typeface="Open Sans"/>
              </a:rPr>
              <a:t> 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D4E53"/>
                </a:solidFill>
                <a:effectLst/>
                <a:latin typeface="Open Sans"/>
              </a:rPr>
              <a:t>    Reference to the function that invoked the currently executing function.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D4E53"/>
                </a:solidFill>
                <a:effectLst/>
                <a:latin typeface="Open Sans"/>
              </a:rPr>
            </a:b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4D4E53"/>
              </a:solidFill>
              <a:effectLst/>
              <a:latin typeface="Open 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95DD"/>
                </a:solidFill>
                <a:effectLst/>
                <a:latin typeface="Courier"/>
                <a:hlinkClick r:id="rId4" tooltip="JavaScript/Reference/Functions_and_function_scope/arguments/length"/>
              </a:rPr>
              <a:t>arguments.length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rgbClr val="4D4E53"/>
              </a:solidFill>
              <a:effectLst/>
              <a:latin typeface="Open Sans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D4E53"/>
                </a:solidFill>
                <a:effectLst/>
                <a:latin typeface="Open Sans"/>
              </a:rPr>
              <a:t>    Reference to the number of arguments passed to the function.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5362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vs. arguments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8686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arguments object is not an array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It is not a product of the Array </a:t>
            </a:r>
            <a:r>
              <a:rPr lang="en-US" dirty="0" smtClean="0"/>
              <a:t>constructor.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Changing </a:t>
            </a:r>
            <a:r>
              <a:rPr lang="en-US" dirty="0"/>
              <a:t>the length of arguments has no effect on its indexed </a:t>
            </a:r>
            <a:r>
              <a:rPr lang="en-US" dirty="0" smtClean="0"/>
              <a:t>properties.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4721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Make Arguments </a:t>
            </a:r>
            <a:r>
              <a:rPr lang="en-US" dirty="0"/>
              <a:t>a </a:t>
            </a:r>
            <a:r>
              <a:rPr lang="en-US" dirty="0" smtClean="0"/>
              <a:t>Real Array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3027" y="2317895"/>
            <a:ext cx="76167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222222"/>
                </a:solidFill>
                <a:latin typeface="Consolas" panose="020B0609020204030204" pitchFamily="49" charset="0"/>
              </a:rPr>
              <a:t>Array.prototype.slice.call</a:t>
            </a:r>
            <a:r>
              <a:rPr lang="en-US" sz="2800" dirty="0">
                <a:solidFill>
                  <a:srgbClr val="222222"/>
                </a:solidFill>
                <a:latin typeface="Consolas" panose="020B0609020204030204" pitchFamily="49" charset="0"/>
              </a:rPr>
              <a:t>(arguments)</a:t>
            </a:r>
            <a:endParaRPr lang="en-US" sz="280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653702" y="3284840"/>
            <a:ext cx="5836596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'0'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'zero'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'1'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'one'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'2'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'two'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'3'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'three'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'4'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'four'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sliced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Array.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prototype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slice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5271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1107996"/>
          </a:xfrm>
        </p:spPr>
        <p:txBody>
          <a:bodyPr/>
          <a:lstStyle/>
          <a:p>
            <a:r>
              <a:rPr lang="en-US" sz="4000" dirty="0"/>
              <a:t>Verifying all named arguments are supplied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89436" y="1756730"/>
            <a:ext cx="8628105" cy="46782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requireAllArgs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C4C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C4C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C4C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C4C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arguments.length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fn.length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C4C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"Expected"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fn.length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"arguments, got"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arguments.length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].join(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);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C4C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C4C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C4C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fn.apply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arguments);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C4C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   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C4C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C4C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divide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requireAllArgs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(a, b) {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C4C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a/b});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C4C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divide(2/5);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//"Expected 2 arguments, got 1"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divide(2,5);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//0.4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2307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585391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value of </a:t>
            </a:r>
            <a:r>
              <a:rPr lang="en-US" b="1" dirty="0" smtClean="0"/>
              <a:t>this</a:t>
            </a:r>
            <a:r>
              <a:rPr lang="en-US" dirty="0" smtClean="0"/>
              <a:t> is </a:t>
            </a:r>
            <a:r>
              <a:rPr lang="en-US" dirty="0"/>
              <a:t>not determined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until </a:t>
            </a:r>
            <a:r>
              <a:rPr lang="en-US" dirty="0"/>
              <a:t>the function is </a:t>
            </a:r>
            <a:r>
              <a:rPr lang="en-US" b="1" dirty="0" smtClean="0"/>
              <a:t>called</a:t>
            </a:r>
            <a:r>
              <a:rPr lang="en-US" dirty="0" smtClean="0"/>
              <a:t>.</a:t>
            </a:r>
          </a:p>
          <a:p>
            <a:endParaRPr lang="en-US" sz="1000" dirty="0"/>
          </a:p>
          <a:p>
            <a:r>
              <a:rPr lang="en-US" dirty="0" smtClean="0"/>
              <a:t>The rules for this:</a:t>
            </a:r>
          </a:p>
          <a:p>
            <a:pPr marL="891367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f(id)</a:t>
            </a:r>
            <a:r>
              <a:rPr lang="en-US" dirty="0" smtClean="0"/>
              <a:t> 		 	</a:t>
            </a:r>
            <a:r>
              <a:rPr lang="en-US" sz="2400" dirty="0" smtClean="0">
                <a:solidFill>
                  <a:srgbClr val="009900"/>
                </a:solidFill>
              </a:rPr>
              <a:t>// </a:t>
            </a:r>
            <a:r>
              <a:rPr lang="en-US" sz="2400" dirty="0">
                <a:solidFill>
                  <a:srgbClr val="009900"/>
                </a:solidFill>
              </a:rPr>
              <a:t>this == </a:t>
            </a:r>
            <a:r>
              <a:rPr lang="en-US" sz="2400" dirty="0" smtClean="0">
                <a:solidFill>
                  <a:srgbClr val="009900"/>
                </a:solidFill>
              </a:rPr>
              <a:t>window</a:t>
            </a:r>
          </a:p>
          <a:p>
            <a:pPr marL="891367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{}.f(id)</a:t>
            </a:r>
            <a:r>
              <a:rPr lang="en-US" sz="2400" dirty="0">
                <a:solidFill>
                  <a:srgbClr val="009900"/>
                </a:solidFill>
              </a:rPr>
              <a:t> </a:t>
            </a:r>
            <a:r>
              <a:rPr lang="en-US" sz="2400" dirty="0" smtClean="0">
                <a:solidFill>
                  <a:srgbClr val="009900"/>
                </a:solidFill>
              </a:rPr>
              <a:t>        	// </a:t>
            </a:r>
            <a:r>
              <a:rPr lang="en-US" sz="2400" dirty="0">
                <a:solidFill>
                  <a:srgbClr val="009900"/>
                </a:solidFill>
              </a:rPr>
              <a:t>this == </a:t>
            </a:r>
            <a:r>
              <a:rPr lang="en-US" sz="2400" dirty="0" smtClean="0">
                <a:solidFill>
                  <a:srgbClr val="009900"/>
                </a:solidFill>
              </a:rPr>
              <a:t>{}</a:t>
            </a:r>
            <a:endParaRPr lang="en-US" sz="2400" dirty="0">
              <a:solidFill>
                <a:srgbClr val="009900"/>
              </a:solidFill>
            </a:endParaRPr>
          </a:p>
          <a:p>
            <a:pPr marL="891367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</a:rPr>
              <a:t>f.call</a:t>
            </a:r>
            <a:r>
              <a:rPr lang="en-US" sz="2400" dirty="0" smtClean="0">
                <a:solidFill>
                  <a:schemeClr val="tx1"/>
                </a:solidFill>
              </a:rPr>
              <a:t>({},id)</a:t>
            </a:r>
            <a:r>
              <a:rPr lang="en-US" sz="2400" dirty="0">
                <a:solidFill>
                  <a:srgbClr val="009900"/>
                </a:solidFill>
              </a:rPr>
              <a:t> </a:t>
            </a:r>
            <a:r>
              <a:rPr lang="en-US" sz="2400" dirty="0" smtClean="0">
                <a:solidFill>
                  <a:srgbClr val="009900"/>
                </a:solidFill>
              </a:rPr>
              <a:t>   	// </a:t>
            </a:r>
            <a:r>
              <a:rPr lang="en-US" sz="2400" dirty="0">
                <a:solidFill>
                  <a:srgbClr val="009900"/>
                </a:solidFill>
              </a:rPr>
              <a:t>this == </a:t>
            </a:r>
            <a:r>
              <a:rPr lang="en-US" sz="2400" dirty="0" smtClean="0">
                <a:solidFill>
                  <a:srgbClr val="009900"/>
                </a:solidFill>
              </a:rPr>
              <a:t>{}</a:t>
            </a:r>
            <a:endParaRPr lang="en-US" sz="2400" dirty="0">
              <a:solidFill>
                <a:srgbClr val="009900"/>
              </a:solidFill>
            </a:endParaRPr>
          </a:p>
          <a:p>
            <a:pPr marL="891367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</a:rPr>
              <a:t>f.apply</a:t>
            </a:r>
            <a:r>
              <a:rPr lang="en-US" sz="2400" dirty="0" smtClean="0">
                <a:solidFill>
                  <a:schemeClr val="tx1"/>
                </a:solidFill>
              </a:rPr>
              <a:t>({},[id])</a:t>
            </a:r>
            <a:r>
              <a:rPr lang="en-US" sz="2400" dirty="0">
                <a:solidFill>
                  <a:srgbClr val="009900"/>
                </a:solidFill>
              </a:rPr>
              <a:t> </a:t>
            </a:r>
            <a:r>
              <a:rPr lang="en-US" sz="2400" dirty="0" smtClean="0">
                <a:solidFill>
                  <a:srgbClr val="009900"/>
                </a:solidFill>
              </a:rPr>
              <a:t>	// </a:t>
            </a:r>
            <a:r>
              <a:rPr lang="en-US" sz="2400" dirty="0">
                <a:solidFill>
                  <a:srgbClr val="009900"/>
                </a:solidFill>
              </a:rPr>
              <a:t>this == </a:t>
            </a:r>
            <a:r>
              <a:rPr lang="en-US" sz="2400" dirty="0" smtClean="0">
                <a:solidFill>
                  <a:srgbClr val="009900"/>
                </a:solidFill>
              </a:rPr>
              <a:t>{}</a:t>
            </a:r>
            <a:endParaRPr lang="en-US" sz="2400" dirty="0">
              <a:solidFill>
                <a:srgbClr val="009900"/>
              </a:solidFill>
            </a:endParaRPr>
          </a:p>
          <a:p>
            <a:pPr marL="891367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</a:rPr>
              <a:t>f.bind</a:t>
            </a:r>
            <a:r>
              <a:rPr lang="en-US" sz="2400" dirty="0" smtClean="0">
                <a:solidFill>
                  <a:schemeClr val="tx1"/>
                </a:solidFill>
              </a:rPr>
              <a:t>({})</a:t>
            </a:r>
            <a:r>
              <a:rPr lang="en-US" sz="2400" dirty="0">
                <a:solidFill>
                  <a:srgbClr val="009900"/>
                </a:solidFill>
              </a:rPr>
              <a:t> </a:t>
            </a:r>
            <a:r>
              <a:rPr lang="en-US" sz="2400" dirty="0" smtClean="0">
                <a:solidFill>
                  <a:srgbClr val="009900"/>
                </a:solidFill>
              </a:rPr>
              <a:t>      	// </a:t>
            </a:r>
            <a:r>
              <a:rPr lang="en-US" sz="2400" dirty="0">
                <a:solidFill>
                  <a:srgbClr val="009900"/>
                </a:solidFill>
              </a:rPr>
              <a:t>this == </a:t>
            </a:r>
            <a:r>
              <a:rPr lang="en-US" sz="2400" dirty="0" smtClean="0">
                <a:solidFill>
                  <a:srgbClr val="009900"/>
                </a:solidFill>
              </a:rPr>
              <a:t>{}</a:t>
            </a:r>
            <a:endParaRPr lang="en-US" sz="2400" dirty="0">
              <a:solidFill>
                <a:srgbClr val="009900"/>
              </a:solidFill>
            </a:endParaRPr>
          </a:p>
          <a:p>
            <a:pPr marL="891367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new f(id)        	</a:t>
            </a:r>
            <a:r>
              <a:rPr lang="en-US" sz="2400" dirty="0" smtClean="0">
                <a:solidFill>
                  <a:srgbClr val="009900"/>
                </a:solidFill>
              </a:rPr>
              <a:t>// </a:t>
            </a:r>
            <a:r>
              <a:rPr lang="en-US" sz="2400" dirty="0">
                <a:solidFill>
                  <a:srgbClr val="009900"/>
                </a:solidFill>
              </a:rPr>
              <a:t>this == </a:t>
            </a:r>
            <a:r>
              <a:rPr lang="en-US" sz="2400" dirty="0" smtClean="0">
                <a:solidFill>
                  <a:srgbClr val="009900"/>
                </a:solidFill>
              </a:rPr>
              <a:t>{}</a:t>
            </a:r>
            <a:endParaRPr lang="en-US" sz="2400" dirty="0">
              <a:solidFill>
                <a:srgbClr val="009900"/>
              </a:solidFill>
            </a:endParaRPr>
          </a:p>
          <a:p>
            <a:pPr marL="891367" lvl="1" indent="-514350">
              <a:buFont typeface="+mj-lt"/>
              <a:buAutoNum type="arabicPeriod"/>
            </a:pPr>
            <a:endParaRPr lang="en-US" dirty="0">
              <a:solidFill>
                <a:srgbClr val="0099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768506"/>
              </p:ext>
            </p:extLst>
          </p:nvPr>
        </p:nvGraphicFramePr>
        <p:xfrm>
          <a:off x="7148243" y="225012"/>
          <a:ext cx="1752566" cy="1524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08249"/>
                <a:gridCol w="544317"/>
              </a:tblGrid>
              <a:tr h="2868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Activation object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68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arguments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2868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this</a:t>
                      </a:r>
                      <a:endParaRPr 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2868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named </a:t>
                      </a:r>
                      <a:r>
                        <a:rPr lang="en-US" sz="1400" dirty="0" err="1" smtClean="0"/>
                        <a:t>arg’s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2868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local </a:t>
                      </a:r>
                      <a:r>
                        <a:rPr lang="en-US" sz="1400" dirty="0" err="1" smtClean="0"/>
                        <a:t>var’s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056434" y="2357562"/>
            <a:ext cx="469694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(id){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530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Example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89436" y="913089"/>
            <a:ext cx="836393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"Global"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Demo1() {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func1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()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.name; };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ObjA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= {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       name: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"A"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,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()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.name; }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   };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ObjB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= {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       name: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"B"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,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()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.name; }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   };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a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   alert( func1() );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   alert(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ObjA.getName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() );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   alert(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ObjB.getName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() );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}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Demo1();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30953" y="4810405"/>
            <a:ext cx="2005677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lvl="0">
              <a:lnSpc>
                <a:spcPct val="150000"/>
              </a:lnSpc>
              <a:tabLst>
                <a:tab pos="228600" algn="l"/>
              </a:tabLst>
            </a:pP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“Global” , “A” , “B”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470062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Call() Sample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436" y="1414444"/>
            <a:ext cx="836393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window.color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"red"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 = { color: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"blue"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sayColor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.color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sayColor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			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sayColor.call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sayColor.call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(window);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sayColor.call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(o);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05125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4616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Hoisting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Execution context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Closures</a:t>
            </a:r>
          </a:p>
          <a:p>
            <a:pPr>
              <a:lnSpc>
                <a:spcPct val="150000"/>
              </a:lnSpc>
            </a:pPr>
            <a:r>
              <a:rPr lang="en-US" dirty="0"/>
              <a:t>Variable Pattern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Recursion with functions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Garbage </a:t>
            </a:r>
            <a:r>
              <a:rPr lang="en-US" dirty="0"/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3167785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Apply() Sample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436" y="1443841"/>
            <a:ext cx="836393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fullName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fName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lName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fName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0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lName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fullName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this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 = "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cfn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fullName.apply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arguments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applyfullName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 =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afn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fullName.apply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fName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lName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callfullName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("E" ,"V"));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{name:'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cfn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:'E V'}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applyfullName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("E" ,"V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"));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{name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:'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afn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 V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61464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822311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solidFill>
                  <a:srgbClr val="C00000">
                    <a:alpha val="99000"/>
                  </a:srgbClr>
                </a:solidFill>
              </a:rPr>
              <a:t>var</a:t>
            </a:r>
            <a:r>
              <a:rPr lang="en-US" dirty="0" smtClean="0">
                <a:solidFill>
                  <a:srgbClr val="C00000">
                    <a:alpha val="99000"/>
                  </a:srgbClr>
                </a:solidFill>
              </a:rPr>
              <a:t> </a:t>
            </a:r>
            <a:r>
              <a:rPr lang="en-US" dirty="0"/>
              <a:t>automatically added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most </a:t>
            </a:r>
            <a:r>
              <a:rPr lang="en-US" b="1" dirty="0"/>
              <a:t>immediate context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available.</a:t>
            </a:r>
          </a:p>
          <a:p>
            <a:endParaRPr lang="en-US" sz="1400" dirty="0"/>
          </a:p>
          <a:p>
            <a:r>
              <a:rPr lang="en-US" dirty="0" smtClean="0"/>
              <a:t>If </a:t>
            </a:r>
            <a:r>
              <a:rPr lang="en-US" dirty="0"/>
              <a:t>a variable is initialized without first being declared, it </a:t>
            </a:r>
            <a:r>
              <a:rPr lang="en-US" dirty="0" smtClean="0"/>
              <a:t>gets </a:t>
            </a:r>
            <a:r>
              <a:rPr lang="en-US" dirty="0"/>
              <a:t>added to the </a:t>
            </a:r>
            <a:r>
              <a:rPr lang="en-US" b="1" dirty="0"/>
              <a:t>global context </a:t>
            </a:r>
            <a:r>
              <a:rPr lang="en-US" dirty="0" smtClean="0"/>
              <a:t>automatically.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206330"/>
              </p:ext>
            </p:extLst>
          </p:nvPr>
        </p:nvGraphicFramePr>
        <p:xfrm>
          <a:off x="7148243" y="225012"/>
          <a:ext cx="1752566" cy="1524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08249"/>
                <a:gridCol w="544317"/>
              </a:tblGrid>
              <a:tr h="2868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Activation object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68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arguments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2868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this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68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named </a:t>
                      </a:r>
                      <a:r>
                        <a:rPr lang="en-US" sz="1400" dirty="0" err="1" smtClean="0"/>
                        <a:t>arg’s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2868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local </a:t>
                      </a:r>
                      <a:r>
                        <a:rPr lang="en-US" sz="1400" dirty="0" err="1" smtClean="0"/>
                        <a:t>var’s</a:t>
                      </a:r>
                      <a:endParaRPr 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9337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Block-Level Scopes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830997"/>
          </a:xfrm>
        </p:spPr>
        <p:txBody>
          <a:bodyPr/>
          <a:lstStyle/>
          <a:p>
            <a:r>
              <a:rPr lang="en-US" dirty="0"/>
              <a:t>JavaScript’s lack of block-level scopes is a common source of confusion.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6116" y="2443275"/>
            <a:ext cx="79472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f(){</a:t>
            </a:r>
            <a:endParaRPr lang="en-US" sz="20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color =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"blue"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alert(color);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"blue"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18483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Block-Level Scopes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9435" y="1559096"/>
            <a:ext cx="50608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outputNumbers(count) {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count; i++) {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alert(i);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alert(i); </a:t>
            </a:r>
            <a:r>
              <a:rPr lang="en-US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//count</a:t>
            </a:r>
            <a:endParaRPr lang="en-US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3645" y="3503274"/>
            <a:ext cx="564035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Solutions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outputNumbers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(count)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count;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alert(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)()</a:t>
            </a:r>
            <a:r>
              <a:rPr lang="en-US" dirty="0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//causes an error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544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Chain Augmentation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83099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C00000">
                    <a:alpha val="99000"/>
                  </a:srgbClr>
                </a:solidFill>
              </a:rPr>
              <a:t>catch</a:t>
            </a:r>
            <a:r>
              <a:rPr lang="en-US" dirty="0"/>
              <a:t> block &amp; a </a:t>
            </a:r>
            <a:r>
              <a:rPr lang="en-US" dirty="0">
                <a:solidFill>
                  <a:srgbClr val="C00000">
                    <a:alpha val="99000"/>
                  </a:srgbClr>
                </a:solidFill>
              </a:rPr>
              <a:t>with</a:t>
            </a:r>
            <a:r>
              <a:rPr lang="en-US" dirty="0"/>
              <a:t> statement create </a:t>
            </a:r>
            <a:r>
              <a:rPr lang="en-US" b="1" dirty="0"/>
              <a:t>scope chain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31760" y="2413337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buildUrl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"?debug=true"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(location){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570622" y="3645568"/>
            <a:ext cx="3513214" cy="998621"/>
            <a:chOff x="5570622" y="3645568"/>
            <a:chExt cx="3513214" cy="998621"/>
          </a:xfrm>
        </p:grpSpPr>
        <p:sp>
          <p:nvSpPr>
            <p:cNvPr id="7" name="Right Brace 6"/>
            <p:cNvSpPr/>
            <p:nvPr/>
          </p:nvSpPr>
          <p:spPr>
            <a:xfrm>
              <a:off x="5570622" y="3645568"/>
              <a:ext cx="300790" cy="99862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955625" y="3836388"/>
              <a:ext cx="312821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Location</a:t>
              </a:r>
              <a:r>
                <a:rPr lang="he-IL" dirty="0" smtClean="0"/>
                <a:t> </a:t>
              </a:r>
              <a:r>
                <a:rPr lang="en-US" dirty="0" smtClean="0"/>
                <a:t>itself </a:t>
              </a:r>
              <a:r>
                <a:rPr lang="en-US" dirty="0"/>
                <a:t>is added to </a:t>
              </a:r>
            </a:p>
            <a:p>
              <a:r>
                <a:rPr lang="en-US" dirty="0"/>
                <a:t>the front of the scope chain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2779295"/>
            <a:ext cx="1347538" cy="2646947"/>
            <a:chOff x="0" y="2779295"/>
            <a:chExt cx="1347538" cy="2646947"/>
          </a:xfrm>
        </p:grpSpPr>
        <p:sp>
          <p:nvSpPr>
            <p:cNvPr id="9" name="Left Brace 8"/>
            <p:cNvSpPr/>
            <p:nvPr/>
          </p:nvSpPr>
          <p:spPr>
            <a:xfrm>
              <a:off x="1027111" y="2779295"/>
              <a:ext cx="320427" cy="264694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3779602"/>
              <a:ext cx="122302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function’s 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context</a:t>
              </a:r>
              <a:endParaRPr lang="en-US" dirty="0"/>
            </a:p>
          </p:txBody>
        </p:sp>
      </p:grpSp>
      <p:sp>
        <p:nvSpPr>
          <p:cNvPr id="11" name="Rounded Rectangular Callout 10"/>
          <p:cNvSpPr/>
          <p:nvPr/>
        </p:nvSpPr>
        <p:spPr bwMode="auto">
          <a:xfrm>
            <a:off x="3826042" y="5129730"/>
            <a:ext cx="2382253" cy="792345"/>
          </a:xfrm>
          <a:prstGeom prst="wedgeRoundRectCallout">
            <a:avLst>
              <a:gd name="adj1" fmla="val -60226"/>
              <a:gd name="adj2" fmla="val -15228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Add to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function context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510464" y="2405100"/>
            <a:ext cx="2382253" cy="792345"/>
          </a:xfrm>
          <a:prstGeom prst="wedgeRoundRectCallout">
            <a:avLst>
              <a:gd name="adj1" fmla="val -86994"/>
              <a:gd name="adj2" fmla="val 14229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Referring </a:t>
            </a:r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dirty="0" err="1">
                <a:solidFill>
                  <a:schemeClr val="tx1"/>
                </a:solidFill>
              </a:rPr>
              <a:t>location.href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9810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Chain Augmentation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796281"/>
              </p:ext>
            </p:extLst>
          </p:nvPr>
        </p:nvGraphicFramePr>
        <p:xfrm>
          <a:off x="5952933" y="2150117"/>
          <a:ext cx="2319553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71888"/>
                <a:gridCol w="114766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Activation object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Windows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arguments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[ 5 , 10 ]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qs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string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url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string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380121"/>
              </p:ext>
            </p:extLst>
          </p:nvPr>
        </p:nvGraphicFramePr>
        <p:xfrm>
          <a:off x="389436" y="3169006"/>
          <a:ext cx="1280744" cy="1249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3365"/>
                <a:gridCol w="357379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buildUrl</a:t>
                      </a:r>
                      <a:r>
                        <a:rPr lang="en-US" sz="1400" dirty="0" smtClean="0"/>
                        <a:t>()</a:t>
                      </a:r>
                    </a:p>
                    <a:p>
                      <a:pPr algn="ctr"/>
                      <a:r>
                        <a:rPr lang="en-US" sz="1400" dirty="0" smtClean="0"/>
                        <a:t>Execution context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Scope chain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209150"/>
              </p:ext>
            </p:extLst>
          </p:nvPr>
        </p:nvGraphicFramePr>
        <p:xfrm>
          <a:off x="2753195" y="3169006"/>
          <a:ext cx="1280744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3365"/>
                <a:gridCol w="357379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Scope Chain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129825"/>
              </p:ext>
            </p:extLst>
          </p:nvPr>
        </p:nvGraphicFramePr>
        <p:xfrm>
          <a:off x="5924943" y="4484621"/>
          <a:ext cx="2319553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71888"/>
                <a:gridCol w="114766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Global Object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Windows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windows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(object)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document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(object)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buildUrl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(function)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Elbow Connector 10"/>
          <p:cNvCxnSpPr/>
          <p:nvPr/>
        </p:nvCxnSpPr>
        <p:spPr>
          <a:xfrm flipV="1">
            <a:off x="1501006" y="3331029"/>
            <a:ext cx="1260855" cy="870181"/>
          </a:xfrm>
          <a:prstGeom prst="bentConnector3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V="1">
            <a:off x="3872204" y="2341984"/>
            <a:ext cx="2090061" cy="173549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3872204" y="4469363"/>
            <a:ext cx="2090061" cy="21460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995687"/>
              </p:ext>
            </p:extLst>
          </p:nvPr>
        </p:nvGraphicFramePr>
        <p:xfrm>
          <a:off x="5962265" y="928134"/>
          <a:ext cx="2319553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71888"/>
                <a:gridCol w="114766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with variable object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href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string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Elbow Connector 21"/>
          <p:cNvCxnSpPr>
            <a:endCxn id="21" idx="1"/>
          </p:cNvCxnSpPr>
          <p:nvPr/>
        </p:nvCxnSpPr>
        <p:spPr>
          <a:xfrm rot="5400000" flipH="1" flipV="1">
            <a:off x="3683662" y="1487519"/>
            <a:ext cx="2467147" cy="2090059"/>
          </a:xfrm>
          <a:prstGeom prst="bentConnector2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558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Scopes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521099" cy="4524315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dynamic </a:t>
            </a:r>
            <a:r>
              <a:rPr lang="en-US" dirty="0" smtClean="0"/>
              <a:t>scope is </a:t>
            </a:r>
            <a:r>
              <a:rPr lang="en-US" dirty="0"/>
              <a:t>one that </a:t>
            </a:r>
            <a:r>
              <a:rPr lang="en-US" b="1" dirty="0"/>
              <a:t>exists only through execution of code </a:t>
            </a:r>
            <a:r>
              <a:rPr lang="en-US" dirty="0"/>
              <a:t>and therefore cannot be </a:t>
            </a:r>
            <a:r>
              <a:rPr lang="en-US" dirty="0" smtClean="0"/>
              <a:t>determined simply </a:t>
            </a:r>
            <a:r>
              <a:rPr lang="en-US" dirty="0"/>
              <a:t>by </a:t>
            </a:r>
            <a:r>
              <a:rPr lang="en-US" b="1" dirty="0"/>
              <a:t>static </a:t>
            </a:r>
            <a:r>
              <a:rPr lang="en-US" b="1" dirty="0" smtClean="0"/>
              <a:t>analysis.</a:t>
            </a:r>
          </a:p>
          <a:p>
            <a:pPr lvl="1">
              <a:lnSpc>
                <a:spcPct val="150000"/>
              </a:lnSpc>
            </a:pPr>
            <a:r>
              <a:rPr lang="en-US" sz="3000" b="1" dirty="0">
                <a:latin typeface="+mn-lt"/>
              </a:rPr>
              <a:t>with</a:t>
            </a:r>
            <a:r>
              <a:rPr lang="en-US" sz="3000" dirty="0">
                <a:latin typeface="+mn-lt"/>
              </a:rPr>
              <a:t> </a:t>
            </a:r>
            <a:r>
              <a:rPr lang="en-US" sz="3000" dirty="0" smtClean="0">
                <a:latin typeface="+mn-lt"/>
              </a:rPr>
              <a:t>statement. </a:t>
            </a:r>
            <a:endParaRPr lang="en-US" sz="3000" dirty="0"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lang="en-US" sz="3000" b="1" dirty="0">
                <a:latin typeface="+mn-lt"/>
              </a:rPr>
              <a:t>catch</a:t>
            </a:r>
            <a:r>
              <a:rPr lang="en-US" sz="3000" dirty="0">
                <a:latin typeface="+mn-lt"/>
              </a:rPr>
              <a:t> clause of a  try-catch </a:t>
            </a:r>
            <a:r>
              <a:rPr lang="en-US" sz="3000" dirty="0" smtClean="0">
                <a:latin typeface="+mn-lt"/>
              </a:rPr>
              <a:t>statement.</a:t>
            </a:r>
            <a:endParaRPr lang="en-US" sz="3000" dirty="0"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lang="en-US" sz="3000" dirty="0">
                <a:latin typeface="+mn-lt"/>
              </a:rPr>
              <a:t>a function containing </a:t>
            </a:r>
            <a:r>
              <a:rPr lang="en-US" sz="3000" b="1" dirty="0" err="1">
                <a:latin typeface="+mn-lt"/>
              </a:rPr>
              <a:t>eval</a:t>
            </a:r>
            <a:r>
              <a:rPr lang="en-US" sz="3000" b="1" dirty="0" smtClean="0">
                <a:latin typeface="+mn-lt"/>
              </a:rPr>
              <a:t>()</a:t>
            </a:r>
            <a:r>
              <a:rPr lang="en-US" sz="3000" dirty="0" smtClean="0">
                <a:latin typeface="+mn-lt"/>
              </a:rPr>
              <a:t>.</a:t>
            </a:r>
            <a:endParaRPr lang="en-US" sz="3000" dirty="0">
              <a:latin typeface="+mn-lt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40989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Scopes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9435" y="1340982"/>
            <a:ext cx="797635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execute(code)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subroutine()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window;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(code);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what value is w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 = subroutine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49502" y="2725976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execute(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window = {};"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3364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Closures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88117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830997"/>
          </a:xfrm>
        </p:spPr>
        <p:txBody>
          <a:bodyPr/>
          <a:lstStyle/>
          <a:p>
            <a:r>
              <a:rPr lang="en-US" dirty="0" smtClean="0"/>
              <a:t>Closures are </a:t>
            </a:r>
            <a:r>
              <a:rPr lang="en-US" dirty="0"/>
              <a:t>functions that have access to variables from another function’s scope</a:t>
            </a:r>
            <a:r>
              <a:rPr lang="en-US" dirty="0" smtClean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389436" y="2413338"/>
            <a:ext cx="87545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addEvent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"xdi9592"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"save-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(event)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saveDocument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215812" y="4674637"/>
            <a:ext cx="1800808" cy="886408"/>
          </a:xfrm>
          <a:prstGeom prst="wedgeRoundRectCallout">
            <a:avLst>
              <a:gd name="adj1" fmla="val -45185"/>
              <a:gd name="adj2" fmla="val -7750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1"/>
                </a:solidFill>
              </a:rPr>
              <a:t>From parent scope</a:t>
            </a:r>
          </a:p>
        </p:txBody>
      </p:sp>
    </p:spTree>
    <p:extLst>
      <p:ext uri="{BB962C8B-B14F-4D97-AF65-F5344CB8AC3E}">
        <p14:creationId xmlns:p14="http://schemas.microsoft.com/office/powerpoint/2010/main" val="2348213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246495"/>
          </a:xfrm>
        </p:spPr>
        <p:txBody>
          <a:bodyPr/>
          <a:lstStyle/>
          <a:p>
            <a:r>
              <a:rPr lang="en-US" dirty="0"/>
              <a:t>JavaScript  program </a:t>
            </a:r>
            <a:r>
              <a:rPr lang="en-US" dirty="0" smtClean="0"/>
              <a:t>isn’t </a:t>
            </a:r>
            <a:r>
              <a:rPr lang="en-US" dirty="0"/>
              <a:t>interpreted </a:t>
            </a:r>
            <a:r>
              <a:rPr lang="en-US" dirty="0" smtClean="0"/>
              <a:t>line by line</a:t>
            </a:r>
            <a:r>
              <a:rPr lang="en-US" dirty="0"/>
              <a:t>, top-down in order, as the program executes.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826851" y="2962710"/>
            <a:ext cx="23638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console.log(d);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03132" y="2962710"/>
            <a:ext cx="2286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console.log(d);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 bwMode="auto">
          <a:xfrm>
            <a:off x="3750012" y="3438727"/>
            <a:ext cx="1293779" cy="52529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4672" y="5272791"/>
            <a:ext cx="732492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Only the declarations themselves are hoisted, while any assignments or other executable logic are left in place.</a:t>
            </a:r>
          </a:p>
        </p:txBody>
      </p:sp>
    </p:spTree>
    <p:extLst>
      <p:ext uri="{BB962C8B-B14F-4D97-AF65-F5344CB8AC3E}">
        <p14:creationId xmlns:p14="http://schemas.microsoft.com/office/powerpoint/2010/main" val="11563758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3666934" y="4525055"/>
          <a:ext cx="1280744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3365"/>
                <a:gridCol w="357379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Scope Chain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 Scope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163395"/>
          </a:xfrm>
        </p:spPr>
        <p:txBody>
          <a:bodyPr/>
          <a:lstStyle/>
          <a:p>
            <a:r>
              <a:rPr lang="en-US" sz="2800" dirty="0"/>
              <a:t>When the closure is created, </a:t>
            </a:r>
            <a:r>
              <a:rPr lang="en-US" sz="2800" dirty="0" smtClean="0"/>
              <a:t>its [[</a:t>
            </a:r>
            <a:r>
              <a:rPr lang="en-US" sz="2800" dirty="0"/>
              <a:t>Scope</a:t>
            </a:r>
            <a:r>
              <a:rPr lang="en-US" sz="2800" dirty="0" smtClean="0"/>
              <a:t>]] property </a:t>
            </a:r>
            <a:r>
              <a:rPr lang="en-US" sz="2800" dirty="0"/>
              <a:t>is initialized with function activation </a:t>
            </a:r>
            <a:r>
              <a:rPr lang="en-US" sz="2800" dirty="0" smtClean="0"/>
              <a:t>object and global object.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671387" y="2345585"/>
          <a:ext cx="2319553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71888"/>
                <a:gridCol w="114766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Activation object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Windows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arguments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[]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“xdi9592”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89435" y="3169006"/>
          <a:ext cx="1905895" cy="889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4074"/>
                <a:gridCol w="531821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addEvent</a:t>
                      </a:r>
                      <a:r>
                        <a:rPr lang="en-US" sz="1400" dirty="0" smtClean="0"/>
                        <a:t>()</a:t>
                      </a:r>
                    </a:p>
                    <a:p>
                      <a:pPr algn="ctr"/>
                      <a:r>
                        <a:rPr lang="en-US" sz="1400" dirty="0" smtClean="0"/>
                        <a:t>Execution context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Scope chain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666934" y="2784100"/>
          <a:ext cx="1280744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3365"/>
                <a:gridCol w="357379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Scope Chain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690049" y="4503285"/>
          <a:ext cx="2319553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71888"/>
                <a:gridCol w="114766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Global Object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Windows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windows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(object)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document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(object)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addEvent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(function)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saveDoc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(function)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Elbow Connector 8"/>
          <p:cNvCxnSpPr/>
          <p:nvPr/>
        </p:nvCxnSpPr>
        <p:spPr>
          <a:xfrm flipV="1">
            <a:off x="2052735" y="2998576"/>
            <a:ext cx="1614196" cy="882959"/>
          </a:xfrm>
          <a:prstGeom prst="bentConnector3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flipV="1">
            <a:off x="4730621" y="3429000"/>
            <a:ext cx="1940769" cy="166600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flipV="1">
            <a:off x="4730620" y="4674637"/>
            <a:ext cx="1940768" cy="8148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4730618" y="3770784"/>
            <a:ext cx="1940770" cy="90385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flipV="1">
            <a:off x="4730616" y="2509935"/>
            <a:ext cx="1940772" cy="86634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389436" y="4506393"/>
          <a:ext cx="1905895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4074"/>
                <a:gridCol w="531821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Closure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[[Scope]]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Elbow Connector 24"/>
          <p:cNvCxnSpPr/>
          <p:nvPr/>
        </p:nvCxnSpPr>
        <p:spPr>
          <a:xfrm flipV="1">
            <a:off x="2052735" y="4739951"/>
            <a:ext cx="1614196" cy="342124"/>
          </a:xfrm>
          <a:prstGeom prst="bentConnector3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2957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 Execution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825554" y="3088141"/>
          <a:ext cx="1280744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3365"/>
                <a:gridCol w="357379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Scope Chain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671387" y="2505940"/>
          <a:ext cx="2319553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71888"/>
                <a:gridCol w="114766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Activation object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Windows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arguments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[]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“xdi9592”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690049" y="4503285"/>
          <a:ext cx="2319553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71888"/>
                <a:gridCol w="114766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Global Object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Windows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windows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(object)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document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(object)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addEvent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(function)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saveDoc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(function)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Elbow Connector 10"/>
          <p:cNvCxnSpPr/>
          <p:nvPr/>
        </p:nvCxnSpPr>
        <p:spPr>
          <a:xfrm flipV="1">
            <a:off x="4917233" y="3429001"/>
            <a:ext cx="1754157" cy="58316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17" idx="1"/>
          </p:cNvCxnSpPr>
          <p:nvPr/>
        </p:nvCxnSpPr>
        <p:spPr>
          <a:xfrm rot="5400000" flipH="1" flipV="1">
            <a:off x="4560038" y="1533812"/>
            <a:ext cx="2468547" cy="1754153"/>
          </a:xfrm>
          <a:prstGeom prst="bentConnector2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548056" y="3069479"/>
          <a:ext cx="1905895" cy="889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4074"/>
                <a:gridCol w="531821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Closure</a:t>
                      </a:r>
                    </a:p>
                    <a:p>
                      <a:pPr algn="ctr"/>
                      <a:r>
                        <a:rPr lang="en-US" sz="1400" dirty="0" smtClean="0"/>
                        <a:t>execution</a:t>
                      </a:r>
                      <a:r>
                        <a:rPr lang="en-US" sz="1400" baseline="0" dirty="0" smtClean="0"/>
                        <a:t> context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[[Scope]]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Elbow Connector 15"/>
          <p:cNvCxnSpPr/>
          <p:nvPr/>
        </p:nvCxnSpPr>
        <p:spPr>
          <a:xfrm flipV="1">
            <a:off x="2192694" y="3303037"/>
            <a:ext cx="1632857" cy="494522"/>
          </a:xfrm>
          <a:prstGeom prst="bentConnector3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6671388" y="361274"/>
          <a:ext cx="2319553" cy="1630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71888"/>
                <a:gridCol w="114766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Activation object (closure)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Windows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arguments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[]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event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(object)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Elbow Connector 19"/>
          <p:cNvCxnSpPr/>
          <p:nvPr/>
        </p:nvCxnSpPr>
        <p:spPr>
          <a:xfrm>
            <a:off x="4917233" y="4366727"/>
            <a:ext cx="1754155" cy="29857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5442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830997"/>
          </a:xfrm>
        </p:spPr>
        <p:txBody>
          <a:bodyPr/>
          <a:lstStyle/>
          <a:p>
            <a:r>
              <a:rPr lang="en-US" dirty="0" smtClean="0"/>
              <a:t>Closures are </a:t>
            </a:r>
            <a:r>
              <a:rPr lang="en-US" dirty="0"/>
              <a:t>functions that have access to variables from another function’s scope</a:t>
            </a:r>
            <a:r>
              <a:rPr lang="en-US" dirty="0" smtClean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780062" y="2357378"/>
            <a:ext cx="8147370" cy="4201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createComparisonFunction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(object1, object2)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value1 = object1[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value2 = object2[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(value1 &lt; value2)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(value1 &gt; value2)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853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 </a:t>
            </a:r>
            <a:r>
              <a:rPr lang="en-US" dirty="0" smtClean="0"/>
              <a:t>Execution Context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435" y="1274536"/>
            <a:ext cx="861018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createComparisonFunction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(object1, object2)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{...}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//create function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compareNames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createComparisonFunction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 function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compareNames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 name: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"Nicholas"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 { name: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"Greg"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dereference function - memory can now be reclaimed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compareNames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102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 </a:t>
            </a:r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436" y="1274536"/>
            <a:ext cx="8147370" cy="877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createComparisonFunction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compare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createComparisonFunction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2674018"/>
            <a:ext cx="69151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907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 </a:t>
            </a:r>
            <a:r>
              <a:rPr lang="en-US" dirty="0" smtClean="0"/>
              <a:t>Execution Context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435" y="1274536"/>
            <a:ext cx="861018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createComparisonFunction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propertyName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function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(object1, object2)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{...}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bg1">
                  <a:lumMod val="9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//create function</a:t>
            </a:r>
          </a:p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compareNames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createComparisonFunction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("name");</a:t>
            </a:r>
          </a:p>
          <a:p>
            <a:endParaRPr lang="en-US" dirty="0" smtClean="0">
              <a:solidFill>
                <a:schemeClr val="bg1">
                  <a:lumMod val="9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 function</a:t>
            </a:r>
          </a:p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compareNames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 name: "Nicholas" }, { name: "Greg"});</a:t>
            </a:r>
          </a:p>
          <a:p>
            <a:endParaRPr lang="en-US" dirty="0" smtClean="0">
              <a:solidFill>
                <a:schemeClr val="bg1">
                  <a:lumMod val="9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dereference function - memory can now be reclaimed</a:t>
            </a:r>
          </a:p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compareNames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null;</a:t>
            </a:r>
            <a:endParaRPr lang="en-US" dirty="0" smtClean="0">
              <a:solidFill>
                <a:schemeClr val="bg1">
                  <a:lumMod val="9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219204"/>
            <a:ext cx="68865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254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 and Variables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692771"/>
          </a:xfrm>
        </p:spPr>
        <p:txBody>
          <a:bodyPr/>
          <a:lstStyle/>
          <a:p>
            <a:r>
              <a:rPr lang="en-US" dirty="0"/>
              <a:t>There is one notable side effect of this scope-chain configuration. </a:t>
            </a:r>
            <a:endParaRPr lang="en-US" dirty="0" smtClean="0"/>
          </a:p>
          <a:p>
            <a:pPr lvl="1"/>
            <a:r>
              <a:rPr lang="en-US" dirty="0" smtClean="0">
                <a:latin typeface="+mn-lt"/>
              </a:rPr>
              <a:t>The </a:t>
            </a:r>
            <a:r>
              <a:rPr lang="en-US" dirty="0">
                <a:latin typeface="+mn-lt"/>
              </a:rPr>
              <a:t>closure always gets </a:t>
            </a:r>
            <a:r>
              <a:rPr lang="en-US" b="1" dirty="0">
                <a:latin typeface="+mn-lt"/>
              </a:rPr>
              <a:t>the last </a:t>
            </a:r>
            <a:r>
              <a:rPr lang="en-US" b="1" dirty="0" smtClean="0">
                <a:latin typeface="+mn-lt"/>
              </a:rPr>
              <a:t>value </a:t>
            </a:r>
            <a:r>
              <a:rPr lang="en-US" dirty="0">
                <a:latin typeface="+mn-lt"/>
              </a:rPr>
              <a:t>of any variable from the containing function.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191126" y="3219152"/>
            <a:ext cx="75622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createFunctions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10; i++)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result[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1405" y="5085165"/>
            <a:ext cx="39867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Every </a:t>
            </a:r>
            <a:r>
              <a:rPr lang="en-US" sz="2000" b="1" dirty="0"/>
              <a:t>function returns </a:t>
            </a:r>
            <a:r>
              <a:rPr lang="en-US" sz="2000" b="1" dirty="0" smtClean="0"/>
              <a:t>10, why?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120686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436" y="1305888"/>
            <a:ext cx="836393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createFunctions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Array();</a:t>
            </a:r>
          </a:p>
          <a:p>
            <a:pPr>
              <a:lnSpc>
                <a:spcPct val="150000"/>
              </a:lnSpc>
            </a:pP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i=0; i &lt; 10; i++){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result[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2000" b="1" dirty="0" smtClean="0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1" dirty="0" smtClean="0">
                <a:solidFill>
                  <a:srgbClr val="0000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b="1" dirty="0" smtClean="0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1" dirty="0" err="1" smtClean="0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sz="2000" b="1" dirty="0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})(</a:t>
            </a:r>
            <a:r>
              <a:rPr lang="en-US" sz="2000" b="1" dirty="0" err="1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b="1" dirty="0" smtClean="0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b="1" dirty="0">
              <a:solidFill>
                <a:srgbClr val="0000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724174" y="3970421"/>
            <a:ext cx="5029200" cy="1143000"/>
          </a:xfrm>
          <a:prstGeom prst="wedgeRoundRectCallout">
            <a:avLst>
              <a:gd name="adj1" fmla="val -77426"/>
              <a:gd name="adj2" fmla="val -5223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457200" indent="-457200" defTabSz="914099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200" dirty="0" smtClean="0">
                <a:solidFill>
                  <a:schemeClr val="tx1"/>
                </a:solidFill>
              </a:rPr>
              <a:t>Called immediately </a:t>
            </a:r>
          </a:p>
          <a:p>
            <a:pPr marL="457200" indent="-457200" defTabSz="914099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C</a:t>
            </a:r>
            <a:r>
              <a:rPr lang="en-US" sz="2200" dirty="0" smtClean="0">
                <a:solidFill>
                  <a:schemeClr val="tx1"/>
                </a:solidFill>
              </a:rPr>
              <a:t>reate scope</a:t>
            </a:r>
          </a:p>
          <a:p>
            <a:pPr marL="457200" indent="-457200" defTabSz="914099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200" dirty="0" smtClean="0">
                <a:solidFill>
                  <a:schemeClr val="tx1"/>
                </a:solidFill>
              </a:rPr>
              <a:t>I is </a:t>
            </a:r>
            <a:r>
              <a:rPr lang="en-US" sz="2200" dirty="0">
                <a:solidFill>
                  <a:schemeClr val="tx1"/>
                </a:solidFill>
              </a:rPr>
              <a:t>copied into the argument </a:t>
            </a:r>
            <a:r>
              <a:rPr lang="en-US" sz="2200" dirty="0" err="1">
                <a:solidFill>
                  <a:schemeClr val="tx1"/>
                </a:solidFill>
              </a:rPr>
              <a:t>num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1287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this Object </a:t>
            </a:r>
            <a:r>
              <a:rPr lang="en-US" dirty="0" smtClean="0"/>
              <a:t>Inside Closures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4934" y="1256217"/>
            <a:ext cx="7911163" cy="3371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 Window"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object =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name 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"My Object"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getNameFunc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object.getNameFunc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()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44418" y="4061478"/>
            <a:ext cx="3512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"The Window" </a:t>
            </a:r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(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 non-strict mode)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302173" y="4563702"/>
            <a:ext cx="1242245" cy="889265"/>
            <a:chOff x="2123174" y="5143584"/>
            <a:chExt cx="6204769" cy="889265"/>
          </a:xfrm>
        </p:grpSpPr>
        <p:sp>
          <p:nvSpPr>
            <p:cNvPr id="9" name="Left Brace 8"/>
            <p:cNvSpPr/>
            <p:nvPr/>
          </p:nvSpPr>
          <p:spPr>
            <a:xfrm rot="16200000">
              <a:off x="2679836" y="4586922"/>
              <a:ext cx="421106" cy="153442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49907" y="5617351"/>
              <a:ext cx="6078036" cy="4154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 smtClean="0">
                  <a:gradFill>
                    <a:gsLst>
                      <a:gs pos="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</a:rPr>
                <a:t>global= this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637801" y="4563702"/>
            <a:ext cx="1534429" cy="889265"/>
            <a:chOff x="2123174" y="5143584"/>
            <a:chExt cx="1534429" cy="889265"/>
          </a:xfrm>
        </p:grpSpPr>
        <p:sp>
          <p:nvSpPr>
            <p:cNvPr id="12" name="Left Brace 11"/>
            <p:cNvSpPr/>
            <p:nvPr/>
          </p:nvSpPr>
          <p:spPr>
            <a:xfrm rot="16200000">
              <a:off x="2679836" y="4586922"/>
              <a:ext cx="421106" cy="153442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49906" y="5617351"/>
              <a:ext cx="1279196" cy="4154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gradFill>
                    <a:gsLst>
                      <a:gs pos="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</a:rPr>
                <a:t>o</a:t>
              </a:r>
              <a:r>
                <a:rPr lang="en-US" dirty="0" smtClean="0">
                  <a:gradFill>
                    <a:gsLst>
                      <a:gs pos="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</a:rPr>
                <a:t>bject = this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17699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436" y="1311766"/>
            <a:ext cx="836393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 Window"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object =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name 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"My Object"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getNameFunc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self.name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};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object.getNameFunc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59480" y="4635753"/>
            <a:ext cx="195758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"My Object"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280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First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575816"/>
          </a:xfrm>
        </p:spPr>
        <p:txBody>
          <a:bodyPr/>
          <a:lstStyle/>
          <a:p>
            <a:r>
              <a:rPr lang="en-US" dirty="0"/>
              <a:t>Both </a:t>
            </a:r>
            <a:r>
              <a:rPr lang="en-US" dirty="0" smtClean="0"/>
              <a:t>function declarations </a:t>
            </a:r>
            <a:r>
              <a:rPr lang="en-US" dirty="0"/>
              <a:t>and variable </a:t>
            </a:r>
            <a:r>
              <a:rPr lang="en-US" dirty="0" smtClean="0"/>
              <a:t>declarations </a:t>
            </a:r>
            <a:r>
              <a:rPr lang="en-US" dirty="0"/>
              <a:t>are hoisted. </a:t>
            </a:r>
            <a:endParaRPr lang="en-US" dirty="0" smtClean="0"/>
          </a:p>
          <a:p>
            <a:endParaRPr lang="en-US" sz="1400" dirty="0" smtClean="0"/>
          </a:p>
          <a:p>
            <a:r>
              <a:rPr lang="en-US" dirty="0" smtClean="0"/>
              <a:t>Functions </a:t>
            </a:r>
            <a:r>
              <a:rPr lang="en-US" dirty="0"/>
              <a:t>are </a:t>
            </a:r>
            <a:r>
              <a:rPr lang="en-US" dirty="0" smtClean="0"/>
              <a:t>hoisted first </a:t>
            </a:r>
            <a:r>
              <a:rPr lang="en-US" dirty="0"/>
              <a:t>, and then variables.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787940" y="3102197"/>
            <a:ext cx="2879387" cy="3370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test()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console.log(1);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console.log(2);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05855" y="3102197"/>
            <a:ext cx="3638145" cy="2954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test()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console.log(1);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console.log(2);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3939701" y="4316974"/>
            <a:ext cx="1293779" cy="52529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3837933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With Bind Function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436" y="1311766"/>
            <a:ext cx="83639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 Window"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object =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name 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"My Object"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getNameFunc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b="1" dirty="0" smtClean="0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.bind(</a:t>
            </a:r>
            <a:r>
              <a:rPr lang="en-US" b="1" dirty="0">
                <a:solidFill>
                  <a:srgbClr val="0000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b="1" dirty="0" smtClean="0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rgbClr val="0000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object.getNameFunc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83216" y="4220255"/>
            <a:ext cx="195758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"My Object"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112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Closures vs. Prototypes</a:t>
            </a:r>
          </a:p>
        </p:txBody>
      </p:sp>
      <p:sp>
        <p:nvSpPr>
          <p:cNvPr id="2304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84188" y="1932682"/>
            <a:ext cx="3311804" cy="3600986"/>
          </a:xfrm>
          <a:noFill/>
          <a:ln w="12700" cap="flat" algn="ctr">
            <a:noFill/>
          </a:ln>
        </p:spPr>
        <p:txBody>
          <a:bodyPr wrap="none" anchor="ctr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function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Point(x, y) 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var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_x = x;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var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_y = y;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this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.getX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return _x;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this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.getY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return _y;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30406" name="Rectangle 6"/>
          <p:cNvSpPr>
            <a:spLocks noChangeArrowheads="1"/>
          </p:cNvSpPr>
          <p:nvPr/>
        </p:nvSpPr>
        <p:spPr bwMode="auto">
          <a:xfrm>
            <a:off x="4922839" y="1932682"/>
            <a:ext cx="4221162" cy="3671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Point(x, y) </a:t>
            </a:r>
          </a:p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._x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x;</a:t>
            </a:r>
          </a:p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._y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y;</a:t>
            </a:r>
          </a:p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Point.prototype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getX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function(){</a:t>
            </a:r>
          </a:p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	return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._x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;},</a:t>
            </a:r>
          </a:p>
          <a:p>
            <a:pPr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getY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function() {</a:t>
            </a:r>
          </a:p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._y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30407" name="Text Box 7"/>
          <p:cNvSpPr txBox="1">
            <a:spLocks noChangeArrowheads="1"/>
          </p:cNvSpPr>
          <p:nvPr/>
        </p:nvSpPr>
        <p:spPr bwMode="auto">
          <a:xfrm>
            <a:off x="512763" y="1292225"/>
            <a:ext cx="1330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Closure</a:t>
            </a:r>
          </a:p>
        </p:txBody>
      </p:sp>
      <p:sp>
        <p:nvSpPr>
          <p:cNvPr id="230408" name="Text Box 8"/>
          <p:cNvSpPr txBox="1">
            <a:spLocks noChangeArrowheads="1"/>
          </p:cNvSpPr>
          <p:nvPr/>
        </p:nvSpPr>
        <p:spPr bwMode="auto">
          <a:xfrm>
            <a:off x="4922838" y="1282700"/>
            <a:ext cx="16208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Prototype</a:t>
            </a:r>
          </a:p>
        </p:txBody>
      </p:sp>
      <p:sp>
        <p:nvSpPr>
          <p:cNvPr id="230409" name="Text Box 9"/>
          <p:cNvSpPr txBox="1">
            <a:spLocks noChangeArrowheads="1"/>
          </p:cNvSpPr>
          <p:nvPr/>
        </p:nvSpPr>
        <p:spPr bwMode="auto">
          <a:xfrm>
            <a:off x="2552700" y="339883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289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Variable Pattern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95143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Privileged Method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246495"/>
          </a:xfrm>
        </p:spPr>
        <p:txBody>
          <a:bodyPr/>
          <a:lstStyle/>
          <a:p>
            <a:r>
              <a:rPr lang="en-US" dirty="0"/>
              <a:t>A privileged </a:t>
            </a:r>
            <a:r>
              <a:rPr lang="en-US" dirty="0" smtClean="0"/>
              <a:t>method is </a:t>
            </a:r>
            <a:r>
              <a:rPr lang="en-US" dirty="0"/>
              <a:t>a public method that has access to private variables and/or private </a:t>
            </a:r>
            <a:r>
              <a:rPr lang="en-US" dirty="0" smtClean="0"/>
              <a:t>functions</a:t>
            </a:r>
            <a:r>
              <a:rPr lang="en-US" dirty="0"/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818146" y="2772876"/>
            <a:ext cx="655721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 variables and functions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privateVariable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privileged methods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.publicMethod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privateVariable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558590" y="4998394"/>
            <a:ext cx="3453063" cy="1708160"/>
          </a:xfrm>
          <a:prstGeom prst="wedgeRoundRectCallout">
            <a:avLst>
              <a:gd name="adj1" fmla="val -61007"/>
              <a:gd name="adj2" fmla="val -4015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chemeClr val="tx1"/>
                </a:solidFill>
              </a:rPr>
              <a:t>Closures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with full access to all </a:t>
            </a:r>
            <a:r>
              <a:rPr lang="en-US" sz="2000" dirty="0" smtClean="0">
                <a:solidFill>
                  <a:schemeClr val="tx1"/>
                </a:solidFill>
              </a:rPr>
              <a:t>variables and </a:t>
            </a:r>
            <a:r>
              <a:rPr lang="en-US" sz="2000" dirty="0">
                <a:solidFill>
                  <a:schemeClr val="tx1"/>
                </a:solidFill>
              </a:rPr>
              <a:t>functions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</a:rPr>
              <a:t>defined inside the constructor’s scope.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2557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Private Variables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246495"/>
          </a:xfrm>
        </p:spPr>
        <p:txBody>
          <a:bodyPr/>
          <a:lstStyle/>
          <a:p>
            <a:r>
              <a:rPr lang="en-US" dirty="0"/>
              <a:t>Privileged methods can also be created by using a private scope to define the private variables or </a:t>
            </a:r>
            <a:r>
              <a:rPr lang="en-US" dirty="0" smtClean="0"/>
              <a:t>functions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390031" y="2555808"/>
            <a:ext cx="83639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//private variables and functions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privateVariable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//constructor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};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//public and privileged methods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MyObject.prototype.publicMethod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privateVariable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   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})();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836694" y="3851721"/>
            <a:ext cx="1383632" cy="854242"/>
          </a:xfrm>
          <a:prstGeom prst="wedgeRoundRectCallout">
            <a:avLst>
              <a:gd name="adj1" fmla="val -93617"/>
              <a:gd name="adj2" fmla="val 1320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chemeClr val="tx1"/>
                </a:solidFill>
              </a:rPr>
              <a:t>global variable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896854" y="5459944"/>
            <a:ext cx="4090738" cy="1114310"/>
          </a:xfrm>
          <a:prstGeom prst="wedgeRoundRectCallout">
            <a:avLst>
              <a:gd name="adj1" fmla="val -61839"/>
              <a:gd name="adj2" fmla="val -5374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</a:rPr>
              <a:t>The privileged method, being a closure, always holds a reference </a:t>
            </a:r>
            <a:r>
              <a:rPr lang="en-US" sz="2000" dirty="0" smtClean="0">
                <a:solidFill>
                  <a:schemeClr val="tx1"/>
                </a:solidFill>
              </a:rPr>
              <a:t>to </a:t>
            </a:r>
            <a:r>
              <a:rPr lang="en-US" sz="2000" dirty="0">
                <a:solidFill>
                  <a:schemeClr val="tx1"/>
                </a:solidFill>
              </a:rPr>
              <a:t>the containing scope.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1935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Private Variables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9436" y="1305341"/>
            <a:ext cx="836393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Person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(value){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value;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Person.prototype.getName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Person.prototype.setName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 name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})();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person1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"Nicholas"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alert(person1.getName());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”Nicholas”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person1.setName(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"Greg"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alert(person1.getName());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”Greg”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person2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"Michael"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alert(person1.getName());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”Michael”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alert(person2.getName());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”Michael”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6215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Module Pattern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646279" cy="1163395"/>
          </a:xfrm>
        </p:spPr>
        <p:txBody>
          <a:bodyPr/>
          <a:lstStyle/>
          <a:p>
            <a:r>
              <a:rPr lang="en-US" sz="2800" dirty="0"/>
              <a:t>The module pattern augments the basic singleton to allow for private variables and privileged </a:t>
            </a:r>
            <a:r>
              <a:rPr lang="en-US" sz="2800" dirty="0" smtClean="0"/>
              <a:t>methods.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823168" y="2440716"/>
            <a:ext cx="803207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singleton 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//private variables and functions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privateVariable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//privileged/public methods and properties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publicProperty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publicMethod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   	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privateVariable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	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  <a:r>
              <a:rPr lang="en-US" b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67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</a:t>
            </a:r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0970" y="1213878"/>
            <a:ext cx="885303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application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//private variables and functions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components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Array();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//initialization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components.push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BaseComponent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//public interface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getComponentCount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components.length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registerComponent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(component){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component ==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"object"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components.push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(component);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173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Recursion with </a:t>
            </a: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Functions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81285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830997"/>
          </a:xfrm>
        </p:spPr>
        <p:txBody>
          <a:bodyPr/>
          <a:lstStyle/>
          <a:p>
            <a:r>
              <a:rPr lang="en-US" dirty="0"/>
              <a:t>A recursive </a:t>
            </a:r>
            <a:r>
              <a:rPr lang="en-US" dirty="0" smtClean="0"/>
              <a:t>function typically </a:t>
            </a:r>
            <a:r>
              <a:rPr lang="en-US" dirty="0"/>
              <a:t>is formed when a function calls itself by </a:t>
            </a:r>
            <a:r>
              <a:rPr lang="en-US" dirty="0" smtClean="0"/>
              <a:t>name.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66274" y="2274838"/>
            <a:ext cx="599172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1)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61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 Internals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2375" y="1281262"/>
            <a:ext cx="389106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printTwo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e.message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Function Expression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"One"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Function Statement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printTwo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"Two"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47490" y="1281262"/>
            <a:ext cx="369651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undefined,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printTwo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undefined;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printTwo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"Two"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printTwo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e.message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"One"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 bwMode="auto">
          <a:xfrm>
            <a:off x="3925110" y="3166353"/>
            <a:ext cx="1293779" cy="52529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5447490" y="1274323"/>
            <a:ext cx="3305884" cy="1819073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6889991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Problem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0031" y="3429000"/>
            <a:ext cx="83639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factorial(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1)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arguments.callee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9436" y="1565520"/>
            <a:ext cx="83639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anotherFactorial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factorial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factorial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anotherFactorial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(4) ); 	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error!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9436" y="5645010"/>
            <a:ext cx="8363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value of </a:t>
            </a:r>
            <a:r>
              <a:rPr lang="en-US" b="1" dirty="0" err="1" smtClean="0"/>
              <a:t>arguments.callee</a:t>
            </a:r>
            <a:r>
              <a:rPr lang="en-US" b="1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not accessible to a script running in strict mode and will cause </a:t>
            </a:r>
            <a:r>
              <a:rPr lang="en-US" dirty="0" smtClean="0"/>
              <a:t>an </a:t>
            </a:r>
            <a:r>
              <a:rPr lang="en-US" dirty="0"/>
              <a:t>error when attempts are made to read it.</a:t>
            </a:r>
          </a:p>
        </p:txBody>
      </p:sp>
    </p:spTree>
    <p:extLst>
      <p:ext uri="{BB962C8B-B14F-4D97-AF65-F5344CB8AC3E}">
        <p14:creationId xmlns:p14="http://schemas.microsoft.com/office/powerpoint/2010/main" val="2203965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Solution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246495"/>
          </a:xfrm>
        </p:spPr>
        <p:txBody>
          <a:bodyPr/>
          <a:lstStyle/>
          <a:p>
            <a:r>
              <a:rPr lang="en-US" dirty="0"/>
              <a:t>The name </a:t>
            </a:r>
            <a:r>
              <a:rPr lang="en-US" b="1" dirty="0" smtClean="0"/>
              <a:t>f</a:t>
            </a:r>
            <a:r>
              <a:rPr lang="en-US" dirty="0" smtClean="0"/>
              <a:t> remains </a:t>
            </a:r>
            <a:r>
              <a:rPr lang="en-US" dirty="0"/>
              <a:t>the same even if the function is assigned to another variable, so the recursive </a:t>
            </a:r>
            <a:r>
              <a:rPr lang="en-US" dirty="0" smtClean="0"/>
              <a:t>call </a:t>
            </a:r>
            <a:r>
              <a:rPr lang="en-US" dirty="0"/>
              <a:t>will always execute correctly.</a:t>
            </a:r>
          </a:p>
        </p:txBody>
      </p:sp>
      <p:sp>
        <p:nvSpPr>
          <p:cNvPr id="6" name="Rectangle 5"/>
          <p:cNvSpPr/>
          <p:nvPr/>
        </p:nvSpPr>
        <p:spPr>
          <a:xfrm>
            <a:off x="847231" y="3052485"/>
            <a:ext cx="7906143" cy="2954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factorial =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1 ){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376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Recursion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9436" y="1257228"/>
            <a:ext cx="83639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items.concat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//create a clone of the original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setTimeout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process(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todo.shift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todo.length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0)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setTimeout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arguments.callee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25 );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items 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 25);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3630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773341"/>
          </a:xfrm>
        </p:spPr>
        <p:txBody>
          <a:bodyPr/>
          <a:lstStyle/>
          <a:p>
            <a:r>
              <a:rPr lang="en-US" dirty="0" smtClean="0"/>
              <a:t>Two </a:t>
            </a:r>
            <a:r>
              <a:rPr lang="en-US" dirty="0"/>
              <a:t>strategies have traditionally been used </a:t>
            </a:r>
            <a:r>
              <a:rPr lang="en-US" dirty="0" smtClean="0"/>
              <a:t>in browsers: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Mark-and-Sweep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Reference </a:t>
            </a:r>
            <a:r>
              <a:rPr lang="en-US" dirty="0" smtClean="0"/>
              <a:t>Counting</a:t>
            </a:r>
          </a:p>
          <a:p>
            <a:pPr>
              <a:lnSpc>
                <a:spcPct val="100000"/>
              </a:lnSpc>
            </a:pPr>
            <a:r>
              <a:rPr lang="en-US" dirty="0"/>
              <a:t> When data is no longer necessary, it’s best to set the value to null, freeing </a:t>
            </a:r>
            <a:r>
              <a:rPr lang="en-US" dirty="0" smtClean="0"/>
              <a:t>up </a:t>
            </a:r>
            <a:r>
              <a:rPr lang="en-US" dirty="0"/>
              <a:t>the reference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>
                    <a:alpha val="99000"/>
                  </a:srgbClr>
                </a:solidFill>
              </a:rPr>
              <a:t>dereferencing</a:t>
            </a:r>
            <a:r>
              <a:rPr lang="en-US" dirty="0" smtClean="0"/>
              <a:t> the value).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156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166747"/>
          </a:xfrm>
        </p:spPr>
        <p:txBody>
          <a:bodyPr/>
          <a:lstStyle/>
          <a:p>
            <a:r>
              <a:rPr lang="en-US" sz="2400" dirty="0"/>
              <a:t>Professional JavaScript for Web </a:t>
            </a:r>
            <a:r>
              <a:rPr lang="en-US" sz="2400" dirty="0" smtClean="0"/>
              <a:t>Developers – book</a:t>
            </a:r>
          </a:p>
          <a:p>
            <a:r>
              <a:rPr lang="en-US" sz="2400" dirty="0">
                <a:hlinkClick r:id="rId2"/>
              </a:rPr>
              <a:t>High Performance </a:t>
            </a:r>
            <a:r>
              <a:rPr lang="en-US" sz="2400" dirty="0" smtClean="0">
                <a:hlinkClick r:id="rId2"/>
              </a:rPr>
              <a:t>JavaScript</a:t>
            </a:r>
            <a:r>
              <a:rPr lang="en-US" sz="2400" dirty="0" smtClean="0"/>
              <a:t> - book</a:t>
            </a:r>
          </a:p>
          <a:p>
            <a:r>
              <a:rPr lang="en-US" sz="2400" dirty="0" smtClean="0"/>
              <a:t>Good links:</a:t>
            </a:r>
          </a:p>
          <a:p>
            <a:pPr lvl="1"/>
            <a:r>
              <a:rPr lang="en-US" sz="2000" dirty="0">
                <a:hlinkClick r:id="rId3"/>
              </a:rPr>
              <a:t>http://eyalvardi.wordpress.com/resources/html-5-course-resourses/javascript/</a:t>
            </a:r>
            <a:endParaRPr lang="en-US" sz="2000" dirty="0"/>
          </a:p>
          <a:p>
            <a:endParaRPr lang="en-US" sz="2400" dirty="0"/>
          </a:p>
        </p:txBody>
      </p:sp>
      <p:pic>
        <p:nvPicPr>
          <p:cNvPr id="4" name="Picture 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9706" y="3819605"/>
            <a:ext cx="1867382" cy="2341545"/>
          </a:xfrm>
          <a:prstGeom prst="rect">
            <a:avLst/>
          </a:prstGeom>
        </p:spPr>
      </p:pic>
      <p:pic>
        <p:nvPicPr>
          <p:cNvPr id="1026" name="Picture 2" descr="High Performance JavaScrip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141" y="3819605"/>
            <a:ext cx="1787438" cy="234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5034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678966"/>
            <a:ext cx="6858000" cy="830997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eyalvardi.wordpress.com</a:t>
            </a:r>
            <a:endParaRPr lang="en-US" dirty="0">
              <a:hlinkClick r:id="rId2" action="ppaction://hlinkfile"/>
            </a:endParaRPr>
          </a:p>
        </p:txBody>
      </p:sp>
      <p:pic>
        <p:nvPicPr>
          <p:cNvPr id="11" name="Picture 2" descr="http://www.js-il.com/Content/2013/images/banner_ic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55" y="200170"/>
            <a:ext cx="380047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 bwMode="auto">
          <a:xfrm>
            <a:off x="0" y="5346441"/>
            <a:ext cx="9144000" cy="1511559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96" y="5671027"/>
            <a:ext cx="18002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1" descr="SmallEyalP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847" y="5675313"/>
            <a:ext cx="1109663" cy="957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2"/>
          <p:cNvSpPr txBox="1">
            <a:spLocks noChangeArrowheads="1"/>
          </p:cNvSpPr>
          <p:nvPr/>
        </p:nvSpPr>
        <p:spPr>
          <a:xfrm>
            <a:off x="2286816" y="5675313"/>
            <a:ext cx="3823697" cy="738664"/>
          </a:xfrm>
          <a:prstGeom prst="rect">
            <a:avLst/>
          </a:prstGeom>
          <a:ln algn="ctr"/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3000" b="0" kern="1200" dirty="0" smtClean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1pPr>
            <a:lvl2pPr marL="384954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800" b="0" kern="1200" dirty="0" smtClean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2pPr>
            <a:lvl3pPr marL="761970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0" kern="1200" dirty="0" smtClean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94009" indent="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000" b="0" kern="1200" dirty="0" smtClean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4pPr>
            <a:lvl5pPr marL="1426047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1800" b="0" kern="1200" dirty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smtClean="0"/>
              <a:t>Eyal Vardi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smtClean="0"/>
              <a:t>Microsoft MVP ASP.NET</a:t>
            </a:r>
            <a:br>
              <a:rPr lang="en-US" sz="1600" spc="120" smtClean="0"/>
            </a:br>
            <a:r>
              <a:rPr lang="en-US" sz="1600" spc="120" smtClean="0"/>
              <a:t>blog: eyalvardi.wordpress.com</a:t>
            </a:r>
            <a:endParaRPr lang="en-US" sz="1600" spc="120"/>
          </a:p>
        </p:txBody>
      </p:sp>
    </p:spTree>
    <p:extLst>
      <p:ext uri="{BB962C8B-B14F-4D97-AF65-F5344CB8AC3E}">
        <p14:creationId xmlns:p14="http://schemas.microsoft.com/office/powerpoint/2010/main" val="381468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553998"/>
          </a:xfrm>
        </p:spPr>
        <p:txBody>
          <a:bodyPr/>
          <a:lstStyle/>
          <a:p>
            <a:r>
              <a:rPr lang="en-US" sz="4000" dirty="0" smtClean="0"/>
              <a:t>Declarations vs. Expressions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75033"/>
            <a:ext cx="8363937" cy="2406813"/>
          </a:xfrm>
        </p:spPr>
        <p:txBody>
          <a:bodyPr/>
          <a:lstStyle/>
          <a:p>
            <a:r>
              <a:rPr lang="en-US" dirty="0"/>
              <a:t>Function declarations are read and available in an execution </a:t>
            </a:r>
            <a:r>
              <a:rPr lang="en-US" dirty="0" smtClean="0"/>
              <a:t>context </a:t>
            </a:r>
            <a:r>
              <a:rPr lang="en-US" b="1" dirty="0"/>
              <a:t>before</a:t>
            </a:r>
            <a:r>
              <a:rPr lang="en-US" dirty="0"/>
              <a:t> any code is </a:t>
            </a:r>
            <a:r>
              <a:rPr lang="en-US" dirty="0" smtClean="0"/>
              <a:t>executed.</a:t>
            </a:r>
          </a:p>
          <a:p>
            <a:endParaRPr lang="en-US" sz="1400" dirty="0"/>
          </a:p>
          <a:p>
            <a:r>
              <a:rPr lang="en-US" dirty="0" smtClean="0"/>
              <a:t>Function </a:t>
            </a:r>
            <a:r>
              <a:rPr lang="en-US" dirty="0"/>
              <a:t>expressions </a:t>
            </a:r>
            <a:r>
              <a:rPr lang="en-US" b="1" dirty="0"/>
              <a:t>aren’t complete</a:t>
            </a:r>
            <a:r>
              <a:rPr lang="en-US" dirty="0"/>
              <a:t> until </a:t>
            </a:r>
            <a:r>
              <a:rPr lang="en-US" dirty="0" smtClean="0"/>
              <a:t>the execution </a:t>
            </a:r>
            <a:r>
              <a:rPr lang="en-US" dirty="0"/>
              <a:t>reaches that line of code.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9436" y="4538340"/>
            <a:ext cx="362911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(num1, num2)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num1 + num2;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9436" y="4055776"/>
            <a:ext cx="2379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Declaration </a:t>
            </a:r>
            <a:r>
              <a:rPr lang="en-US" b="1" dirty="0"/>
              <a:t>hoisting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4656221" y="4538340"/>
            <a:ext cx="44877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(10, 10));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(num1, num2)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num1 + num2;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56220" y="4055776"/>
            <a:ext cx="44877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Expression, unexpected identifier error.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302353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Execution Context &amp; Scope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52939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Function Created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436" y="1149326"/>
            <a:ext cx="4572000" cy="170835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add(num1, num2)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 = num1 + num2;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935754"/>
              </p:ext>
            </p:extLst>
          </p:nvPr>
        </p:nvGraphicFramePr>
        <p:xfrm>
          <a:off x="894753" y="4108213"/>
          <a:ext cx="1280744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3365"/>
                <a:gridCol w="357379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[[Scope]]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991220"/>
              </p:ext>
            </p:extLst>
          </p:nvPr>
        </p:nvGraphicFramePr>
        <p:xfrm>
          <a:off x="3062565" y="4108213"/>
          <a:ext cx="1280744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3365"/>
                <a:gridCol w="357379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Scope Chain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693657"/>
              </p:ext>
            </p:extLst>
          </p:nvPr>
        </p:nvGraphicFramePr>
        <p:xfrm>
          <a:off x="6014147" y="4108213"/>
          <a:ext cx="2319553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71888"/>
                <a:gridCol w="114766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Global Object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Windows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windows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(object)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document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(object)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(function)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Elbow Connector 11"/>
          <p:cNvCxnSpPr/>
          <p:nvPr/>
        </p:nvCxnSpPr>
        <p:spPr>
          <a:xfrm flipV="1">
            <a:off x="2007546" y="4279566"/>
            <a:ext cx="1054359" cy="373225"/>
          </a:xfrm>
          <a:prstGeom prst="bentConnector3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flipV="1">
            <a:off x="4184689" y="4279566"/>
            <a:ext cx="1844350" cy="373226"/>
          </a:xfrm>
          <a:prstGeom prst="bentConnector3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106864" y="1149326"/>
            <a:ext cx="380351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When the add</a:t>
            </a:r>
            <a:r>
              <a:rPr lang="en-US" dirty="0" smtClean="0"/>
              <a:t>() function </a:t>
            </a:r>
            <a:r>
              <a:rPr lang="en-US" dirty="0"/>
              <a:t>is </a:t>
            </a:r>
            <a:r>
              <a:rPr lang="en-US" b="1" dirty="0"/>
              <a:t>created</a:t>
            </a:r>
            <a:r>
              <a:rPr lang="en-US" dirty="0"/>
              <a:t>, its scope chain is populated with a single variable</a:t>
            </a:r>
          </a:p>
          <a:p>
            <a:r>
              <a:rPr lang="en-US" dirty="0"/>
              <a:t>object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9436" y="2970761"/>
            <a:ext cx="70190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add.length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=== 2;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Consolas"/>
              </a:rPr>
              <a:t>Object.getPrototypeOf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(add)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===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Function.prototype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41680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677465"/>
              </p:ext>
            </p:extLst>
          </p:nvPr>
        </p:nvGraphicFramePr>
        <p:xfrm>
          <a:off x="5523722" y="1203960"/>
          <a:ext cx="2319553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71888"/>
                <a:gridCol w="114766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Activation object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Windows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arguments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[ 5 , 10 ]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num1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num2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undefined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Function Executing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389436" y="1149326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 = add( 5 , 10 );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453235"/>
              </p:ext>
            </p:extLst>
          </p:nvPr>
        </p:nvGraphicFramePr>
        <p:xfrm>
          <a:off x="389436" y="3169006"/>
          <a:ext cx="1280744" cy="1249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3365"/>
                <a:gridCol w="357379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add(5,10)</a:t>
                      </a:r>
                    </a:p>
                    <a:p>
                      <a:pPr algn="ctr"/>
                      <a:r>
                        <a:rPr lang="en-US" sz="1400" dirty="0" smtClean="0"/>
                        <a:t>Execution context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Scope chain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487675"/>
              </p:ext>
            </p:extLst>
          </p:nvPr>
        </p:nvGraphicFramePr>
        <p:xfrm>
          <a:off x="2557248" y="3169006"/>
          <a:ext cx="1280744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3365"/>
                <a:gridCol w="357379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Scope Chain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436996"/>
              </p:ext>
            </p:extLst>
          </p:nvPr>
        </p:nvGraphicFramePr>
        <p:xfrm>
          <a:off x="5523722" y="4120730"/>
          <a:ext cx="2319553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71888"/>
                <a:gridCol w="114766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Global Object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Windows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windows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(object)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document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(object)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(function)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Elbow Connector 11"/>
          <p:cNvCxnSpPr/>
          <p:nvPr/>
        </p:nvCxnSpPr>
        <p:spPr>
          <a:xfrm flipV="1">
            <a:off x="1501006" y="3340360"/>
            <a:ext cx="1055582" cy="860849"/>
          </a:xfrm>
          <a:prstGeom prst="bentConnector3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5400000" flipH="1" flipV="1">
            <a:off x="3027785" y="2010750"/>
            <a:ext cx="2341985" cy="106368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3666934" y="4108581"/>
            <a:ext cx="2360642" cy="1852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730620" y="1390261"/>
            <a:ext cx="793102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82431" y="4927739"/>
            <a:ext cx="49510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Executing</a:t>
            </a:r>
            <a:r>
              <a:rPr lang="en-US" dirty="0"/>
              <a:t> the  </a:t>
            </a:r>
            <a:r>
              <a:rPr lang="en-US" b="1" dirty="0" smtClean="0"/>
              <a:t>add</a:t>
            </a:r>
            <a:r>
              <a:rPr lang="en-US" dirty="0" smtClean="0"/>
              <a:t> </a:t>
            </a:r>
            <a:r>
              <a:rPr lang="en-US" b="1" dirty="0" smtClean="0"/>
              <a:t>function</a:t>
            </a:r>
            <a:r>
              <a:rPr lang="en-US" dirty="0" smtClean="0"/>
              <a:t> </a:t>
            </a:r>
            <a:r>
              <a:rPr lang="en-US" dirty="0"/>
              <a:t>triggers the creation of an internal object called an  </a:t>
            </a:r>
            <a:r>
              <a:rPr lang="en-US" b="1" dirty="0" smtClean="0"/>
              <a:t>execution context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28336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 with Consolas font for code slides">
  <a:themeElements>
    <a:clrScheme name="TechEd 2012 Ligh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397D3"/>
      </a:accent1>
      <a:accent2>
        <a:srgbClr val="8E499C"/>
      </a:accent2>
      <a:accent3>
        <a:srgbClr val="ED5326"/>
      </a:accent3>
      <a:accent4>
        <a:srgbClr val="3BBEB4"/>
      </a:accent4>
      <a:accent5>
        <a:srgbClr val="94C949"/>
      </a:accent5>
      <a:accent6>
        <a:srgbClr val="E7B921"/>
      </a:accent6>
      <a:hlink>
        <a:srgbClr val="3397D3"/>
      </a:hlink>
      <a:folHlink>
        <a:srgbClr val="E7B921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417">
                  <a:srgbClr val="000000"/>
                </a:gs>
                <a:gs pos="100000">
                  <a:srgbClr val="000000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2291</TotalTime>
  <Words>2535</Words>
  <Application>Microsoft Office PowerPoint</Application>
  <PresentationFormat>On-screen Show (4:3)</PresentationFormat>
  <Paragraphs>739</Paragraphs>
  <Slides>55</Slides>
  <Notes>5</Notes>
  <HiddenSlides>3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6" baseType="lpstr">
      <vt:lpstr>Arial</vt:lpstr>
      <vt:lpstr>Calibri</vt:lpstr>
      <vt:lpstr>Consolas</vt:lpstr>
      <vt:lpstr>Courier</vt:lpstr>
      <vt:lpstr>Courier New</vt:lpstr>
      <vt:lpstr>David</vt:lpstr>
      <vt:lpstr>Open Sans</vt:lpstr>
      <vt:lpstr>Segoe UI</vt:lpstr>
      <vt:lpstr>Times New Roman</vt:lpstr>
      <vt:lpstr>Wingdings</vt:lpstr>
      <vt:lpstr>White with Consolas font for code slides</vt:lpstr>
      <vt:lpstr>PowerPoint Presentation</vt:lpstr>
      <vt:lpstr>Agenda</vt:lpstr>
      <vt:lpstr>Hoisting</vt:lpstr>
      <vt:lpstr>Functions First</vt:lpstr>
      <vt:lpstr>Hoisting Internals</vt:lpstr>
      <vt:lpstr>Declarations vs. Expressions</vt:lpstr>
      <vt:lpstr>PowerPoint Presentation</vt:lpstr>
      <vt:lpstr>When Function Created</vt:lpstr>
      <vt:lpstr>When Function Executing</vt:lpstr>
      <vt:lpstr>Scope Chain</vt:lpstr>
      <vt:lpstr>When Function Executing</vt:lpstr>
      <vt:lpstr>The Activation Object</vt:lpstr>
      <vt:lpstr>Arguments is an  Array-like Object</vt:lpstr>
      <vt:lpstr>Arrays vs. arguments</vt:lpstr>
      <vt:lpstr> Make Arguments a Real Array</vt:lpstr>
      <vt:lpstr>Verifying all named arguments are supplied</vt:lpstr>
      <vt:lpstr>this</vt:lpstr>
      <vt:lpstr>this Example</vt:lpstr>
      <vt:lpstr>Call() Sample</vt:lpstr>
      <vt:lpstr>Apply() Sample</vt:lpstr>
      <vt:lpstr>Variable Declaration</vt:lpstr>
      <vt:lpstr>No Block-Level Scopes</vt:lpstr>
      <vt:lpstr>No Block-Level Scopes</vt:lpstr>
      <vt:lpstr>Scope Chain Augmentation</vt:lpstr>
      <vt:lpstr>Scope Chain Augmentation</vt:lpstr>
      <vt:lpstr>Dynamic Scopes</vt:lpstr>
      <vt:lpstr>Dynamic Scopes</vt:lpstr>
      <vt:lpstr>PowerPoint Presentation</vt:lpstr>
      <vt:lpstr>Closures</vt:lpstr>
      <vt:lpstr>Closure Scope</vt:lpstr>
      <vt:lpstr>Closure Execution</vt:lpstr>
      <vt:lpstr>Closures</vt:lpstr>
      <vt:lpstr>Closures Execution Context</vt:lpstr>
      <vt:lpstr>Closures Scope</vt:lpstr>
      <vt:lpstr>Closures Execution Context</vt:lpstr>
      <vt:lpstr>Closures and Variables</vt:lpstr>
      <vt:lpstr>Solution</vt:lpstr>
      <vt:lpstr>The this Object Inside Closures </vt:lpstr>
      <vt:lpstr>Solution</vt:lpstr>
      <vt:lpstr>Solution With Bind Function</vt:lpstr>
      <vt:lpstr>Closures vs. Prototypes</vt:lpstr>
      <vt:lpstr>PowerPoint Presentation</vt:lpstr>
      <vt:lpstr>Privileged Method</vt:lpstr>
      <vt:lpstr>Static Private Variables</vt:lpstr>
      <vt:lpstr>Static Private Variables</vt:lpstr>
      <vt:lpstr>The Module Pattern</vt:lpstr>
      <vt:lpstr>Singleton Initialization</vt:lpstr>
      <vt:lpstr>PowerPoint Presentation</vt:lpstr>
      <vt:lpstr>Recursion</vt:lpstr>
      <vt:lpstr>Recursion Problem</vt:lpstr>
      <vt:lpstr>Recursion Solution</vt:lpstr>
      <vt:lpstr>Breaking Recursion</vt:lpstr>
      <vt:lpstr>Garbage Collection</vt:lpstr>
      <vt:lpstr>Resources</vt:lpstr>
      <vt:lpstr>Thanks</vt:lpstr>
    </vt:vector>
  </TitlesOfParts>
  <Company>E4D Solutions LTD</Company>
  <LinksUpToDate>false</LinksUpToDate>
  <SharedDoc>false</SharedDoc>
  <HyperlinkBase>www.E4D.co.il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Language</dc:title>
  <dc:subject>JavaScript</dc:subject>
  <dc:creator>Eyal Vardi</dc:creator>
  <cp:keywords>JavaScript</cp:keywords>
  <cp:lastModifiedBy>Eyal Vardi</cp:lastModifiedBy>
  <cp:revision>249</cp:revision>
  <dcterms:created xsi:type="dcterms:W3CDTF">2013-04-27T14:17:45Z</dcterms:created>
  <dcterms:modified xsi:type="dcterms:W3CDTF">2015-06-23T09:05:47Z</dcterms:modified>
  <cp:category>JavaScript</cp:category>
</cp:coreProperties>
</file>