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256" r:id="rId2"/>
    <p:sldId id="288" r:id="rId3"/>
    <p:sldId id="28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38" r:id="rId12"/>
    <p:sldId id="339" r:id="rId13"/>
    <p:sldId id="340" r:id="rId14"/>
    <p:sldId id="341" r:id="rId15"/>
    <p:sldId id="290" r:id="rId16"/>
    <p:sldId id="303" r:id="rId17"/>
    <p:sldId id="304" r:id="rId18"/>
    <p:sldId id="305" r:id="rId19"/>
    <p:sldId id="350" r:id="rId20"/>
    <p:sldId id="306" r:id="rId21"/>
    <p:sldId id="307" r:id="rId22"/>
    <p:sldId id="318" r:id="rId23"/>
    <p:sldId id="314" r:id="rId24"/>
    <p:sldId id="315" r:id="rId25"/>
    <p:sldId id="319" r:id="rId26"/>
    <p:sldId id="291" r:id="rId27"/>
    <p:sldId id="337" r:id="rId28"/>
    <p:sldId id="351" r:id="rId29"/>
    <p:sldId id="323" r:id="rId30"/>
    <p:sldId id="352" r:id="rId31"/>
    <p:sldId id="325" r:id="rId32"/>
    <p:sldId id="326" r:id="rId33"/>
    <p:sldId id="327" r:id="rId34"/>
    <p:sldId id="353" r:id="rId35"/>
    <p:sldId id="331" r:id="rId36"/>
    <p:sldId id="332" r:id="rId37"/>
    <p:sldId id="354" r:id="rId38"/>
    <p:sldId id="355" r:id="rId39"/>
    <p:sldId id="335" r:id="rId40"/>
    <p:sldId id="342" r:id="rId41"/>
    <p:sldId id="322" r:id="rId42"/>
    <p:sldId id="356" r:id="rId43"/>
    <p:sldId id="292" r:id="rId44"/>
    <p:sldId id="2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Object properties" id="{533DF74E-4BB3-4876-85F4-E1F8B31C295F}">
          <p14:sldIdLst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tecting objects" id="{AAAD78E0-6C39-4704-8B8B-A33A32A0DF1B}">
          <p14:sldIdLst>
            <p14:sldId id="338"/>
            <p14:sldId id="339"/>
            <p14:sldId id="340"/>
            <p14:sldId id="341"/>
          </p14:sldIdLst>
        </p14:section>
        <p14:section name="Constructor (new)" id="{88B544A9-ED2F-4614-8628-23D98155DAF6}">
          <p14:sldIdLst>
            <p14:sldId id="290"/>
            <p14:sldId id="303"/>
            <p14:sldId id="304"/>
            <p14:sldId id="305"/>
            <p14:sldId id="350"/>
            <p14:sldId id="306"/>
            <p14:sldId id="307"/>
          </p14:sldIdLst>
        </p14:section>
        <p14:section name="Prototype" id="{EF615B13-73DD-4913-AE96-ED281B7E37F4}">
          <p14:sldIdLst>
            <p14:sldId id="318"/>
            <p14:sldId id="314"/>
            <p14:sldId id="315"/>
            <p14:sldId id="319"/>
          </p14:sldIdLst>
        </p14:section>
        <p14:section name="Inheritance" id="{08F0ACB3-10D8-43C1-B552-2D3448A194BC}">
          <p14:sldIdLst>
            <p14:sldId id="291"/>
            <p14:sldId id="337"/>
            <p14:sldId id="351"/>
            <p14:sldId id="323"/>
            <p14:sldId id="352"/>
            <p14:sldId id="325"/>
            <p14:sldId id="326"/>
            <p14:sldId id="327"/>
            <p14:sldId id="353"/>
            <p14:sldId id="331"/>
            <p14:sldId id="332"/>
            <p14:sldId id="354"/>
            <p14:sldId id="355"/>
            <p14:sldId id="335"/>
          </p14:sldIdLst>
        </p14:section>
        <p14:section name="Instanceof" id="{CBE8FD5B-27B5-4B32-8E62-D10C9E07EE0C}">
          <p14:sldIdLst>
            <p14:sldId id="342"/>
            <p14:sldId id="322"/>
            <p14:sldId id="356"/>
          </p14:sldIdLst>
        </p14:section>
        <p14:section name="End" id="{61CD44EF-FE3F-482D-BA66-DDE45C465576}">
          <p14:sldIdLst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15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1217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674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8407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info/tutorial" TargetMode="External"/><Relationship Id="rId2" Type="http://schemas.openxmlformats.org/officeDocument/2006/relationships/hyperlink" Target="http://eyalvardi.wordpress.com/resources/html-5-course-resourses/javascrip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://www.amazon.com/Professional-JavaScript-Developers-Nicholas-Zakas/dp/1118026691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4815" y="2900768"/>
            <a:ext cx="823437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Oriented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</a:p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JavaScript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Property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 smtClean="0"/>
              <a:t>object.getOwnPropertyDescriptor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can be used on any object in JavaScript, </a:t>
            </a:r>
            <a:r>
              <a:rPr lang="en-US" dirty="0" smtClean="0"/>
              <a:t>including </a:t>
            </a:r>
            <a:r>
              <a:rPr lang="en-US" dirty="0"/>
              <a:t>DOM and BOM objects.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119" y="2784681"/>
            <a:ext cx="8730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descriptor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(book,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"_year"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//2004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descriptor.configurable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descriptor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(book,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descriptor.get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27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Protecting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075236"/>
          </a:xfrm>
        </p:spPr>
        <p:txBody>
          <a:bodyPr/>
          <a:lstStyle/>
          <a:p>
            <a:r>
              <a:rPr lang="en-US" dirty="0"/>
              <a:t>There are three levels of protection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Preventing extensions is the weakest </a:t>
            </a:r>
            <a:r>
              <a:rPr lang="en-US" dirty="0" smtClean="0">
                <a:latin typeface="+mn-lt"/>
              </a:rPr>
              <a:t>level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+mn-lt"/>
              </a:rPr>
              <a:t>Impossible </a:t>
            </a:r>
            <a:r>
              <a:rPr lang="en-US" dirty="0">
                <a:latin typeface="+mn-lt"/>
              </a:rPr>
              <a:t>to </a:t>
            </a:r>
            <a:r>
              <a:rPr lang="en-US" b="1" dirty="0">
                <a:latin typeface="+mn-lt"/>
              </a:rPr>
              <a:t>add properties </a:t>
            </a:r>
            <a:r>
              <a:rPr lang="en-US" dirty="0">
                <a:latin typeface="+mn-lt"/>
              </a:rPr>
              <a:t>to </a:t>
            </a:r>
            <a:r>
              <a:rPr lang="en-US" dirty="0" smtClean="0">
                <a:latin typeface="+mn-lt"/>
              </a:rPr>
              <a:t>object.</a:t>
            </a:r>
            <a:endParaRPr lang="en-US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Sealing </a:t>
            </a:r>
            <a:r>
              <a:rPr lang="en-US" dirty="0">
                <a:latin typeface="+mn-lt"/>
              </a:rPr>
              <a:t>is </a:t>
            </a:r>
            <a:r>
              <a:rPr lang="en-US" dirty="0" smtClean="0">
                <a:latin typeface="+mn-lt"/>
              </a:rPr>
              <a:t>stronger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n-lt"/>
              </a:rPr>
              <a:t>+ </a:t>
            </a:r>
            <a:r>
              <a:rPr lang="en-US" dirty="0" smtClean="0">
                <a:latin typeface="+mn-lt"/>
              </a:rPr>
              <a:t>Configurable</a:t>
            </a:r>
            <a:r>
              <a:rPr lang="en-US" dirty="0">
                <a:latin typeface="+mn-lt"/>
              </a:rPr>
              <a:t>: false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reezing </a:t>
            </a:r>
            <a:r>
              <a:rPr lang="en-US" dirty="0">
                <a:latin typeface="+mn-lt"/>
              </a:rPr>
              <a:t>is </a:t>
            </a:r>
            <a:r>
              <a:rPr lang="en-US" dirty="0" smtClean="0">
                <a:latin typeface="+mn-lt"/>
              </a:rPr>
              <a:t>strongest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n-lt"/>
              </a:rPr>
              <a:t>+ </a:t>
            </a:r>
            <a:r>
              <a:rPr lang="en-US" dirty="0" smtClean="0">
                <a:latin typeface="+mn-lt"/>
              </a:rPr>
              <a:t>Writable</a:t>
            </a:r>
            <a:r>
              <a:rPr lang="en-US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false (read only)</a:t>
            </a: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extension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436" y="1166843"/>
            <a:ext cx="87545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makes it impossible to add properties to obj. Example: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foo: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Object.preventExtensions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obj.bar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fails silently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obj.bar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undefined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still delete properties, though.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obj.foo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undefined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Checks whether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extensible: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Object.isExtensible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917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Sealing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51194"/>
          </a:xfrm>
        </p:spPr>
        <p:txBody>
          <a:bodyPr/>
          <a:lstStyle/>
          <a:p>
            <a:r>
              <a:rPr lang="en-US" sz="2800" dirty="0"/>
              <a:t>prevents </a:t>
            </a:r>
            <a:r>
              <a:rPr lang="en-US" sz="2800" b="1" dirty="0"/>
              <a:t>extensions</a:t>
            </a:r>
            <a:r>
              <a:rPr lang="en-US" sz="2800" dirty="0"/>
              <a:t> and makes all properties “</a:t>
            </a:r>
            <a:r>
              <a:rPr lang="en-US" sz="2800" b="1" dirty="0" err="1"/>
              <a:t>unconfigurable</a:t>
            </a:r>
            <a:r>
              <a:rPr lang="en-US" sz="2800" dirty="0"/>
              <a:t>”. The latter means that the attributes </a:t>
            </a:r>
            <a:r>
              <a:rPr lang="en-US" sz="2800" dirty="0" smtClean="0"/>
              <a:t>of </a:t>
            </a:r>
            <a:r>
              <a:rPr lang="en-US" sz="2800" dirty="0"/>
              <a:t>properties can’t be changed, any more.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7" y="2836943"/>
            <a:ext cx="875456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foo: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before sealing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value: 'a', writable: true, enumerable: true, configurable: </a:t>
            </a:r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Object.seal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Object.getOwnPropertyDescriptor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after sealing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value: 'a', writable: true, enumerable: true, configurable: </a:t>
            </a:r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still change the property foo: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Object.isSealed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09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Freezing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34247" cy="415498"/>
          </a:xfrm>
        </p:spPr>
        <p:txBody>
          <a:bodyPr/>
          <a:lstStyle/>
          <a:p>
            <a:r>
              <a:rPr lang="en-US" dirty="0" smtClean="0"/>
              <a:t>Makes </a:t>
            </a:r>
            <a:r>
              <a:rPr lang="en-US" dirty="0"/>
              <a:t>all properties </a:t>
            </a:r>
            <a:r>
              <a:rPr lang="en-US" b="1" dirty="0"/>
              <a:t>non-writable</a:t>
            </a:r>
            <a:r>
              <a:rPr lang="en-US" dirty="0"/>
              <a:t> and </a:t>
            </a:r>
            <a:r>
              <a:rPr lang="en-US" b="1" dirty="0" smtClean="0"/>
              <a:t>seals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62" y="2030783"/>
            <a:ext cx="83639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= { x: 17, y: -5 };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Object.freeze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 effect,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read-only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//Checking whether an object is frozen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Object.isFrozen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996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Constructor (new)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966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436" y="1269520"/>
            <a:ext cx="86101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age, job)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job;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person1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29,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"Software Engineer"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person2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27,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"Doctor"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5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Pattern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949047"/>
          </a:xfrm>
        </p:spPr>
        <p:txBody>
          <a:bodyPr/>
          <a:lstStyle/>
          <a:p>
            <a:r>
              <a:rPr lang="en-US" dirty="0">
                <a:latin typeface="+mj-lt"/>
              </a:rPr>
              <a:t>Calling a constructor </a:t>
            </a:r>
            <a:r>
              <a:rPr lang="en-US" dirty="0" smtClean="0">
                <a:latin typeface="+mj-lt"/>
              </a:rPr>
              <a:t>causes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following:</a:t>
            </a:r>
          </a:p>
          <a:p>
            <a:endParaRPr lang="en-US" sz="14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</a:t>
            </a:r>
            <a:r>
              <a:rPr lang="en-US" b="1" dirty="0" smtClean="0">
                <a:latin typeface="+mj-lt"/>
              </a:rPr>
              <a:t>reate </a:t>
            </a:r>
            <a:r>
              <a:rPr lang="en-US" dirty="0">
                <a:latin typeface="+mj-lt"/>
              </a:rPr>
              <a:t>a new object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 smtClean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Assign </a:t>
            </a:r>
            <a:r>
              <a:rPr lang="en-US" dirty="0">
                <a:latin typeface="+mj-lt"/>
              </a:rPr>
              <a:t>the </a:t>
            </a:r>
            <a:r>
              <a:rPr lang="en-US" b="1" dirty="0" smtClean="0">
                <a:latin typeface="+mj-lt"/>
              </a:rPr>
              <a:t>this</a:t>
            </a:r>
            <a:r>
              <a:rPr lang="en-US" dirty="0" smtClean="0">
                <a:latin typeface="+mj-lt"/>
              </a:rPr>
              <a:t> value </a:t>
            </a:r>
            <a:r>
              <a:rPr lang="en-US" dirty="0">
                <a:latin typeface="+mj-lt"/>
              </a:rPr>
              <a:t>of the constructor to the new </a:t>
            </a:r>
            <a:r>
              <a:rPr lang="en-US" dirty="0" smtClean="0">
                <a:latin typeface="+mj-lt"/>
              </a:rPr>
              <a:t>object.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Execute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the code inside the </a:t>
            </a:r>
            <a:r>
              <a:rPr lang="en-US" dirty="0" smtClean="0">
                <a:latin typeface="+mj-lt"/>
              </a:rPr>
              <a:t>constructor.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Assign to </a:t>
            </a:r>
            <a:r>
              <a:rPr lang="en-US" sz="2400" b="1" dirty="0" smtClean="0"/>
              <a:t>__</a:t>
            </a:r>
            <a:r>
              <a:rPr lang="en-US" sz="2400" b="1" dirty="0"/>
              <a:t>proto</a:t>
            </a:r>
            <a:r>
              <a:rPr lang="en-US" sz="2400" b="1" dirty="0" smtClean="0"/>
              <a:t>__ </a:t>
            </a:r>
            <a:r>
              <a:rPr lang="en-US" sz="2400" dirty="0" smtClean="0">
                <a:latin typeface="+mj-lt"/>
              </a:rPr>
              <a:t>property of the </a:t>
            </a:r>
            <a:r>
              <a:rPr lang="en-US" dirty="0" smtClean="0">
                <a:latin typeface="+mj-lt"/>
              </a:rPr>
              <a:t> new object the function </a:t>
            </a:r>
            <a:r>
              <a:rPr lang="en-US" sz="2400" b="1" dirty="0"/>
              <a:t>prototype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sz="1000" dirty="0" smtClean="0">
              <a:latin typeface="+mj-lt"/>
            </a:endParaRPr>
          </a:p>
          <a:p>
            <a:pPr marL="891367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</a:t>
            </a:r>
            <a:r>
              <a:rPr lang="en-US" b="1" dirty="0" smtClean="0">
                <a:latin typeface="+mj-lt"/>
              </a:rPr>
              <a:t>eturn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new</a:t>
            </a:r>
            <a:r>
              <a:rPr lang="en-US" dirty="0">
                <a:latin typeface="+mj-lt"/>
              </a:rPr>
              <a:t> object</a:t>
            </a:r>
            <a:r>
              <a:rPr lang="en-US" dirty="0" smtClean="0">
                <a:latin typeface="+mj-lt"/>
              </a:rPr>
              <a:t>.</a:t>
            </a:r>
          </a:p>
          <a:p>
            <a:pPr marL="891367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6923" y="5773698"/>
            <a:ext cx="5871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alert(person1.constructor == Person);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alert(person2.constructor == Person);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303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70342" cy="997196"/>
          </a:xfrm>
        </p:spPr>
        <p:txBody>
          <a:bodyPr/>
          <a:lstStyle/>
          <a:p>
            <a:r>
              <a:rPr lang="en-US" sz="2400" dirty="0"/>
              <a:t>Any function that is called with the </a:t>
            </a:r>
            <a:r>
              <a:rPr lang="en-US" sz="2400" b="1" dirty="0" smtClean="0"/>
              <a:t>new</a:t>
            </a:r>
            <a:r>
              <a:rPr lang="en-US" sz="2400" dirty="0" smtClean="0"/>
              <a:t> operator </a:t>
            </a:r>
            <a:r>
              <a:rPr lang="en-US" sz="2400" dirty="0"/>
              <a:t>acts </a:t>
            </a:r>
            <a:r>
              <a:rPr lang="en-US" sz="2400" dirty="0" smtClean="0"/>
              <a:t>as </a:t>
            </a:r>
            <a:r>
              <a:rPr lang="en-US" sz="2400" dirty="0"/>
              <a:t>a </a:t>
            </a:r>
            <a:r>
              <a:rPr lang="en-US" sz="2400" b="1" dirty="0"/>
              <a:t>constructor</a:t>
            </a:r>
            <a:r>
              <a:rPr lang="en-US" sz="2400" dirty="0"/>
              <a:t>, whereas any function called without it acts just as you would expect a normal </a:t>
            </a:r>
            <a:r>
              <a:rPr lang="en-US" sz="2400" dirty="0" smtClean="0"/>
              <a:t>function </a:t>
            </a:r>
            <a:r>
              <a:rPr lang="en-US" sz="2400" dirty="0"/>
              <a:t>call to act.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368" y="2523577"/>
            <a:ext cx="78104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as a constructor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29,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//call as a function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27,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"Doctor"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//adds to window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//"Greg"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//call in the scope of another 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"Kristen"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"Nurse"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//"Kristen"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403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Pattern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0318"/>
          </a:xfrm>
        </p:spPr>
        <p:txBody>
          <a:bodyPr/>
          <a:lstStyle/>
          <a:p>
            <a:r>
              <a:rPr lang="en-US" b="1" dirty="0" smtClean="0"/>
              <a:t>Private</a:t>
            </a:r>
            <a:r>
              <a:rPr lang="en-US" dirty="0" smtClean="0"/>
              <a:t> members.</a:t>
            </a:r>
          </a:p>
          <a:p>
            <a:endParaRPr lang="en-US" sz="1400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</a:t>
            </a:r>
            <a:r>
              <a:rPr lang="en-US" dirty="0"/>
              <a:t>are created once for each </a:t>
            </a:r>
            <a:r>
              <a:rPr lang="en-US" b="1" dirty="0"/>
              <a:t>instance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53839" y="2457977"/>
            <a:ext cx="6597548" cy="3600986"/>
          </a:xfrm>
          <a:prstGeom prst="rect">
            <a:avLst/>
          </a:prstGeom>
          <a:noFill/>
          <a:ln w="12700" cap="flat" algn="ctr">
            <a:noFill/>
          </a:ln>
        </p:spPr>
        <p:txBody>
          <a:bodyPr wrap="none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_x = x;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_y = y;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 return _x;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 return _y;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(1, 2);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0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Object </a:t>
            </a:r>
            <a:r>
              <a:rPr lang="en-US" dirty="0"/>
              <a:t>properties</a:t>
            </a:r>
          </a:p>
          <a:p>
            <a:pPr>
              <a:lnSpc>
                <a:spcPct val="150000"/>
              </a:lnSpc>
            </a:pPr>
            <a:r>
              <a:rPr lang="en-US" dirty="0"/>
              <a:t>Constructor (new)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The major downside to </a:t>
            </a:r>
            <a:r>
              <a:rPr lang="en-US" dirty="0" smtClean="0"/>
              <a:t>constructors </a:t>
            </a:r>
            <a:r>
              <a:rPr lang="en-US" dirty="0"/>
              <a:t>is that </a:t>
            </a:r>
            <a:r>
              <a:rPr lang="en-US" b="1" dirty="0"/>
              <a:t>methods</a:t>
            </a:r>
            <a:r>
              <a:rPr lang="en-US" dirty="0"/>
              <a:t> are created once for each </a:t>
            </a:r>
            <a:r>
              <a:rPr lang="en-US" b="1" dirty="0"/>
              <a:t>instance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511" y="2151727"/>
            <a:ext cx="7954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age, job)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logical equivalent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"alert(this.name)"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98511" y="5372526"/>
            <a:ext cx="795486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alert(person1.sayName == person2.sayName);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025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Work Around This Limitation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09907"/>
            <a:ext cx="83639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age, job)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job;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9180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43198"/>
          </a:xfrm>
        </p:spPr>
        <p:txBody>
          <a:bodyPr/>
          <a:lstStyle/>
          <a:p>
            <a:r>
              <a:rPr lang="en-US" sz="3200" dirty="0"/>
              <a:t>Combination </a:t>
            </a:r>
            <a:r>
              <a:rPr lang="en-US" sz="3200" dirty="0" smtClean="0"/>
              <a:t>Constructor &amp; Prototype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76988" y="822226"/>
            <a:ext cx="8363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Cat(name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age, job){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.friends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Cat.prototype.sayName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this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 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Mizi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29);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429000"/>
            <a:ext cx="4495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7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Nature of Prototypes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9131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Changes </a:t>
            </a:r>
            <a:r>
              <a:rPr lang="en-US" dirty="0"/>
              <a:t>made to the </a:t>
            </a:r>
            <a:r>
              <a:rPr lang="en-US" b="1" dirty="0"/>
              <a:t>prototype</a:t>
            </a:r>
            <a:r>
              <a:rPr lang="en-US" dirty="0"/>
              <a:t> at </a:t>
            </a:r>
            <a:r>
              <a:rPr lang="en-US" dirty="0" smtClean="0"/>
              <a:t>any </a:t>
            </a:r>
            <a:r>
              <a:rPr lang="en-US" dirty="0"/>
              <a:t>point are immediately reflected on </a:t>
            </a:r>
            <a:r>
              <a:rPr lang="en-US" b="1" dirty="0" smtClean="0"/>
              <a:t>instances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sz="2800" dirty="0">
                <a:latin typeface="Consolas" panose="020B0609020204030204" pitchFamily="49" charset="0"/>
              </a:rPr>
              <a:t>[[</a:t>
            </a:r>
            <a:r>
              <a:rPr lang="en-US" sz="2800" b="1" dirty="0">
                <a:latin typeface="Consolas" panose="020B0609020204030204" pitchFamily="49" charset="0"/>
              </a:rPr>
              <a:t>Prototype</a:t>
            </a:r>
            <a:r>
              <a:rPr lang="en-US" sz="2800" dirty="0" smtClean="0">
                <a:latin typeface="Consolas" panose="020B0609020204030204" pitchFamily="49" charset="0"/>
              </a:rPr>
              <a:t>]] </a:t>
            </a:r>
            <a:r>
              <a:rPr lang="en-US" dirty="0" smtClean="0"/>
              <a:t>pointer </a:t>
            </a:r>
            <a:r>
              <a:rPr lang="en-US" dirty="0"/>
              <a:t>is assigned when the </a:t>
            </a:r>
            <a:r>
              <a:rPr lang="en-US" b="1" dirty="0"/>
              <a:t>constructor</a:t>
            </a:r>
            <a:r>
              <a:rPr lang="en-US" dirty="0"/>
              <a:t> is </a:t>
            </a:r>
            <a:r>
              <a:rPr lang="en-US" dirty="0" smtClean="0"/>
              <a:t>called.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242" y="3517695"/>
            <a:ext cx="7790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Person.prototype.sayHi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friend.sayHi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//"hi" - works!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694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Assignment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66843"/>
            <a:ext cx="83639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friend.__proto</a:t>
            </a:r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= </a:t>
            </a:r>
            <a:r>
              <a:rPr lang="en-US" sz="20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endParaRPr lang="en-US" sz="2000" b="1" dirty="0"/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constructor: 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      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        : 29,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job        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"Software Engineer"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friend.sayName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27988" y="541415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8727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Prototype Pattern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Maintaining </a:t>
            </a:r>
            <a:r>
              <a:rPr lang="en-US" sz="2000" dirty="0"/>
              <a:t>the benefits of </a:t>
            </a:r>
            <a:r>
              <a:rPr lang="en-US" sz="2000" dirty="0" smtClean="0"/>
              <a:t>using </a:t>
            </a:r>
            <a:r>
              <a:rPr lang="en-US" sz="2000" dirty="0"/>
              <a:t>both a constructor and a prototype by initializing the prototype inside the </a:t>
            </a:r>
            <a:r>
              <a:rPr lang="en-US" sz="2000" dirty="0" smtClean="0"/>
              <a:t>constructor.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3585" y="2080379"/>
            <a:ext cx="79733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Person(name, age, job){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job;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methods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"function"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Person.prototype.sayName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alert(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'Nicholas'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29,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'Software Engineer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0259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Inheritance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537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yalvardi.files.wordpress.com/2012/03/kfz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" y="11478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6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43198"/>
          </a:xfrm>
        </p:spPr>
        <p:txBody>
          <a:bodyPr/>
          <a:lstStyle/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SubType.prototype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SuperType.prototype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89436" y="948455"/>
            <a:ext cx="86557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SuperType.prototype.getSuperValue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//inherit from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SubType.prototype.getSubValue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.subVal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 (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this.val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undefined 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instance.getSuperValue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2" y="1946720"/>
            <a:ext cx="4308102" cy="31664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17026" y="1994169"/>
            <a:ext cx="2808514" cy="2052734"/>
            <a:chOff x="6503434" y="4511149"/>
            <a:chExt cx="2808514" cy="2052734"/>
          </a:xfrm>
        </p:grpSpPr>
        <p:sp>
          <p:nvSpPr>
            <p:cNvPr id="9" name="Rectangle 8"/>
            <p:cNvSpPr/>
            <p:nvPr/>
          </p:nvSpPr>
          <p:spPr>
            <a:xfrm rot="19622882">
              <a:off x="7173588" y="5113175"/>
              <a:ext cx="12909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Fail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10" name="Explosion 2 9"/>
            <p:cNvSpPr/>
            <p:nvPr/>
          </p:nvSpPr>
          <p:spPr bwMode="auto">
            <a:xfrm>
              <a:off x="6503434" y="4511149"/>
              <a:ext cx="2808514" cy="2052734"/>
            </a:xfrm>
            <a:prstGeom prst="irregularSeal2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721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9436" y="996335"/>
            <a:ext cx="83070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SuperType.prototype.getSuperValue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getSubValue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getSuperValue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getSuperValue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43198"/>
          </a:xfrm>
        </p:spPr>
        <p:txBody>
          <a:bodyPr/>
          <a:lstStyle/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SubType.prototype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= new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SuperType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710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Object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Properties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116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0" y="1444500"/>
            <a:ext cx="6228000" cy="396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43198"/>
          </a:xfrm>
        </p:spPr>
        <p:txBody>
          <a:bodyPr/>
          <a:lstStyle/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SubType.prototype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= new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SuperType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34915" y="1444500"/>
            <a:ext cx="2808514" cy="2052734"/>
            <a:chOff x="6503434" y="4511149"/>
            <a:chExt cx="2808514" cy="2052734"/>
          </a:xfrm>
        </p:grpSpPr>
        <p:sp>
          <p:nvSpPr>
            <p:cNvPr id="9" name="Rectangle 8"/>
            <p:cNvSpPr/>
            <p:nvPr/>
          </p:nvSpPr>
          <p:spPr>
            <a:xfrm rot="19622882">
              <a:off x="7173588" y="5113175"/>
              <a:ext cx="12909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Fail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10" name="Explosion 2 9"/>
            <p:cNvSpPr/>
            <p:nvPr/>
          </p:nvSpPr>
          <p:spPr bwMode="auto">
            <a:xfrm>
              <a:off x="6503434" y="4511149"/>
              <a:ext cx="2808514" cy="2052734"/>
            </a:xfrm>
            <a:prstGeom prst="irregularSeal2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5212" y="4019381"/>
            <a:ext cx="2038217" cy="2537595"/>
            <a:chOff x="3605212" y="4019381"/>
            <a:chExt cx="2038217" cy="25375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212" y="5156801"/>
              <a:ext cx="1933575" cy="1400175"/>
            </a:xfrm>
            <a:prstGeom prst="rect">
              <a:avLst/>
            </a:prstGeom>
          </p:spPr>
        </p:pic>
        <p:cxnSp>
          <p:nvCxnSpPr>
            <p:cNvPr id="6" name="Elbow Connector 5"/>
            <p:cNvCxnSpPr/>
            <p:nvPr/>
          </p:nvCxnSpPr>
          <p:spPr>
            <a:xfrm rot="5400000" flipH="1" flipV="1">
              <a:off x="4539003" y="4052378"/>
              <a:ext cx="1137423" cy="10714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 bwMode="auto">
          <a:xfrm>
            <a:off x="5044965" y="3571882"/>
            <a:ext cx="1592317" cy="30643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92829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Problems with Prototype Chaining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The major issue revolves around prototypes that contain reference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396" y="2412778"/>
            <a:ext cx="79459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instance1.colors.push(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alert(instance1.colors);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alert(instance2.colors);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9415" y="517041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red,blue,green,black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9415" y="593933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red,blue,green,black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9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Stealing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775597"/>
          </a:xfrm>
        </p:spPr>
        <p:txBody>
          <a:bodyPr/>
          <a:lstStyle/>
          <a:p>
            <a:r>
              <a:rPr lang="en-US" sz="2800" dirty="0" smtClean="0"/>
              <a:t>Call </a:t>
            </a:r>
            <a:r>
              <a:rPr lang="en-US" sz="2800" dirty="0"/>
              <a:t>the </a:t>
            </a:r>
            <a:r>
              <a:rPr lang="en-US" sz="2800" b="1" dirty="0" err="1"/>
              <a:t>supertype</a:t>
            </a:r>
            <a:r>
              <a:rPr lang="en-US" sz="2800" dirty="0"/>
              <a:t> constructor from within </a:t>
            </a:r>
            <a:r>
              <a:rPr lang="en-US" sz="2800" dirty="0" smtClean="0"/>
              <a:t>the </a:t>
            </a:r>
            <a:r>
              <a:rPr lang="en-US" sz="2800" b="1" dirty="0"/>
              <a:t>subtype</a:t>
            </a:r>
            <a:r>
              <a:rPr lang="en-US" sz="2800" dirty="0"/>
              <a:t> constructor.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062" y="2301978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//inherit from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instance1.colors.push(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alert(instance1.colors);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alert(instance2.colors);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2683" y="509710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red,blue,green,black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2683" y="590296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red,blue,green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sz="2000" dirty="0"/>
              <a:t>One advantage that constructor stealing offers over prototype chaining is the ability to </a:t>
            </a:r>
            <a:r>
              <a:rPr lang="en-US" sz="2000" b="1" dirty="0"/>
              <a:t>pass arguments </a:t>
            </a:r>
            <a:r>
              <a:rPr lang="en-US" sz="2000" b="1" dirty="0" smtClean="0"/>
              <a:t>into </a:t>
            </a:r>
            <a:r>
              <a:rPr lang="en-US" sz="2000" b="1" dirty="0"/>
              <a:t>the </a:t>
            </a:r>
            <a:r>
              <a:rPr lang="en-US" sz="2000" b="1" dirty="0" err="1"/>
              <a:t>supertype</a:t>
            </a:r>
            <a:r>
              <a:rPr lang="en-US" sz="2000" b="1" dirty="0"/>
              <a:t> constructor </a:t>
            </a:r>
            <a:r>
              <a:rPr lang="en-US" sz="2000" dirty="0"/>
              <a:t>from within the subtype constructor.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9086" y="2357378"/>
            <a:ext cx="78693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//inherit from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passing in an argument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//instance property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29;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//"Nicholas";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Stealing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0" y="1201500"/>
            <a:ext cx="6228000" cy="4455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834915" y="1444500"/>
            <a:ext cx="2808514" cy="2052734"/>
            <a:chOff x="6503434" y="4511149"/>
            <a:chExt cx="2808514" cy="2052734"/>
          </a:xfrm>
        </p:grpSpPr>
        <p:sp>
          <p:nvSpPr>
            <p:cNvPr id="10" name="Rectangle 9"/>
            <p:cNvSpPr/>
            <p:nvPr/>
          </p:nvSpPr>
          <p:spPr>
            <a:xfrm rot="19622882">
              <a:off x="7173588" y="5113175"/>
              <a:ext cx="12909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Fail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11" name="Explosion 2 10"/>
            <p:cNvSpPr/>
            <p:nvPr/>
          </p:nvSpPr>
          <p:spPr bwMode="auto">
            <a:xfrm>
              <a:off x="6503434" y="4511149"/>
              <a:ext cx="2808514" cy="2052734"/>
            </a:xfrm>
            <a:prstGeom prst="irregularSeal2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50534" y="3822438"/>
            <a:ext cx="1905000" cy="2636826"/>
            <a:chOff x="4150534" y="3822438"/>
            <a:chExt cx="1905000" cy="2636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34" y="4592364"/>
              <a:ext cx="1905000" cy="1866900"/>
            </a:xfrm>
            <a:prstGeom prst="rect">
              <a:avLst/>
            </a:prstGeom>
          </p:spPr>
        </p:pic>
        <p:cxnSp>
          <p:nvCxnSpPr>
            <p:cNvPr id="6" name="Elbow Connector 5"/>
            <p:cNvCxnSpPr>
              <a:stCxn id="2" idx="0"/>
            </p:cNvCxnSpPr>
            <p:nvPr/>
          </p:nvCxnSpPr>
          <p:spPr>
            <a:xfrm rot="5400000" flipH="1" flipV="1">
              <a:off x="4988268" y="3937204"/>
              <a:ext cx="769927" cy="540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 bwMode="auto">
          <a:xfrm>
            <a:off x="5044965" y="3335392"/>
            <a:ext cx="1592317" cy="30643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2674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775597"/>
          </a:xfrm>
        </p:spPr>
        <p:txBody>
          <a:bodyPr/>
          <a:lstStyle/>
          <a:p>
            <a:r>
              <a:rPr lang="en-US" sz="2800" dirty="0"/>
              <a:t>In 2006, Douglas </a:t>
            </a:r>
            <a:r>
              <a:rPr lang="en-US" sz="2800" dirty="0" err="1"/>
              <a:t>Crockford</a:t>
            </a:r>
            <a:r>
              <a:rPr lang="en-US" sz="2800" dirty="0"/>
              <a:t> wrote an article titled “Prototypal Inheritance in JavaScript</a:t>
            </a:r>
            <a:r>
              <a:rPr lang="en-US" sz="2800" dirty="0" smtClean="0"/>
              <a:t>”.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9436" y="2481320"/>
            <a:ext cx="3249038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create(o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F.prototype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92" y="2994088"/>
            <a:ext cx="3944647" cy="8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6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01644" cy="775597"/>
          </a:xfrm>
        </p:spPr>
        <p:txBody>
          <a:bodyPr/>
          <a:lstStyle/>
          <a:p>
            <a:r>
              <a:rPr lang="en-US" sz="2800" dirty="0"/>
              <a:t>ECMAScript 5 formalized the concept of prototypal inheritance by adding the </a:t>
            </a:r>
            <a:r>
              <a:rPr lang="en-US" sz="2800" b="1" dirty="0" err="1"/>
              <a:t>Object.create</a:t>
            </a:r>
            <a:r>
              <a:rPr lang="en-US" sz="2800" b="1" dirty="0" smtClean="0"/>
              <a:t>() </a:t>
            </a:r>
            <a:r>
              <a:rPr lang="en-US" sz="2800" dirty="0" smtClean="0"/>
              <a:t>method</a:t>
            </a:r>
            <a:r>
              <a:rPr lang="en-US" sz="28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306" y="2207702"/>
            <a:ext cx="79070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Object(person)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anotherPerson.name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anotherPerson.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yetAnotherPerson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Object(person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yetAnotherPerson.name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"Linda"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yetAnotherPerson.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Ran, Dan,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Rob, Van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786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041" y="1021421"/>
            <a:ext cx="849191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5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0" y="1201500"/>
            <a:ext cx="6228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3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754564" cy="609398"/>
          </a:xfrm>
        </p:spPr>
        <p:txBody>
          <a:bodyPr/>
          <a:lstStyle/>
          <a:p>
            <a:r>
              <a:rPr lang="en-US" dirty="0"/>
              <a:t>Full Solution Inheritance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1099243"/>
            <a:ext cx="84919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 };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SubType.prototype.constructor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SuperType.prototype.sayName.call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"!!";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6400" y="5019472"/>
            <a:ext cx="1653702" cy="447472"/>
          </a:xfrm>
          <a:prstGeom prst="wedgeRoundRectCallout">
            <a:avLst>
              <a:gd name="adj1" fmla="val -39982"/>
              <a:gd name="adj2" fmla="val 9639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override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52354" y="4188458"/>
            <a:ext cx="1921212" cy="443310"/>
          </a:xfrm>
          <a:prstGeom prst="wedgeRoundRectCallout">
            <a:avLst>
              <a:gd name="adj1" fmla="val -72429"/>
              <a:gd name="adj2" fmla="val -425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fix constructor</a:t>
            </a:r>
          </a:p>
        </p:txBody>
      </p:sp>
    </p:spTree>
    <p:extLst>
      <p:ext uri="{BB962C8B-B14F-4D97-AF65-F5344CB8AC3E}">
        <p14:creationId xmlns:p14="http://schemas.microsoft.com/office/powerpoint/2010/main" val="3663480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02771"/>
          </a:xfrm>
        </p:spPr>
        <p:txBody>
          <a:bodyPr/>
          <a:lstStyle/>
          <a:p>
            <a:r>
              <a:rPr lang="en-US" dirty="0"/>
              <a:t>Data properties contain a </a:t>
            </a:r>
            <a:r>
              <a:rPr lang="en-US" b="1" dirty="0"/>
              <a:t>single location </a:t>
            </a:r>
            <a:r>
              <a:rPr lang="en-US" dirty="0"/>
              <a:t>for a data value.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/>
              <a:t>Data properties have four attributes describing their behavior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[[Configurable</a:t>
            </a:r>
            <a:r>
              <a:rPr lang="en-US" sz="2400" dirty="0" smtClean="0"/>
              <a:t>]]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[[Enumerable</a:t>
            </a:r>
            <a:r>
              <a:rPr lang="en-US" sz="2400" dirty="0" smtClean="0"/>
              <a:t>]]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[[Writable</a:t>
            </a:r>
            <a:r>
              <a:rPr lang="en-US" sz="2400" dirty="0" smtClean="0"/>
              <a:t>]]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[[Value</a:t>
            </a:r>
            <a:r>
              <a:rPr lang="en-US" sz="2400" dirty="0" smtClean="0"/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8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of Operator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086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ECMAScript provides the </a:t>
            </a:r>
            <a:r>
              <a:rPr lang="en-US" dirty="0" err="1" smtClean="0">
                <a:solidFill>
                  <a:srgbClr val="C00000">
                    <a:alpha val="99000"/>
                  </a:srgbClr>
                </a:solidFill>
              </a:rPr>
              <a:t>instanceof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dirty="0" smtClean="0"/>
              <a:t>operator.</a:t>
            </a:r>
          </a:p>
          <a:p>
            <a:pPr>
              <a:lnSpc>
                <a:spcPct val="150000"/>
              </a:lnSpc>
            </a:pPr>
            <a:r>
              <a:rPr lang="en-US" dirty="0"/>
              <a:t>The logic behind </a:t>
            </a:r>
            <a:r>
              <a:rPr lang="en-US" b="1" dirty="0" err="1"/>
              <a:t>obj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 smtClean="0"/>
              <a:t>:</a:t>
            </a: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Get </a:t>
            </a:r>
            <a:r>
              <a:rPr lang="en-US" sz="2000" b="1" dirty="0" err="1">
                <a:latin typeface="+mj-lt"/>
              </a:rPr>
              <a:t>obj</a:t>
            </a:r>
            <a:r>
              <a:rPr lang="en-US" sz="2000" b="1" dirty="0">
                <a:latin typeface="+mj-lt"/>
              </a:rPr>
              <a:t>.__proto__</a:t>
            </a: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Compare </a:t>
            </a:r>
            <a:r>
              <a:rPr lang="en-US" sz="2000" b="1" dirty="0" err="1">
                <a:latin typeface="+mj-lt"/>
              </a:rPr>
              <a:t>obj</a:t>
            </a:r>
            <a:r>
              <a:rPr lang="en-US" sz="2000" b="1" dirty="0">
                <a:latin typeface="+mj-lt"/>
              </a:rPr>
              <a:t>.__proto__ </a:t>
            </a:r>
            <a:r>
              <a:rPr lang="en-US" sz="2000" dirty="0">
                <a:latin typeface="+mj-lt"/>
              </a:rPr>
              <a:t>against </a:t>
            </a:r>
            <a:r>
              <a:rPr lang="en-US" sz="2000" b="1" dirty="0" err="1">
                <a:latin typeface="+mj-lt"/>
              </a:rPr>
              <a:t>F.prototype</a:t>
            </a:r>
            <a:endParaRPr lang="en-US" sz="2000" b="1" dirty="0">
              <a:latin typeface="+mj-lt"/>
            </a:endParaRPr>
          </a:p>
          <a:p>
            <a:pPr marL="89136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If no match then set temporarily </a:t>
            </a:r>
            <a:r>
              <a:rPr lang="en-US" sz="2000" dirty="0" err="1">
                <a:latin typeface="+mj-lt"/>
              </a:rPr>
              <a:t>obj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obj</a:t>
            </a:r>
            <a:r>
              <a:rPr lang="en-US" sz="2000" dirty="0">
                <a:latin typeface="+mj-lt"/>
              </a:rPr>
              <a:t>.__proto__ and repeat step 2 until either match is found or the chain ends.</a:t>
            </a:r>
            <a:endParaRPr lang="en-US" sz="20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7973" y="5241608"/>
            <a:ext cx="54080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person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);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colors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  );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 pattern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148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Prototype </a:t>
            </a:r>
            <a:r>
              <a:rPr lang="en-US" sz="4000" dirty="0" smtClean="0"/>
              <a:t>&amp; Instance </a:t>
            </a:r>
            <a:r>
              <a:rPr lang="en-US" sz="4000" dirty="0"/>
              <a:t>Relationships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031" y="1820286"/>
            <a:ext cx="8363938" cy="129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alert(instance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031" y="3445052"/>
            <a:ext cx="8363938" cy="129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Object.prototype.isPrototypeOf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(instance));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SuperType.prototype.isPrototypeOf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(instance));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SubType.prototype.isPrototypeOf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(instance));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36" y="1245672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7634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/>
              <a:t>() to </a:t>
            </a:r>
            <a:r>
              <a:rPr lang="en-US" dirty="0" smtClean="0"/>
              <a:t>Detect Object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[[class]] </a:t>
            </a:r>
            <a:r>
              <a:rPr lang="en-US" dirty="0"/>
              <a:t>property is not accessible directly, but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smtClean="0"/>
              <a:t>returns </a:t>
            </a:r>
            <a:r>
              <a:rPr lang="en-US" dirty="0"/>
              <a:t>it with a small </a:t>
            </a:r>
            <a:r>
              <a:rPr lang="en-US" dirty="0" smtClean="0"/>
              <a:t>wrapping.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4943" y="2513884"/>
            <a:ext cx="7684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Date);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[object Date]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[object String]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(Math);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[object Math]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(undefined);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[object Undefined]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toString.call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[object Null]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97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37590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2"/>
              </a:rPr>
              <a:t>http://eyalvardi.wordpress.com/resources/html-5-course-resourses/javascript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http://javascript.info/tutorial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155" y="3117615"/>
            <a:ext cx="2427219" cy="30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9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41849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74524"/>
          </a:xfrm>
        </p:spPr>
        <p:txBody>
          <a:bodyPr/>
          <a:lstStyle/>
          <a:p>
            <a:pPr algn="just"/>
            <a:r>
              <a:rPr lang="en-US" sz="2400" dirty="0"/>
              <a:t>When a property is explicitly added to an </a:t>
            </a:r>
            <a:r>
              <a:rPr lang="en-US" sz="2400" dirty="0" smtClean="0"/>
              <a:t>object, </a:t>
            </a:r>
            <a:r>
              <a:rPr lang="en-US" sz="2400" b="1" dirty="0"/>
              <a:t>[[Configurable]]</a:t>
            </a:r>
            <a:r>
              <a:rPr lang="en-US" sz="2400" dirty="0"/>
              <a:t>, </a:t>
            </a:r>
            <a:r>
              <a:rPr lang="en-US" sz="2400" b="1" dirty="0" smtClean="0"/>
              <a:t>[[</a:t>
            </a:r>
            <a:r>
              <a:rPr lang="en-US" sz="2400" b="1" dirty="0"/>
              <a:t>Enumerable]], </a:t>
            </a:r>
            <a:r>
              <a:rPr lang="en-US" sz="2400" dirty="0"/>
              <a:t>and </a:t>
            </a:r>
            <a:r>
              <a:rPr lang="en-US" sz="2400" b="1" dirty="0"/>
              <a:t>[[Writable</a:t>
            </a:r>
            <a:r>
              <a:rPr lang="en-US" sz="2400" b="1" dirty="0" smtClean="0"/>
              <a:t>]]</a:t>
            </a:r>
            <a:r>
              <a:rPr lang="en-US" sz="2400" dirty="0" smtClean="0"/>
              <a:t> are </a:t>
            </a:r>
            <a:r>
              <a:rPr lang="en-US" sz="2400" dirty="0"/>
              <a:t>all set to true while the </a:t>
            </a:r>
            <a:r>
              <a:rPr lang="en-US" sz="2400" b="1" dirty="0"/>
              <a:t>[[Value</a:t>
            </a:r>
            <a:r>
              <a:rPr lang="en-US" sz="2400" b="1" dirty="0" smtClean="0"/>
              <a:t>]] </a:t>
            </a:r>
            <a:r>
              <a:rPr lang="en-US" sz="2400" dirty="0" smtClean="0"/>
              <a:t>attribute </a:t>
            </a:r>
            <a:r>
              <a:rPr lang="en-US" sz="2400" dirty="0"/>
              <a:t>is set to the </a:t>
            </a:r>
            <a:r>
              <a:rPr lang="en-US" sz="2400" dirty="0" smtClean="0"/>
              <a:t>assigned </a:t>
            </a:r>
            <a:r>
              <a:rPr lang="en-US" sz="2400" dirty="0"/>
              <a:t>value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change any of the default property attributes, you must use the ECMAScript 5 </a:t>
            </a:r>
            <a:r>
              <a:rPr lang="en-US" sz="2400" b="1" dirty="0" err="1" smtClean="0"/>
              <a:t>Object.defineProperty</a:t>
            </a:r>
            <a:r>
              <a:rPr lang="en-US" sz="2400" b="1" dirty="0" smtClean="0"/>
              <a:t>() </a:t>
            </a:r>
            <a:r>
              <a:rPr lang="en-US" sz="2400" dirty="0" smtClean="0"/>
              <a:t>method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9479" y="2310077"/>
            <a:ext cx="5293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Nicholas"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0020" y="3838074"/>
            <a:ext cx="7983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person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configurable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writable: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"Michal"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//Michal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//Michal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2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43841"/>
            <a:ext cx="8363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configurable: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"Michal"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Throws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error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configurable: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"Michal"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59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Properties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91917"/>
          </a:xfrm>
        </p:spPr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properties </a:t>
            </a:r>
            <a:r>
              <a:rPr lang="en-US" dirty="0" smtClean="0"/>
              <a:t>contain </a:t>
            </a:r>
            <a:r>
              <a:rPr lang="en-US" dirty="0"/>
              <a:t>a combination of a </a:t>
            </a:r>
            <a:r>
              <a:rPr lang="en-US" b="1" dirty="0" smtClean="0"/>
              <a:t>getter</a:t>
            </a:r>
            <a:r>
              <a:rPr lang="en-US" dirty="0" smtClean="0"/>
              <a:t> function </a:t>
            </a:r>
            <a:r>
              <a:rPr lang="en-US" dirty="0"/>
              <a:t>and a </a:t>
            </a:r>
            <a:r>
              <a:rPr lang="en-US" b="1" dirty="0"/>
              <a:t>setter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endParaRPr lang="en-US" sz="1400" dirty="0" smtClean="0"/>
          </a:p>
          <a:p>
            <a:r>
              <a:rPr lang="en-US" dirty="0" err="1"/>
              <a:t>Accessor</a:t>
            </a:r>
            <a:r>
              <a:rPr lang="en-US" dirty="0"/>
              <a:t> properties have four attributes:</a:t>
            </a:r>
            <a:endParaRPr lang="he-IL" dirty="0" smtClean="0"/>
          </a:p>
          <a:p>
            <a:pPr lvl="1">
              <a:lnSpc>
                <a:spcPct val="150000"/>
              </a:lnSpc>
            </a:pPr>
            <a:r>
              <a:rPr lang="en-US" sz="2400" dirty="0"/>
              <a:t>[[Configurable</a:t>
            </a:r>
            <a:r>
              <a:rPr lang="en-US" sz="2400" dirty="0" smtClean="0"/>
              <a:t>]]</a:t>
            </a:r>
            <a:endParaRPr lang="he-IL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/>
              <a:t>[[Enumerable</a:t>
            </a:r>
            <a:r>
              <a:rPr lang="en-US" sz="2400" dirty="0" smtClean="0"/>
              <a:t>]]</a:t>
            </a:r>
            <a:endParaRPr lang="he-IL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[[Get]]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[[Set]]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66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Property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60416"/>
            <a:ext cx="83639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_year: 2004,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edition: 1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(book,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2004)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2005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0599" y="4730625"/>
            <a:ext cx="2642775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</a:t>
            </a:r>
            <a:r>
              <a:rPr lang="en-US" b="1" dirty="0" err="1"/>
              <a:t>defineGetter</a:t>
            </a:r>
            <a:r>
              <a:rPr lang="en-US" b="1" dirty="0" smtClean="0"/>
              <a:t>__() and </a:t>
            </a:r>
            <a:br>
              <a:rPr lang="en-US" b="1" dirty="0" smtClean="0"/>
            </a:br>
            <a:r>
              <a:rPr lang="en-US" b="1" dirty="0" smtClean="0"/>
              <a:t>__</a:t>
            </a:r>
            <a:r>
              <a:rPr lang="en-US" b="1" dirty="0" err="1"/>
              <a:t>defineSetter</a:t>
            </a:r>
            <a:r>
              <a:rPr lang="en-US" b="1" dirty="0" smtClean="0"/>
              <a:t>__() old </a:t>
            </a:r>
            <a:br>
              <a:rPr lang="en-US" b="1" dirty="0" smtClean="0"/>
            </a:br>
            <a:r>
              <a:rPr lang="en-US" b="1" dirty="0" smtClean="0"/>
              <a:t>version Prior </a:t>
            </a:r>
            <a:r>
              <a:rPr lang="en-US" b="1" dirty="0"/>
              <a:t>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ECMAScript </a:t>
            </a:r>
            <a:r>
              <a:rPr lang="en-US" b="1" dirty="0" smtClean="0"/>
              <a:t>5.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0406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Multiple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031" y="1105856"/>
            <a:ext cx="836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 = {};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(book,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Data Properties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2004 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edition: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Accessor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Properties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get: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set: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2004)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.edition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- 2004;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3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2079</Words>
  <Application>Microsoft Office PowerPoint</Application>
  <PresentationFormat>On-screen Show (4:3)</PresentationFormat>
  <Paragraphs>483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Data Properties</vt:lpstr>
      <vt:lpstr>Data Properties</vt:lpstr>
      <vt:lpstr>Configurable</vt:lpstr>
      <vt:lpstr>Accessor Properties</vt:lpstr>
      <vt:lpstr>Accessor Property Sample</vt:lpstr>
      <vt:lpstr>Defining Multiple Properties</vt:lpstr>
      <vt:lpstr>Reading Property Attributes</vt:lpstr>
      <vt:lpstr>Protecting objects</vt:lpstr>
      <vt:lpstr>Preventing extension</vt:lpstr>
      <vt:lpstr>Sealing</vt:lpstr>
      <vt:lpstr>Freezing</vt:lpstr>
      <vt:lpstr>PowerPoint Presentation</vt:lpstr>
      <vt:lpstr>The Constructor Pattern</vt:lpstr>
      <vt:lpstr>The Constructor Pattern</vt:lpstr>
      <vt:lpstr>Constructors as Functions</vt:lpstr>
      <vt:lpstr>Closure Pattern</vt:lpstr>
      <vt:lpstr>Problems with Constructors</vt:lpstr>
      <vt:lpstr> Work Around This Limitation</vt:lpstr>
      <vt:lpstr>Combination Constructor &amp; Prototype</vt:lpstr>
      <vt:lpstr>Dynamic Nature of Prototypes</vt:lpstr>
      <vt:lpstr>Prototype Assignment</vt:lpstr>
      <vt:lpstr>Dynamic Prototype Pattern</vt:lpstr>
      <vt:lpstr>PowerPoint Presentation</vt:lpstr>
      <vt:lpstr>PowerPoint Presentation</vt:lpstr>
      <vt:lpstr>SubType.prototype = SuperType.prototype</vt:lpstr>
      <vt:lpstr>SubType.prototype = new SuperType(); </vt:lpstr>
      <vt:lpstr>SubType.prototype = new SuperType(); </vt:lpstr>
      <vt:lpstr>Problems with Prototype Chaining</vt:lpstr>
      <vt:lpstr>Constructor Stealing</vt:lpstr>
      <vt:lpstr>Passing Arguments</vt:lpstr>
      <vt:lpstr>Constructor Stealing</vt:lpstr>
      <vt:lpstr>Object Create</vt:lpstr>
      <vt:lpstr>Prototypal Inheritance</vt:lpstr>
      <vt:lpstr>PowerPoint Presentation</vt:lpstr>
      <vt:lpstr>PowerPoint Presentation</vt:lpstr>
      <vt:lpstr>Full Solution Inheritance </vt:lpstr>
      <vt:lpstr>Instance of Operator</vt:lpstr>
      <vt:lpstr>Prototype &amp; Instance Relationships</vt:lpstr>
      <vt:lpstr>toString() to Detect Object Class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373</cp:revision>
  <dcterms:created xsi:type="dcterms:W3CDTF">2013-04-27T14:17:45Z</dcterms:created>
  <dcterms:modified xsi:type="dcterms:W3CDTF">2014-10-06T08:31:56Z</dcterms:modified>
  <cp:category>JavaScript</cp:category>
</cp:coreProperties>
</file>