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88" r:id="rId3"/>
    <p:sldId id="313" r:id="rId4"/>
    <p:sldId id="292" r:id="rId5"/>
    <p:sldId id="295" r:id="rId6"/>
    <p:sldId id="314" r:id="rId7"/>
    <p:sldId id="294" r:id="rId8"/>
    <p:sldId id="296" r:id="rId9"/>
    <p:sldId id="298" r:id="rId10"/>
    <p:sldId id="299" r:id="rId11"/>
    <p:sldId id="300" r:id="rId12"/>
    <p:sldId id="293" r:id="rId13"/>
    <p:sldId id="301" r:id="rId14"/>
    <p:sldId id="315" r:id="rId15"/>
    <p:sldId id="302" r:id="rId16"/>
    <p:sldId id="303" r:id="rId17"/>
    <p:sldId id="304" r:id="rId18"/>
    <p:sldId id="305" r:id="rId19"/>
    <p:sldId id="306" r:id="rId20"/>
    <p:sldId id="316" r:id="rId21"/>
    <p:sldId id="310" r:id="rId22"/>
    <p:sldId id="317" r:id="rId23"/>
    <p:sldId id="307" r:id="rId24"/>
    <p:sldId id="308" r:id="rId25"/>
    <p:sldId id="309" r:id="rId26"/>
    <p:sldId id="318" r:id="rId27"/>
    <p:sldId id="311" r:id="rId28"/>
    <p:sldId id="312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Events flow" id="{2FE63230-E62F-40B7-93AC-F554114C415F}">
          <p14:sldIdLst>
            <p14:sldId id="313"/>
            <p14:sldId id="292"/>
            <p14:sldId id="295"/>
          </p14:sldIdLst>
        </p14:section>
        <p14:section name="Event Handlers" id="{BD46E1B1-5188-4FD9-B1E6-FF19AB2D56C4}">
          <p14:sldIdLst>
            <p14:sldId id="314"/>
            <p14:sldId id="294"/>
            <p14:sldId id="296"/>
            <p14:sldId id="298"/>
            <p14:sldId id="299"/>
            <p14:sldId id="300"/>
            <p14:sldId id="293"/>
            <p14:sldId id="301"/>
          </p14:sldIdLst>
        </p14:section>
        <p14:section name="Event Object" id="{3A2B0030-4133-4362-A0BF-EE6F58BE503C}">
          <p14:sldIdLst>
            <p14:sldId id="315"/>
            <p14:sldId id="302"/>
            <p14:sldId id="303"/>
            <p14:sldId id="304"/>
            <p14:sldId id="305"/>
            <p14:sldId id="306"/>
          </p14:sldIdLst>
        </p14:section>
        <p14:section name="Event Types" id="{07F57139-CF18-4427-B22E-B7E5BAB31EFA}">
          <p14:sldIdLst>
            <p14:sldId id="316"/>
            <p14:sldId id="310"/>
          </p14:sldIdLst>
        </p14:section>
        <p14:section name="Memory &amp; Preformance" id="{4C053F13-FFF5-41F7-86DF-9E8ABCB2E58F}">
          <p14:sldIdLst>
            <p14:sldId id="317"/>
            <p14:sldId id="307"/>
            <p14:sldId id="308"/>
            <p14:sldId id="309"/>
          </p14:sldIdLst>
        </p14:section>
        <p14:section name="Custom DOM Events" id="{77A76082-F724-4147-9065-2BC28453E8D1}">
          <p14:sldIdLst>
            <p14:sldId id="318"/>
            <p14:sldId id="311"/>
          </p14:sldIdLst>
        </p14:section>
        <p14:section name="Summary" id="{61CD44EF-FE3F-482D-BA66-DDE45C465576}">
          <p14:sldIdLst>
            <p14:sldId id="312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6.xml"/><Relationship Id="rId1" Type="http://schemas.openxmlformats.org/officeDocument/2006/relationships/slide" Target="slides/slide3.xml"/><Relationship Id="rId6" Type="http://schemas.openxmlformats.org/officeDocument/2006/relationships/slide" Target="slides/slide26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4020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8063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2048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0577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08799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1726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01881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sitepointstatic.com/examples/tech/custom-events/index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fessional-JavaScript-Developers-Nicholas-Zakas/dp/1118026691/" TargetMode="External"/><Relationship Id="rId2" Type="http://schemas.openxmlformats.org/officeDocument/2006/relationships/hyperlink" Target="http://eyalvardi.wordpress.com/resources/html-5-course-resourses/javascrip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8465" y="2969634"/>
            <a:ext cx="4747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Events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If the element is a form input element, then the scope chain also contains an entry for the parent </a:t>
            </a:r>
            <a:r>
              <a:rPr lang="en-US" dirty="0" smtClean="0"/>
              <a:t>form </a:t>
            </a:r>
            <a:r>
              <a:rPr lang="en-US" dirty="0"/>
              <a:t>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7169" y="2989163"/>
            <a:ext cx="41221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2989163"/>
            <a:ext cx="4464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uName.value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" name="Curved Up Arrow 1"/>
          <p:cNvSpPr/>
          <p:nvPr/>
        </p:nvSpPr>
        <p:spPr bwMode="auto">
          <a:xfrm rot="20708020">
            <a:off x="2931237" y="3953299"/>
            <a:ext cx="2939143" cy="657052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44296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</a:t>
            </a:r>
            <a:r>
              <a:rPr lang="en-US" dirty="0" smtClean="0"/>
              <a:t>Handlers Cons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567130"/>
          </a:xfrm>
        </p:spPr>
        <p:txBody>
          <a:bodyPr/>
          <a:lstStyle/>
          <a:p>
            <a:r>
              <a:rPr lang="en-US" dirty="0" smtClean="0"/>
              <a:t>It’s </a:t>
            </a:r>
            <a:r>
              <a:rPr lang="en-US" dirty="0"/>
              <a:t>possible that the HTML element appears on the page and is interacted with by the user </a:t>
            </a:r>
            <a:r>
              <a:rPr lang="en-US" b="1" dirty="0"/>
              <a:t>before </a:t>
            </a:r>
            <a:r>
              <a:rPr lang="en-US" b="1" dirty="0" smtClean="0"/>
              <a:t>the </a:t>
            </a:r>
            <a:r>
              <a:rPr lang="en-US" b="1" dirty="0"/>
              <a:t>event handler code is ready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b="1" dirty="0"/>
              <a:t>scope chain augmentation </a:t>
            </a:r>
            <a:r>
              <a:rPr lang="en-US" dirty="0"/>
              <a:t>in the event handler function can lead </a:t>
            </a:r>
            <a:r>
              <a:rPr lang="en-US" dirty="0" smtClean="0"/>
              <a:t>to </a:t>
            </a:r>
            <a:r>
              <a:rPr lang="en-US" dirty="0"/>
              <a:t>different results in </a:t>
            </a:r>
            <a:r>
              <a:rPr lang="en-US" b="1" dirty="0"/>
              <a:t>different </a:t>
            </a:r>
            <a:r>
              <a:rPr lang="en-US" b="1" dirty="0" smtClean="0"/>
              <a:t>browsers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b="1" dirty="0" smtClean="0"/>
              <a:t>Tightly </a:t>
            </a:r>
            <a:r>
              <a:rPr lang="en-US" b="1" dirty="0"/>
              <a:t>couples </a:t>
            </a:r>
            <a:r>
              <a:rPr lang="en-US" dirty="0"/>
              <a:t>the HTML to </a:t>
            </a:r>
            <a:r>
              <a:rPr lang="en-US" dirty="0" smtClean="0"/>
              <a:t>the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010150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Level 1 Event Handlers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372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event handler is considered </a:t>
            </a:r>
            <a:r>
              <a:rPr lang="en-US" dirty="0" smtClean="0"/>
              <a:t>to </a:t>
            </a:r>
            <a:r>
              <a:rPr lang="en-US" dirty="0"/>
              <a:t>be a method of the element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this</a:t>
            </a:r>
            <a:r>
              <a:rPr lang="en-US" dirty="0" smtClean="0"/>
              <a:t> == </a:t>
            </a:r>
            <a:r>
              <a:rPr lang="en-US" b="1" dirty="0"/>
              <a:t>element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575" y="3332361"/>
            <a:ext cx="8023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 event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73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Level 2 Event Handlers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228576"/>
          </a:xfrm>
        </p:spPr>
        <p:txBody>
          <a:bodyPr/>
          <a:lstStyle/>
          <a:p>
            <a:r>
              <a:rPr lang="en-US" dirty="0" err="1"/>
              <a:t>addEventListener</a:t>
            </a:r>
            <a:r>
              <a:rPr lang="en-US" dirty="0" smtClean="0"/>
              <a:t>() and </a:t>
            </a:r>
            <a:r>
              <a:rPr lang="en-US" dirty="0" err="1"/>
              <a:t>removeEventListener</a:t>
            </a:r>
            <a:r>
              <a:rPr lang="en-US" dirty="0" smtClean="0"/>
              <a:t>().</a:t>
            </a:r>
          </a:p>
          <a:p>
            <a:endParaRPr lang="en-US" sz="1400" dirty="0" smtClean="0"/>
          </a:p>
          <a:p>
            <a:r>
              <a:rPr lang="en-US" dirty="0" smtClean="0"/>
              <a:t>Exist </a:t>
            </a:r>
            <a:r>
              <a:rPr lang="en-US" dirty="0"/>
              <a:t>on all DOM </a:t>
            </a:r>
            <a:r>
              <a:rPr lang="en-US" dirty="0" smtClean="0"/>
              <a:t> nodes </a:t>
            </a:r>
            <a:r>
              <a:rPr lang="en-US" dirty="0"/>
              <a:t>and accept three </a:t>
            </a:r>
            <a:r>
              <a:rPr lang="en-US" b="1" dirty="0" err="1" smtClean="0"/>
              <a:t>args</a:t>
            </a:r>
            <a:r>
              <a:rPr lang="en-US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event name to handle,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event handler function,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Boolean </a:t>
            </a:r>
            <a:r>
              <a:rPr lang="en-US" dirty="0"/>
              <a:t>value </a:t>
            </a:r>
            <a:r>
              <a:rPr lang="en-US" dirty="0" smtClean="0"/>
              <a:t>, </a:t>
            </a:r>
            <a:r>
              <a:rPr lang="en-US" b="1" dirty="0" smtClean="0"/>
              <a:t>Capture </a:t>
            </a:r>
            <a:r>
              <a:rPr lang="en-US" b="1" dirty="0"/>
              <a:t>phase (true)</a:t>
            </a:r>
            <a:r>
              <a:rPr lang="en-US" dirty="0"/>
              <a:t> or during </a:t>
            </a:r>
            <a:r>
              <a:rPr lang="en-US" dirty="0" smtClean="0"/>
              <a:t>the </a:t>
            </a:r>
            <a:r>
              <a:rPr lang="en-US" b="1" dirty="0"/>
              <a:t>bubble phase (false)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177" y="4754957"/>
            <a:ext cx="7927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.id); },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58374" y="5671226"/>
            <a:ext cx="4688732" cy="739302"/>
          </a:xfrm>
          <a:prstGeom prst="wedgeRoundRectCallout">
            <a:avLst>
              <a:gd name="adj1" fmla="val -48011"/>
              <a:gd name="adj2" fmla="val -927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Multiple </a:t>
            </a:r>
            <a:r>
              <a:rPr lang="en-US" sz="2000" dirty="0">
                <a:solidFill>
                  <a:schemeClr val="tx1"/>
                </a:solidFill>
              </a:rPr>
              <a:t>event handlers can be added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73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Event Object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609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22311"/>
          </a:xfrm>
        </p:spPr>
        <p:txBody>
          <a:bodyPr/>
          <a:lstStyle/>
          <a:p>
            <a:r>
              <a:rPr lang="en-US" dirty="0"/>
              <a:t>When an event related to the DOM is fired, </a:t>
            </a:r>
            <a:r>
              <a:rPr lang="en-US" b="1" dirty="0"/>
              <a:t>all</a:t>
            </a:r>
            <a:r>
              <a:rPr lang="en-US" dirty="0"/>
              <a:t> of the </a:t>
            </a:r>
            <a:r>
              <a:rPr lang="en-US" b="1" dirty="0"/>
              <a:t>relevant information </a:t>
            </a:r>
            <a:r>
              <a:rPr lang="en-US" dirty="0"/>
              <a:t>is gathered and stored </a:t>
            </a:r>
            <a:r>
              <a:rPr lang="en-US" dirty="0" smtClean="0"/>
              <a:t>on </a:t>
            </a:r>
            <a:r>
              <a:rPr lang="en-US" dirty="0"/>
              <a:t>an object called </a:t>
            </a:r>
            <a:r>
              <a:rPr lang="en-US" b="1" dirty="0"/>
              <a:t>event</a:t>
            </a:r>
            <a:r>
              <a:rPr lang="en-US" dirty="0"/>
              <a:t>. </a:t>
            </a:r>
            <a:endParaRPr lang="en-US" dirty="0" smtClean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dirty="0" smtClean="0"/>
              <a:t>event object </a:t>
            </a:r>
            <a:r>
              <a:rPr lang="en-US" dirty="0"/>
              <a:t>contains properties and methods </a:t>
            </a:r>
            <a:r>
              <a:rPr lang="en-US" b="1" dirty="0"/>
              <a:t>related to the specific event </a:t>
            </a:r>
            <a:r>
              <a:rPr lang="en-US" dirty="0"/>
              <a:t>that caused its </a:t>
            </a:r>
            <a:r>
              <a:rPr lang="en-US" dirty="0" smtClean="0"/>
              <a:t>creation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382" y="4468665"/>
            <a:ext cx="8531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document.body.onclick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event.currentTarget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	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event.target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539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when you want to assign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to handle multiple events.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082" y="2357378"/>
            <a:ext cx="836393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”);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alert(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mouseover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event.target.style.backgroundColor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mouseout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event.target.style.backgroundColor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handler;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btn.onmouseover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handler;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btn.onmouseout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handler;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5788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preventDefault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Used </a:t>
            </a:r>
            <a:r>
              <a:rPr lang="en-US" dirty="0"/>
              <a:t>to prevent the default action of a particular event.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940" y="2447145"/>
            <a:ext cx="7965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link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link.onclick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event.preventDefault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stopPropagation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 smtClean="0"/>
              <a:t>Stops</a:t>
            </a:r>
            <a:r>
              <a:rPr lang="en-US" dirty="0" smtClean="0"/>
              <a:t> </a:t>
            </a:r>
            <a:r>
              <a:rPr lang="en-US" dirty="0"/>
              <a:t>the flow of an event through the DOM structure immediately, </a:t>
            </a:r>
            <a:r>
              <a:rPr lang="en-US" b="1" dirty="0" smtClean="0"/>
              <a:t>canceling</a:t>
            </a:r>
            <a:r>
              <a:rPr lang="en-US" dirty="0" smtClean="0"/>
              <a:t> </a:t>
            </a:r>
            <a:r>
              <a:rPr lang="en-US" dirty="0"/>
              <a:t>any further event </a:t>
            </a:r>
            <a:r>
              <a:rPr lang="en-US" b="1" dirty="0"/>
              <a:t>capturing</a:t>
            </a:r>
            <a:r>
              <a:rPr lang="en-US" dirty="0"/>
              <a:t> or </a:t>
            </a:r>
            <a:r>
              <a:rPr lang="en-US" b="1" dirty="0"/>
              <a:t>bubbling</a:t>
            </a:r>
            <a:r>
              <a:rPr lang="en-US" dirty="0"/>
              <a:t> before it occurs.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034" y="3084161"/>
            <a:ext cx="7897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event.stopPropagation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document.body.onclick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 clicked"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7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eventPhase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Determining </a:t>
            </a:r>
            <a:r>
              <a:rPr lang="en-US" dirty="0"/>
              <a:t>what phase of event flow is currently active.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4945" y="2594495"/>
            <a:ext cx="82490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myBtn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document.body.addEventListener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event.eventPhase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capturing phase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event.eventPhase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document.body.onclick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event.eventPhase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4196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61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Event flow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Custom Event</a:t>
            </a:r>
            <a:endParaRPr lang="en-US" dirty="0"/>
          </a:p>
        </p:txBody>
      </p:sp>
      <p:pic>
        <p:nvPicPr>
          <p:cNvPr id="6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07" y="121875"/>
            <a:ext cx="1906123" cy="11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Event Type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4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23877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Level </a:t>
            </a:r>
            <a:r>
              <a:rPr lang="en-US" dirty="0"/>
              <a:t>3 Events specifies the following event groups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UI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Focus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Wheel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2025430"/>
            <a:ext cx="2472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Keyboard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Composition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6497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Memory &amp;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Preformance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894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&amp; </a:t>
            </a:r>
            <a:r>
              <a:rPr lang="en-US" dirty="0" err="1" smtClean="0"/>
              <a:t>Preformance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96232"/>
          </a:xfrm>
        </p:spPr>
        <p:txBody>
          <a:bodyPr/>
          <a:lstStyle/>
          <a:p>
            <a:r>
              <a:rPr lang="en-US" dirty="0"/>
              <a:t>In JavaScript, the number of event handlers on the page directly relates to the overall </a:t>
            </a:r>
            <a:r>
              <a:rPr lang="en-US" b="1" dirty="0"/>
              <a:t>performance</a:t>
            </a:r>
            <a:r>
              <a:rPr lang="en-US" dirty="0"/>
              <a:t> of </a:t>
            </a:r>
            <a:r>
              <a:rPr lang="en-US" dirty="0" smtClean="0"/>
              <a:t>the </a:t>
            </a:r>
            <a:r>
              <a:rPr lang="en-US" dirty="0"/>
              <a:t>page. </a:t>
            </a:r>
            <a:endParaRPr lang="en-US" dirty="0" smtClean="0"/>
          </a:p>
          <a:p>
            <a:endParaRPr lang="en-US" sz="1400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function is an object and takes </a:t>
            </a:r>
            <a:r>
              <a:rPr lang="en-US" dirty="0" smtClean="0"/>
              <a:t>up memory.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DOM </a:t>
            </a:r>
            <a:r>
              <a:rPr lang="en-US" dirty="0" smtClean="0"/>
              <a:t>access </a:t>
            </a:r>
            <a:r>
              <a:rPr lang="en-US" dirty="0"/>
              <a:t>needed to assign all of the event handlers up front delays the interactivity of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230764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830997"/>
          </a:xfrm>
        </p:spPr>
        <p:txBody>
          <a:bodyPr/>
          <a:lstStyle/>
          <a:p>
            <a:r>
              <a:rPr lang="en-US" dirty="0"/>
              <a:t>The solution to the “</a:t>
            </a:r>
            <a:r>
              <a:rPr lang="en-US" b="1" dirty="0"/>
              <a:t>too many event handlers</a:t>
            </a:r>
            <a:r>
              <a:rPr lang="en-US" dirty="0"/>
              <a:t>” issue is called event delegation.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788270" y="2357378"/>
            <a:ext cx="83557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myLinks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EventUtil.addHandler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event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EventUtil.getEvent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EventUtil.getTarget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(target.id){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changed the document’s title"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goSomewhere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location.href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"http://www.wrox.com"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sayHi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alert(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Event Handlers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6529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an element is </a:t>
            </a:r>
            <a:r>
              <a:rPr lang="en-US" dirty="0" smtClean="0"/>
              <a:t>removed </a:t>
            </a:r>
            <a:r>
              <a:rPr lang="en-US" dirty="0"/>
              <a:t>from the document while it has event handlers </a:t>
            </a:r>
            <a:r>
              <a:rPr lang="en-US" dirty="0" smtClean="0"/>
              <a:t>attached </a:t>
            </a:r>
            <a:r>
              <a:rPr lang="en-US" b="1" dirty="0" smtClean="0"/>
              <a:t>you need to remove the event handler 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removeChild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replaceChild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innerHTML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Custom DOM Event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191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DOM Events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70587" cy="3277820"/>
          </a:xfrm>
        </p:spPr>
        <p:txBody>
          <a:bodyPr/>
          <a:lstStyle/>
          <a:p>
            <a:r>
              <a:rPr lang="en-US" dirty="0"/>
              <a:t>DOM Level 3 specifies a class of events called custom events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You create a </a:t>
            </a:r>
            <a:r>
              <a:rPr lang="en-US" dirty="0" smtClean="0"/>
              <a:t>new custom </a:t>
            </a:r>
            <a:r>
              <a:rPr lang="en-US" dirty="0"/>
              <a:t>event by calling </a:t>
            </a:r>
            <a:r>
              <a:rPr lang="en-US" sz="2800" b="1" dirty="0" err="1" smtClean="0">
                <a:latin typeface="Consolas" panose="020B0609020204030204" pitchFamily="49" charset="0"/>
              </a:rPr>
              <a:t>createEvent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C00000">
                    <a:alpha val="99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 smtClean="0">
                <a:solidFill>
                  <a:srgbClr val="C00000">
                    <a:alpha val="99000"/>
                  </a:srgbClr>
                </a:solidFill>
                <a:latin typeface="Consolas" panose="020B0609020204030204" pitchFamily="49" charset="0"/>
              </a:rPr>
              <a:t>CustomEvent</a:t>
            </a:r>
            <a:r>
              <a:rPr lang="en-US" sz="2800" dirty="0" smtClean="0">
                <a:solidFill>
                  <a:srgbClr val="C00000">
                    <a:alpha val="99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smtClean="0">
                <a:latin typeface="Consolas" panose="020B0609020204030204" pitchFamily="49" charset="0"/>
              </a:rPr>
              <a:t>).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returned object has a method called </a:t>
            </a:r>
            <a:r>
              <a:rPr lang="en-US" b="1" dirty="0" err="1" smtClean="0"/>
              <a:t>initCustomEvent</a:t>
            </a:r>
            <a:r>
              <a:rPr lang="en-US" dirty="0" smtClean="0"/>
              <a:t>(), which takes four arguments: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type(string</a:t>
            </a:r>
            <a:r>
              <a:rPr lang="en-US" dirty="0" smtClean="0"/>
              <a:t>), bubbles(Boolean), cancelable(Boolean), detail(object)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0721" y="4688785"/>
            <a:ext cx="6062557" cy="17760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'build'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Listen for the event.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'build'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Dispatch the event. 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dispatchEvent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hlinkClick r:id="rId2"/>
          </p:cNvPr>
          <p:cNvSpPr/>
          <p:nvPr/>
        </p:nvSpPr>
        <p:spPr>
          <a:xfrm>
            <a:off x="6288517" y="6150114"/>
            <a:ext cx="16241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Demo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56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51632"/>
          </a:xfrm>
        </p:spPr>
        <p:txBody>
          <a:bodyPr/>
          <a:lstStyle/>
          <a:p>
            <a:r>
              <a:rPr lang="en-US" dirty="0"/>
              <a:t>It’s best to limit the number of event handlers on a </a:t>
            </a:r>
            <a:r>
              <a:rPr lang="en-US" dirty="0" smtClean="0"/>
              <a:t>page.</a:t>
            </a:r>
          </a:p>
          <a:p>
            <a:endParaRPr lang="en-US" sz="1400" dirty="0"/>
          </a:p>
          <a:p>
            <a:r>
              <a:rPr lang="en-US" dirty="0"/>
              <a:t>Event delegation can be used to limit the number of event </a:t>
            </a:r>
            <a:r>
              <a:rPr lang="en-US" dirty="0" smtClean="0"/>
              <a:t>handlers.</a:t>
            </a:r>
          </a:p>
          <a:p>
            <a:endParaRPr lang="en-US" sz="1400" dirty="0"/>
          </a:p>
          <a:p>
            <a:r>
              <a:rPr lang="en-US" dirty="0" smtClean="0"/>
              <a:t>It’s </a:t>
            </a:r>
            <a:r>
              <a:rPr lang="en-US" dirty="0"/>
              <a:t>a good idea to remove all event handlers that were added before the page is unloaded.</a:t>
            </a:r>
          </a:p>
        </p:txBody>
      </p:sp>
    </p:spTree>
    <p:extLst>
      <p:ext uri="{BB962C8B-B14F-4D97-AF65-F5344CB8AC3E}">
        <p14:creationId xmlns:p14="http://schemas.microsoft.com/office/powerpoint/2010/main" val="694749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0482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2"/>
              </a:rPr>
              <a:t>http://eyalvardi.wordpress.com/resources/html-5-course-resourses/javascript/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12" y="2830517"/>
            <a:ext cx="2924062" cy="36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2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Event Flow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06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History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47559" cy="2930033"/>
          </a:xfrm>
        </p:spPr>
        <p:txBody>
          <a:bodyPr/>
          <a:lstStyle/>
          <a:p>
            <a:r>
              <a:rPr lang="en-US" sz="2800" b="1" dirty="0"/>
              <a:t>DOM Level 2 </a:t>
            </a:r>
            <a:r>
              <a:rPr lang="en-US" sz="2800" dirty="0"/>
              <a:t>was the first attempt to </a:t>
            </a:r>
            <a:r>
              <a:rPr lang="en-US" sz="2800" b="1" dirty="0"/>
              <a:t>standardize</a:t>
            </a:r>
            <a:r>
              <a:rPr lang="en-US" sz="2800" dirty="0"/>
              <a:t> the DOM events API in </a:t>
            </a:r>
            <a:r>
              <a:rPr lang="en-US" sz="2800" dirty="0" smtClean="0"/>
              <a:t>a </a:t>
            </a:r>
            <a:r>
              <a:rPr lang="en-US" sz="2800" dirty="0"/>
              <a:t>logical way</a:t>
            </a:r>
            <a:r>
              <a:rPr lang="en-US" sz="2800" dirty="0" smtClean="0"/>
              <a:t>.</a:t>
            </a:r>
          </a:p>
          <a:p>
            <a:pPr lvl="1"/>
            <a:r>
              <a:rPr lang="en-US" sz="2000" dirty="0" smtClean="0"/>
              <a:t>DOM </a:t>
            </a:r>
            <a:r>
              <a:rPr lang="en-US" sz="2000" dirty="0"/>
              <a:t>Level 2 </a:t>
            </a:r>
            <a:r>
              <a:rPr lang="en-US" sz="2000" dirty="0" smtClean="0"/>
              <a:t>Events </a:t>
            </a:r>
            <a:r>
              <a:rPr lang="en-US" sz="2000" dirty="0"/>
              <a:t>specification doesn’t </a:t>
            </a:r>
            <a:r>
              <a:rPr lang="en-US" sz="2000" b="1" dirty="0"/>
              <a:t>cover all event types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600" b="1" dirty="0" smtClean="0"/>
              <a:t>DOM Level 3</a:t>
            </a:r>
            <a:r>
              <a:rPr lang="en-US" sz="2600" dirty="0" smtClean="0"/>
              <a:t>, </a:t>
            </a:r>
            <a:r>
              <a:rPr lang="en-US" sz="2800" dirty="0" smtClean="0"/>
              <a:t>the </a:t>
            </a:r>
            <a:r>
              <a:rPr lang="en-US" sz="2800" dirty="0"/>
              <a:t>current release of the DOM specification, published in April </a:t>
            </a:r>
            <a:r>
              <a:rPr lang="en-US" sz="2800" dirty="0" smtClean="0"/>
              <a:t>2004</a:t>
            </a:r>
          </a:p>
          <a:p>
            <a:pPr lvl="1"/>
            <a:r>
              <a:rPr lang="en-US" sz="2000" dirty="0" smtClean="0"/>
              <a:t>BOM events </a:t>
            </a:r>
            <a:r>
              <a:rPr lang="en-US" sz="2000" dirty="0"/>
              <a:t>and the relationship between these and the DOM </a:t>
            </a:r>
            <a:r>
              <a:rPr lang="en-US" sz="2000" dirty="0" smtClean="0"/>
              <a:t>events.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40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Flow in DOM Level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flow - describes </a:t>
            </a:r>
            <a:r>
              <a:rPr lang="en-US" dirty="0"/>
              <a:t>the order in which events are received on the </a:t>
            </a:r>
            <a:r>
              <a:rPr lang="en-US" dirty="0" smtClean="0"/>
              <a:t>page.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24" y="2357378"/>
            <a:ext cx="6893161" cy="39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Event Handlers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075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Level 0 Event Handlers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973122"/>
          </a:xfrm>
        </p:spPr>
        <p:txBody>
          <a:bodyPr/>
          <a:lstStyle/>
          <a:p>
            <a:r>
              <a:rPr lang="en-US" dirty="0"/>
              <a:t>Events are certain actions performed either by the user or by the browser </a:t>
            </a:r>
            <a:r>
              <a:rPr lang="en-US" dirty="0" smtClean="0"/>
              <a:t>itself.</a:t>
            </a:r>
          </a:p>
          <a:p>
            <a:pPr lvl="1"/>
            <a:r>
              <a:rPr lang="en-US" dirty="0" smtClean="0"/>
              <a:t>click, load, </a:t>
            </a:r>
            <a:r>
              <a:rPr lang="en-US" dirty="0" err="1" smtClean="0"/>
              <a:t>mouseover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Event handlers have names beginning with </a:t>
            </a:r>
            <a:r>
              <a:rPr lang="en-US" b="1" dirty="0"/>
              <a:t>“on</a:t>
            </a:r>
            <a:r>
              <a:rPr lang="en-US" b="1" dirty="0" smtClean="0"/>
              <a:t>”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err="1" smtClean="0"/>
              <a:t>On</a:t>
            </a:r>
            <a:r>
              <a:rPr lang="en-US" dirty="0" err="1" smtClean="0"/>
              <a:t>click</a:t>
            </a:r>
            <a:r>
              <a:rPr lang="en-US" dirty="0" smtClean="0"/>
              <a:t>, </a:t>
            </a:r>
            <a:r>
              <a:rPr lang="en-US" b="1" dirty="0" err="1" smtClean="0"/>
              <a:t>on</a:t>
            </a:r>
            <a:r>
              <a:rPr lang="en-US" dirty="0" err="1" smtClean="0"/>
              <a:t>load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966" y="4388703"/>
            <a:ext cx="836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alert('Hi')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 Handlers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62322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en-US" dirty="0"/>
              <a:t>handlers assigned </a:t>
            </a:r>
            <a:r>
              <a:rPr lang="en-US" dirty="0" smtClean="0"/>
              <a:t>on the HTML have </a:t>
            </a:r>
            <a:r>
              <a:rPr lang="en-US" dirty="0"/>
              <a:t>some </a:t>
            </a:r>
            <a:r>
              <a:rPr lang="en-US" b="1" dirty="0"/>
              <a:t>unique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First</a:t>
            </a:r>
            <a:r>
              <a:rPr lang="en-US" sz="2000" dirty="0"/>
              <a:t>, a function is created that </a:t>
            </a:r>
            <a:r>
              <a:rPr lang="en-US" sz="2000" b="1" dirty="0" smtClean="0"/>
              <a:t>wraps</a:t>
            </a:r>
            <a:r>
              <a:rPr lang="en-US" sz="2000" dirty="0" smtClean="0"/>
              <a:t> the attribute value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That </a:t>
            </a:r>
            <a:r>
              <a:rPr lang="en-US" sz="2000" dirty="0"/>
              <a:t>function has a special local variable called </a:t>
            </a:r>
            <a:r>
              <a:rPr lang="en-US" sz="2000" b="1" dirty="0" smtClean="0"/>
              <a:t>event.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this</a:t>
            </a:r>
            <a:r>
              <a:rPr lang="en-US" sz="2000" dirty="0"/>
              <a:t> value inside of the function is equivalent to the </a:t>
            </a:r>
            <a:r>
              <a:rPr lang="en-US" sz="2000" b="1" dirty="0"/>
              <a:t>event’s</a:t>
            </a:r>
            <a:r>
              <a:rPr lang="en-US" sz="2000" dirty="0"/>
              <a:t> </a:t>
            </a:r>
            <a:r>
              <a:rPr lang="en-US" sz="2000" b="1" dirty="0"/>
              <a:t>target</a:t>
            </a:r>
            <a:r>
              <a:rPr lang="en-US" sz="2000" dirty="0"/>
              <a:t> </a:t>
            </a:r>
            <a:r>
              <a:rPr lang="en-US" sz="2000" dirty="0" smtClean="0"/>
              <a:t>element.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13966" y="4388703"/>
            <a:ext cx="8363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24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 smtClean="0"/>
              <a:t>Members </a:t>
            </a:r>
            <a:r>
              <a:rPr lang="en-US" dirty="0"/>
              <a:t>of both </a:t>
            </a:r>
            <a:r>
              <a:rPr lang="en-US" dirty="0" smtClean="0"/>
              <a:t>document and </a:t>
            </a:r>
            <a:r>
              <a:rPr lang="en-US" dirty="0"/>
              <a:t>the element itself can be accessed </a:t>
            </a:r>
            <a:r>
              <a:rPr lang="en-US" dirty="0" smtClean="0"/>
              <a:t>as </a:t>
            </a:r>
            <a:r>
              <a:rPr lang="en-US" dirty="0"/>
              <a:t>if they were local variables.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306" y="27728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(document){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//attribute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7123" y="5310285"/>
            <a:ext cx="793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1162</Words>
  <Application>Microsoft Office PowerPoint</Application>
  <PresentationFormat>On-screen Show (4:3)</PresentationFormat>
  <Paragraphs>208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Events History</vt:lpstr>
      <vt:lpstr>Event Flow in DOM Level 2</vt:lpstr>
      <vt:lpstr>PowerPoint Presentation</vt:lpstr>
      <vt:lpstr>DOM Level 0 Event Handlers</vt:lpstr>
      <vt:lpstr>HTML Event Handlers</vt:lpstr>
      <vt:lpstr>Dynamic Function</vt:lpstr>
      <vt:lpstr>Dynamic Function</vt:lpstr>
      <vt:lpstr>HTML Event Handlers Cons</vt:lpstr>
      <vt:lpstr>DOM Level 1 Event Handlers</vt:lpstr>
      <vt:lpstr>DOM Level 2 Event Handlers</vt:lpstr>
      <vt:lpstr>PowerPoint Presentation</vt:lpstr>
      <vt:lpstr>The Event Object</vt:lpstr>
      <vt:lpstr>Type Property</vt:lpstr>
      <vt:lpstr>The preventDefault() Method</vt:lpstr>
      <vt:lpstr>The stopPropagation() Method</vt:lpstr>
      <vt:lpstr>The eventPhase Property</vt:lpstr>
      <vt:lpstr>PowerPoint Presentation</vt:lpstr>
      <vt:lpstr>Event Types</vt:lpstr>
      <vt:lpstr>PowerPoint Presentation</vt:lpstr>
      <vt:lpstr>Memory &amp; Preformance</vt:lpstr>
      <vt:lpstr>Event Delegation</vt:lpstr>
      <vt:lpstr>Removing Event Handlers</vt:lpstr>
      <vt:lpstr>PowerPoint Presentation</vt:lpstr>
      <vt:lpstr>Custom DOM Events</vt:lpstr>
      <vt:lpstr>Summary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215</cp:revision>
  <dcterms:created xsi:type="dcterms:W3CDTF">2013-04-27T14:17:45Z</dcterms:created>
  <dcterms:modified xsi:type="dcterms:W3CDTF">2014-10-06T08:38:13Z</dcterms:modified>
  <cp:category>JavaScript</cp:category>
</cp:coreProperties>
</file>