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8"/>
  </p:notesMasterIdLst>
  <p:sldIdLst>
    <p:sldId id="256" r:id="rId2"/>
    <p:sldId id="288" r:id="rId3"/>
    <p:sldId id="302" r:id="rId4"/>
    <p:sldId id="292" r:id="rId5"/>
    <p:sldId id="353" r:id="rId6"/>
    <p:sldId id="293" r:id="rId7"/>
    <p:sldId id="357" r:id="rId8"/>
    <p:sldId id="364" r:id="rId9"/>
    <p:sldId id="336" r:id="rId10"/>
    <p:sldId id="296" r:id="rId11"/>
    <p:sldId id="297" r:id="rId12"/>
    <p:sldId id="365" r:id="rId13"/>
    <p:sldId id="298" r:id="rId14"/>
    <p:sldId id="299" r:id="rId15"/>
    <p:sldId id="367" r:id="rId16"/>
    <p:sldId id="368" r:id="rId17"/>
    <p:sldId id="369" r:id="rId18"/>
    <p:sldId id="370" r:id="rId19"/>
    <p:sldId id="300" r:id="rId20"/>
    <p:sldId id="303" r:id="rId21"/>
    <p:sldId id="301" r:id="rId22"/>
    <p:sldId id="309" r:id="rId23"/>
    <p:sldId id="355" r:id="rId24"/>
    <p:sldId id="317" r:id="rId25"/>
    <p:sldId id="354" r:id="rId26"/>
    <p:sldId id="310" r:id="rId27"/>
    <p:sldId id="311" r:id="rId28"/>
    <p:sldId id="373" r:id="rId29"/>
    <p:sldId id="316" r:id="rId30"/>
    <p:sldId id="312" r:id="rId31"/>
    <p:sldId id="314" r:id="rId32"/>
    <p:sldId id="315" r:id="rId33"/>
    <p:sldId id="320" r:id="rId34"/>
    <p:sldId id="321" r:id="rId35"/>
    <p:sldId id="344" r:id="rId36"/>
    <p:sldId id="343" r:id="rId37"/>
    <p:sldId id="352" r:id="rId38"/>
    <p:sldId id="346" r:id="rId39"/>
    <p:sldId id="347" r:id="rId40"/>
    <p:sldId id="345" r:id="rId41"/>
    <p:sldId id="348" r:id="rId42"/>
    <p:sldId id="349" r:id="rId43"/>
    <p:sldId id="350" r:id="rId44"/>
    <p:sldId id="351" r:id="rId45"/>
    <p:sldId id="362" r:id="rId46"/>
    <p:sldId id="363" r:id="rId47"/>
    <p:sldId id="371" r:id="rId48"/>
    <p:sldId id="372" r:id="rId49"/>
    <p:sldId id="340" r:id="rId50"/>
    <p:sldId id="356" r:id="rId51"/>
    <p:sldId id="335" r:id="rId52"/>
    <p:sldId id="366" r:id="rId53"/>
    <p:sldId id="341" r:id="rId54"/>
    <p:sldId id="342" r:id="rId55"/>
    <p:sldId id="318" r:id="rId56"/>
    <p:sldId id="319" r:id="rId57"/>
    <p:sldId id="334" r:id="rId58"/>
    <p:sldId id="374" r:id="rId59"/>
    <p:sldId id="322" r:id="rId60"/>
    <p:sldId id="323" r:id="rId61"/>
    <p:sldId id="331" r:id="rId62"/>
    <p:sldId id="332" r:id="rId63"/>
    <p:sldId id="333" r:id="rId64"/>
    <p:sldId id="325" r:id="rId65"/>
    <p:sldId id="326" r:id="rId66"/>
    <p:sldId id="327" r:id="rId67"/>
    <p:sldId id="328" r:id="rId68"/>
    <p:sldId id="329" r:id="rId69"/>
    <p:sldId id="330" r:id="rId70"/>
    <p:sldId id="324" r:id="rId71"/>
    <p:sldId id="358" r:id="rId72"/>
    <p:sldId id="359" r:id="rId73"/>
    <p:sldId id="360" r:id="rId74"/>
    <p:sldId id="361" r:id="rId75"/>
    <p:sldId id="337" r:id="rId76"/>
    <p:sldId id="29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8DE3541B-06DA-45DF-A891-43FE4AD16161}">
          <p14:sldIdLst>
            <p14:sldId id="256"/>
            <p14:sldId id="288"/>
          </p14:sldIdLst>
        </p14:section>
        <p14:section name="Callbacks" id="{D5BAD299-3058-4882-8699-4FBE1A9D27E8}">
          <p14:sldIdLst>
            <p14:sldId id="302"/>
            <p14:sldId id="292"/>
            <p14:sldId id="353"/>
            <p14:sldId id="293"/>
            <p14:sldId id="357"/>
            <p14:sldId id="364"/>
            <p14:sldId id="336"/>
            <p14:sldId id="296"/>
            <p14:sldId id="297"/>
            <p14:sldId id="365"/>
            <p14:sldId id="298"/>
            <p14:sldId id="299"/>
            <p14:sldId id="367"/>
            <p14:sldId id="368"/>
            <p14:sldId id="369"/>
            <p14:sldId id="370"/>
            <p14:sldId id="300"/>
          </p14:sldIdLst>
        </p14:section>
        <p14:section name="Promises and Deferreds" id="{AEE8AF24-4550-4B5C-9928-C2181C60B700}">
          <p14:sldIdLst>
            <p14:sldId id="303"/>
            <p14:sldId id="301"/>
            <p14:sldId id="309"/>
            <p14:sldId id="355"/>
            <p14:sldId id="317"/>
            <p14:sldId id="354"/>
            <p14:sldId id="310"/>
            <p14:sldId id="311"/>
            <p14:sldId id="373"/>
            <p14:sldId id="316"/>
            <p14:sldId id="312"/>
            <p14:sldId id="314"/>
            <p14:sldId id="315"/>
          </p14:sldIdLst>
        </p14:section>
        <p14:section name="Multithreading with Workers" id="{111B8F43-CE78-4651-A0BB-C2D4B7C3EDA9}">
          <p14:sldIdLst>
            <p14:sldId id="320"/>
            <p14:sldId id="321"/>
            <p14:sldId id="344"/>
            <p14:sldId id="343"/>
            <p14:sldId id="352"/>
            <p14:sldId id="346"/>
            <p14:sldId id="347"/>
            <p14:sldId id="345"/>
            <p14:sldId id="348"/>
            <p14:sldId id="349"/>
            <p14:sldId id="350"/>
            <p14:sldId id="351"/>
            <p14:sldId id="362"/>
            <p14:sldId id="363"/>
            <p14:sldId id="371"/>
            <p14:sldId id="372"/>
          </p14:sldIdLst>
        </p14:section>
        <p14:section name="Control Flow Libs" id="{ED261BA0-17A9-439E-B4EE-5F5FB02C818D}">
          <p14:sldIdLst>
            <p14:sldId id="340"/>
            <p14:sldId id="356"/>
            <p14:sldId id="335"/>
            <p14:sldId id="366"/>
            <p14:sldId id="341"/>
            <p14:sldId id="342"/>
          </p14:sldIdLst>
        </p14:section>
        <p14:section name="Finite State Machines" id="{A6A3525D-E3BE-416D-B3F0-FEB277CD4EED}">
          <p14:sldIdLst>
            <p14:sldId id="318"/>
            <p14:sldId id="319"/>
            <p14:sldId id="334"/>
            <p14:sldId id="374"/>
          </p14:sldIdLst>
        </p14:section>
        <p14:section name="RxJS" id="{2575327C-88EA-471C-82A3-B85301082FC6}">
          <p14:sldIdLst>
            <p14:sldId id="322"/>
            <p14:sldId id="323"/>
            <p14:sldId id="331"/>
            <p14:sldId id="332"/>
            <p14:sldId id="333"/>
            <p14:sldId id="325"/>
            <p14:sldId id="326"/>
            <p14:sldId id="327"/>
            <p14:sldId id="328"/>
            <p14:sldId id="329"/>
            <p14:sldId id="330"/>
            <p14:sldId id="324"/>
          </p14:sldIdLst>
        </p14:section>
        <p14:section name="Animation" id="{B0A4CEBB-2536-452A-9F7D-81D4D0DEF571}">
          <p14:sldIdLst>
            <p14:sldId id="358"/>
            <p14:sldId id="359"/>
            <p14:sldId id="360"/>
            <p14:sldId id="361"/>
          </p14:sldIdLst>
        </p14:section>
        <p14:section name="End" id="{61CD44EF-FE3F-482D-BA66-DDE45C465576}">
          <p14:sldIdLst>
            <p14:sldId id="337"/>
            <p14:sldId id="29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64" d="100"/>
          <a:sy n="64" d="100"/>
        </p:scale>
        <p:origin x="1282" y="43"/>
      </p:cViewPr>
      <p:guideLst>
        <p:guide orient="horz" pos="2160"/>
        <p:guide pos="2880"/>
      </p:guideLst>
    </p:cSldViewPr>
  </p:slideViewPr>
  <p:outlineViewPr>
    <p:cViewPr>
      <p:scale>
        <a:sx n="33" d="100"/>
        <a:sy n="33" d="100"/>
      </p:scale>
      <p:origin x="0" y="-1445"/>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sorterViewPr>
    <p:cViewPr varScale="1">
      <p:scale>
        <a:sx n="1" d="1"/>
        <a:sy n="1" d="1"/>
      </p:scale>
      <p:origin x="0" y="-99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52.xml"/><Relationship Id="rId3" Type="http://schemas.openxmlformats.org/officeDocument/2006/relationships/slide" Target="slides/slide20.xml"/><Relationship Id="rId7" Type="http://schemas.openxmlformats.org/officeDocument/2006/relationships/slide" Target="slides/slide49.xml"/><Relationship Id="rId12" Type="http://schemas.openxmlformats.org/officeDocument/2006/relationships/slide" Target="slides/slide74.xml"/><Relationship Id="rId2" Type="http://schemas.openxmlformats.org/officeDocument/2006/relationships/slide" Target="slides/slide9.xml"/><Relationship Id="rId1" Type="http://schemas.openxmlformats.org/officeDocument/2006/relationships/slide" Target="slides/slide3.xml"/><Relationship Id="rId6" Type="http://schemas.openxmlformats.org/officeDocument/2006/relationships/slide" Target="slides/slide48.xml"/><Relationship Id="rId11" Type="http://schemas.openxmlformats.org/officeDocument/2006/relationships/slide" Target="slides/slide59.xml"/><Relationship Id="rId5" Type="http://schemas.openxmlformats.org/officeDocument/2006/relationships/slide" Target="slides/slide46.xml"/><Relationship Id="rId10" Type="http://schemas.openxmlformats.org/officeDocument/2006/relationships/slide" Target="slides/slide57.xml"/><Relationship Id="rId4" Type="http://schemas.openxmlformats.org/officeDocument/2006/relationships/slide" Target="slides/slide33.xml"/><Relationship Id="rId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EAA91-75DA-4550-B3C6-86A59B093AC1}" type="datetimeFigureOut">
              <a:rPr lang="en-US" smtClean="0"/>
              <a:t>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5664A-BED1-4DE7-B370-BB4582675CD9}" type="slidenum">
              <a:rPr lang="en-US" smtClean="0"/>
              <a:t>‹#›</a:t>
            </a:fld>
            <a:endParaRPr lang="en-US"/>
          </a:p>
        </p:txBody>
      </p:sp>
    </p:spTree>
    <p:extLst>
      <p:ext uri="{BB962C8B-B14F-4D97-AF65-F5344CB8AC3E}">
        <p14:creationId xmlns:p14="http://schemas.microsoft.com/office/powerpoint/2010/main" val="15395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3636865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145971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403176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extLst>
      <p:ext uri="{BB962C8B-B14F-4D97-AF65-F5344CB8AC3E}">
        <p14:creationId xmlns:p14="http://schemas.microsoft.com/office/powerpoint/2010/main" val="382293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65</a:t>
            </a:fld>
            <a:endParaRPr lang="en-US" dirty="0"/>
          </a:p>
        </p:txBody>
      </p:sp>
    </p:spTree>
    <p:extLst>
      <p:ext uri="{BB962C8B-B14F-4D97-AF65-F5344CB8AC3E}">
        <p14:creationId xmlns:p14="http://schemas.microsoft.com/office/powerpoint/2010/main" val="3386680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66</a:t>
            </a:fld>
            <a:endParaRPr lang="en-US" dirty="0"/>
          </a:p>
        </p:txBody>
      </p:sp>
    </p:spTree>
    <p:extLst>
      <p:ext uri="{BB962C8B-B14F-4D97-AF65-F5344CB8AC3E}">
        <p14:creationId xmlns:p14="http://schemas.microsoft.com/office/powerpoint/2010/main" val="215830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67</a:t>
            </a:fld>
            <a:endParaRPr lang="en-US" dirty="0"/>
          </a:p>
        </p:txBody>
      </p:sp>
    </p:spTree>
    <p:extLst>
      <p:ext uri="{BB962C8B-B14F-4D97-AF65-F5344CB8AC3E}">
        <p14:creationId xmlns:p14="http://schemas.microsoft.com/office/powerpoint/2010/main" val="1011721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68</a:t>
            </a:fld>
            <a:endParaRPr lang="en-US" dirty="0"/>
          </a:p>
        </p:txBody>
      </p:sp>
    </p:spTree>
    <p:extLst>
      <p:ext uri="{BB962C8B-B14F-4D97-AF65-F5344CB8AC3E}">
        <p14:creationId xmlns:p14="http://schemas.microsoft.com/office/powerpoint/2010/main" val="2121986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10/6/2014 11:32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extLst>
      <p:ext uri="{BB962C8B-B14F-4D97-AF65-F5344CB8AC3E}">
        <p14:creationId xmlns:p14="http://schemas.microsoft.com/office/powerpoint/2010/main" val="177482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65543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45932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257491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360171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373866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160534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218380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83999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408568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1972848"/>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vl2pPr>
            <a:lvl3pPr marL="1096933" indent="-342900">
              <a:lnSpc>
                <a:spcPct val="90000"/>
              </a:lnSpc>
              <a:buFont typeface="Wingdings" panose="05000000000000000000" pitchFamily="2" charset="2"/>
              <a:buChar char="§"/>
              <a:defRPr/>
            </a:lvl3pPr>
            <a:lvl4pPr marL="1436909" indent="-342900">
              <a:lnSpc>
                <a:spcPct val="90000"/>
              </a:lnSpc>
              <a:buFont typeface="Wingdings" panose="05000000000000000000" pitchFamily="2" charset="2"/>
              <a:buChar char="§"/>
              <a:defRPr sz="2000"/>
            </a:lvl4pPr>
            <a:lvl5pPr marL="1768947" indent="-342900">
              <a:lnSpc>
                <a:spcPct val="90000"/>
              </a:lnSpc>
              <a:buFont typeface="Wingdings" panose="05000000000000000000" pitchFamily="2" charset="2"/>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687426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47970"/>
            <a:ext cx="6858000" cy="166199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3323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217A9-F33D-4D35-90AB-047783622248}" type="datetimeFigureOut">
              <a:rPr lang="en-US" smtClean="0"/>
              <a:t>10/6/2014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371293C-9B5A-4F22-A807-4EF6A4741053}" type="slidenum">
              <a:rPr lang="en-US" smtClean="0"/>
              <a:t>‹#›</a:t>
            </a:fld>
            <a:endParaRPr lang="en-US"/>
          </a:p>
        </p:txBody>
      </p:sp>
    </p:spTree>
    <p:extLst>
      <p:ext uri="{BB962C8B-B14F-4D97-AF65-F5344CB8AC3E}">
        <p14:creationId xmlns:p14="http://schemas.microsoft.com/office/powerpoint/2010/main" val="305127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258252"/>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02630599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190899"/>
            <a:ext cx="8363936" cy="1938992"/>
          </a:xfrm>
          <a:prstGeom prst="rect">
            <a:avLst/>
          </a:prstGeom>
        </p:spPr>
        <p:txBody>
          <a:bodyPr vert="horz" wrap="square" lIns="0" tIns="0" rIns="0" bIns="0" rtlCol="0">
            <a:spAutoFit/>
          </a:bodyPr>
          <a:lstStyle/>
          <a:p>
            <a:pPr marL="457200" lvl="0" indent="-457200">
              <a:buFont typeface="Wingdings" panose="05000000000000000000" pitchFamily="2" charset="2"/>
              <a:buChar char="§"/>
            </a:pPr>
            <a:r>
              <a:rPr lang="en-US" dirty="0" smtClean="0"/>
              <a:t>Click to edit Master text styles</a:t>
            </a:r>
          </a:p>
          <a:p>
            <a:pPr marL="834217" lvl="1" indent="-457200">
              <a:buFont typeface="Wingdings" panose="05000000000000000000" pitchFamily="2" charset="2"/>
              <a:buChar char="Ø"/>
            </a:pPr>
            <a:r>
              <a:rPr lang="en-US" dirty="0" smtClean="0"/>
              <a:t>Second level</a:t>
            </a:r>
          </a:p>
          <a:p>
            <a:pPr marL="1096933" lvl="2" indent="-342900">
              <a:buFont typeface="Wingdings" panose="05000000000000000000" pitchFamily="2" charset="2"/>
              <a:buChar char="§"/>
            </a:pPr>
            <a:r>
              <a:rPr lang="en-US" dirty="0" smtClean="0"/>
              <a:t>Third level</a:t>
            </a:r>
          </a:p>
          <a:p>
            <a:pPr marL="1436909" lvl="3" indent="-342900">
              <a:buFont typeface="Wingdings" panose="05000000000000000000" pitchFamily="2" charset="2"/>
              <a:buChar char="§"/>
            </a:pPr>
            <a:r>
              <a:rPr lang="en-US" dirty="0" smtClean="0"/>
              <a:t>Fourth level</a:t>
            </a:r>
          </a:p>
          <a:p>
            <a:pPr marL="1768947" lvl="4" indent="-342900">
              <a:buFont typeface="Wingdings" panose="05000000000000000000" pitchFamily="2" charset="2"/>
              <a:buChar char="§"/>
            </a:pPr>
            <a:r>
              <a:rPr lang="en-US" dirty="0" smtClean="0"/>
              <a:t>Fifth level</a:t>
            </a:r>
            <a:endParaRPr lang="en-US" dirty="0"/>
          </a:p>
        </p:txBody>
      </p:sp>
      <p:sp>
        <p:nvSpPr>
          <p:cNvPr id="5" name="Rectangle 7"/>
          <p:cNvSpPr>
            <a:spLocks noChangeArrowheads="1"/>
          </p:cNvSpPr>
          <p:nvPr userDrawn="1"/>
        </p:nvSpPr>
        <p:spPr bwMode="auto">
          <a:xfrm>
            <a:off x="-12700" y="6608763"/>
            <a:ext cx="58111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dirty="0"/>
              <a:t>© </a:t>
            </a:r>
            <a:r>
              <a:rPr lang="en-US" sz="1200" b="0" dirty="0" smtClean="0"/>
              <a:t>2014 Eyal Vardi. </a:t>
            </a:r>
            <a:r>
              <a:rPr lang="en-US" sz="1200" b="0" dirty="0"/>
              <a:t>All rights reserved. Tel: 054-5-767-300, Email: </a:t>
            </a:r>
            <a:r>
              <a:rPr lang="en-US" sz="1200" b="0" dirty="0" smtClean="0"/>
              <a:t>evardi@gmail.com</a:t>
            </a:r>
            <a:endParaRPr lang="en-US" sz="1200" b="0" dirty="0"/>
          </a:p>
        </p:txBody>
      </p:sp>
    </p:spTree>
    <p:extLst>
      <p:ext uri="{BB962C8B-B14F-4D97-AF65-F5344CB8AC3E}">
        <p14:creationId xmlns:p14="http://schemas.microsoft.com/office/powerpoint/2010/main" val="3081427822"/>
      </p:ext>
    </p:extLst>
  </p:cSld>
  <p:clrMap bg1="lt1" tx1="dk1" bg2="lt2" tx2="dk2" accent1="accent1" accent2="accent2" accent3="accent3" accent4="accent4" accent5="accent5" accent6="accent6" hlink="hlink" folHlink="folHlink"/>
  <p:sldLayoutIdLst>
    <p:sldLayoutId id="2147483665" r:id="rId1"/>
    <p:sldLayoutId id="2147483663" r:id="rId2"/>
    <p:sldLayoutId id="2147483664" r:id="rId3"/>
    <p:sldLayoutId id="2147483666" r:id="rId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1"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lang="en-US" sz="3000" b="0" kern="1200" dirty="0" smtClean="0">
          <a:solidFill>
            <a:schemeClr val="tx1">
              <a:alpha val="99000"/>
            </a:schemeClr>
          </a:solidFill>
          <a:latin typeface="+mn-lt"/>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lang="en-US" sz="2800" b="0" kern="1200" dirty="0" smtClean="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lang="en-US" sz="2400" b="0" kern="1200" dirty="0" smtClean="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lang="en-US" sz="2000" b="0" kern="1200" dirty="0" smtClean="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lang="en-US" sz="1800" b="0" kern="1200" dirty="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pragprog.com/book/tbajs/async-javascript"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html5-demos.appspot.com/static/workers/transferables/index.html"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de.dougneiner.com/presentations/machina/"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hyperlink" Target="https://github.com/Reactive-Extensions/RxJS-Examples/tree/master/requirejs" TargetMode="External"/><Relationship Id="rId3" Type="http://schemas.openxmlformats.org/officeDocument/2006/relationships/hyperlink" Target="http://reactive-extensions.github.com/RxJS-Examples/autocomplete/autocomplete.html" TargetMode="External"/><Relationship Id="rId7" Type="http://schemas.openxmlformats.org/officeDocument/2006/relationships/hyperlink" Target="http://reactive-extensions.github.com/RxJS-Examples/dragndrop/dragndrop.html" TargetMode="External"/><Relationship Id="rId12" Type="http://schemas.openxmlformats.org/officeDocument/2006/relationships/hyperlink" Target="http://codebetter.com/matthewpodwysocki/2010/05/11/introduction-to-the-reactive-extensions-for-javascript-async-method-chaining/" TargetMode="External"/><Relationship Id="rId2" Type="http://schemas.openxmlformats.org/officeDocument/2006/relationships/hyperlink" Target="https://github.com/Reactive-Extensions/RxJS-Examples/tree/master/autocomplete" TargetMode="External"/><Relationship Id="rId1" Type="http://schemas.openxmlformats.org/officeDocument/2006/relationships/slideLayout" Target="../slideLayouts/slideLayout1.xml"/><Relationship Id="rId6" Type="http://schemas.openxmlformats.org/officeDocument/2006/relationships/hyperlink" Target="https://github.com/Reactive-Extensions/RxJS-Examples/tree/master/dragndrop" TargetMode="External"/><Relationship Id="rId11" Type="http://schemas.openxmlformats.org/officeDocument/2006/relationships/hyperlink" Target="http://reactive-extensions.github.com/RxJS-Examples/timeflies/timeflies.html" TargetMode="External"/><Relationship Id="rId5" Type="http://schemas.openxmlformats.org/officeDocument/2006/relationships/hyperlink" Target="http://reactive-extensions.github.com/RxJS-Examples/canvaspaint/canvaspaint.html" TargetMode="External"/><Relationship Id="rId10" Type="http://schemas.openxmlformats.org/officeDocument/2006/relationships/hyperlink" Target="https://github.com/Reactive-Extensions/RxJS-Examples/tree/master/timeflies" TargetMode="External"/><Relationship Id="rId4" Type="http://schemas.openxmlformats.org/officeDocument/2006/relationships/hyperlink" Target="https://github.com/Reactive-Extensions/RxJS-Examples/tree/master/canvaspaint" TargetMode="External"/><Relationship Id="rId9" Type="http://schemas.openxmlformats.org/officeDocument/2006/relationships/hyperlink" Target="http://reactive-extensions.github.com/RxJS-Examples/requirejs/require-example.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hyperlink" Target="https://gist.github.com/1579671" TargetMode="Externa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jsfiddle.net/wMkJg/" TargetMode="External"/></Relationships>
</file>

<file path=ppt/slides/_rels/slide7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tech.pro/blog/1402/five-patterns-to-help-you-tame-asynchronous-javascript" TargetMode="External"/><Relationship Id="rId7" Type="http://schemas.openxmlformats.org/officeDocument/2006/relationships/hyperlink" Target="http://pragprog.com/book/tbajs/async-javascript" TargetMode="External"/><Relationship Id="rId2" Type="http://schemas.openxmlformats.org/officeDocument/2006/relationships/hyperlink" Target="http://sporto.github.io/blog/2012/12/09/callbacks-listeners-promises/" TargetMode="External"/><Relationship Id="rId1" Type="http://schemas.openxmlformats.org/officeDocument/2006/relationships/slideLayout" Target="../slideLayouts/slideLayout1.xml"/><Relationship Id="rId6" Type="http://schemas.openxmlformats.org/officeDocument/2006/relationships/hyperlink" Target="http://creativejs.com/resources/requestanimationframe/" TargetMode="External"/><Relationship Id="rId5" Type="http://schemas.openxmlformats.org/officeDocument/2006/relationships/hyperlink" Target="http://ejohn.org/blog/how-javascript-timers-work" TargetMode="External"/><Relationship Id="rId4" Type="http://schemas.openxmlformats.org/officeDocument/2006/relationships/hyperlink" Target="http://www.html5rocks.com/en/tutorials/workers/basics/"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eyalvardi.wordpress.com"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90352" y="2837269"/>
            <a:ext cx="7363299" cy="1446550"/>
          </a:xfrm>
          <a:prstGeom prst="rect">
            <a:avLst/>
          </a:prstGeom>
        </p:spPr>
        <p:txBody>
          <a:bodyPr wrap="none">
            <a:spAutoFit/>
          </a:bodyPr>
          <a:lstStyle/>
          <a:p>
            <a:pPr algn="ctr"/>
            <a:r>
              <a:rPr lang="en-US" sz="4400" b="1" dirty="0" err="1">
                <a:ln w="9525">
                  <a:solidFill>
                    <a:schemeClr val="bg1"/>
                  </a:solidFill>
                  <a:prstDash val="solid"/>
                </a:ln>
                <a:effectLst>
                  <a:outerShdw blurRad="12700" dist="38100" dir="2700000" algn="tl" rotWithShape="0">
                    <a:schemeClr val="bg1">
                      <a:lumMod val="50000"/>
                    </a:schemeClr>
                  </a:outerShdw>
                </a:effectLst>
              </a:rPr>
              <a:t>Async</a:t>
            </a:r>
            <a:r>
              <a:rPr lang="en-US" sz="4400" b="1" dirty="0">
                <a:ln w="9525">
                  <a:solidFill>
                    <a:schemeClr val="bg1"/>
                  </a:solidFill>
                  <a:prstDash val="solid"/>
                </a:ln>
                <a:effectLst>
                  <a:outerShdw blurRad="12700" dist="38100" dir="2700000" algn="tl" rotWithShape="0">
                    <a:schemeClr val="bg1">
                      <a:lumMod val="50000"/>
                    </a:schemeClr>
                  </a:outerShdw>
                </a:effectLst>
              </a:rPr>
              <a:t> &amp; Parallel </a:t>
            </a:r>
            <a:r>
              <a:rPr lang="en-US" sz="4400" b="1" dirty="0" smtClean="0">
                <a:ln w="9525">
                  <a:solidFill>
                    <a:schemeClr val="bg1"/>
                  </a:solidFill>
                  <a:prstDash val="solid"/>
                </a:ln>
                <a:effectLst>
                  <a:outerShdw blurRad="12700" dist="38100" dir="2700000" algn="tl" rotWithShape="0">
                    <a:schemeClr val="bg1">
                      <a:lumMod val="50000"/>
                    </a:schemeClr>
                  </a:outerShdw>
                </a:effectLst>
              </a:rPr>
              <a:t/>
            </a:r>
            <a:br>
              <a:rPr lang="en-US" sz="4400" b="1" dirty="0" smtClean="0">
                <a:ln w="9525">
                  <a:solidFill>
                    <a:schemeClr val="bg1"/>
                  </a:solidFill>
                  <a:prstDash val="solid"/>
                </a:ln>
                <a:effectLst>
                  <a:outerShdw blurRad="12700" dist="38100" dir="2700000" algn="tl" rotWithShape="0">
                    <a:schemeClr val="bg1">
                      <a:lumMod val="50000"/>
                    </a:schemeClr>
                  </a:outerShdw>
                </a:effectLst>
              </a:rPr>
            </a:br>
            <a:r>
              <a:rPr lang="en-US" sz="4400" b="1" dirty="0" smtClean="0">
                <a:ln w="9525">
                  <a:solidFill>
                    <a:schemeClr val="bg1"/>
                  </a:solidFill>
                  <a:prstDash val="solid"/>
                </a:ln>
                <a:effectLst>
                  <a:outerShdw blurRad="12700" dist="38100" dir="2700000" algn="tl" rotWithShape="0">
                    <a:schemeClr val="bg1">
                      <a:lumMod val="50000"/>
                    </a:schemeClr>
                  </a:outerShdw>
                </a:effectLst>
              </a:rPr>
              <a:t>Programming in </a:t>
            </a:r>
            <a:r>
              <a:rPr lang="en-US" sz="4400" b="1" dirty="0">
                <a:ln w="9525">
                  <a:solidFill>
                    <a:schemeClr val="bg1"/>
                  </a:solidFill>
                  <a:prstDash val="solid"/>
                </a:ln>
                <a:effectLst>
                  <a:outerShdw blurRad="12700" dist="38100" dir="2700000" algn="tl" rotWithShape="0">
                    <a:schemeClr val="bg1">
                      <a:lumMod val="50000"/>
                    </a:schemeClr>
                  </a:outerShdw>
                </a:effectLst>
              </a:rPr>
              <a:t>JavaScript</a:t>
            </a:r>
          </a:p>
        </p:txBody>
      </p:sp>
      <p:pic>
        <p:nvPicPr>
          <p:cNvPr id="10" name="Picture 2" descr="http://www.js-il.com/Content/2013/images/banner_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155" y="200170"/>
            <a:ext cx="3800475" cy="23717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6" y="5671027"/>
            <a:ext cx="180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SmallEyal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847" y="5675313"/>
            <a:ext cx="1109663" cy="95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12"/>
          <p:cNvSpPr>
            <a:spLocks noGrp="1" noChangeArrowheads="1"/>
          </p:cNvSpPr>
          <p:nvPr>
            <p:ph type="subTitle" idx="4294967295"/>
          </p:nvPr>
        </p:nvSpPr>
        <p:spPr>
          <a:xfrm>
            <a:off x="2286816" y="5675313"/>
            <a:ext cx="3823697" cy="738664"/>
          </a:xfrm>
          <a:ln algn="ctr"/>
        </p:spPr>
        <p:txBody>
          <a:bodyPr vert="horz" wrap="square" lIns="0" tIns="0" rIns="0" bIns="0" rtlCol="0">
            <a:spAutoFit/>
          </a:bodyPr>
          <a:lstStyle/>
          <a:p>
            <a:pPr>
              <a:lnSpc>
                <a:spcPct val="100000"/>
              </a:lnSpc>
              <a:spcBef>
                <a:spcPct val="0"/>
              </a:spcBef>
              <a:defRPr/>
            </a:pPr>
            <a:r>
              <a:rPr lang="en-US" sz="1600" spc="120" dirty="0"/>
              <a:t>Eyal Vardi</a:t>
            </a:r>
          </a:p>
          <a:p>
            <a:pPr>
              <a:lnSpc>
                <a:spcPct val="100000"/>
              </a:lnSpc>
              <a:spcBef>
                <a:spcPct val="0"/>
              </a:spcBef>
              <a:defRPr/>
            </a:pPr>
            <a:r>
              <a:rPr lang="en-US" sz="1600" spc="120" dirty="0" smtClean="0"/>
              <a:t>Microsoft </a:t>
            </a:r>
            <a:r>
              <a:rPr lang="en-US" sz="1600" spc="120" dirty="0"/>
              <a:t>MVP </a:t>
            </a:r>
            <a:r>
              <a:rPr lang="en-US" sz="1600" spc="120" dirty="0" smtClean="0"/>
              <a:t>ASP.NET</a:t>
            </a:r>
            <a:r>
              <a:rPr lang="en-US" sz="1600" spc="120" dirty="0"/>
              <a:t/>
            </a:r>
            <a:br>
              <a:rPr lang="en-US" sz="1600" spc="120" dirty="0"/>
            </a:br>
            <a:r>
              <a:rPr lang="en-US" sz="1600" spc="120" dirty="0" smtClean="0"/>
              <a:t>blog: eyalvardi.wordpress.com</a:t>
            </a:r>
            <a:endParaRPr lang="en-US" sz="1600" spc="120" dirty="0"/>
          </a:p>
        </p:txBody>
      </p:sp>
    </p:spTree>
    <p:extLst>
      <p:ext uri="{BB962C8B-B14F-4D97-AF65-F5344CB8AC3E}">
        <p14:creationId xmlns:p14="http://schemas.microsoft.com/office/powerpoint/2010/main" val="9448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Throwing from Callbacks</a:t>
            </a:r>
          </a:p>
        </p:txBody>
      </p:sp>
      <p:sp>
        <p:nvSpPr>
          <p:cNvPr id="5" name="Text Placeholder 4"/>
          <p:cNvSpPr>
            <a:spLocks noGrp="1"/>
          </p:cNvSpPr>
          <p:nvPr>
            <p:ph type="body" sz="quarter" idx="10"/>
          </p:nvPr>
        </p:nvSpPr>
        <p:spPr>
          <a:xfrm>
            <a:off x="389437" y="1182190"/>
            <a:ext cx="8363937" cy="1757404"/>
          </a:xfrm>
        </p:spPr>
        <p:txBody>
          <a:bodyPr/>
          <a:lstStyle/>
          <a:p>
            <a:r>
              <a:rPr lang="en-US" sz="2600" dirty="0" smtClean="0">
                <a:latin typeface="+mn-lt"/>
              </a:rPr>
              <a:t>We </a:t>
            </a:r>
            <a:r>
              <a:rPr lang="en-US" sz="2600" b="1" dirty="0">
                <a:latin typeface="+mn-lt"/>
              </a:rPr>
              <a:t>can’t catch errors </a:t>
            </a:r>
            <a:r>
              <a:rPr lang="en-US" sz="2600" dirty="0">
                <a:latin typeface="+mn-lt"/>
              </a:rPr>
              <a:t>thrown from </a:t>
            </a:r>
            <a:r>
              <a:rPr lang="en-US" sz="2600" dirty="0" err="1">
                <a:latin typeface="+mn-lt"/>
              </a:rPr>
              <a:t>async</a:t>
            </a:r>
            <a:r>
              <a:rPr lang="en-US" sz="2600" dirty="0">
                <a:latin typeface="+mn-lt"/>
              </a:rPr>
              <a:t> callbacks </a:t>
            </a:r>
            <a:r>
              <a:rPr lang="en-US" sz="2600" dirty="0" smtClean="0">
                <a:latin typeface="+mn-lt"/>
              </a:rPr>
              <a:t>with a try/catch block.</a:t>
            </a:r>
          </a:p>
          <a:p>
            <a:endParaRPr lang="en-US" sz="1400" dirty="0" smtClean="0">
              <a:latin typeface="+mn-lt"/>
            </a:endParaRPr>
          </a:p>
          <a:p>
            <a:r>
              <a:rPr lang="en-US" sz="2600" dirty="0" smtClean="0"/>
              <a:t>Error must be </a:t>
            </a:r>
            <a:r>
              <a:rPr lang="en-US" sz="2600" b="1" dirty="0" smtClean="0"/>
              <a:t>manually passed </a:t>
            </a:r>
            <a:r>
              <a:rPr lang="en-US" sz="2600" dirty="0" smtClean="0"/>
              <a:t>back to callers via callback functions.</a:t>
            </a:r>
            <a:endParaRPr lang="en-US" sz="2600" dirty="0">
              <a:latin typeface="+mn-lt"/>
            </a:endParaRPr>
          </a:p>
        </p:txBody>
      </p:sp>
      <p:sp>
        <p:nvSpPr>
          <p:cNvPr id="6" name="Rectangle 5"/>
          <p:cNvSpPr/>
          <p:nvPr/>
        </p:nvSpPr>
        <p:spPr>
          <a:xfrm>
            <a:off x="769245" y="3394585"/>
            <a:ext cx="7605510" cy="258532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throw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Error(</a:t>
            </a:r>
            <a:r>
              <a:rPr lang="en-US" b="1" dirty="0" smtClean="0">
                <a:solidFill>
                  <a:srgbClr val="A31515"/>
                </a:solidFill>
                <a:highlight>
                  <a:srgbClr val="FFFFFF"/>
                </a:highlight>
                <a:latin typeface="Consolas" panose="020B0609020204030204" pitchFamily="49" charset="0"/>
              </a:rPr>
              <a:t>'Catch me if you can</a:t>
            </a:r>
            <a:r>
              <a:rPr lang="en-US" b="1"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0</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console.error</a:t>
            </a:r>
            <a:r>
              <a:rPr lang="en-US" dirty="0">
                <a:solidFill>
                  <a:srgbClr val="000000"/>
                </a:solidFill>
                <a:highlight>
                  <a:srgbClr val="FFFFFF"/>
                </a:highlight>
                <a:latin typeface="Consolas" panose="020B0609020204030204" pitchFamily="49" charset="0"/>
              </a:rPr>
              <a:t>(e);</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783630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Throwing from Callbacks</a:t>
            </a:r>
          </a:p>
        </p:txBody>
      </p:sp>
      <p:sp>
        <p:nvSpPr>
          <p:cNvPr id="5" name="Text Placeholder 4"/>
          <p:cNvSpPr>
            <a:spLocks noGrp="1"/>
          </p:cNvSpPr>
          <p:nvPr>
            <p:ph type="body" sz="quarter" idx="10"/>
          </p:nvPr>
        </p:nvSpPr>
        <p:spPr>
          <a:xfrm>
            <a:off x="389437" y="1182190"/>
            <a:ext cx="8363937" cy="830997"/>
          </a:xfrm>
        </p:spPr>
        <p:txBody>
          <a:bodyPr/>
          <a:lstStyle/>
          <a:p>
            <a:r>
              <a:rPr lang="en-US" dirty="0" smtClean="0"/>
              <a:t>You  </a:t>
            </a:r>
            <a:r>
              <a:rPr lang="en-US" dirty="0"/>
              <a:t>can  </a:t>
            </a:r>
            <a:r>
              <a:rPr lang="en-US" dirty="0" smtClean="0"/>
              <a:t>handle </a:t>
            </a:r>
            <a:r>
              <a:rPr lang="en-US" dirty="0" err="1" smtClean="0"/>
              <a:t>async</a:t>
            </a:r>
            <a:r>
              <a:rPr lang="en-US" dirty="0" smtClean="0"/>
              <a:t> </a:t>
            </a:r>
            <a:r>
              <a:rPr lang="en-US" dirty="0"/>
              <a:t>errors only from within a callback.</a:t>
            </a:r>
          </a:p>
        </p:txBody>
      </p:sp>
      <p:sp>
        <p:nvSpPr>
          <p:cNvPr id="6" name="Rectangle 5"/>
          <p:cNvSpPr/>
          <p:nvPr/>
        </p:nvSpPr>
        <p:spPr>
          <a:xfrm>
            <a:off x="768484" y="2357378"/>
            <a:ext cx="7984890" cy="4216539"/>
          </a:xfrm>
          <a:prstGeom prst="rect">
            <a:avLst/>
          </a:prstGeom>
        </p:spPr>
        <p:txBody>
          <a:bodyPr wrap="square">
            <a:spAutoFit/>
          </a:bodyPr>
          <a:lstStyle/>
          <a:p>
            <a:r>
              <a:rPr lang="en-US" b="1" u="sng" dirty="0" smtClean="0">
                <a:solidFill>
                  <a:srgbClr val="000000"/>
                </a:solidFill>
                <a:highlight>
                  <a:srgbClr val="FFFFFF"/>
                </a:highlight>
                <a:latin typeface="Consolas" panose="020B0609020204030204" pitchFamily="49" charset="0"/>
              </a:rPr>
              <a:t>Option I:</a:t>
            </a:r>
          </a:p>
          <a:p>
            <a:endParaRPr lang="en-US" sz="800" b="1" u="sng"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get(</a:t>
            </a:r>
            <a:r>
              <a:rPr lang="en-US" dirty="0">
                <a:solidFill>
                  <a:srgbClr val="A31515"/>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success: </a:t>
            </a:r>
            <a:r>
              <a:rPr lang="en-US" dirty="0" err="1">
                <a:solidFill>
                  <a:srgbClr val="000000"/>
                </a:solidFill>
                <a:highlight>
                  <a:srgbClr val="FFFFFF"/>
                </a:highlight>
                <a:latin typeface="Consolas" panose="020B0609020204030204" pitchFamily="49" charset="0"/>
              </a:rPr>
              <a:t>successHandler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failure: </a:t>
            </a:r>
            <a:r>
              <a:rPr lang="en-US" dirty="0" err="1">
                <a:solidFill>
                  <a:srgbClr val="000000"/>
                </a:solidFill>
                <a:highlight>
                  <a:srgbClr val="FFFFFF"/>
                </a:highlight>
                <a:latin typeface="Consolas" panose="020B0609020204030204" pitchFamily="49" charset="0"/>
              </a:rPr>
              <a:t>failureHandler</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b="1" dirty="0" smtClean="0">
              <a:solidFill>
                <a:srgbClr val="000000"/>
              </a:solidFill>
              <a:highlight>
                <a:srgbClr val="FFFFFF"/>
              </a:highlight>
              <a:latin typeface="Consolas" panose="020B0609020204030204" pitchFamily="49" charset="0"/>
            </a:endParaRPr>
          </a:p>
          <a:p>
            <a:r>
              <a:rPr lang="en-US" b="1" u="sng" dirty="0" smtClean="0">
                <a:solidFill>
                  <a:srgbClr val="000000"/>
                </a:solidFill>
                <a:highlight>
                  <a:srgbClr val="FFFFFF"/>
                </a:highlight>
                <a:latin typeface="Consolas" panose="020B0609020204030204" pitchFamily="49" charset="0"/>
              </a:rPr>
              <a:t>Option II</a:t>
            </a:r>
          </a:p>
          <a:p>
            <a:endParaRPr lang="en-US" sz="800" b="1" u="sng"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$.get(</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(error, value){</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(error)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alert(</a:t>
            </a:r>
            <a:r>
              <a:rPr lang="en-US" dirty="0" smtClean="0">
                <a:solidFill>
                  <a:srgbClr val="A31515"/>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returen</a:t>
            </a:r>
            <a:r>
              <a:rPr lang="en-US" dirty="0" smtClean="0">
                <a:solidFill>
                  <a:srgbClr val="000000"/>
                </a:solidFill>
                <a:highlight>
                  <a:srgbClr val="FFFFFF"/>
                </a:highlight>
                <a:latin typeface="Consolas" panose="020B0609020204030204" pitchFamily="49" charset="0"/>
              </a:rPr>
              <a:t>; // Don’t forget this !</a:t>
            </a:r>
          </a:p>
          <a:p>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768407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Object with Callbacks</a:t>
            </a:r>
            <a:endParaRPr lang="en-US" dirty="0"/>
          </a:p>
        </p:txBody>
      </p:sp>
      <p:sp>
        <p:nvSpPr>
          <p:cNvPr id="6" name="Rectangle 5"/>
          <p:cNvSpPr/>
          <p:nvPr/>
        </p:nvSpPr>
        <p:spPr>
          <a:xfrm>
            <a:off x="389436" y="1188195"/>
            <a:ext cx="8754564" cy="2831544"/>
          </a:xfrm>
          <a:prstGeom prst="rect">
            <a:avLst/>
          </a:prstGeom>
        </p:spPr>
        <p:txBody>
          <a:bodyPr wrap="square">
            <a:spAutoFit/>
          </a:bodyPr>
          <a:lstStyle/>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worker =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updateCustomer</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customerInfo</a:t>
            </a:r>
            <a:r>
              <a:rPr lang="en-US" sz="1600" dirty="0">
                <a:solidFill>
                  <a:srgbClr val="000000"/>
                </a:solidFill>
                <a:highlight>
                  <a:srgbClr val="FFFFFF"/>
                </a:highlight>
                <a:latin typeface="Consolas" panose="020B0609020204030204" pitchFamily="49" charset="0"/>
              </a:rPr>
              <a:t>, </a:t>
            </a:r>
            <a:r>
              <a:rPr lang="en-US" sz="1600" b="1" dirty="0" smtClean="0">
                <a:solidFill>
                  <a:srgbClr val="000000"/>
                </a:solidFill>
                <a:highlight>
                  <a:srgbClr val="FFFFFF"/>
                </a:highlight>
                <a:latin typeface="Consolas" panose="020B0609020204030204" pitchFamily="49" charset="0"/>
              </a:rPr>
              <a:t>callback</a:t>
            </a:r>
            <a:r>
              <a:rPr lang="en-US" sz="1600" dirty="0" smtClean="0">
                <a:solidFill>
                  <a:srgbClr val="000000"/>
                </a:solidFill>
                <a:highlight>
                  <a:srgbClr val="FFFFFF"/>
                </a:highlight>
                <a:latin typeface="Consolas" panose="020B0609020204030204" pitchFamily="49" charset="0"/>
              </a:rPr>
              <a:t> ) { ...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other methods, properties, </a:t>
            </a:r>
            <a:r>
              <a:rPr lang="en-US" sz="1600" dirty="0" err="1">
                <a:solidFill>
                  <a:srgbClr val="008000"/>
                </a:solidFill>
                <a:highlight>
                  <a:srgbClr val="FFFFFF"/>
                </a:highlight>
                <a:latin typeface="Consolas" panose="020B0609020204030204" pitchFamily="49" charset="0"/>
              </a:rPr>
              <a:t>etc</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endParaRPr lang="en-US" sz="1600" dirty="0" smtClean="0">
              <a:solidFill>
                <a:srgbClr val="000000"/>
              </a:solidFill>
              <a:highlight>
                <a:srgbClr val="FFFFFF"/>
              </a:highlight>
              <a:latin typeface="Consolas" panose="020B0609020204030204" pitchFamily="49" charset="0"/>
            </a:endParaRPr>
          </a:p>
          <a:p>
            <a:endParaRPr lang="en-US" sz="1600" dirty="0" smtClean="0">
              <a:solidFill>
                <a:srgbClr val="000000"/>
              </a:solidFill>
              <a:highlight>
                <a:srgbClr val="FFFFFF"/>
              </a:highlight>
              <a:latin typeface="Consolas" panose="020B0609020204030204" pitchFamily="49" charset="0"/>
            </a:endParaRPr>
          </a:p>
          <a:p>
            <a:r>
              <a:rPr lang="en-US" sz="1600" dirty="0" err="1" smtClean="0">
                <a:solidFill>
                  <a:srgbClr val="000000"/>
                </a:solidFill>
                <a:highlight>
                  <a:srgbClr val="FFFFFF"/>
                </a:highlight>
                <a:latin typeface="Consolas" panose="020B0609020204030204" pitchFamily="49" charset="0"/>
              </a:rPr>
              <a:t>worker.updateCustomer</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currentCustomer</a:t>
            </a:r>
            <a:r>
              <a:rPr lang="en-US" sz="1600" dirty="0">
                <a:solidFill>
                  <a:srgbClr val="000000"/>
                </a:solidFill>
                <a:highlight>
                  <a:srgbClr val="FFFFFF"/>
                </a:highlight>
                <a:latin typeface="Consolas" panose="020B0609020204030204" pitchFamily="49" charset="0"/>
              </a:rPr>
              <a:t>, </a:t>
            </a:r>
            <a:r>
              <a:rPr lang="en-US" sz="1600" b="1" dirty="0">
                <a:solidFill>
                  <a:srgbClr val="0000FF"/>
                </a:solidFill>
                <a:highlight>
                  <a:srgbClr val="FFFFFF"/>
                </a:highlight>
                <a:latin typeface="Consolas" panose="020B0609020204030204" pitchFamily="49" charset="0"/>
              </a:rPr>
              <a:t>function</a:t>
            </a:r>
            <a:r>
              <a:rPr lang="en-US" sz="1600" b="1" dirty="0">
                <a:solidFill>
                  <a:srgbClr val="000000"/>
                </a:solidFill>
                <a:highlight>
                  <a:srgbClr val="FFFFFF"/>
                </a:highlight>
                <a:latin typeface="Consolas" panose="020B0609020204030204" pitchFamily="49" charset="0"/>
              </a:rPr>
              <a:t> (err, data) </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alert(err || data</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b="1" dirty="0" smtClean="0">
                <a:solidFill>
                  <a:srgbClr val="008000"/>
                </a:solidFill>
                <a:highlight>
                  <a:srgbClr val="FFFFFF"/>
                </a:highlight>
                <a:latin typeface="Consolas" panose="020B0609020204030204" pitchFamily="49" charset="0"/>
              </a:rPr>
              <a:t>// this != worker</a:t>
            </a:r>
            <a:endParaRPr lang="en-US" sz="1600" b="1" dirty="0" smtClean="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1541413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smtClean="0"/>
              <a:t>Specify</a:t>
            </a:r>
            <a:r>
              <a:rPr lang="en-US" dirty="0"/>
              <a:t> </a:t>
            </a:r>
            <a:r>
              <a:rPr lang="en-US" dirty="0" smtClean="0"/>
              <a:t>The “this” in Callback</a:t>
            </a:r>
            <a:endParaRPr lang="en-US" dirty="0"/>
          </a:p>
        </p:txBody>
      </p:sp>
      <p:sp>
        <p:nvSpPr>
          <p:cNvPr id="6" name="Rectangle 5"/>
          <p:cNvSpPr/>
          <p:nvPr/>
        </p:nvSpPr>
        <p:spPr>
          <a:xfrm>
            <a:off x="389436" y="1244666"/>
            <a:ext cx="8540555" cy="3785652"/>
          </a:xfrm>
          <a:prstGeom prst="rect">
            <a:avLst/>
          </a:prstGeom>
        </p:spPr>
        <p:txBody>
          <a:bodyPr wrap="square">
            <a:spAutoFit/>
          </a:bodyPr>
          <a:lstStyle/>
          <a:p>
            <a:r>
              <a:rPr lang="en-US" sz="1600" dirty="0" err="1">
                <a:solidFill>
                  <a:srgbClr val="000000"/>
                </a:solidFill>
                <a:highlight>
                  <a:srgbClr val="FFFFFF"/>
                </a:highlight>
                <a:latin typeface="Consolas" panose="020B0609020204030204" pitchFamily="49" charset="0"/>
              </a:rPr>
              <a:t>worker.updateCustomer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currentCustomer</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(err, data)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.showAlert</a:t>
            </a:r>
            <a:r>
              <a:rPr lang="en-US" sz="1600" dirty="0">
                <a:solidFill>
                  <a:srgbClr val="000000"/>
                </a:solidFill>
                <a:highlight>
                  <a:srgbClr val="FFFFFF"/>
                </a:highlight>
                <a:latin typeface="Consolas" panose="020B0609020204030204" pitchFamily="49" charset="0"/>
              </a:rPr>
              <a:t>(err || data);</a:t>
            </a:r>
          </a:p>
          <a:p>
            <a:r>
              <a:rPr lang="en-US" sz="1600" dirty="0">
                <a:solidFill>
                  <a:srgbClr val="000000"/>
                </a:solidFill>
                <a:highlight>
                  <a:srgbClr val="FFFFFF"/>
                </a:highlight>
                <a:latin typeface="Consolas" panose="020B0609020204030204" pitchFamily="49" charset="0"/>
              </a:rPr>
              <a:t>}</a:t>
            </a:r>
            <a:r>
              <a:rPr lang="en-US" sz="1600" b="1" dirty="0">
                <a:solidFill>
                  <a:srgbClr val="000000"/>
                </a:solidFill>
                <a:highlight>
                  <a:srgbClr val="FFFFFF"/>
                </a:highlight>
                <a:latin typeface="Consolas" panose="020B0609020204030204" pitchFamily="49" charset="0"/>
              </a:rPr>
              <a:t>.bind(</a:t>
            </a:r>
            <a:r>
              <a:rPr lang="en-US" sz="1600" b="1" dirty="0" err="1">
                <a:solidFill>
                  <a:srgbClr val="000000"/>
                </a:solidFill>
                <a:highlight>
                  <a:srgbClr val="FFFFFF"/>
                </a:highlight>
                <a:latin typeface="Consolas" panose="020B0609020204030204" pitchFamily="49" charset="0"/>
              </a:rPr>
              <a:t>notifier</a:t>
            </a:r>
            <a:r>
              <a:rPr lang="en-US" sz="1600" b="1" dirty="0">
                <a:solidFill>
                  <a:srgbClr val="00000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endParaRPr lang="en-US" sz="1600" dirty="0" smtClean="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8000"/>
                </a:solidFill>
                <a:highlight>
                  <a:srgbClr val="FFFFFF"/>
                </a:highlight>
                <a:latin typeface="Consolas" panose="020B0609020204030204" pitchFamily="49" charset="0"/>
              </a:rPr>
              <a:t>// using underscore/</a:t>
            </a:r>
            <a:r>
              <a:rPr lang="en-US" sz="1600" dirty="0" err="1">
                <a:solidFill>
                  <a:srgbClr val="008000"/>
                </a:solidFill>
                <a:highlight>
                  <a:srgbClr val="FFFFFF"/>
                </a:highlight>
                <a:latin typeface="Consolas" panose="020B0609020204030204" pitchFamily="49" charset="0"/>
              </a:rPr>
              <a:t>lodash</a:t>
            </a:r>
            <a:endParaRPr lang="en-US" sz="1600" dirty="0">
              <a:solidFill>
                <a:srgbClr val="000000"/>
              </a:solidFill>
              <a:highlight>
                <a:srgbClr val="FFFFFF"/>
              </a:highlight>
              <a:latin typeface="Consolas" panose="020B0609020204030204" pitchFamily="49" charset="0"/>
            </a:endParaRPr>
          </a:p>
          <a:p>
            <a:r>
              <a:rPr lang="en-US" sz="1600" dirty="0" err="1">
                <a:solidFill>
                  <a:srgbClr val="000000"/>
                </a:solidFill>
                <a:highlight>
                  <a:srgbClr val="FFFFFF"/>
                </a:highlight>
                <a:latin typeface="Consolas" panose="020B0609020204030204" pitchFamily="49" charset="0"/>
              </a:rPr>
              <a:t>worker.updateCustomer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currentCustomer</a:t>
            </a:r>
            <a:r>
              <a:rPr lang="en-US" sz="1600" dirty="0">
                <a:solidFill>
                  <a:srgbClr val="000000"/>
                </a:solidFill>
                <a:highlight>
                  <a:srgbClr val="FFFFFF"/>
                </a:highlight>
                <a:latin typeface="Consolas" panose="020B0609020204030204" pitchFamily="49" charset="0"/>
              </a:rPr>
              <a:t>, </a:t>
            </a:r>
            <a:r>
              <a:rPr lang="en-US" sz="1600" b="1" dirty="0">
                <a:solidFill>
                  <a:srgbClr val="000000"/>
                </a:solidFill>
                <a:highlight>
                  <a:srgbClr val="FFFFFF"/>
                </a:highlight>
                <a:latin typeface="Consolas" panose="020B0609020204030204" pitchFamily="49" charset="0"/>
              </a:rPr>
              <a:t>_.bind</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(err, data)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.showAlert</a:t>
            </a:r>
            <a:r>
              <a:rPr lang="en-US" sz="1600" dirty="0">
                <a:solidFill>
                  <a:srgbClr val="000000"/>
                </a:solidFill>
                <a:highlight>
                  <a:srgbClr val="FFFFFF"/>
                </a:highlight>
                <a:latin typeface="Consolas" panose="020B0609020204030204" pitchFamily="49" charset="0"/>
              </a:rPr>
              <a:t>(err || data);</a:t>
            </a:r>
          </a:p>
          <a:p>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notifier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8000"/>
                </a:solidFill>
                <a:highlight>
                  <a:srgbClr val="FFFFFF"/>
                </a:highlight>
                <a:latin typeface="Consolas" panose="020B0609020204030204" pitchFamily="49" charset="0"/>
              </a:rPr>
              <a:t>// using </a:t>
            </a:r>
            <a:r>
              <a:rPr lang="en-US" sz="1600" dirty="0" err="1">
                <a:solidFill>
                  <a:srgbClr val="008000"/>
                </a:solidFill>
                <a:highlight>
                  <a:srgbClr val="FFFFFF"/>
                </a:highlight>
                <a:latin typeface="Consolas" panose="020B0609020204030204" pitchFamily="49" charset="0"/>
              </a:rPr>
              <a:t>jquery</a:t>
            </a:r>
            <a:endParaRPr lang="en-US" sz="1600" dirty="0">
              <a:solidFill>
                <a:srgbClr val="000000"/>
              </a:solidFill>
              <a:highlight>
                <a:srgbClr val="FFFFFF"/>
              </a:highlight>
              <a:latin typeface="Consolas" panose="020B0609020204030204" pitchFamily="49" charset="0"/>
            </a:endParaRPr>
          </a:p>
          <a:p>
            <a:r>
              <a:rPr lang="en-US" sz="1600" dirty="0" err="1">
                <a:solidFill>
                  <a:srgbClr val="000000"/>
                </a:solidFill>
                <a:highlight>
                  <a:srgbClr val="FFFFFF"/>
                </a:highlight>
                <a:latin typeface="Consolas" panose="020B0609020204030204" pitchFamily="49" charset="0"/>
              </a:rPr>
              <a:t>worker.updateCustomer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currentCustomer</a:t>
            </a:r>
            <a:r>
              <a:rPr lang="en-US" sz="1600" dirty="0">
                <a:solidFill>
                  <a:srgbClr val="000000"/>
                </a:solidFill>
                <a:highlight>
                  <a:srgbClr val="FFFFFF"/>
                </a:highlight>
                <a:latin typeface="Consolas" panose="020B0609020204030204" pitchFamily="49" charset="0"/>
              </a:rPr>
              <a:t>, </a:t>
            </a:r>
            <a:r>
              <a:rPr lang="en-US" sz="1600" b="1" dirty="0">
                <a:solidFill>
                  <a:srgbClr val="000000"/>
                </a:solidFill>
                <a:highlight>
                  <a:srgbClr val="FFFFFF"/>
                </a:highlight>
                <a:latin typeface="Consolas" panose="020B0609020204030204" pitchFamily="49" charset="0"/>
              </a:rPr>
              <a:t>$.proxy</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(err, data)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.showAlert</a:t>
            </a:r>
            <a:r>
              <a:rPr lang="en-US" sz="1600" dirty="0">
                <a:solidFill>
                  <a:srgbClr val="000000"/>
                </a:solidFill>
                <a:highlight>
                  <a:srgbClr val="FFFFFF"/>
                </a:highlight>
                <a:latin typeface="Consolas" panose="020B0609020204030204" pitchFamily="49" charset="0"/>
              </a:rPr>
              <a:t>(err || data);</a:t>
            </a:r>
          </a:p>
          <a:p>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notifier</a:t>
            </a:r>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19740912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smtClean="0"/>
              <a:t>Specify</a:t>
            </a:r>
            <a:r>
              <a:rPr lang="en-US" dirty="0"/>
              <a:t> </a:t>
            </a:r>
            <a:r>
              <a:rPr lang="en-US" dirty="0" smtClean="0"/>
              <a:t>The “this” in Callback</a:t>
            </a:r>
            <a:endParaRPr lang="en-US" dirty="0"/>
          </a:p>
        </p:txBody>
      </p:sp>
      <p:sp>
        <p:nvSpPr>
          <p:cNvPr id="6" name="Rectangle 5"/>
          <p:cNvSpPr/>
          <p:nvPr/>
        </p:nvSpPr>
        <p:spPr>
          <a:xfrm>
            <a:off x="389436" y="1244666"/>
            <a:ext cx="8540555" cy="3785652"/>
          </a:xfrm>
          <a:prstGeom prst="rect">
            <a:avLst/>
          </a:prstGeom>
        </p:spPr>
        <p:txBody>
          <a:bodyPr wrap="square">
            <a:spAutoFit/>
          </a:bodyPr>
          <a:lstStyle/>
          <a:p>
            <a:r>
              <a:rPr lang="en-US" sz="1600" dirty="0" err="1">
                <a:solidFill>
                  <a:schemeClr val="bg1">
                    <a:lumMod val="75000"/>
                  </a:schemeClr>
                </a:solidFill>
                <a:highlight>
                  <a:srgbClr val="FFFFFF"/>
                </a:highlight>
                <a:latin typeface="Consolas" panose="020B0609020204030204" pitchFamily="49" charset="0"/>
              </a:rPr>
              <a:t>worker.updateCustomer</a:t>
            </a:r>
            <a:r>
              <a:rPr lang="en-US" sz="1600" dirty="0">
                <a:solidFill>
                  <a:schemeClr val="bg1">
                    <a:lumMod val="75000"/>
                  </a:schemeClr>
                </a:solidFill>
                <a:highlight>
                  <a:srgbClr val="FFFFFF"/>
                </a:highlight>
                <a:latin typeface="Consolas" panose="020B0609020204030204" pitchFamily="49" charset="0"/>
              </a:rPr>
              <a:t>(</a:t>
            </a:r>
            <a:r>
              <a:rPr lang="en-US" sz="1600" dirty="0" err="1">
                <a:solidFill>
                  <a:schemeClr val="bg1">
                    <a:lumMod val="75000"/>
                  </a:schemeClr>
                </a:solidFill>
                <a:highlight>
                  <a:srgbClr val="FFFFFF"/>
                </a:highlight>
                <a:latin typeface="Consolas" panose="020B0609020204030204" pitchFamily="49" charset="0"/>
              </a:rPr>
              <a:t>currentCustomer</a:t>
            </a:r>
            <a:r>
              <a:rPr lang="en-US" sz="1600" dirty="0">
                <a:solidFill>
                  <a:schemeClr val="bg1">
                    <a:lumMod val="75000"/>
                  </a:schemeClr>
                </a:solidFill>
                <a:highlight>
                  <a:srgbClr val="FFFFFF"/>
                </a:highlight>
                <a:latin typeface="Consolas" panose="020B0609020204030204" pitchFamily="49" charset="0"/>
              </a:rPr>
              <a:t>, function (err, data) {</a:t>
            </a:r>
          </a:p>
          <a:p>
            <a:r>
              <a:rPr lang="en-US" sz="1600" dirty="0">
                <a:solidFill>
                  <a:schemeClr val="bg1">
                    <a:lumMod val="75000"/>
                  </a:schemeClr>
                </a:solidFill>
                <a:highlight>
                  <a:srgbClr val="FFFFFF"/>
                </a:highlight>
                <a:latin typeface="Consolas" panose="020B0609020204030204" pitchFamily="49" charset="0"/>
              </a:rPr>
              <a:t>    </a:t>
            </a:r>
            <a:r>
              <a:rPr lang="en-US" sz="1600" dirty="0" err="1">
                <a:solidFill>
                  <a:schemeClr val="bg1">
                    <a:lumMod val="75000"/>
                  </a:schemeClr>
                </a:solidFill>
                <a:highlight>
                  <a:srgbClr val="FFFFFF"/>
                </a:highlight>
                <a:latin typeface="Consolas" panose="020B0609020204030204" pitchFamily="49" charset="0"/>
              </a:rPr>
              <a:t>this.showAlert</a:t>
            </a:r>
            <a:r>
              <a:rPr lang="en-US" sz="1600" dirty="0">
                <a:solidFill>
                  <a:schemeClr val="bg1">
                    <a:lumMod val="75000"/>
                  </a:schemeClr>
                </a:solidFill>
                <a:highlight>
                  <a:srgbClr val="FFFFFF"/>
                </a:highlight>
                <a:latin typeface="Consolas" panose="020B0609020204030204" pitchFamily="49" charset="0"/>
              </a:rPr>
              <a:t>(err || data);</a:t>
            </a:r>
          </a:p>
          <a:p>
            <a:r>
              <a:rPr lang="en-US" sz="1600" dirty="0">
                <a:solidFill>
                  <a:schemeClr val="bg1">
                    <a:lumMod val="75000"/>
                  </a:schemeClr>
                </a:solidFill>
                <a:highlight>
                  <a:srgbClr val="FFFFFF"/>
                </a:highlight>
                <a:latin typeface="Consolas" panose="020B0609020204030204" pitchFamily="49" charset="0"/>
              </a:rPr>
              <a:t>}.bind(</a:t>
            </a:r>
            <a:r>
              <a:rPr lang="en-US" sz="1600" dirty="0" err="1">
                <a:solidFill>
                  <a:schemeClr val="bg1">
                    <a:lumMod val="75000"/>
                  </a:schemeClr>
                </a:solidFill>
                <a:highlight>
                  <a:srgbClr val="FFFFFF"/>
                </a:highlight>
                <a:latin typeface="Consolas" panose="020B0609020204030204" pitchFamily="49" charset="0"/>
              </a:rPr>
              <a:t>notifier</a:t>
            </a:r>
            <a:r>
              <a:rPr lang="en-US" sz="1600" dirty="0">
                <a:solidFill>
                  <a:schemeClr val="bg1">
                    <a:lumMod val="75000"/>
                  </a:schemeClr>
                </a:solidFill>
                <a:highlight>
                  <a:srgbClr val="FFFFFF"/>
                </a:highlight>
                <a:latin typeface="Consolas" panose="020B0609020204030204" pitchFamily="49" charset="0"/>
              </a:rPr>
              <a:t>));</a:t>
            </a:r>
          </a:p>
          <a:p>
            <a:endParaRPr lang="en-US" sz="1600" dirty="0" smtClean="0">
              <a:solidFill>
                <a:schemeClr val="bg1">
                  <a:lumMod val="75000"/>
                </a:schemeClr>
              </a:solidFill>
              <a:highlight>
                <a:srgbClr val="FFFFFF"/>
              </a:highlight>
              <a:latin typeface="Consolas" panose="020B0609020204030204" pitchFamily="49" charset="0"/>
            </a:endParaRPr>
          </a:p>
          <a:p>
            <a:endParaRPr lang="en-US" sz="1600" dirty="0">
              <a:solidFill>
                <a:schemeClr val="bg1">
                  <a:lumMod val="75000"/>
                </a:schemeClr>
              </a:solidFill>
              <a:highlight>
                <a:srgbClr val="FFFFFF"/>
              </a:highlight>
              <a:latin typeface="Consolas" panose="020B0609020204030204" pitchFamily="49" charset="0"/>
            </a:endParaRPr>
          </a:p>
          <a:p>
            <a:r>
              <a:rPr lang="en-US" sz="1600" dirty="0">
                <a:solidFill>
                  <a:schemeClr val="bg1">
                    <a:lumMod val="75000"/>
                  </a:schemeClr>
                </a:solidFill>
                <a:highlight>
                  <a:srgbClr val="FFFFFF"/>
                </a:highlight>
                <a:latin typeface="Consolas" panose="020B0609020204030204" pitchFamily="49" charset="0"/>
              </a:rPr>
              <a:t>// using underscore/</a:t>
            </a:r>
            <a:r>
              <a:rPr lang="en-US" sz="1600" dirty="0" err="1">
                <a:solidFill>
                  <a:schemeClr val="bg1">
                    <a:lumMod val="75000"/>
                  </a:schemeClr>
                </a:solidFill>
                <a:highlight>
                  <a:srgbClr val="FFFFFF"/>
                </a:highlight>
                <a:latin typeface="Consolas" panose="020B0609020204030204" pitchFamily="49" charset="0"/>
              </a:rPr>
              <a:t>lodash</a:t>
            </a:r>
            <a:endParaRPr lang="en-US" sz="1600" dirty="0">
              <a:solidFill>
                <a:schemeClr val="bg1">
                  <a:lumMod val="75000"/>
                </a:schemeClr>
              </a:solidFill>
              <a:highlight>
                <a:srgbClr val="FFFFFF"/>
              </a:highlight>
              <a:latin typeface="Consolas" panose="020B0609020204030204" pitchFamily="49" charset="0"/>
            </a:endParaRPr>
          </a:p>
          <a:p>
            <a:r>
              <a:rPr lang="en-US" sz="1600" dirty="0" err="1">
                <a:solidFill>
                  <a:schemeClr val="bg1">
                    <a:lumMod val="75000"/>
                  </a:schemeClr>
                </a:solidFill>
                <a:highlight>
                  <a:srgbClr val="FFFFFF"/>
                </a:highlight>
                <a:latin typeface="Consolas" panose="020B0609020204030204" pitchFamily="49" charset="0"/>
              </a:rPr>
              <a:t>worker.updateCustomer</a:t>
            </a:r>
            <a:r>
              <a:rPr lang="en-US" sz="1600" dirty="0">
                <a:solidFill>
                  <a:schemeClr val="bg1">
                    <a:lumMod val="75000"/>
                  </a:schemeClr>
                </a:solidFill>
                <a:highlight>
                  <a:srgbClr val="FFFFFF"/>
                </a:highlight>
                <a:latin typeface="Consolas" panose="020B0609020204030204" pitchFamily="49" charset="0"/>
              </a:rPr>
              <a:t>(</a:t>
            </a:r>
            <a:r>
              <a:rPr lang="en-US" sz="1600" dirty="0" err="1">
                <a:solidFill>
                  <a:schemeClr val="bg1">
                    <a:lumMod val="75000"/>
                  </a:schemeClr>
                </a:solidFill>
                <a:highlight>
                  <a:srgbClr val="FFFFFF"/>
                </a:highlight>
                <a:latin typeface="Consolas" panose="020B0609020204030204" pitchFamily="49" charset="0"/>
              </a:rPr>
              <a:t>currentCustomer</a:t>
            </a:r>
            <a:r>
              <a:rPr lang="en-US" sz="1600" dirty="0">
                <a:solidFill>
                  <a:schemeClr val="bg1">
                    <a:lumMod val="75000"/>
                  </a:schemeClr>
                </a:solidFill>
                <a:highlight>
                  <a:srgbClr val="FFFFFF"/>
                </a:highlight>
                <a:latin typeface="Consolas" panose="020B0609020204030204" pitchFamily="49" charset="0"/>
              </a:rPr>
              <a:t>, _.bind(function (err, data) {</a:t>
            </a:r>
          </a:p>
          <a:p>
            <a:r>
              <a:rPr lang="en-US" sz="1600" dirty="0">
                <a:solidFill>
                  <a:schemeClr val="bg1">
                    <a:lumMod val="75000"/>
                  </a:schemeClr>
                </a:solidFill>
                <a:highlight>
                  <a:srgbClr val="FFFFFF"/>
                </a:highlight>
                <a:latin typeface="Consolas" panose="020B0609020204030204" pitchFamily="49" charset="0"/>
              </a:rPr>
              <a:t>    </a:t>
            </a:r>
            <a:r>
              <a:rPr lang="en-US" sz="1600" dirty="0" err="1">
                <a:solidFill>
                  <a:schemeClr val="bg1">
                    <a:lumMod val="75000"/>
                  </a:schemeClr>
                </a:solidFill>
                <a:highlight>
                  <a:srgbClr val="FFFFFF"/>
                </a:highlight>
                <a:latin typeface="Consolas" panose="020B0609020204030204" pitchFamily="49" charset="0"/>
              </a:rPr>
              <a:t>this.showAlert</a:t>
            </a:r>
            <a:r>
              <a:rPr lang="en-US" sz="1600" dirty="0">
                <a:solidFill>
                  <a:schemeClr val="bg1">
                    <a:lumMod val="75000"/>
                  </a:schemeClr>
                </a:solidFill>
                <a:highlight>
                  <a:srgbClr val="FFFFFF"/>
                </a:highlight>
                <a:latin typeface="Consolas" panose="020B0609020204030204" pitchFamily="49" charset="0"/>
              </a:rPr>
              <a:t>(err || data);</a:t>
            </a:r>
          </a:p>
          <a:p>
            <a:r>
              <a:rPr lang="en-US" sz="1600" dirty="0">
                <a:solidFill>
                  <a:schemeClr val="bg1">
                    <a:lumMod val="75000"/>
                  </a:schemeClr>
                </a:solidFill>
                <a:highlight>
                  <a:srgbClr val="FFFFFF"/>
                </a:highlight>
                <a:latin typeface="Consolas" panose="020B0609020204030204" pitchFamily="49" charset="0"/>
              </a:rPr>
              <a:t>}, </a:t>
            </a:r>
            <a:r>
              <a:rPr lang="en-US" sz="1600" dirty="0" err="1">
                <a:solidFill>
                  <a:schemeClr val="bg1">
                    <a:lumMod val="75000"/>
                  </a:schemeClr>
                </a:solidFill>
                <a:highlight>
                  <a:srgbClr val="FFFFFF"/>
                </a:highlight>
                <a:latin typeface="Consolas" panose="020B0609020204030204" pitchFamily="49" charset="0"/>
              </a:rPr>
              <a:t>notifier</a:t>
            </a:r>
            <a:r>
              <a:rPr lang="en-US" sz="1600" dirty="0">
                <a:solidFill>
                  <a:schemeClr val="bg1">
                    <a:lumMod val="75000"/>
                  </a:schemeClr>
                </a:solidFill>
                <a:highlight>
                  <a:srgbClr val="FFFFFF"/>
                </a:highlight>
                <a:latin typeface="Consolas" panose="020B0609020204030204" pitchFamily="49" charset="0"/>
              </a:rPr>
              <a:t>));</a:t>
            </a:r>
          </a:p>
          <a:p>
            <a:endParaRPr lang="en-US" sz="1600" dirty="0">
              <a:solidFill>
                <a:schemeClr val="bg1">
                  <a:lumMod val="75000"/>
                </a:schemeClr>
              </a:solidFill>
              <a:highlight>
                <a:srgbClr val="FFFFFF"/>
              </a:highlight>
              <a:latin typeface="Consolas" panose="020B0609020204030204" pitchFamily="49" charset="0"/>
            </a:endParaRPr>
          </a:p>
          <a:p>
            <a:endParaRPr lang="en-US" sz="1600" dirty="0">
              <a:solidFill>
                <a:schemeClr val="bg1">
                  <a:lumMod val="75000"/>
                </a:schemeClr>
              </a:solidFill>
              <a:highlight>
                <a:srgbClr val="FFFFFF"/>
              </a:highlight>
              <a:latin typeface="Consolas" panose="020B0609020204030204" pitchFamily="49" charset="0"/>
            </a:endParaRPr>
          </a:p>
          <a:p>
            <a:r>
              <a:rPr lang="en-US" sz="1600" dirty="0">
                <a:solidFill>
                  <a:schemeClr val="bg1">
                    <a:lumMod val="75000"/>
                  </a:schemeClr>
                </a:solidFill>
                <a:highlight>
                  <a:srgbClr val="FFFFFF"/>
                </a:highlight>
                <a:latin typeface="Consolas" panose="020B0609020204030204" pitchFamily="49" charset="0"/>
              </a:rPr>
              <a:t>// using </a:t>
            </a:r>
            <a:r>
              <a:rPr lang="en-US" sz="1600" dirty="0" err="1">
                <a:solidFill>
                  <a:schemeClr val="bg1">
                    <a:lumMod val="75000"/>
                  </a:schemeClr>
                </a:solidFill>
                <a:highlight>
                  <a:srgbClr val="FFFFFF"/>
                </a:highlight>
                <a:latin typeface="Consolas" panose="020B0609020204030204" pitchFamily="49" charset="0"/>
              </a:rPr>
              <a:t>jquery</a:t>
            </a:r>
            <a:endParaRPr lang="en-US" sz="1600" dirty="0">
              <a:solidFill>
                <a:schemeClr val="bg1">
                  <a:lumMod val="75000"/>
                </a:schemeClr>
              </a:solidFill>
              <a:highlight>
                <a:srgbClr val="FFFFFF"/>
              </a:highlight>
              <a:latin typeface="Consolas" panose="020B0609020204030204" pitchFamily="49" charset="0"/>
            </a:endParaRPr>
          </a:p>
          <a:p>
            <a:r>
              <a:rPr lang="en-US" sz="1600" dirty="0" err="1">
                <a:solidFill>
                  <a:schemeClr val="bg1">
                    <a:lumMod val="75000"/>
                  </a:schemeClr>
                </a:solidFill>
                <a:highlight>
                  <a:srgbClr val="FFFFFF"/>
                </a:highlight>
                <a:latin typeface="Consolas" panose="020B0609020204030204" pitchFamily="49" charset="0"/>
              </a:rPr>
              <a:t>worker.updateCustomer</a:t>
            </a:r>
            <a:r>
              <a:rPr lang="en-US" sz="1600" dirty="0">
                <a:solidFill>
                  <a:schemeClr val="bg1">
                    <a:lumMod val="75000"/>
                  </a:schemeClr>
                </a:solidFill>
                <a:highlight>
                  <a:srgbClr val="FFFFFF"/>
                </a:highlight>
                <a:latin typeface="Consolas" panose="020B0609020204030204" pitchFamily="49" charset="0"/>
              </a:rPr>
              <a:t>(</a:t>
            </a:r>
            <a:r>
              <a:rPr lang="en-US" sz="1600" dirty="0" err="1">
                <a:solidFill>
                  <a:schemeClr val="bg1">
                    <a:lumMod val="75000"/>
                  </a:schemeClr>
                </a:solidFill>
                <a:highlight>
                  <a:srgbClr val="FFFFFF"/>
                </a:highlight>
                <a:latin typeface="Consolas" panose="020B0609020204030204" pitchFamily="49" charset="0"/>
              </a:rPr>
              <a:t>currentCustomer</a:t>
            </a:r>
            <a:r>
              <a:rPr lang="en-US" sz="1600" dirty="0">
                <a:solidFill>
                  <a:schemeClr val="bg1">
                    <a:lumMod val="75000"/>
                  </a:schemeClr>
                </a:solidFill>
                <a:highlight>
                  <a:srgbClr val="FFFFFF"/>
                </a:highlight>
                <a:latin typeface="Consolas" panose="020B0609020204030204" pitchFamily="49" charset="0"/>
              </a:rPr>
              <a:t>, $.proxy(function (err, data) {</a:t>
            </a:r>
          </a:p>
          <a:p>
            <a:r>
              <a:rPr lang="en-US" sz="1600" dirty="0">
                <a:solidFill>
                  <a:schemeClr val="bg1">
                    <a:lumMod val="75000"/>
                  </a:schemeClr>
                </a:solidFill>
                <a:highlight>
                  <a:srgbClr val="FFFFFF"/>
                </a:highlight>
                <a:latin typeface="Consolas" panose="020B0609020204030204" pitchFamily="49" charset="0"/>
              </a:rPr>
              <a:t>    </a:t>
            </a:r>
            <a:r>
              <a:rPr lang="en-US" sz="1600" dirty="0" err="1">
                <a:solidFill>
                  <a:schemeClr val="bg1">
                    <a:lumMod val="75000"/>
                  </a:schemeClr>
                </a:solidFill>
                <a:highlight>
                  <a:srgbClr val="FFFFFF"/>
                </a:highlight>
                <a:latin typeface="Consolas" panose="020B0609020204030204" pitchFamily="49" charset="0"/>
              </a:rPr>
              <a:t>this.showAlert</a:t>
            </a:r>
            <a:r>
              <a:rPr lang="en-US" sz="1600" dirty="0">
                <a:solidFill>
                  <a:schemeClr val="bg1">
                    <a:lumMod val="75000"/>
                  </a:schemeClr>
                </a:solidFill>
                <a:highlight>
                  <a:srgbClr val="FFFFFF"/>
                </a:highlight>
                <a:latin typeface="Consolas" panose="020B0609020204030204" pitchFamily="49" charset="0"/>
              </a:rPr>
              <a:t>(err || data);</a:t>
            </a:r>
          </a:p>
          <a:p>
            <a:r>
              <a:rPr lang="en-US" sz="1600" dirty="0">
                <a:solidFill>
                  <a:schemeClr val="bg1">
                    <a:lumMod val="75000"/>
                  </a:schemeClr>
                </a:solidFill>
                <a:highlight>
                  <a:srgbClr val="FFFFFF"/>
                </a:highlight>
                <a:latin typeface="Consolas" panose="020B0609020204030204" pitchFamily="49" charset="0"/>
              </a:rPr>
              <a:t>}, </a:t>
            </a:r>
            <a:r>
              <a:rPr lang="en-US" sz="1600" dirty="0" err="1">
                <a:solidFill>
                  <a:schemeClr val="bg1">
                    <a:lumMod val="75000"/>
                  </a:schemeClr>
                </a:solidFill>
                <a:highlight>
                  <a:srgbClr val="FFFFFF"/>
                </a:highlight>
                <a:latin typeface="Consolas" panose="020B0609020204030204" pitchFamily="49" charset="0"/>
              </a:rPr>
              <a:t>notifier</a:t>
            </a:r>
            <a:r>
              <a:rPr lang="en-US" sz="1600" dirty="0">
                <a:solidFill>
                  <a:schemeClr val="bg1">
                    <a:lumMod val="75000"/>
                  </a:schemeClr>
                </a:solidFill>
                <a:highlight>
                  <a:srgbClr val="FFFFFF"/>
                </a:highlight>
                <a:latin typeface="Consolas" panose="020B0609020204030204" pitchFamily="49" charset="0"/>
              </a:rPr>
              <a:t>));</a:t>
            </a:r>
            <a:endParaRPr lang="en-US" sz="1600" dirty="0">
              <a:solidFill>
                <a:schemeClr val="bg1">
                  <a:lumMod val="75000"/>
                </a:schemeClr>
              </a:solidFill>
            </a:endParaRPr>
          </a:p>
        </p:txBody>
      </p:sp>
      <p:sp>
        <p:nvSpPr>
          <p:cNvPr id="2" name="Rectangle 1"/>
          <p:cNvSpPr/>
          <p:nvPr/>
        </p:nvSpPr>
        <p:spPr>
          <a:xfrm>
            <a:off x="389436" y="1891314"/>
            <a:ext cx="8363938"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solidFill>
                  <a:srgbClr val="0000FF"/>
                </a:solidFill>
                <a:highlight>
                  <a:srgbClr val="FFFFFF"/>
                </a:highlight>
                <a:latin typeface="Consolas" panose="020B0609020204030204" pitchFamily="49" charset="0"/>
              </a:rPr>
              <a:t> </a:t>
            </a:r>
            <a:r>
              <a:rPr lang="en-US" sz="1600" dirty="0" err="1" smtClean="0">
                <a:solidFill>
                  <a:srgbClr val="0000FF"/>
                </a:solidFill>
                <a:highlight>
                  <a:srgbClr val="FFFFFF"/>
                </a:highlight>
                <a:latin typeface="Consolas" panose="020B0609020204030204" pitchFamily="49" charset="0"/>
              </a:rPr>
              <a:t>var</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updateForm</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submit: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get the data and store it in </a:t>
            </a:r>
            <a:r>
              <a:rPr lang="en-US" sz="1600" dirty="0" err="1">
                <a:solidFill>
                  <a:srgbClr val="008000"/>
                </a:solidFill>
                <a:highlight>
                  <a:srgbClr val="FFFFFF"/>
                </a:highlight>
                <a:latin typeface="Consolas" panose="020B0609020204030204" pitchFamily="49" charset="0"/>
              </a:rPr>
              <a:t>currentCustomer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worker.updateCustomer</a:t>
            </a:r>
            <a:r>
              <a:rPr lang="en-US" sz="1600" dirty="0" smtClean="0">
                <a:solidFill>
                  <a:srgbClr val="000000"/>
                </a:solidFill>
                <a:highlight>
                  <a:srgbClr val="FFFFFF"/>
                </a:highlight>
                <a:latin typeface="Consolas" panose="020B0609020204030204" pitchFamily="49" charset="0"/>
              </a:rPr>
              <a:t>(</a:t>
            </a:r>
            <a:br>
              <a:rPr lang="en-US" sz="1600" dirty="0" smtClean="0">
                <a:solidFill>
                  <a:srgbClr val="000000"/>
                </a:solidFill>
                <a:highlight>
                  <a:srgbClr val="FFFFFF"/>
                </a:highlight>
                <a:latin typeface="Consolas" panose="020B0609020204030204" pitchFamily="49" charset="0"/>
              </a:rPr>
            </a:b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currentCustomer</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FF"/>
                </a:solidFill>
                <a:highlight>
                  <a:srgbClr val="FFFFFF"/>
                </a:highlight>
                <a:latin typeface="Consolas" panose="020B0609020204030204" pitchFamily="49" charset="0"/>
              </a:rPr>
              <a:t>this</a:t>
            </a:r>
            <a:r>
              <a:rPr lang="en-US" sz="1600" dirty="0" err="1" smtClean="0">
                <a:solidFill>
                  <a:srgbClr val="000000"/>
                </a:solidFill>
                <a:highlight>
                  <a:srgbClr val="FFFFFF"/>
                </a:highlight>
                <a:latin typeface="Consolas" panose="020B0609020204030204" pitchFamily="49" charset="0"/>
              </a:rPr>
              <a:t>.showAlert.bind</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0000FF"/>
                </a:solidFill>
                <a:highlight>
                  <a:srgbClr val="FFFFFF"/>
                </a:highlight>
                <a:latin typeface="Consolas" panose="020B0609020204030204" pitchFamily="49" charset="0"/>
              </a:rPr>
              <a:t>this</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showAlert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(err, data)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I don't care how, just show an alert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smtClean="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40671287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Array Processing with Timers</a:t>
            </a:r>
          </a:p>
        </p:txBody>
      </p:sp>
      <p:sp>
        <p:nvSpPr>
          <p:cNvPr id="5" name="Text Placeholder 4"/>
          <p:cNvSpPr>
            <a:spLocks noGrp="1"/>
          </p:cNvSpPr>
          <p:nvPr>
            <p:ph type="body" sz="quarter" idx="10"/>
          </p:nvPr>
        </p:nvSpPr>
        <p:spPr>
          <a:xfrm>
            <a:off x="389437" y="1182190"/>
            <a:ext cx="8363937" cy="664797"/>
          </a:xfrm>
        </p:spPr>
        <p:txBody>
          <a:bodyPr/>
          <a:lstStyle/>
          <a:p>
            <a:r>
              <a:rPr lang="en-US" sz="2400" dirty="0"/>
              <a:t>One common cause of long-running scripts is loops that take too long to </a:t>
            </a:r>
            <a:r>
              <a:rPr lang="en-US" sz="2400" dirty="0" smtClean="0"/>
              <a:t>execute, Timer can came to rescue.</a:t>
            </a:r>
            <a:endParaRPr lang="en-US" sz="2400" dirty="0"/>
          </a:p>
        </p:txBody>
      </p:sp>
      <p:sp>
        <p:nvSpPr>
          <p:cNvPr id="6" name="Rectangle 5"/>
          <p:cNvSpPr/>
          <p:nvPr/>
        </p:nvSpPr>
        <p:spPr>
          <a:xfrm>
            <a:off x="780062" y="2142110"/>
            <a:ext cx="8363938" cy="861774"/>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for</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0, </a:t>
            </a:r>
            <a:r>
              <a:rPr lang="en-US" sz="1600" dirty="0" err="1">
                <a:solidFill>
                  <a:srgbClr val="000000"/>
                </a:solidFill>
                <a:highlight>
                  <a:srgbClr val="FFFFFF"/>
                </a:highlight>
                <a:latin typeface="Consolas" panose="020B0609020204030204" pitchFamily="49" charset="0"/>
              </a:rPr>
              <a:t>len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items.length</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&lt; </a:t>
            </a:r>
            <a:r>
              <a:rPr lang="en-US" sz="1600" dirty="0" err="1">
                <a:solidFill>
                  <a:srgbClr val="000000"/>
                </a:solidFill>
                <a:highlight>
                  <a:srgbClr val="FFFFFF"/>
                </a:highlight>
                <a:latin typeface="Consolas" panose="020B0609020204030204" pitchFamily="49" charset="0"/>
              </a:rPr>
              <a:t>len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process(items[</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endParaRPr lang="en-US" sz="1600" dirty="0"/>
          </a:p>
        </p:txBody>
      </p:sp>
      <p:sp>
        <p:nvSpPr>
          <p:cNvPr id="7" name="Rectangle 6"/>
          <p:cNvSpPr/>
          <p:nvPr/>
        </p:nvSpPr>
        <p:spPr>
          <a:xfrm>
            <a:off x="780062" y="3429000"/>
            <a:ext cx="8363939" cy="3046988"/>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processArray</a:t>
            </a:r>
            <a:r>
              <a:rPr lang="en-US" sz="1600" dirty="0">
                <a:solidFill>
                  <a:srgbClr val="000000"/>
                </a:solidFill>
                <a:highlight>
                  <a:srgbClr val="FFFFFF"/>
                </a:highlight>
                <a:latin typeface="Consolas" panose="020B0609020204030204" pitchFamily="49" charset="0"/>
              </a:rPr>
              <a:t>(items, process, callback)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todo</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items.concat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//create a clone of the original</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b="1" dirty="0" err="1" smtClean="0">
                <a:solidFill>
                  <a:srgbClr val="000000"/>
                </a:solidFill>
                <a:highlight>
                  <a:srgbClr val="FFFFFF"/>
                </a:highlight>
                <a:latin typeface="Consolas" panose="020B0609020204030204" pitchFamily="49" charset="0"/>
              </a:rPr>
              <a:t>setTimeout</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process(</a:t>
            </a:r>
            <a:r>
              <a:rPr lang="en-US" sz="1600" dirty="0" err="1">
                <a:solidFill>
                  <a:srgbClr val="000000"/>
                </a:solidFill>
                <a:highlight>
                  <a:srgbClr val="FFFFFF"/>
                </a:highlight>
                <a:latin typeface="Consolas" panose="020B0609020204030204" pitchFamily="49" charset="0"/>
              </a:rPr>
              <a:t>todo.shift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todo.length</a:t>
            </a:r>
            <a:r>
              <a:rPr lang="en-US" sz="1600" dirty="0">
                <a:solidFill>
                  <a:srgbClr val="000000"/>
                </a:solidFill>
                <a:highlight>
                  <a:srgbClr val="FFFFFF"/>
                </a:highlight>
                <a:latin typeface="Consolas" panose="020B0609020204030204" pitchFamily="49" charset="0"/>
              </a:rPr>
              <a:t> &gt; 0) {</a:t>
            </a:r>
          </a:p>
          <a:p>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setTimeout</a:t>
            </a:r>
            <a:r>
              <a:rPr lang="en-US" sz="1600" dirty="0" smtClean="0">
                <a:solidFill>
                  <a:srgbClr val="000000"/>
                </a:solidFill>
                <a:highlight>
                  <a:srgbClr val="FFFFFF"/>
                </a:highlight>
                <a:latin typeface="Consolas" panose="020B0609020204030204" pitchFamily="49" charset="0"/>
              </a:rPr>
              <a:t>( </a:t>
            </a:r>
            <a:r>
              <a:rPr lang="en-US" sz="1600" b="1" dirty="0" err="1" smtClean="0">
                <a:solidFill>
                  <a:srgbClr val="000000"/>
                </a:solidFill>
                <a:highlight>
                  <a:srgbClr val="FFFFFF"/>
                </a:highlight>
                <a:latin typeface="Consolas" panose="020B0609020204030204" pitchFamily="49" charset="0"/>
              </a:rPr>
              <a:t>arguments.callee</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25 );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else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callback(items);</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 25);</a:t>
            </a:r>
          </a:p>
          <a:p>
            <a:r>
              <a:rPr lang="en-US" sz="1600" dirty="0">
                <a:solidFill>
                  <a:srgbClr val="000000"/>
                </a:solidFill>
                <a:highlight>
                  <a:srgbClr val="FFFFFF"/>
                </a:highlight>
                <a:latin typeface="Consolas" panose="020B0609020204030204" pitchFamily="49" charset="0"/>
              </a:rPr>
              <a:t>}</a:t>
            </a:r>
            <a:endParaRPr lang="en-US" sz="1600" dirty="0"/>
          </a:p>
        </p:txBody>
      </p:sp>
      <p:sp>
        <p:nvSpPr>
          <p:cNvPr id="8" name="Down Arrow 7"/>
          <p:cNvSpPr/>
          <p:nvPr/>
        </p:nvSpPr>
        <p:spPr bwMode="auto">
          <a:xfrm>
            <a:off x="4255477" y="2572997"/>
            <a:ext cx="439615" cy="856003"/>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0171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Splitting Up Tasks</a:t>
            </a:r>
          </a:p>
        </p:txBody>
      </p:sp>
      <p:sp>
        <p:nvSpPr>
          <p:cNvPr id="6" name="Rectangle 5"/>
          <p:cNvSpPr/>
          <p:nvPr/>
        </p:nvSpPr>
        <p:spPr>
          <a:xfrm>
            <a:off x="266348" y="1424163"/>
            <a:ext cx="3672610" cy="3462486"/>
          </a:xfrm>
          <a:prstGeom prst="rect">
            <a:avLst/>
          </a:prstGeom>
        </p:spPr>
        <p:txBody>
          <a:bodyPr wrap="square">
            <a:spAutoFit/>
          </a:bodyPr>
          <a:lstStyle/>
          <a:p>
            <a:pPr>
              <a:lnSpc>
                <a:spcPct val="150000"/>
              </a:lnSpc>
            </a:pP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saveDocument</a:t>
            </a:r>
            <a:r>
              <a:rPr lang="en-US" sz="1600" dirty="0">
                <a:solidFill>
                  <a:srgbClr val="000000"/>
                </a:solidFill>
                <a:highlight>
                  <a:srgbClr val="FFFFFF"/>
                </a:highlight>
                <a:latin typeface="Consolas" panose="020B0609020204030204" pitchFamily="49" charset="0"/>
              </a:rPr>
              <a:t>(id) {</a:t>
            </a: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//save the document</a:t>
            </a:r>
            <a:endParaRPr lang="en-US" sz="1600" dirty="0">
              <a:solidFill>
                <a:srgbClr val="000000"/>
              </a:solidFill>
              <a:highlight>
                <a:srgbClr val="FFFFFF"/>
              </a:highlight>
              <a:latin typeface="Consolas" panose="020B0609020204030204" pitchFamily="49" charset="0"/>
            </a:endParaRP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openDocument</a:t>
            </a:r>
            <a:r>
              <a:rPr lang="en-US" sz="1600" dirty="0">
                <a:solidFill>
                  <a:srgbClr val="000000"/>
                </a:solidFill>
                <a:highlight>
                  <a:srgbClr val="FFFFFF"/>
                </a:highlight>
                <a:latin typeface="Consolas" panose="020B0609020204030204" pitchFamily="49" charset="0"/>
              </a:rPr>
              <a:t>(id)</a:t>
            </a: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writeText</a:t>
            </a:r>
            <a:r>
              <a:rPr lang="en-US" sz="1600" dirty="0">
                <a:solidFill>
                  <a:srgbClr val="000000"/>
                </a:solidFill>
                <a:highlight>
                  <a:srgbClr val="FFFFFF"/>
                </a:highlight>
                <a:latin typeface="Consolas" panose="020B0609020204030204" pitchFamily="49" charset="0"/>
              </a:rPr>
              <a:t>(id);</a:t>
            </a: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closeDocument</a:t>
            </a:r>
            <a:r>
              <a:rPr lang="en-US" sz="1600" dirty="0">
                <a:solidFill>
                  <a:srgbClr val="000000"/>
                </a:solidFill>
                <a:highlight>
                  <a:srgbClr val="FFFFFF"/>
                </a:highlight>
                <a:latin typeface="Consolas" panose="020B0609020204030204" pitchFamily="49" charset="0"/>
              </a:rPr>
              <a:t>(id);</a:t>
            </a: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update </a:t>
            </a:r>
            <a:r>
              <a:rPr lang="en-US" sz="1600" dirty="0">
                <a:solidFill>
                  <a:srgbClr val="008000"/>
                </a:solidFill>
                <a:highlight>
                  <a:srgbClr val="FFFFFF"/>
                </a:highlight>
                <a:latin typeface="Consolas" panose="020B0609020204030204" pitchFamily="49" charset="0"/>
              </a:rPr>
              <a:t>the UI to </a:t>
            </a:r>
            <a:r>
              <a:rPr lang="en-US" sz="1600" dirty="0" smtClean="0">
                <a:solidFill>
                  <a:srgbClr val="008000"/>
                </a:solidFill>
                <a:highlight>
                  <a:srgbClr val="FFFFFF"/>
                </a:highlight>
                <a:latin typeface="Consolas" panose="020B0609020204030204" pitchFamily="49" charset="0"/>
              </a:rPr>
              <a:t/>
            </a:r>
            <a:br>
              <a:rPr lang="en-US" sz="1600" dirty="0" smtClean="0">
                <a:solidFill>
                  <a:srgbClr val="008000"/>
                </a:solidFill>
                <a:highlight>
                  <a:srgbClr val="FFFFFF"/>
                </a:highlight>
                <a:latin typeface="Consolas" panose="020B0609020204030204" pitchFamily="49" charset="0"/>
              </a:rPr>
            </a:br>
            <a:r>
              <a:rPr lang="en-US" sz="1600" dirty="0" smtClean="0">
                <a:solidFill>
                  <a:srgbClr val="008000"/>
                </a:solidFill>
                <a:highlight>
                  <a:srgbClr val="FFFFFF"/>
                </a:highlight>
                <a:latin typeface="Consolas" panose="020B0609020204030204" pitchFamily="49" charset="0"/>
              </a:rPr>
              <a:t>    // indicate </a:t>
            </a:r>
            <a:r>
              <a:rPr lang="en-US" sz="1600" dirty="0">
                <a:solidFill>
                  <a:srgbClr val="008000"/>
                </a:solidFill>
                <a:highlight>
                  <a:srgbClr val="FFFFFF"/>
                </a:highlight>
                <a:latin typeface="Consolas" panose="020B0609020204030204" pitchFamily="49" charset="0"/>
              </a:rPr>
              <a:t>success</a:t>
            </a:r>
            <a:endParaRPr lang="en-US" sz="1600" dirty="0">
              <a:solidFill>
                <a:srgbClr val="000000"/>
              </a:solidFill>
              <a:highlight>
                <a:srgbClr val="FFFFFF"/>
              </a:highlight>
              <a:latin typeface="Consolas" panose="020B0609020204030204" pitchFamily="49" charset="0"/>
            </a:endParaRPr>
          </a:p>
          <a:p>
            <a:pPr>
              <a:lnSpc>
                <a:spcPct val="150000"/>
              </a:lnSpc>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updateUI</a:t>
            </a:r>
            <a:r>
              <a:rPr lang="en-US" sz="1600" dirty="0">
                <a:solidFill>
                  <a:srgbClr val="000000"/>
                </a:solidFill>
                <a:highlight>
                  <a:srgbClr val="FFFFFF"/>
                </a:highlight>
                <a:latin typeface="Consolas" panose="020B0609020204030204" pitchFamily="49" charset="0"/>
              </a:rPr>
              <a:t>(id);</a:t>
            </a:r>
          </a:p>
          <a:p>
            <a:pPr>
              <a:lnSpc>
                <a:spcPct val="150000"/>
              </a:lnSpc>
            </a:pPr>
            <a:r>
              <a:rPr lang="en-US" sz="1600" dirty="0">
                <a:solidFill>
                  <a:srgbClr val="000000"/>
                </a:solidFill>
                <a:highlight>
                  <a:srgbClr val="FFFFFF"/>
                </a:highlight>
                <a:latin typeface="Consolas" panose="020B0609020204030204" pitchFamily="49" charset="0"/>
              </a:rPr>
              <a:t>}</a:t>
            </a:r>
            <a:endParaRPr lang="en-US" sz="1600" dirty="0"/>
          </a:p>
        </p:txBody>
      </p:sp>
      <p:sp>
        <p:nvSpPr>
          <p:cNvPr id="8" name="Rectangle 7"/>
          <p:cNvSpPr/>
          <p:nvPr/>
        </p:nvSpPr>
        <p:spPr>
          <a:xfrm>
            <a:off x="4062046" y="1424163"/>
            <a:ext cx="5081953" cy="3785652"/>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saveDocument</a:t>
            </a:r>
            <a:r>
              <a:rPr lang="en-US" sz="1600" dirty="0">
                <a:solidFill>
                  <a:srgbClr val="000000"/>
                </a:solidFill>
                <a:highlight>
                  <a:srgbClr val="FFFFFF"/>
                </a:highlight>
                <a:latin typeface="Consolas" panose="020B0609020204030204" pitchFamily="49" charset="0"/>
              </a:rPr>
              <a:t>(id)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tasks =[</a:t>
            </a:r>
            <a:r>
              <a:rPr lang="en-US" sz="1600" dirty="0" err="1">
                <a:solidFill>
                  <a:srgbClr val="000000"/>
                </a:solidFill>
                <a:highlight>
                  <a:srgbClr val="FFFFFF"/>
                </a:highlight>
                <a:latin typeface="Consolas" panose="020B0609020204030204" pitchFamily="49" charset="0"/>
              </a:rPr>
              <a:t>openDocument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writeText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closeDocument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updateUI</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setTimeout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//execute the next task</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task = </a:t>
            </a:r>
            <a:r>
              <a:rPr lang="en-US" sz="1600" dirty="0" err="1">
                <a:solidFill>
                  <a:srgbClr val="000000"/>
                </a:solidFill>
                <a:highlight>
                  <a:srgbClr val="FFFFFF"/>
                </a:highlight>
                <a:latin typeface="Consolas" panose="020B0609020204030204" pitchFamily="49" charset="0"/>
              </a:rPr>
              <a:t>tasks.shift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task(id);</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//determine if there's more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if</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tasks.length</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&gt; 0)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setTimeout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arguments.callee</a:t>
            </a:r>
            <a:r>
              <a:rPr lang="en-US" sz="1600" dirty="0">
                <a:solidFill>
                  <a:srgbClr val="000000"/>
                </a:solidFill>
                <a:highlight>
                  <a:srgbClr val="FFFFFF"/>
                </a:highlight>
                <a:latin typeface="Consolas" panose="020B0609020204030204" pitchFamily="49" charset="0"/>
              </a:rPr>
              <a:t>, 25);</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 25);</a:t>
            </a:r>
          </a:p>
          <a:p>
            <a:r>
              <a:rPr lang="en-US" sz="1600" dirty="0">
                <a:solidFill>
                  <a:srgbClr val="000000"/>
                </a:solidFill>
                <a:highlight>
                  <a:srgbClr val="FFFFFF"/>
                </a:highlight>
                <a:latin typeface="Consolas" panose="020B0609020204030204" pitchFamily="49" charset="0"/>
              </a:rPr>
              <a:t>}</a:t>
            </a:r>
            <a:endParaRPr lang="en-US" sz="1600" dirty="0"/>
          </a:p>
        </p:txBody>
      </p:sp>
      <p:sp>
        <p:nvSpPr>
          <p:cNvPr id="9" name="Right Arrow 8"/>
          <p:cNvSpPr/>
          <p:nvPr/>
        </p:nvSpPr>
        <p:spPr bwMode="auto">
          <a:xfrm>
            <a:off x="3472962" y="2822331"/>
            <a:ext cx="835269" cy="448407"/>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0002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 Step</a:t>
            </a:r>
            <a:endParaRPr lang="en-US" dirty="0"/>
          </a:p>
        </p:txBody>
      </p:sp>
      <p:sp>
        <p:nvSpPr>
          <p:cNvPr id="6" name="Rectangle 5"/>
          <p:cNvSpPr/>
          <p:nvPr/>
        </p:nvSpPr>
        <p:spPr>
          <a:xfrm>
            <a:off x="389436" y="1294208"/>
            <a:ext cx="8363938" cy="480131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multistep(steps,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callback){</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tasks = </a:t>
            </a:r>
            <a:r>
              <a:rPr lang="en-US" dirty="0" err="1">
                <a:solidFill>
                  <a:srgbClr val="000000"/>
                </a:solidFill>
                <a:highlight>
                  <a:srgbClr val="FFFFFF"/>
                </a:highlight>
                <a:latin typeface="Consolas" panose="020B0609020204030204" pitchFamily="49" charset="0"/>
              </a:rPr>
              <a:t>steps.concat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//clone the array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//execute the next task</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task = </a:t>
            </a:r>
            <a:r>
              <a:rPr lang="en-US" dirty="0" err="1">
                <a:solidFill>
                  <a:srgbClr val="000000"/>
                </a:solidFill>
                <a:highlight>
                  <a:srgbClr val="FFFFFF"/>
                </a:highlight>
                <a:latin typeface="Consolas" panose="020B0609020204030204" pitchFamily="49" charset="0"/>
              </a:rPr>
              <a:t>tasks.shift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task.apply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//determine if there's more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tasks.length</a:t>
            </a:r>
            <a:r>
              <a:rPr lang="en-US" dirty="0">
                <a:solidFill>
                  <a:srgbClr val="000000"/>
                </a:solidFill>
                <a:highlight>
                  <a:srgbClr val="FFFFFF"/>
                </a:highlight>
                <a:latin typeface="Consolas" panose="020B0609020204030204" pitchFamily="49" charset="0"/>
              </a:rPr>
              <a:t> &gt; 0)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arguments.callee</a:t>
            </a:r>
            <a:r>
              <a:rPr lang="en-US" dirty="0">
                <a:solidFill>
                  <a:srgbClr val="000000"/>
                </a:solidFill>
                <a:highlight>
                  <a:srgbClr val="FFFFFF"/>
                </a:highlight>
                <a:latin typeface="Consolas" panose="020B0609020204030204" pitchFamily="49" charset="0"/>
              </a:rPr>
              <a:t>, 25);</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callback();</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25);</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9269875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Timed Code</a:t>
            </a:r>
          </a:p>
        </p:txBody>
      </p:sp>
      <p:sp>
        <p:nvSpPr>
          <p:cNvPr id="6" name="Rectangle 5"/>
          <p:cNvSpPr/>
          <p:nvPr/>
        </p:nvSpPr>
        <p:spPr>
          <a:xfrm>
            <a:off x="389436" y="1281729"/>
            <a:ext cx="8754564" cy="480131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timedProcessArray</a:t>
            </a:r>
            <a:r>
              <a:rPr lang="en-US" dirty="0">
                <a:solidFill>
                  <a:srgbClr val="000000"/>
                </a:solidFill>
                <a:highlight>
                  <a:srgbClr val="FFFFFF"/>
                </a:highlight>
                <a:latin typeface="Consolas" panose="020B0609020204030204" pitchFamily="49" charset="0"/>
              </a:rPr>
              <a:t>(items, process, callback)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todo</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items.concat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//create a clone of the original</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start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process(</a:t>
            </a:r>
            <a:r>
              <a:rPr lang="en-US" dirty="0" err="1">
                <a:solidFill>
                  <a:srgbClr val="000000"/>
                </a:solidFill>
                <a:highlight>
                  <a:srgbClr val="FFFFFF"/>
                </a:highlight>
                <a:latin typeface="Consolas" panose="020B0609020204030204" pitchFamily="49" charset="0"/>
              </a:rPr>
              <a:t>todo.shift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todo.length</a:t>
            </a:r>
            <a:r>
              <a:rPr lang="en-US" dirty="0">
                <a:solidFill>
                  <a:srgbClr val="000000"/>
                </a:solidFill>
                <a:highlight>
                  <a:srgbClr val="FFFFFF"/>
                </a:highlight>
                <a:latin typeface="Consolas" panose="020B0609020204030204" pitchFamily="49" charset="0"/>
              </a:rPr>
              <a:t> &gt; 0 &amp;&amp;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 - start &lt; 50</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todo.length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 </a:t>
            </a:r>
            <a:r>
              <a:rPr lang="en-US" dirty="0" smtClean="0">
                <a:solidFill>
                  <a:srgbClr val="000000"/>
                </a:solidFill>
                <a:highlight>
                  <a:srgbClr val="FFFFFF"/>
                </a:highlight>
                <a:latin typeface="Consolas" panose="020B0609020204030204" pitchFamily="49" charset="0"/>
              </a:rPr>
              <a:t>0 )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arguments.callee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25 );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callback(items);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25 );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9791439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a:t>Callback </a:t>
            </a:r>
            <a:r>
              <a:rPr lang="en-US" dirty="0" smtClean="0"/>
              <a:t>Conclusion</a:t>
            </a:r>
            <a:endParaRPr lang="en-US" dirty="0"/>
          </a:p>
        </p:txBody>
      </p:sp>
      <p:sp>
        <p:nvSpPr>
          <p:cNvPr id="5" name="Text Placeholder 4"/>
          <p:cNvSpPr>
            <a:spLocks noGrp="1"/>
          </p:cNvSpPr>
          <p:nvPr>
            <p:ph type="body" sz="quarter" idx="10"/>
          </p:nvPr>
        </p:nvSpPr>
        <p:spPr>
          <a:xfrm>
            <a:off x="389437" y="1182190"/>
            <a:ext cx="8363937" cy="4241161"/>
          </a:xfrm>
        </p:spPr>
        <p:txBody>
          <a:bodyPr/>
          <a:lstStyle/>
          <a:p>
            <a:r>
              <a:rPr lang="en-US" b="1" dirty="0"/>
              <a:t>Pros</a:t>
            </a:r>
          </a:p>
          <a:p>
            <a:pPr lvl="1"/>
            <a:r>
              <a:rPr lang="en-US" dirty="0">
                <a:latin typeface="+mn-lt"/>
              </a:rPr>
              <a:t>Simplicity </a:t>
            </a:r>
            <a:endParaRPr lang="en-US" dirty="0" smtClean="0">
              <a:latin typeface="+mn-lt"/>
            </a:endParaRPr>
          </a:p>
          <a:p>
            <a:pPr lvl="1"/>
            <a:r>
              <a:rPr lang="en-US" dirty="0">
                <a:latin typeface="+mn-lt"/>
              </a:rPr>
              <a:t>Lightweight </a:t>
            </a:r>
            <a:endParaRPr lang="en-US" dirty="0" smtClean="0">
              <a:latin typeface="+mn-lt"/>
            </a:endParaRPr>
          </a:p>
          <a:p>
            <a:pPr lvl="1"/>
            <a:endParaRPr lang="en-US" dirty="0">
              <a:latin typeface="+mn-lt"/>
            </a:endParaRPr>
          </a:p>
          <a:p>
            <a:r>
              <a:rPr lang="en-US" b="1" dirty="0" smtClean="0"/>
              <a:t>Cons</a:t>
            </a:r>
          </a:p>
          <a:p>
            <a:pPr lvl="1"/>
            <a:r>
              <a:rPr lang="en-US" dirty="0">
                <a:latin typeface="+mn-lt"/>
              </a:rPr>
              <a:t>Can Be An Insufficient </a:t>
            </a:r>
            <a:r>
              <a:rPr lang="en-US" dirty="0" smtClean="0">
                <a:latin typeface="+mn-lt"/>
              </a:rPr>
              <a:t>Abstraction</a:t>
            </a:r>
          </a:p>
          <a:p>
            <a:pPr lvl="1"/>
            <a:r>
              <a:rPr lang="en-US" dirty="0">
                <a:latin typeface="+mn-lt"/>
              </a:rPr>
              <a:t>Complex When </a:t>
            </a:r>
            <a:r>
              <a:rPr lang="en-US" dirty="0" smtClean="0">
                <a:latin typeface="+mn-lt"/>
              </a:rPr>
              <a:t>Nested</a:t>
            </a:r>
          </a:p>
          <a:p>
            <a:pPr lvl="1"/>
            <a:r>
              <a:rPr lang="en-US" dirty="0" smtClean="0">
                <a:latin typeface="+mn-lt"/>
              </a:rPr>
              <a:t>Error</a:t>
            </a:r>
          </a:p>
          <a:p>
            <a:pPr lvl="1"/>
            <a:r>
              <a:rPr lang="en-US" dirty="0" smtClean="0">
                <a:latin typeface="+mn-lt"/>
              </a:rPr>
              <a:t>this</a:t>
            </a:r>
            <a:endParaRPr lang="en-US" dirty="0">
              <a:latin typeface="+mn-lt"/>
            </a:endParaRPr>
          </a:p>
        </p:txBody>
      </p:sp>
    </p:spTree>
    <p:extLst>
      <p:ext uri="{BB962C8B-B14F-4D97-AF65-F5344CB8AC3E}">
        <p14:creationId xmlns:p14="http://schemas.microsoft.com/office/powerpoint/2010/main" val="36452050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89437" y="1182190"/>
            <a:ext cx="8363937" cy="3831818"/>
          </a:xfrm>
        </p:spPr>
        <p:txBody>
          <a:bodyPr/>
          <a:lstStyle/>
          <a:p>
            <a:pPr>
              <a:lnSpc>
                <a:spcPct val="150000"/>
              </a:lnSpc>
            </a:pPr>
            <a:r>
              <a:rPr lang="en-US" dirty="0" smtClean="0"/>
              <a:t>Callbacks</a:t>
            </a:r>
          </a:p>
          <a:p>
            <a:pPr>
              <a:lnSpc>
                <a:spcPct val="150000"/>
              </a:lnSpc>
            </a:pPr>
            <a:r>
              <a:rPr lang="en-US" dirty="0" smtClean="0"/>
              <a:t>Promises </a:t>
            </a:r>
            <a:r>
              <a:rPr lang="en-US" dirty="0"/>
              <a:t>and </a:t>
            </a:r>
            <a:r>
              <a:rPr lang="en-US" dirty="0" err="1" smtClean="0"/>
              <a:t>Deferreds</a:t>
            </a:r>
            <a:endParaRPr lang="en-US" dirty="0" smtClean="0"/>
          </a:p>
          <a:p>
            <a:pPr>
              <a:lnSpc>
                <a:spcPct val="150000"/>
              </a:lnSpc>
            </a:pPr>
            <a:r>
              <a:rPr lang="en-US" dirty="0" smtClean="0"/>
              <a:t>Multithreading </a:t>
            </a:r>
            <a:r>
              <a:rPr lang="en-US" dirty="0"/>
              <a:t>with </a:t>
            </a:r>
            <a:r>
              <a:rPr lang="en-US" dirty="0" smtClean="0"/>
              <a:t>Workers</a:t>
            </a:r>
          </a:p>
          <a:p>
            <a:pPr>
              <a:lnSpc>
                <a:spcPct val="150000"/>
              </a:lnSpc>
            </a:pPr>
            <a:r>
              <a:rPr lang="en-US" dirty="0"/>
              <a:t>Control Flow </a:t>
            </a:r>
            <a:r>
              <a:rPr lang="en-US" dirty="0" smtClean="0"/>
              <a:t>Libs</a:t>
            </a:r>
          </a:p>
          <a:p>
            <a:pPr>
              <a:lnSpc>
                <a:spcPct val="150000"/>
              </a:lnSpc>
            </a:pPr>
            <a:r>
              <a:rPr lang="en-US" dirty="0"/>
              <a:t>Reactive </a:t>
            </a:r>
            <a:r>
              <a:rPr lang="en-US" dirty="0" smtClean="0"/>
              <a:t>Extensions</a:t>
            </a:r>
            <a:endParaRPr lang="en-US" dirty="0"/>
          </a:p>
        </p:txBody>
      </p:sp>
      <p:pic>
        <p:nvPicPr>
          <p:cNvPr id="2050" name="Picture 2" descr="Promises/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324" y="228601"/>
            <a:ext cx="781050"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8530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b="1" dirty="0" smtClean="0">
                <a:ln w="9525">
                  <a:solidFill>
                    <a:schemeClr val="bg1"/>
                  </a:solidFill>
                  <a:prstDash val="solid"/>
                </a:ln>
                <a:effectLst>
                  <a:outerShdw blurRad="12700" dist="38100" dir="2700000" algn="tl" rotWithShape="0">
                    <a:schemeClr val="bg1">
                      <a:lumMod val="50000"/>
                    </a:schemeClr>
                  </a:outerShdw>
                </a:effectLst>
                <a:latin typeface="Arial" pitchFamily="34" charset="0"/>
              </a:rPr>
              <a:t>Promise </a:t>
            </a:r>
            <a:r>
              <a:rPr lang="en-US" sz="5400" b="1" dirty="0" smtClean="0">
                <a:ln w="9525">
                  <a:solidFill>
                    <a:schemeClr val="bg1"/>
                  </a:solidFill>
                  <a:prstDash val="solid"/>
                </a:ln>
                <a:effectLst>
                  <a:outerShdw blurRad="12700" dist="38100" dir="2700000" algn="tl" rotWithShape="0">
                    <a:schemeClr val="bg1">
                      <a:lumMod val="50000"/>
                    </a:schemeClr>
                  </a:outerShdw>
                </a:effectLst>
                <a:latin typeface="Arial" pitchFamily="34" charset="0"/>
              </a:rPr>
              <a:t>&amp; </a:t>
            </a:r>
            <a:r>
              <a:rPr lang="en-US" sz="5400" b="1" dirty="0" smtClean="0">
                <a:ln w="9525">
                  <a:solidFill>
                    <a:schemeClr val="bg1"/>
                  </a:solidFill>
                  <a:prstDash val="solid"/>
                </a:ln>
                <a:effectLst>
                  <a:outerShdw blurRad="12700" dist="38100" dir="2700000" algn="tl" rotWithShape="0">
                    <a:schemeClr val="bg1">
                      <a:lumMod val="50000"/>
                    </a:schemeClr>
                  </a:outerShdw>
                </a:effectLst>
                <a:latin typeface="Arial" pitchFamily="34" charset="0"/>
              </a:rPr>
              <a:t>Deferred</a:t>
            </a:r>
            <a:endParaRPr lang="en-US" sz="40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18448466"/>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Nested Callbacks </a:t>
            </a:r>
            <a:r>
              <a:rPr lang="en-US" sz="3200" dirty="0"/>
              <a:t>(“callback hell”)</a:t>
            </a:r>
          </a:p>
        </p:txBody>
      </p:sp>
      <p:sp>
        <p:nvSpPr>
          <p:cNvPr id="6" name="Rectangle 5"/>
          <p:cNvSpPr/>
          <p:nvPr/>
        </p:nvSpPr>
        <p:spPr>
          <a:xfrm>
            <a:off x="368461" y="1105288"/>
            <a:ext cx="8363938" cy="5293757"/>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allTheCustomerThings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getCustomer</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).click(</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id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cust</a:t>
            </a:r>
            <a:r>
              <a:rPr lang="en-US" dirty="0">
                <a:solidFill>
                  <a:srgbClr val="A31515"/>
                </a:solidFill>
                <a:highlight>
                  <a:srgbClr val="FFFFFF"/>
                </a:highlight>
                <a:latin typeface="Consolas" panose="020B0609020204030204" pitchFamily="49" charset="0"/>
              </a:rPr>
              <a:t>-id"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val</a:t>
            </a:r>
            <a:r>
              <a:rPr lang="en-US" dirty="0" smtClean="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getCustomer</a:t>
            </a:r>
            <a:r>
              <a:rPr lang="en-US" dirty="0">
                <a:solidFill>
                  <a:srgbClr val="000000"/>
                </a:solidFill>
                <a:highlight>
                  <a:srgbClr val="FFFFFF"/>
                </a:highlight>
                <a:latin typeface="Consolas" panose="020B0609020204030204" pitchFamily="49" charset="0"/>
              </a:rPr>
              <a:t>(id,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allTheCustomerThings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cust</a:t>
            </a:r>
            <a:r>
              <a:rPr lang="en-US" dirty="0" smtClean="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getContacts</a:t>
            </a:r>
            <a:r>
              <a:rPr lang="en-US" dirty="0">
                <a:solidFill>
                  <a:srgbClr val="000000"/>
                </a:solidFill>
                <a:highlight>
                  <a:srgbClr val="FFFFFF"/>
                </a:highlight>
                <a:latin typeface="Consolas" panose="020B0609020204030204" pitchFamily="49" charset="0"/>
              </a:rPr>
              <a:t>(id,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(contacts)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allTheCustomerThings.contacts</a:t>
            </a:r>
            <a:r>
              <a:rPr lang="en-US" dirty="0">
                <a:solidFill>
                  <a:srgbClr val="000000"/>
                </a:solidFill>
                <a:highlight>
                  <a:srgbClr val="FFFFFF"/>
                </a:highlight>
                <a:latin typeface="Consolas" panose="020B0609020204030204" pitchFamily="49" charset="0"/>
              </a:rPr>
              <a:t> = contacts</a:t>
            </a:r>
            <a:r>
              <a:rPr lang="en-US" dirty="0" smtClean="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getOrders</a:t>
            </a:r>
            <a:r>
              <a:rPr lang="en-US" dirty="0">
                <a:solidFill>
                  <a:srgbClr val="000000"/>
                </a:solidFill>
                <a:highlight>
                  <a:srgbClr val="FFFFFF"/>
                </a:highlight>
                <a:latin typeface="Consolas" panose="020B0609020204030204" pitchFamily="49" charset="0"/>
              </a:rPr>
              <a:t>(id,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(orders)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allTheCustomerThings.orders</a:t>
            </a:r>
            <a:r>
              <a:rPr lang="en-US" dirty="0">
                <a:solidFill>
                  <a:srgbClr val="000000"/>
                </a:solidFill>
                <a:highlight>
                  <a:srgbClr val="FFFFFF"/>
                </a:highlight>
                <a:latin typeface="Consolas" panose="020B0609020204030204" pitchFamily="49" charset="0"/>
              </a:rPr>
              <a:t> = orders</a:t>
            </a:r>
            <a:r>
              <a:rPr lang="en-US" dirty="0" smtClean="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getAccountsRecv</a:t>
            </a:r>
            <a:r>
              <a:rPr lang="en-US" dirty="0">
                <a:solidFill>
                  <a:srgbClr val="000000"/>
                </a:solidFill>
                <a:highlight>
                  <a:srgbClr val="FFFFFF"/>
                </a:highlight>
                <a:latin typeface="Consolas" panose="020B0609020204030204" pitchFamily="49" charset="0"/>
              </a:rPr>
              <a:t>(id,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allTheCustomerThings.ar = </a:t>
            </a:r>
            <a:r>
              <a:rPr lang="en-US" dirty="0" err="1">
                <a:solidFill>
                  <a:srgbClr val="000000"/>
                </a:solidFill>
                <a:highlight>
                  <a:srgbClr val="FFFFFF"/>
                </a:highlight>
                <a:latin typeface="Consolas" panose="020B0609020204030204" pitchFamily="49" charset="0"/>
              </a:rPr>
              <a:t>ar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OK - we got all the data, NOW WHAT?!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
        <p:nvSpPr>
          <p:cNvPr id="2" name="Rectangle 1"/>
          <p:cNvSpPr/>
          <p:nvPr/>
        </p:nvSpPr>
        <p:spPr>
          <a:xfrm>
            <a:off x="4181374" y="5475715"/>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i="1" dirty="0" smtClean="0">
                <a:solidFill>
                  <a:srgbClr val="414141"/>
                </a:solidFill>
                <a:latin typeface="Myriad Pro"/>
              </a:rPr>
              <a:t>“The </a:t>
            </a:r>
            <a:r>
              <a:rPr lang="en-US" i="1" dirty="0">
                <a:solidFill>
                  <a:srgbClr val="414141"/>
                </a:solidFill>
                <a:latin typeface="Myriad Pro"/>
              </a:rPr>
              <a:t>problem isn’t with the language itself; it’s with the way programmers use the language — </a:t>
            </a:r>
            <a:r>
              <a:rPr lang="en-US" i="1" u="sng" dirty="0" err="1">
                <a:solidFill>
                  <a:srgbClr val="41A096"/>
                </a:solidFill>
                <a:latin typeface="Myriad Pro"/>
                <a:hlinkClick r:id="rId2"/>
              </a:rPr>
              <a:t>Async</a:t>
            </a:r>
            <a:r>
              <a:rPr lang="en-US" i="1" u="sng" dirty="0">
                <a:solidFill>
                  <a:srgbClr val="41A096"/>
                </a:solidFill>
                <a:latin typeface="Myriad Pro"/>
                <a:hlinkClick r:id="rId2"/>
              </a:rPr>
              <a:t> </a:t>
            </a:r>
            <a:r>
              <a:rPr lang="en-US" i="1" u="sng" dirty="0" err="1">
                <a:solidFill>
                  <a:srgbClr val="41A096"/>
                </a:solidFill>
                <a:latin typeface="Myriad Pro"/>
                <a:hlinkClick r:id="rId2"/>
              </a:rPr>
              <a:t>Javascript</a:t>
            </a:r>
            <a:r>
              <a:rPr lang="en-US" i="1" dirty="0" smtClean="0">
                <a:solidFill>
                  <a:srgbClr val="414141"/>
                </a:solidFill>
                <a:latin typeface="Myriad Pro"/>
              </a:rPr>
              <a:t>.”</a:t>
            </a:r>
            <a:endParaRPr lang="en-US" dirty="0"/>
          </a:p>
        </p:txBody>
      </p:sp>
    </p:spTree>
    <p:extLst>
      <p:ext uri="{BB962C8B-B14F-4D97-AF65-F5344CB8AC3E}">
        <p14:creationId xmlns:p14="http://schemas.microsoft.com/office/powerpoint/2010/main" val="1053862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p>
        </p:txBody>
      </p:sp>
      <p:sp>
        <p:nvSpPr>
          <p:cNvPr id="3" name="Text Placeholder 2"/>
          <p:cNvSpPr>
            <a:spLocks noGrp="1"/>
          </p:cNvSpPr>
          <p:nvPr>
            <p:ph type="body" sz="quarter" idx="10"/>
          </p:nvPr>
        </p:nvSpPr>
        <p:spPr>
          <a:xfrm>
            <a:off x="389437" y="1182190"/>
            <a:ext cx="8363937" cy="1551194"/>
          </a:xfrm>
        </p:spPr>
        <p:txBody>
          <a:bodyPr/>
          <a:lstStyle/>
          <a:p>
            <a:r>
              <a:rPr lang="en-US" sz="2800" dirty="0"/>
              <a:t>A Promise is  an  object  that  represents  a  </a:t>
            </a:r>
            <a:r>
              <a:rPr lang="en-US" sz="2800" b="1" dirty="0"/>
              <a:t>task</a:t>
            </a:r>
            <a:r>
              <a:rPr lang="en-US" sz="2800" dirty="0"/>
              <a:t>  with  two  possible  </a:t>
            </a:r>
            <a:r>
              <a:rPr lang="en-US" sz="2800" dirty="0" smtClean="0"/>
              <a:t>outcomes (</a:t>
            </a:r>
            <a:r>
              <a:rPr lang="en-US" sz="2800" b="1" dirty="0"/>
              <a:t>success</a:t>
            </a:r>
            <a:r>
              <a:rPr lang="en-US" sz="2800" dirty="0"/>
              <a:t>  or  </a:t>
            </a:r>
            <a:r>
              <a:rPr lang="en-US" sz="2800" b="1" dirty="0"/>
              <a:t>failure</a:t>
            </a:r>
            <a:r>
              <a:rPr lang="en-US" sz="2800" dirty="0"/>
              <a:t>)  and  holds  callbacks  that  fire  when  one  outcome  or  </a:t>
            </a:r>
            <a:r>
              <a:rPr lang="en-US" sz="2800" dirty="0" smtClean="0"/>
              <a:t>the other </a:t>
            </a:r>
            <a:r>
              <a:rPr lang="en-US" sz="2800" dirty="0"/>
              <a:t>has occurred.</a:t>
            </a:r>
          </a:p>
        </p:txBody>
      </p:sp>
      <p:sp>
        <p:nvSpPr>
          <p:cNvPr id="4" name="Rectangle 3"/>
          <p:cNvSpPr/>
          <p:nvPr/>
        </p:nvSpPr>
        <p:spPr>
          <a:xfrm>
            <a:off x="807396" y="3721467"/>
            <a:ext cx="3307404" cy="1477328"/>
          </a:xfrm>
          <a:prstGeom prst="rect">
            <a:avLst/>
          </a:prstGeom>
        </p:spPr>
        <p:txBody>
          <a:bodyPr wrap="square">
            <a:spAutoFit/>
          </a:bodyPr>
          <a:lstStyle/>
          <a:p>
            <a:r>
              <a:rPr lang="en-US" smtClean="0">
                <a:solidFill>
                  <a:srgbClr val="000000"/>
                </a:solidFill>
                <a:highlight>
                  <a:srgbClr val="FFFFFF"/>
                </a:highlight>
                <a:latin typeface="Consolas" panose="020B0609020204030204" pitchFamily="49" charset="0"/>
              </a:rPr>
              <a:t>$.get(</a:t>
            </a:r>
            <a:r>
              <a:rPr lang="en-US" smtClean="0">
                <a:solidFill>
                  <a:srgbClr val="A31515"/>
                </a:solidFill>
                <a:highlight>
                  <a:srgbClr val="FFFFFF"/>
                </a:highlight>
                <a:latin typeface="Consolas" panose="020B0609020204030204" pitchFamily="49" charset="0"/>
              </a:rPr>
              <a:t>'/mydata'</a:t>
            </a:r>
            <a:r>
              <a:rPr lang="en-US" smtClean="0">
                <a:solidFill>
                  <a:srgbClr val="000000"/>
                </a:solidFill>
                <a:highlight>
                  <a:srgbClr val="FFFFFF"/>
                </a:highlight>
                <a:latin typeface="Consolas" panose="020B0609020204030204" pitchFamily="49" charset="0"/>
              </a:rPr>
              <a:t>, {</a:t>
            </a:r>
          </a:p>
          <a:p>
            <a:r>
              <a:rPr lang="en-US" smtClean="0">
                <a:solidFill>
                  <a:srgbClr val="000000"/>
                </a:solidFill>
                <a:highlight>
                  <a:srgbClr val="FFFFFF"/>
                </a:highlight>
                <a:latin typeface="Consolas" panose="020B0609020204030204" pitchFamily="49" charset="0"/>
              </a:rPr>
              <a:t>    success: onSuccess,</a:t>
            </a:r>
          </a:p>
          <a:p>
            <a:r>
              <a:rPr lang="en-US" smtClean="0">
                <a:solidFill>
                  <a:srgbClr val="000000"/>
                </a:solidFill>
                <a:highlight>
                  <a:srgbClr val="FFFFFF"/>
                </a:highlight>
                <a:latin typeface="Consolas" panose="020B0609020204030204" pitchFamily="49" charset="0"/>
              </a:rPr>
              <a:t>    failure: onFailure,</a:t>
            </a:r>
          </a:p>
          <a:p>
            <a:r>
              <a:rPr lang="en-US" smtClean="0">
                <a:solidFill>
                  <a:srgbClr val="000000"/>
                </a:solidFill>
                <a:highlight>
                  <a:srgbClr val="FFFFFF"/>
                </a:highlight>
                <a:latin typeface="Consolas" panose="020B0609020204030204" pitchFamily="49" charset="0"/>
              </a:rPr>
              <a:t>    always: onAlways</a:t>
            </a:r>
          </a:p>
          <a:p>
            <a:r>
              <a:rPr lang="en-US" smtClean="0">
                <a:solidFill>
                  <a:srgbClr val="000000"/>
                </a:solidFill>
                <a:highlight>
                  <a:srgbClr val="FFFFFF"/>
                </a:highlight>
                <a:latin typeface="Consolas" panose="020B0609020204030204" pitchFamily="49" charset="0"/>
              </a:rPr>
              <a:t>});</a:t>
            </a:r>
            <a:endParaRPr lang="en-US" dirty="0"/>
          </a:p>
        </p:txBody>
      </p:sp>
      <p:sp>
        <p:nvSpPr>
          <p:cNvPr id="5" name="Rectangle 4"/>
          <p:cNvSpPr/>
          <p:nvPr/>
        </p:nvSpPr>
        <p:spPr>
          <a:xfrm>
            <a:off x="4727642" y="3721467"/>
            <a:ext cx="4348264" cy="1200329"/>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promise = $.get(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mydata</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promise.done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onSuccess</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promise.fail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onFailure</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promise.always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onAlways</a:t>
            </a:r>
            <a:r>
              <a:rPr lang="en-US" dirty="0">
                <a:solidFill>
                  <a:srgbClr val="000000"/>
                </a:solidFill>
                <a:highlight>
                  <a:srgbClr val="FFFFFF"/>
                </a:highlight>
                <a:latin typeface="Consolas" panose="020B0609020204030204" pitchFamily="49" charset="0"/>
              </a:rPr>
              <a:t>);</a:t>
            </a:r>
            <a:endParaRPr lang="en-US" dirty="0"/>
          </a:p>
        </p:txBody>
      </p:sp>
      <p:sp>
        <p:nvSpPr>
          <p:cNvPr id="6" name="TextBox 5"/>
          <p:cNvSpPr txBox="1"/>
          <p:nvPr/>
        </p:nvSpPr>
        <p:spPr>
          <a:xfrm>
            <a:off x="4823504" y="3442900"/>
            <a:ext cx="1285224" cy="276999"/>
          </a:xfrm>
          <a:prstGeom prst="rect">
            <a:avLst/>
          </a:prstGeom>
          <a:noFill/>
        </p:spPr>
        <p:txBody>
          <a:bodyPr wrap="none" lIns="0" tIns="0" rIns="0" bIns="0" rtlCol="0">
            <a:spAutoFit/>
          </a:bodyPr>
          <a:lstStyle/>
          <a:p>
            <a:r>
              <a:rPr lang="en-US" b="1" u="sng" dirty="0" smtClean="0">
                <a:gradFill>
                  <a:gsLst>
                    <a:gs pos="417">
                      <a:srgbClr val="000000"/>
                    </a:gs>
                    <a:gs pos="100000">
                      <a:srgbClr val="000000"/>
                    </a:gs>
                  </a:gsLst>
                  <a:lin ang="5400000" scaled="0"/>
                </a:gradFill>
              </a:rPr>
              <a:t>jQuery 1.5+</a:t>
            </a:r>
          </a:p>
        </p:txBody>
      </p:sp>
      <p:sp>
        <p:nvSpPr>
          <p:cNvPr id="7" name="TextBox 6"/>
          <p:cNvSpPr txBox="1"/>
          <p:nvPr/>
        </p:nvSpPr>
        <p:spPr>
          <a:xfrm>
            <a:off x="950068" y="3442900"/>
            <a:ext cx="1121717" cy="276999"/>
          </a:xfrm>
          <a:prstGeom prst="rect">
            <a:avLst/>
          </a:prstGeom>
          <a:noFill/>
        </p:spPr>
        <p:txBody>
          <a:bodyPr wrap="none" lIns="0" tIns="0" rIns="0" bIns="0" rtlCol="0">
            <a:spAutoFit/>
          </a:bodyPr>
          <a:lstStyle/>
          <a:p>
            <a:r>
              <a:rPr lang="en-US" b="1" u="sng" dirty="0" smtClean="0">
                <a:gradFill>
                  <a:gsLst>
                    <a:gs pos="417">
                      <a:srgbClr val="000000"/>
                    </a:gs>
                    <a:gs pos="100000">
                      <a:srgbClr val="000000"/>
                    </a:gs>
                  </a:gsLst>
                  <a:lin ang="5400000" scaled="0"/>
                </a:gradFill>
              </a:rPr>
              <a:t>jQuery 1.4</a:t>
            </a:r>
          </a:p>
        </p:txBody>
      </p:sp>
    </p:spTree>
    <p:extLst>
      <p:ext uri="{BB962C8B-B14F-4D97-AF65-F5344CB8AC3E}">
        <p14:creationId xmlns:p14="http://schemas.microsoft.com/office/powerpoint/2010/main" val="39805621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$.Deferred() vs. promise()</a:t>
            </a:r>
            <a:endParaRPr lang="en-US" dirty="0"/>
          </a:p>
        </p:txBody>
      </p:sp>
      <p:sp>
        <p:nvSpPr>
          <p:cNvPr id="5" name="Text Placeholder 4"/>
          <p:cNvSpPr>
            <a:spLocks noGrp="1"/>
          </p:cNvSpPr>
          <p:nvPr>
            <p:ph type="body" sz="quarter" idx="10"/>
          </p:nvPr>
        </p:nvSpPr>
        <p:spPr>
          <a:xfrm>
            <a:off x="389437" y="1182190"/>
            <a:ext cx="8363937" cy="2406813"/>
          </a:xfrm>
        </p:spPr>
        <p:txBody>
          <a:bodyPr/>
          <a:lstStyle/>
          <a:p>
            <a:r>
              <a:rPr lang="en-US" dirty="0" smtClean="0"/>
              <a:t>Promise </a:t>
            </a:r>
            <a:r>
              <a:rPr lang="en-US" dirty="0"/>
              <a:t>is something shared </a:t>
            </a:r>
            <a:r>
              <a:rPr lang="en-US" dirty="0" smtClean="0"/>
              <a:t>with </a:t>
            </a:r>
            <a:r>
              <a:rPr lang="en-US" dirty="0"/>
              <a:t>other </a:t>
            </a:r>
            <a:r>
              <a:rPr lang="en-US" dirty="0" smtClean="0"/>
              <a:t>objects.</a:t>
            </a:r>
          </a:p>
          <a:p>
            <a:endParaRPr lang="en-US" sz="1400" dirty="0" smtClean="0"/>
          </a:p>
          <a:p>
            <a:r>
              <a:rPr lang="en-US" dirty="0" smtClean="0"/>
              <a:t>Deferred (which </a:t>
            </a:r>
            <a:r>
              <a:rPr lang="en-US" dirty="0"/>
              <a:t>generally extends </a:t>
            </a:r>
            <a:r>
              <a:rPr lang="en-US" dirty="0" smtClean="0"/>
              <a:t>Promise) </a:t>
            </a:r>
            <a:r>
              <a:rPr lang="en-US" dirty="0"/>
              <a:t>can resolve itself, while a promise might not be able to do so.</a:t>
            </a:r>
          </a:p>
        </p:txBody>
      </p:sp>
      <p:sp>
        <p:nvSpPr>
          <p:cNvPr id="6" name="Rectangle 5"/>
          <p:cNvSpPr/>
          <p:nvPr/>
        </p:nvSpPr>
        <p:spPr>
          <a:xfrm>
            <a:off x="697231" y="3873034"/>
            <a:ext cx="7887695" cy="258532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obj</a:t>
            </a:r>
            <a:r>
              <a:rPr lang="en-US" dirty="0">
                <a:solidFill>
                  <a:srgbClr val="000000"/>
                </a:solidFill>
                <a:highlight>
                  <a:srgbClr val="FFFFFF"/>
                </a:highlight>
                <a:latin typeface="Consolas" panose="020B0609020204030204" pitchFamily="49" charset="0"/>
              </a:rPr>
              <a:t> = { hello: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{alert(name);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defer </a:t>
            </a:r>
            <a:r>
              <a:rPr lang="en-US"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Deferred</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defer.</a:t>
            </a:r>
            <a:r>
              <a:rPr lang="en-US" b="1" dirty="0" err="1" smtClean="0">
                <a:solidFill>
                  <a:srgbClr val="000000"/>
                </a:solidFill>
                <a:highlight>
                  <a:srgbClr val="FFFFFF"/>
                </a:highlight>
                <a:latin typeface="Consolas" panose="020B0609020204030204" pitchFamily="49" charset="0"/>
              </a:rPr>
              <a:t>promise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obj</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defer.</a:t>
            </a:r>
            <a:r>
              <a:rPr lang="en-US" b="1" dirty="0" err="1" smtClean="0">
                <a:solidFill>
                  <a:srgbClr val="000000"/>
                </a:solidFill>
                <a:highlight>
                  <a:srgbClr val="FFFFFF"/>
                </a:highlight>
                <a:latin typeface="Consolas" panose="020B0609020204030204" pitchFamily="49" charset="0"/>
              </a:rPr>
              <a:t>resolve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Use the object as a Promise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obj.</a:t>
            </a:r>
            <a:r>
              <a:rPr lang="en-US" b="1" dirty="0" err="1" smtClean="0">
                <a:solidFill>
                  <a:srgbClr val="000000"/>
                </a:solidFill>
                <a:highlight>
                  <a:srgbClr val="FFFFFF"/>
                </a:highlight>
                <a:latin typeface="Consolas" panose="020B0609020204030204" pitchFamily="49" charset="0"/>
              </a:rPr>
              <a:t>done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(name) { </a:t>
            </a:r>
            <a:r>
              <a:rPr lang="en-US" dirty="0" err="1">
                <a:solidFill>
                  <a:srgbClr val="000000"/>
                </a:solidFill>
                <a:highlight>
                  <a:srgbClr val="FFFFFF"/>
                </a:highlight>
                <a:latin typeface="Consolas" panose="020B0609020204030204" pitchFamily="49" charset="0"/>
              </a:rPr>
              <a:t>obj.hello</a:t>
            </a:r>
            <a:r>
              <a:rPr lang="en-US" dirty="0">
                <a:solidFill>
                  <a:srgbClr val="000000"/>
                </a:solidFill>
                <a:highlight>
                  <a:srgbClr val="FFFFFF"/>
                </a:highlight>
                <a:latin typeface="Consolas" panose="020B0609020204030204" pitchFamily="49" charset="0"/>
              </a:rPr>
              <a:t>(name);})</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.hello(</a:t>
            </a:r>
            <a:r>
              <a:rPr lang="en-US" dirty="0">
                <a:solidFill>
                  <a:srgbClr val="A31515"/>
                </a:solidFill>
                <a:highlight>
                  <a:srgbClr val="FFFFFF"/>
                </a:highlight>
                <a:latin typeface="Consolas" panose="020B0609020204030204" pitchFamily="49" charset="0"/>
              </a:rPr>
              <a:t>"Karl"</a:t>
            </a:r>
            <a:r>
              <a:rPr lang="en-US" dirty="0">
                <a:solidFill>
                  <a:srgbClr val="000000"/>
                </a:solidFill>
                <a:highlight>
                  <a:srgbClr val="FFFFFF"/>
                </a:highlight>
                <a:latin typeface="Consolas" panose="020B0609020204030204" pitchFamily="49" charset="0"/>
              </a:rPr>
              <a:t>);</a:t>
            </a:r>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294" y="4372451"/>
            <a:ext cx="1661113" cy="235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8422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Promises</a:t>
            </a:r>
          </a:p>
        </p:txBody>
      </p:sp>
      <p:sp>
        <p:nvSpPr>
          <p:cNvPr id="5" name="Text Placeholder 4"/>
          <p:cNvSpPr>
            <a:spLocks noGrp="1"/>
          </p:cNvSpPr>
          <p:nvPr>
            <p:ph type="body" sz="quarter" idx="10"/>
          </p:nvPr>
        </p:nvSpPr>
        <p:spPr>
          <a:xfrm>
            <a:off x="389437" y="1182190"/>
            <a:ext cx="8363937" cy="1975926"/>
          </a:xfrm>
        </p:spPr>
        <p:txBody>
          <a:bodyPr/>
          <a:lstStyle/>
          <a:p>
            <a:r>
              <a:rPr lang="en-US" b="1" dirty="0" smtClean="0"/>
              <a:t>$.when</a:t>
            </a:r>
            <a:r>
              <a:rPr lang="en-US" dirty="0" smtClean="0"/>
              <a:t> acts </a:t>
            </a:r>
            <a:r>
              <a:rPr lang="en-US" dirty="0"/>
              <a:t>as a logical </a:t>
            </a:r>
            <a:r>
              <a:rPr lang="en-US" dirty="0" smtClean="0"/>
              <a:t>AND for </a:t>
            </a:r>
            <a:r>
              <a:rPr lang="en-US" dirty="0"/>
              <a:t>Promise resolution</a:t>
            </a:r>
            <a:r>
              <a:rPr lang="en-US" dirty="0" smtClean="0"/>
              <a:t>.</a:t>
            </a:r>
          </a:p>
          <a:p>
            <a:pPr lvl="1"/>
            <a:r>
              <a:rPr lang="en-US" sz="2400" dirty="0">
                <a:latin typeface="+mj-lt"/>
              </a:rPr>
              <a:t>The Promise it generates </a:t>
            </a:r>
            <a:r>
              <a:rPr lang="en-US" sz="2400" dirty="0" smtClean="0">
                <a:latin typeface="+mj-lt"/>
              </a:rPr>
              <a:t>is resolved </a:t>
            </a:r>
            <a:r>
              <a:rPr lang="en-US" sz="2400" dirty="0">
                <a:latin typeface="+mj-lt"/>
              </a:rPr>
              <a:t>as soon as </a:t>
            </a:r>
            <a:r>
              <a:rPr lang="en-US" sz="2400" b="1" dirty="0">
                <a:latin typeface="+mj-lt"/>
              </a:rPr>
              <a:t>all of</a:t>
            </a:r>
            <a:r>
              <a:rPr lang="en-US" sz="2400" dirty="0">
                <a:latin typeface="+mj-lt"/>
              </a:rPr>
              <a:t> the given Promises are </a:t>
            </a:r>
            <a:r>
              <a:rPr lang="en-US" sz="2400" b="1" dirty="0">
                <a:latin typeface="+mj-lt"/>
              </a:rPr>
              <a:t>resolved</a:t>
            </a:r>
            <a:r>
              <a:rPr lang="en-US" sz="2400" dirty="0">
                <a:latin typeface="+mj-lt"/>
              </a:rPr>
              <a:t>, or it is </a:t>
            </a:r>
            <a:r>
              <a:rPr lang="en-US" sz="2400" b="1" dirty="0">
                <a:latin typeface="+mj-lt"/>
              </a:rPr>
              <a:t>rejected</a:t>
            </a:r>
            <a:r>
              <a:rPr lang="en-US" sz="2400" dirty="0">
                <a:latin typeface="+mj-lt"/>
              </a:rPr>
              <a:t> </a:t>
            </a:r>
            <a:r>
              <a:rPr lang="en-US" sz="2400" dirty="0" smtClean="0">
                <a:latin typeface="+mj-lt"/>
              </a:rPr>
              <a:t>as soon </a:t>
            </a:r>
            <a:r>
              <a:rPr lang="en-US" sz="2400" dirty="0">
                <a:latin typeface="+mj-lt"/>
              </a:rPr>
              <a:t>as </a:t>
            </a:r>
            <a:r>
              <a:rPr lang="en-US" sz="2400" b="1" dirty="0">
                <a:latin typeface="+mj-lt"/>
              </a:rPr>
              <a:t>any one of </a:t>
            </a:r>
            <a:r>
              <a:rPr lang="en-US" sz="2400" dirty="0">
                <a:latin typeface="+mj-lt"/>
              </a:rPr>
              <a:t>the given Promises is rejected.</a:t>
            </a:r>
          </a:p>
        </p:txBody>
      </p:sp>
      <p:sp>
        <p:nvSpPr>
          <p:cNvPr id="6" name="Rectangle 5"/>
          <p:cNvSpPr/>
          <p:nvPr/>
        </p:nvSpPr>
        <p:spPr>
          <a:xfrm>
            <a:off x="1167318" y="3502307"/>
            <a:ext cx="7149831" cy="2893100"/>
          </a:xfrm>
          <a:prstGeom prst="rect">
            <a:avLst/>
          </a:prstGeom>
        </p:spPr>
        <p:txBody>
          <a:bodyPr wrap="square">
            <a:spAutoFit/>
          </a:bodyPr>
          <a:lstStyle/>
          <a:p>
            <a:r>
              <a:rPr lang="en-US" sz="1600" dirty="0" err="1" smtClean="0">
                <a:solidFill>
                  <a:srgbClr val="000000"/>
                </a:solidFill>
                <a:highlight>
                  <a:srgbClr val="FFFFFF"/>
                </a:highlight>
                <a:latin typeface="Consolas" panose="020B0609020204030204" pitchFamily="49" charset="0"/>
              </a:rPr>
              <a:t>var</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serverData</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p>
          <a:p>
            <a:r>
              <a:rPr lang="en-US" sz="1600" dirty="0" err="1" smtClean="0">
                <a:solidFill>
                  <a:srgbClr val="000000"/>
                </a:solidFill>
                <a:highlight>
                  <a:srgbClr val="FFFFFF"/>
                </a:highlight>
                <a:latin typeface="Consolas" panose="020B0609020204030204" pitchFamily="49" charset="0"/>
              </a:rPr>
              <a:t>var</a:t>
            </a:r>
            <a:r>
              <a:rPr lang="en-US" sz="1600" dirty="0" smtClean="0">
                <a:solidFill>
                  <a:srgbClr val="000000"/>
                </a:solidFill>
                <a:highlight>
                  <a:srgbClr val="FFFFFF"/>
                </a:highlight>
                <a:latin typeface="Consolas" panose="020B0609020204030204" pitchFamily="49" charset="0"/>
              </a:rPr>
              <a:t> getting1 </a:t>
            </a:r>
            <a:r>
              <a:rPr lang="en-US" sz="1600" dirty="0">
                <a:solidFill>
                  <a:srgbClr val="000000"/>
                </a:solidFill>
                <a:highlight>
                  <a:srgbClr val="FFFFFF"/>
                </a:highlight>
                <a:latin typeface="Consolas" panose="020B0609020204030204" pitchFamily="49" charset="0"/>
              </a:rPr>
              <a:t>= $.get(</a:t>
            </a:r>
            <a:r>
              <a:rPr lang="en-US" sz="1600" dirty="0">
                <a:solidFill>
                  <a:srgbClr val="A31515"/>
                </a:solidFill>
                <a:highlight>
                  <a:srgbClr val="FFFFFF"/>
                </a:highlight>
                <a:latin typeface="Consolas" panose="020B0609020204030204" pitchFamily="49" charset="0"/>
              </a:rPr>
              <a:t>'/1'</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.done(</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(result) { </a:t>
            </a:r>
            <a:r>
              <a:rPr lang="en-US" sz="1600" dirty="0" err="1">
                <a:solidFill>
                  <a:srgbClr val="000000"/>
                </a:solidFill>
                <a:highlight>
                  <a:srgbClr val="FFFFFF"/>
                </a:highlight>
                <a:latin typeface="Consolas" panose="020B0609020204030204" pitchFamily="49" charset="0"/>
              </a:rPr>
              <a:t>serverData</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'1'</a:t>
            </a:r>
            <a:r>
              <a:rPr lang="en-US" sz="1600" dirty="0">
                <a:solidFill>
                  <a:srgbClr val="000000"/>
                </a:solidFill>
                <a:highlight>
                  <a:srgbClr val="FFFFFF"/>
                </a:highlight>
                <a:latin typeface="Consolas" panose="020B0609020204030204" pitchFamily="49" charset="0"/>
              </a:rPr>
              <a:t>] = result; });</a:t>
            </a:r>
          </a:p>
          <a:p>
            <a:endParaRPr lang="en-US" sz="1600" dirty="0">
              <a:solidFill>
                <a:srgbClr val="000000"/>
              </a:solidFill>
              <a:highlight>
                <a:srgbClr val="FFFFFF"/>
              </a:highlight>
              <a:latin typeface="Consolas" panose="020B0609020204030204" pitchFamily="49" charset="0"/>
            </a:endParaRPr>
          </a:p>
          <a:p>
            <a:r>
              <a:rPr lang="en-US" sz="1600" dirty="0" err="1" smtClean="0">
                <a:solidFill>
                  <a:srgbClr val="000000"/>
                </a:solidFill>
                <a:highlight>
                  <a:srgbClr val="FFFFFF"/>
                </a:highlight>
                <a:latin typeface="Consolas" panose="020B0609020204030204" pitchFamily="49" charset="0"/>
              </a:rPr>
              <a:t>var</a:t>
            </a:r>
            <a:r>
              <a:rPr lang="en-US" sz="1600" dirty="0" smtClean="0">
                <a:solidFill>
                  <a:srgbClr val="000000"/>
                </a:solidFill>
                <a:highlight>
                  <a:srgbClr val="FFFFFF"/>
                </a:highlight>
                <a:latin typeface="Consolas" panose="020B0609020204030204" pitchFamily="49" charset="0"/>
              </a:rPr>
              <a:t> getting2 </a:t>
            </a:r>
            <a:r>
              <a:rPr lang="en-US" sz="1600" dirty="0">
                <a:solidFill>
                  <a:srgbClr val="000000"/>
                </a:solidFill>
                <a:highlight>
                  <a:srgbClr val="FFFFFF"/>
                </a:highlight>
                <a:latin typeface="Consolas" panose="020B0609020204030204" pitchFamily="49" charset="0"/>
              </a:rPr>
              <a:t>= $.get(</a:t>
            </a:r>
            <a:r>
              <a:rPr lang="en-US" sz="1600" dirty="0">
                <a:solidFill>
                  <a:srgbClr val="A31515"/>
                </a:solidFill>
                <a:highlight>
                  <a:srgbClr val="FFFFFF"/>
                </a:highlight>
                <a:latin typeface="Consolas" panose="020B0609020204030204" pitchFamily="49" charset="0"/>
              </a:rPr>
              <a:t>'/2'</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.done(</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(result) { </a:t>
            </a:r>
            <a:r>
              <a:rPr lang="en-US" sz="1600" dirty="0" err="1">
                <a:solidFill>
                  <a:srgbClr val="000000"/>
                </a:solidFill>
                <a:highlight>
                  <a:srgbClr val="FFFFFF"/>
                </a:highlight>
                <a:latin typeface="Consolas" panose="020B0609020204030204" pitchFamily="49" charset="0"/>
              </a:rPr>
              <a:t>serverData</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'2'</a:t>
            </a:r>
            <a:r>
              <a:rPr lang="en-US" sz="1600" dirty="0">
                <a:solidFill>
                  <a:srgbClr val="000000"/>
                </a:solidFill>
                <a:highlight>
                  <a:srgbClr val="FFFFFF"/>
                </a:highlight>
                <a:latin typeface="Consolas" panose="020B0609020204030204" pitchFamily="49" charset="0"/>
              </a:rPr>
              <a:t>] = result; });</a:t>
            </a:r>
          </a:p>
          <a:p>
            <a:endParaRPr lang="en-US" sz="1600" dirty="0">
              <a:solidFill>
                <a:srgbClr val="000000"/>
              </a:solidFill>
              <a:highlight>
                <a:srgbClr val="FFFFFF"/>
              </a:highlight>
              <a:latin typeface="Consolas" panose="020B0609020204030204" pitchFamily="49" charset="0"/>
            </a:endParaRPr>
          </a:p>
          <a:p>
            <a:r>
              <a:rPr lang="en-US" sz="1600" b="1" dirty="0">
                <a:solidFill>
                  <a:srgbClr val="000000"/>
                </a:solidFill>
                <a:highlight>
                  <a:srgbClr val="FFFFFF"/>
                </a:highlight>
                <a:latin typeface="Consolas" panose="020B0609020204030204" pitchFamily="49" charset="0"/>
              </a:rPr>
              <a:t>$.when(getting1, getting2)</a:t>
            </a:r>
          </a:p>
          <a:p>
            <a:r>
              <a:rPr lang="en-US" sz="1600" dirty="0">
                <a:solidFill>
                  <a:srgbClr val="000000"/>
                </a:solidFill>
                <a:highlight>
                  <a:srgbClr val="FFFFFF"/>
                </a:highlight>
                <a:latin typeface="Consolas" panose="020B0609020204030204" pitchFamily="49" charset="0"/>
              </a:rPr>
              <a:t>.done(</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a:t>
            </a:r>
            <a:r>
              <a:rPr lang="en-US" sz="1600" dirty="0" smtClean="0">
                <a:solidFill>
                  <a:srgbClr val="008000"/>
                </a:solidFill>
                <a:highlight>
                  <a:srgbClr val="FFFFFF"/>
                </a:highlight>
                <a:latin typeface="Consolas" panose="020B0609020204030204" pitchFamily="49" charset="0"/>
              </a:rPr>
              <a:t>the GET information is now in server Data</a:t>
            </a:r>
            <a:r>
              <a:rPr lang="en-US" sz="1600" dirty="0">
                <a:solidFill>
                  <a:srgbClr val="008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420197844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“Pyramid of Doom”</a:t>
            </a:r>
          </a:p>
        </p:txBody>
      </p:sp>
      <p:sp>
        <p:nvSpPr>
          <p:cNvPr id="6" name="Rectangle 5"/>
          <p:cNvSpPr/>
          <p:nvPr/>
        </p:nvSpPr>
        <p:spPr>
          <a:xfrm>
            <a:off x="389436" y="1197330"/>
            <a:ext cx="6468564" cy="2585323"/>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step1(</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(value1) {</a:t>
            </a:r>
          </a:p>
          <a:p>
            <a:r>
              <a:rPr lang="en-US" dirty="0">
                <a:solidFill>
                  <a:srgbClr val="000000"/>
                </a:solidFill>
                <a:highlight>
                  <a:srgbClr val="FFFFFF"/>
                </a:highlight>
                <a:latin typeface="Consolas" panose="020B0609020204030204" pitchFamily="49" charset="0"/>
              </a:rPr>
              <a:t>    step2(value1,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(value2) {</a:t>
            </a:r>
          </a:p>
          <a:p>
            <a:r>
              <a:rPr lang="en-US" dirty="0">
                <a:solidFill>
                  <a:srgbClr val="000000"/>
                </a:solidFill>
                <a:highlight>
                  <a:srgbClr val="FFFFFF"/>
                </a:highlight>
                <a:latin typeface="Consolas" panose="020B0609020204030204" pitchFamily="49" charset="0"/>
              </a:rPr>
              <a:t>        step3(value2,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(value3) {</a:t>
            </a:r>
          </a:p>
          <a:p>
            <a:r>
              <a:rPr lang="en-US" dirty="0">
                <a:solidFill>
                  <a:srgbClr val="000000"/>
                </a:solidFill>
                <a:highlight>
                  <a:srgbClr val="FFFFFF"/>
                </a:highlight>
                <a:latin typeface="Consolas" panose="020B0609020204030204" pitchFamily="49" charset="0"/>
              </a:rPr>
              <a:t>            step4(value3,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(value4)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Do something with value4</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
        <p:nvSpPr>
          <p:cNvPr id="7" name="Rectangle 6"/>
          <p:cNvSpPr/>
          <p:nvPr/>
        </p:nvSpPr>
        <p:spPr>
          <a:xfrm>
            <a:off x="3152275" y="3429000"/>
            <a:ext cx="5991726" cy="286232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Q.fcall</a:t>
            </a:r>
            <a:r>
              <a:rPr lang="en-US" dirty="0">
                <a:solidFill>
                  <a:srgbClr val="000000"/>
                </a:solidFill>
                <a:highlight>
                  <a:srgbClr val="FFFFFF"/>
                </a:highlight>
                <a:latin typeface="Consolas" panose="020B0609020204030204" pitchFamily="49" charset="0"/>
              </a:rPr>
              <a:t>(promisedStep1)</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then(promisedStep2)</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then(promisedStep3)</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then(promisedStep4)</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then(</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(value4)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Do something with </a:t>
            </a:r>
            <a:r>
              <a:rPr lang="en-US" dirty="0" smtClean="0">
                <a:solidFill>
                  <a:srgbClr val="008000"/>
                </a:solidFill>
                <a:highlight>
                  <a:srgbClr val="FFFFFF"/>
                </a:highlight>
                <a:latin typeface="Consolas" panose="020B0609020204030204" pitchFamily="49" charset="0"/>
              </a:rPr>
              <a:t>value4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catch(</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(error)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Handle any error from all above steps</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.done();</a:t>
            </a:r>
            <a:endParaRPr lang="en-US" dirty="0"/>
          </a:p>
        </p:txBody>
      </p:sp>
    </p:spTree>
    <p:extLst>
      <p:ext uri="{BB962C8B-B14F-4D97-AF65-F5344CB8AC3E}">
        <p14:creationId xmlns:p14="http://schemas.microsoft.com/office/powerpoint/2010/main" val="226124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0031" y="1161404"/>
            <a:ext cx="8363938" cy="4832092"/>
          </a:xfrm>
          <a:prstGeom prst="rect">
            <a:avLst/>
          </a:prstGeom>
        </p:spPr>
        <p:txBody>
          <a:bodyPr wrap="square">
            <a:spAutoFit/>
          </a:bodyPr>
          <a:lstStyle/>
          <a:p>
            <a:r>
              <a:rPr lang="en-US" sz="1400" dirty="0">
                <a:solidFill>
                  <a:srgbClr val="008000"/>
                </a:solidFill>
                <a:highlight>
                  <a:srgbClr val="FFFFFF"/>
                </a:highlight>
                <a:latin typeface="Consolas" panose="020B0609020204030204" pitchFamily="49" charset="0"/>
              </a:rPr>
              <a:t>// fictional </a:t>
            </a:r>
            <a:r>
              <a:rPr lang="en-US" sz="1400" dirty="0" err="1">
                <a:solidFill>
                  <a:srgbClr val="008000"/>
                </a:solidFill>
                <a:highlight>
                  <a:srgbClr val="FFFFFF"/>
                </a:highlight>
                <a:latin typeface="Consolas" panose="020B0609020204030204" pitchFamily="49" charset="0"/>
              </a:rPr>
              <a:t>viewmodel</a:t>
            </a:r>
            <a:r>
              <a:rPr lang="en-US" sz="1400" dirty="0">
                <a:solidFill>
                  <a:srgbClr val="008000"/>
                </a:solidFill>
                <a:highlight>
                  <a:srgbClr val="FFFFFF"/>
                </a:highlight>
                <a:latin typeface="Consolas" panose="020B0609020204030204" pitchFamily="49" charset="0"/>
              </a:rPr>
              <a:t> for a mobile login screen</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the ugly nested callback version</a:t>
            </a:r>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loginViewModel</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login =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username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loginUsername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password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loginPassword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el.Users.login</a:t>
            </a:r>
            <a:r>
              <a:rPr lang="en-US" sz="1400" b="1"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username,</a:t>
            </a:r>
          </a:p>
          <a:p>
            <a:r>
              <a:rPr lang="en-US" sz="1400" dirty="0">
                <a:solidFill>
                  <a:srgbClr val="000000"/>
                </a:solidFill>
                <a:highlight>
                  <a:srgbClr val="FFFFFF"/>
                </a:highlight>
                <a:latin typeface="Consolas" panose="020B0609020204030204" pitchFamily="49" charset="0"/>
              </a:rPr>
              <a:t>          password,</a:t>
            </a: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usersModel.load</a:t>
            </a:r>
            <a:r>
              <a:rPr lang="en-US" sz="1400" b="1"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mobileApp.navigate</a:t>
            </a:r>
            <a:r>
              <a:rPr lang="en-US" sz="1400" b="1"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'views/notesView.html'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YAY! We made it</a:t>
            </a:r>
            <a:r>
              <a:rPr lang="en-US" sz="1400" dirty="0" smtClean="0">
                <a:solidFill>
                  <a:srgbClr val="008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(err)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showError</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err.message</a:t>
            </a:r>
            <a:r>
              <a:rPr lang="en-US" sz="1400" dirty="0" smtClean="0">
                <a:solidFill>
                  <a:srgbClr val="000000"/>
                </a:solidFill>
                <a:highlight>
                  <a:srgbClr val="FFFFFF"/>
                </a:highlight>
                <a:latin typeface="Consolas" panose="020B0609020204030204" pitchFamily="49" charset="0"/>
              </a:rPr>
              <a:t>); }</a:t>
            </a:r>
            <a:r>
              <a:rPr lang="en-US" sz="1400" b="1" dirty="0" smtClean="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(err)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showError</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err.message</a:t>
            </a:r>
            <a:r>
              <a:rPr lang="en-US" sz="1400" dirty="0" smtClean="0">
                <a:solidFill>
                  <a:srgbClr val="000000"/>
                </a:solidFill>
                <a:highlight>
                  <a:srgbClr val="FFFFFF"/>
                </a:highlight>
                <a:latin typeface="Consolas" panose="020B0609020204030204" pitchFamily="49" charset="0"/>
              </a:rPr>
              <a:t>); }</a:t>
            </a:r>
            <a:r>
              <a:rPr lang="en-US" sz="1400" b="1" dirty="0" smtClean="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1"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(err)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showError</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err.message</a:t>
            </a:r>
            <a:r>
              <a:rPr lang="en-US" sz="1400" dirty="0" smtClean="0">
                <a:solidFill>
                  <a:srgbClr val="000000"/>
                </a:solidFill>
                <a:highlight>
                  <a:srgbClr val="FFFFFF"/>
                </a:highlight>
                <a:latin typeface="Consolas" panose="020B0609020204030204" pitchFamily="49" charset="0"/>
              </a:rPr>
              <a:t>); }</a:t>
            </a:r>
            <a:r>
              <a:rPr lang="en-US" sz="1400" b="1" dirty="0" smtClean="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2" name="Title 1"/>
          <p:cNvSpPr>
            <a:spLocks noGrp="1"/>
          </p:cNvSpPr>
          <p:nvPr>
            <p:ph type="title"/>
          </p:nvPr>
        </p:nvSpPr>
        <p:spPr/>
        <p:txBody>
          <a:bodyPr/>
          <a:lstStyle/>
          <a:p>
            <a:r>
              <a:rPr lang="en-US" dirty="0" smtClean="0"/>
              <a:t>Sample </a:t>
            </a:r>
            <a:endParaRPr lang="en-US" dirty="0"/>
          </a:p>
        </p:txBody>
      </p:sp>
    </p:spTree>
    <p:extLst>
      <p:ext uri="{BB962C8B-B14F-4D97-AF65-F5344CB8AC3E}">
        <p14:creationId xmlns:p14="http://schemas.microsoft.com/office/powerpoint/2010/main" val="30931061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436" y="1139972"/>
            <a:ext cx="8754564" cy="4370427"/>
          </a:xfrm>
          <a:prstGeom prst="rect">
            <a:avLst/>
          </a:prstGeom>
        </p:spPr>
        <p:txBody>
          <a:bodyPr wrap="square">
            <a:spAutoFit/>
          </a:bodyPr>
          <a:lstStyle/>
          <a:p>
            <a:r>
              <a:rPr lang="en-US" sz="1600" dirty="0">
                <a:solidFill>
                  <a:srgbClr val="008000"/>
                </a:solidFill>
                <a:highlight>
                  <a:srgbClr val="FFFFFF"/>
                </a:highlight>
                <a:latin typeface="Consolas" panose="020B0609020204030204" pitchFamily="49" charset="0"/>
              </a:rPr>
              <a:t>// Converted to use promises</a:t>
            </a:r>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loginViewModel</a:t>
            </a:r>
            <a:r>
              <a:rPr lang="en-US" sz="1600" dirty="0">
                <a:solidFill>
                  <a:srgbClr val="000000"/>
                </a:solidFill>
                <a:highlight>
                  <a:srgbClr val="FFFFFF"/>
                </a:highlight>
                <a:latin typeface="Consolas" panose="020B0609020204030204" pitchFamily="49" charset="0"/>
              </a:rPr>
              <a:t> = </a:t>
            </a:r>
            <a:r>
              <a:rPr lang="en-US" sz="1600" b="1" dirty="0" smtClean="0">
                <a:solidFill>
                  <a:srgbClr val="0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p>
          <a:p>
            <a:endParaRPr lang="en-US" sz="1600" dirty="0" smtClean="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login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username =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loginUsername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val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password =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loginPassword</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val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el.Users.login</a:t>
            </a:r>
            <a:r>
              <a:rPr lang="en-US" sz="1600" dirty="0">
                <a:solidFill>
                  <a:srgbClr val="000000"/>
                </a:solidFill>
                <a:highlight>
                  <a:srgbClr val="FFFFFF"/>
                </a:highlight>
                <a:latin typeface="Consolas" panose="020B0609020204030204" pitchFamily="49" charset="0"/>
              </a:rPr>
              <a:t>(username, password)</a:t>
            </a:r>
          </a:p>
          <a:p>
            <a:r>
              <a:rPr lang="en-US" sz="1600"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then</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return</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usersModel.load</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then</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mobileApp.navigate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'views/notesView.html</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then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YAY! We made it!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(err)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showError</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err.message</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login</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login };</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a:t>
            </a:r>
            <a:r>
              <a:rPr lang="en-US" sz="1600" b="1" dirty="0" smtClean="0">
                <a:solidFill>
                  <a:srgbClr val="0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endParaRPr lang="en-US" sz="1600" dirty="0"/>
          </a:p>
        </p:txBody>
      </p:sp>
      <p:pic>
        <p:nvPicPr>
          <p:cNvPr id="3" name="Picture 2" descr="Promises/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324" y="228601"/>
            <a:ext cx="781050" cy="7810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Sample </a:t>
            </a:r>
            <a:endParaRPr lang="en-US" dirty="0"/>
          </a:p>
        </p:txBody>
      </p:sp>
    </p:spTree>
    <p:extLst>
      <p:ext uri="{BB962C8B-B14F-4D97-AF65-F5344CB8AC3E}">
        <p14:creationId xmlns:p14="http://schemas.microsoft.com/office/powerpoint/2010/main" val="393396214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Deferred.always</a:t>
            </a:r>
            <a:endParaRPr lang="en-US" dirty="0"/>
          </a:p>
        </p:txBody>
      </p:sp>
      <p:sp>
        <p:nvSpPr>
          <p:cNvPr id="5" name="Text Placeholder 4"/>
          <p:cNvSpPr>
            <a:spLocks noGrp="1"/>
          </p:cNvSpPr>
          <p:nvPr>
            <p:ph type="body" sz="quarter" idx="10"/>
          </p:nvPr>
        </p:nvSpPr>
        <p:spPr>
          <a:xfrm>
            <a:off x="389437" y="1182190"/>
            <a:ext cx="8363937" cy="1246495"/>
          </a:xfrm>
        </p:spPr>
        <p:txBody>
          <a:bodyPr/>
          <a:lstStyle/>
          <a:p>
            <a:r>
              <a:rPr lang="en-US" dirty="0" err="1" smtClean="0"/>
              <a:t>Deferred.</a:t>
            </a:r>
            <a:r>
              <a:rPr lang="en-US" b="1" dirty="0" err="1" smtClean="0"/>
              <a:t>always</a:t>
            </a:r>
            <a:r>
              <a:rPr lang="en-US" dirty="0" smtClean="0"/>
              <a:t> takes </a:t>
            </a:r>
            <a:r>
              <a:rPr lang="en-US" dirty="0"/>
              <a:t>a single function or an array of functions to fire </a:t>
            </a:r>
            <a:r>
              <a:rPr lang="en-US" b="1" dirty="0"/>
              <a:t>whenever a promise </a:t>
            </a:r>
            <a:r>
              <a:rPr lang="en-US" b="1" dirty="0" smtClean="0"/>
              <a:t>is resolved </a:t>
            </a:r>
            <a:r>
              <a:rPr lang="en-US" b="1" dirty="0"/>
              <a:t>or rejected</a:t>
            </a:r>
            <a:r>
              <a:rPr lang="en-US" dirty="0"/>
              <a:t>.</a:t>
            </a:r>
          </a:p>
        </p:txBody>
      </p:sp>
      <p:sp>
        <p:nvSpPr>
          <p:cNvPr id="6" name="Rectangle 5"/>
          <p:cNvSpPr/>
          <p:nvPr/>
        </p:nvSpPr>
        <p:spPr>
          <a:xfrm>
            <a:off x="912580" y="2659359"/>
            <a:ext cx="7317650" cy="341632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ajax</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"/get/mail/"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.done</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newMessages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updateMessageList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updateUnreadIndicator</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.fail(</a:t>
            </a:r>
            <a:r>
              <a:rPr lang="en-US" dirty="0" err="1">
                <a:solidFill>
                  <a:srgbClr val="000000"/>
                </a:solidFill>
                <a:highlight>
                  <a:srgbClr val="FFFFFF"/>
                </a:highlight>
                <a:latin typeface="Consolas" panose="020B0609020204030204" pitchFamily="49" charset="0"/>
              </a:rPr>
              <a:t>noMessages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.always(</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date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lastUpdated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html( </a:t>
            </a:r>
            <a:r>
              <a:rPr lang="en-US" dirty="0" err="1" smtClean="0">
                <a:solidFill>
                  <a:srgbClr val="000000"/>
                </a:solidFill>
                <a:highlight>
                  <a:srgbClr val="FFFFFF"/>
                </a:highlight>
                <a:latin typeface="Consolas" panose="020B0609020204030204" pitchFamily="49" charset="0"/>
              </a:rPr>
              <a:t>date.toDateString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68384184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Progress </a:t>
            </a:r>
            <a:r>
              <a:rPr lang="en-US" dirty="0" smtClean="0"/>
              <a:t>Notifications </a:t>
            </a:r>
            <a:r>
              <a:rPr lang="en-US" sz="3600" dirty="0" smtClean="0"/>
              <a:t>(jQuery)</a:t>
            </a:r>
            <a:endParaRPr lang="en-US" sz="3600" dirty="0"/>
          </a:p>
        </p:txBody>
      </p:sp>
      <p:sp>
        <p:nvSpPr>
          <p:cNvPr id="6" name="Rectangle 5"/>
          <p:cNvSpPr/>
          <p:nvPr/>
        </p:nvSpPr>
        <p:spPr>
          <a:xfrm>
            <a:off x="389436" y="1044132"/>
            <a:ext cx="8462734" cy="535531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varnanowrimoing</a:t>
            </a:r>
            <a:r>
              <a:rPr lang="en-US" dirty="0">
                <a:solidFill>
                  <a:srgbClr val="000000"/>
                </a:solidFill>
                <a:highlight>
                  <a:srgbClr val="FFFFFF"/>
                </a:highlight>
                <a:latin typeface="Consolas" panose="020B0609020204030204" pitchFamily="49" charset="0"/>
              </a:rPr>
              <a:t> = </a:t>
            </a:r>
            <a:r>
              <a:rPr lang="en-US" b="1" dirty="0">
                <a:solidFill>
                  <a:srgbClr val="000000"/>
                </a:solidFill>
                <a:highlight>
                  <a:srgbClr val="FFFFFF"/>
                </a:highlight>
                <a:latin typeface="Consolas" panose="020B0609020204030204" pitchFamily="49" charset="0"/>
              </a:rPr>
              <a:t>$.Deferred</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varwordGoal</a:t>
            </a:r>
            <a:r>
              <a:rPr lang="en-US" dirty="0">
                <a:solidFill>
                  <a:srgbClr val="000000"/>
                </a:solidFill>
                <a:highlight>
                  <a:srgbClr val="FFFFFF"/>
                </a:highlight>
                <a:latin typeface="Consolas" panose="020B0609020204030204" pitchFamily="49" charset="0"/>
              </a:rPr>
              <a:t> = 5000</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nanowrimoing.</a:t>
            </a:r>
            <a:r>
              <a:rPr lang="en-US" b="1" dirty="0" err="1">
                <a:solidFill>
                  <a:srgbClr val="000000"/>
                </a:solidFill>
                <a:highlight>
                  <a:srgbClr val="FFFFFF"/>
                </a:highlight>
                <a:latin typeface="Consolas" panose="020B0609020204030204" pitchFamily="49" charset="0"/>
              </a:rPr>
              <a:t>progress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wordCount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varpercentComplete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Math.floor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wordCount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wordGoal</a:t>
            </a:r>
            <a:r>
              <a:rPr lang="en-US" dirty="0">
                <a:solidFill>
                  <a:srgbClr val="000000"/>
                </a:solidFill>
                <a:highlight>
                  <a:srgbClr val="FFFFFF"/>
                </a:highlight>
                <a:latin typeface="Consolas" panose="020B0609020204030204" pitchFamily="49" charset="0"/>
              </a:rPr>
              <a:t> * 100);</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'#indicator'</a:t>
            </a:r>
            <a:r>
              <a:rPr lang="en-US" dirty="0">
                <a:solidFill>
                  <a:srgbClr val="000000"/>
                </a:solidFill>
                <a:highlight>
                  <a:srgbClr val="FFFFFF"/>
                </a:highlight>
                <a:latin typeface="Consolas" panose="020B0609020204030204" pitchFamily="49" charset="0"/>
              </a:rPr>
              <a:t>).text(</a:t>
            </a:r>
            <a:r>
              <a:rPr lang="en-US" dirty="0" err="1">
                <a:solidFill>
                  <a:srgbClr val="000000"/>
                </a:solidFill>
                <a:highlight>
                  <a:srgbClr val="FFFFFF"/>
                </a:highlight>
                <a:latin typeface="Consolas" panose="020B0609020204030204" pitchFamily="49" charset="0"/>
              </a:rPr>
              <a:t>percentComplete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'%complete'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nanowrimoing.</a:t>
            </a:r>
            <a:r>
              <a:rPr lang="en-US" b="1" dirty="0" err="1">
                <a:solidFill>
                  <a:srgbClr val="000000"/>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'#indicator'</a:t>
            </a:r>
            <a:r>
              <a:rPr lang="en-US" dirty="0">
                <a:solidFill>
                  <a:srgbClr val="000000"/>
                </a:solidFill>
                <a:highlight>
                  <a:srgbClr val="FFFFFF"/>
                </a:highlight>
                <a:latin typeface="Consolas" panose="020B0609020204030204" pitchFamily="49" charset="0"/>
              </a:rPr>
              <a:t>).text(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Goodjob</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'#document'</a:t>
            </a:r>
            <a:r>
              <a:rPr lang="en-US" dirty="0">
                <a:solidFill>
                  <a:srgbClr val="000000"/>
                </a:solidFill>
                <a:highlight>
                  <a:srgbClr val="FFFFFF"/>
                </a:highlight>
                <a:latin typeface="Consolas" panose="020B0609020204030204" pitchFamily="49" charset="0"/>
              </a:rPr>
              <a:t>).on(</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keypress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wordCount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().split(</a:t>
            </a:r>
            <a:r>
              <a:rPr lang="en-US" dirty="0">
                <a:solidFill>
                  <a:srgbClr val="800000"/>
                </a:solidFill>
                <a:highlight>
                  <a:srgbClr val="FFFFFF"/>
                </a:highlight>
                <a:latin typeface="Consolas" panose="020B0609020204030204" pitchFamily="49" charset="0"/>
              </a:rPr>
              <a:t>/\s+/</a:t>
            </a:r>
            <a:r>
              <a:rPr lang="en-US" dirty="0">
                <a:solidFill>
                  <a:srgbClr val="000000"/>
                </a:solidFill>
                <a:highlight>
                  <a:srgbClr val="FFFFFF"/>
                </a:highlight>
                <a:latin typeface="Consolas" panose="020B0609020204030204" pitchFamily="49" charset="0"/>
              </a:rPr>
              <a:t>).length;</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wordCount</a:t>
            </a:r>
            <a:r>
              <a:rPr lang="en-US" dirty="0">
                <a:solidFill>
                  <a:srgbClr val="000000"/>
                </a:solidFill>
                <a:highlight>
                  <a:srgbClr val="FFFFFF"/>
                </a:highlight>
                <a:latin typeface="Consolas" panose="020B0609020204030204" pitchFamily="49" charset="0"/>
              </a:rPr>
              <a:t> &gt;= </a:t>
            </a:r>
            <a:r>
              <a:rPr lang="en-US" dirty="0" err="1">
                <a:solidFill>
                  <a:srgbClr val="000000"/>
                </a:solidFill>
                <a:highlight>
                  <a:srgbClr val="FFFFFF"/>
                </a:highlight>
                <a:latin typeface="Consolas" panose="020B0609020204030204" pitchFamily="49" charset="0"/>
              </a:rPr>
              <a:t>wordGoal</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nanowrimoing.</a:t>
            </a:r>
            <a:r>
              <a:rPr lang="en-US" b="1" dirty="0" err="1">
                <a:solidFill>
                  <a:srgbClr val="000000"/>
                </a:solidFill>
                <a:highlight>
                  <a:srgbClr val="FFFFFF"/>
                </a:highlight>
                <a:latin typeface="Consolas" panose="020B0609020204030204" pitchFamily="49" charset="0"/>
              </a:rPr>
              <a:t>resolve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nanowrimoing.</a:t>
            </a:r>
            <a:r>
              <a:rPr lang="en-US" b="1" dirty="0" err="1">
                <a:solidFill>
                  <a:srgbClr val="000000"/>
                </a:solidFill>
                <a:highlight>
                  <a:srgbClr val="FFFFFF"/>
                </a:highlight>
                <a:latin typeface="Consolas" panose="020B0609020204030204" pitchFamily="49" charset="0"/>
              </a:rPr>
              <a:t>notify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wordCount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2937658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b="1" dirty="0">
                <a:ln w="9525">
                  <a:solidFill>
                    <a:schemeClr val="bg1"/>
                  </a:solidFill>
                  <a:prstDash val="solid"/>
                </a:ln>
                <a:effectLst>
                  <a:outerShdw blurRad="12700" dist="38100" dir="2700000" algn="tl" rotWithShape="0">
                    <a:schemeClr val="bg1">
                      <a:lumMod val="50000"/>
                    </a:schemeClr>
                  </a:outerShdw>
                </a:effectLst>
                <a:latin typeface="Arial" pitchFamily="34" charset="0"/>
              </a:rPr>
              <a:t>Callbacks</a:t>
            </a:r>
            <a:endParaRPr lang="en-US" sz="40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3346514613"/>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a:t>Taking it </a:t>
            </a:r>
            <a:r>
              <a:rPr lang="en-US" dirty="0" smtClean="0"/>
              <a:t>Further</a:t>
            </a:r>
            <a:endParaRPr lang="en-US" dirty="0"/>
          </a:p>
        </p:txBody>
      </p:sp>
      <p:sp>
        <p:nvSpPr>
          <p:cNvPr id="5" name="Text Placeholder 4"/>
          <p:cNvSpPr>
            <a:spLocks noGrp="1"/>
          </p:cNvSpPr>
          <p:nvPr>
            <p:ph type="body" sz="quarter" idx="10"/>
          </p:nvPr>
        </p:nvSpPr>
        <p:spPr>
          <a:xfrm>
            <a:off x="389437" y="1182190"/>
            <a:ext cx="8363937" cy="1329595"/>
          </a:xfrm>
        </p:spPr>
        <p:txBody>
          <a:bodyPr/>
          <a:lstStyle/>
          <a:p>
            <a:r>
              <a:rPr lang="en-US" sz="2400" dirty="0" smtClean="0"/>
              <a:t>The </a:t>
            </a:r>
            <a:r>
              <a:rPr lang="en-US" sz="2400" b="1" dirty="0"/>
              <a:t>Q</a:t>
            </a:r>
            <a:r>
              <a:rPr lang="en-US" sz="2400" dirty="0"/>
              <a:t> library provides a </a:t>
            </a:r>
            <a:r>
              <a:rPr lang="en-US" sz="2400" b="1" dirty="0"/>
              <a:t>spread method </a:t>
            </a:r>
            <a:r>
              <a:rPr lang="en-US" sz="2400" dirty="0"/>
              <a:t>that allows you to pass an </a:t>
            </a:r>
            <a:r>
              <a:rPr lang="en-US" sz="2400" b="1" dirty="0"/>
              <a:t>array of promises</a:t>
            </a:r>
            <a:r>
              <a:rPr lang="en-US" sz="2400" dirty="0"/>
              <a:t>, and the result of each promise will be passed, in order, as arguments to the fulfillment handler. </a:t>
            </a:r>
          </a:p>
        </p:txBody>
      </p:sp>
      <p:sp>
        <p:nvSpPr>
          <p:cNvPr id="8" name="Rectangle 7"/>
          <p:cNvSpPr/>
          <p:nvPr/>
        </p:nvSpPr>
        <p:spPr>
          <a:xfrm>
            <a:off x="864572" y="2593620"/>
            <a:ext cx="8104330" cy="4124206"/>
          </a:xfrm>
          <a:prstGeom prst="rect">
            <a:avLst/>
          </a:prstGeom>
        </p:spPr>
        <p:txBody>
          <a:bodyPr wrap="square">
            <a:spAutoFit/>
          </a:bodyPr>
          <a:lstStyle/>
          <a:p>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allTheCustomerThings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getCustomer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).click(</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cust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id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cust</a:t>
            </a:r>
            <a:r>
              <a:rPr lang="en-US" sz="1400" dirty="0">
                <a:solidFill>
                  <a:srgbClr val="A31515"/>
                </a:solidFill>
                <a:highlight>
                  <a:srgbClr val="FFFFFF"/>
                </a:highlight>
                <a:latin typeface="Consolas" panose="020B0609020204030204" pitchFamily="49" charset="0"/>
              </a:rPr>
              <a:t>-id"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val</a:t>
            </a:r>
            <a:r>
              <a:rPr lang="en-US" sz="1400" dirty="0" smtClean="0">
                <a:solidFill>
                  <a:srgbClr val="000000"/>
                </a:solidFill>
                <a:highlight>
                  <a:srgbClr val="FFFFFF"/>
                </a:highlight>
                <a:latin typeface="Consolas" panose="020B0609020204030204" pitchFamily="49" charset="0"/>
              </a:rPr>
              <a:t>();</a:t>
            </a:r>
          </a:p>
          <a:p>
            <a:endParaRPr lang="en-US" sz="6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b="1" dirty="0" err="1">
                <a:solidFill>
                  <a:srgbClr val="000000"/>
                </a:solidFill>
                <a:highlight>
                  <a:srgbClr val="FFFFFF"/>
                </a:highlight>
                <a:latin typeface="Consolas" panose="020B0609020204030204" pitchFamily="49" charset="0"/>
              </a:rPr>
              <a:t>getCustomer</a:t>
            </a:r>
            <a:r>
              <a:rPr lang="en-US" sz="1400" dirty="0">
                <a:solidFill>
                  <a:srgbClr val="000000"/>
                </a:solidFill>
                <a:highlight>
                  <a:srgbClr val="FFFFFF"/>
                </a:highlight>
                <a:latin typeface="Consolas" panose="020B0609020204030204" pitchFamily="49" charset="0"/>
              </a:rPr>
              <a:t>(id,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cust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allTheCustomerThings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cust</a:t>
            </a:r>
            <a:r>
              <a:rPr lang="en-US" sz="1400" dirty="0" smtClean="0">
                <a:solidFill>
                  <a:srgbClr val="000000"/>
                </a:solidFill>
                <a:highlight>
                  <a:srgbClr val="FFFFFF"/>
                </a:highlight>
                <a:latin typeface="Consolas" panose="020B0609020204030204" pitchFamily="49" charset="0"/>
              </a:rPr>
              <a:t>;</a:t>
            </a:r>
          </a:p>
          <a:p>
            <a:endParaRPr lang="en-US" sz="6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b="1" dirty="0" err="1">
                <a:solidFill>
                  <a:srgbClr val="000000"/>
                </a:solidFill>
                <a:highlight>
                  <a:srgbClr val="FFFFFF"/>
                </a:highlight>
                <a:latin typeface="Consolas" panose="020B0609020204030204" pitchFamily="49" charset="0"/>
              </a:rPr>
              <a:t>getContacts</a:t>
            </a:r>
            <a:r>
              <a:rPr lang="en-US" sz="1400" dirty="0">
                <a:solidFill>
                  <a:srgbClr val="000000"/>
                </a:solidFill>
                <a:highlight>
                  <a:srgbClr val="FFFFFF"/>
                </a:highlight>
                <a:latin typeface="Consolas" panose="020B0609020204030204" pitchFamily="49" charset="0"/>
              </a:rPr>
              <a:t>(id,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(contacts)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allTheCustomerThings.contacts</a:t>
            </a:r>
            <a:r>
              <a:rPr lang="en-US" sz="1400" dirty="0">
                <a:solidFill>
                  <a:srgbClr val="000000"/>
                </a:solidFill>
                <a:highlight>
                  <a:srgbClr val="FFFFFF"/>
                </a:highlight>
                <a:latin typeface="Consolas" panose="020B0609020204030204" pitchFamily="49" charset="0"/>
              </a:rPr>
              <a:t> = contacts</a:t>
            </a:r>
            <a:r>
              <a:rPr lang="en-US" sz="1400" dirty="0" smtClean="0">
                <a:solidFill>
                  <a:srgbClr val="000000"/>
                </a:solidFill>
                <a:highlight>
                  <a:srgbClr val="FFFFFF"/>
                </a:highlight>
                <a:latin typeface="Consolas" panose="020B0609020204030204" pitchFamily="49" charset="0"/>
              </a:rPr>
              <a:t>;</a:t>
            </a:r>
          </a:p>
          <a:p>
            <a:endParaRPr lang="en-US" sz="6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b="1" dirty="0" err="1">
                <a:solidFill>
                  <a:srgbClr val="000000"/>
                </a:solidFill>
                <a:highlight>
                  <a:srgbClr val="FFFFFF"/>
                </a:highlight>
                <a:latin typeface="Consolas" panose="020B0609020204030204" pitchFamily="49" charset="0"/>
              </a:rPr>
              <a:t>getOrders</a:t>
            </a:r>
            <a:r>
              <a:rPr lang="en-US" sz="1400" dirty="0">
                <a:solidFill>
                  <a:srgbClr val="000000"/>
                </a:solidFill>
                <a:highlight>
                  <a:srgbClr val="FFFFFF"/>
                </a:highlight>
                <a:latin typeface="Consolas" panose="020B0609020204030204" pitchFamily="49" charset="0"/>
              </a:rPr>
              <a:t>(id,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(orders)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allTheCustomerThings.orders</a:t>
            </a:r>
            <a:r>
              <a:rPr lang="en-US" sz="1400" dirty="0">
                <a:solidFill>
                  <a:srgbClr val="000000"/>
                </a:solidFill>
                <a:highlight>
                  <a:srgbClr val="FFFFFF"/>
                </a:highlight>
                <a:latin typeface="Consolas" panose="020B0609020204030204" pitchFamily="49" charset="0"/>
              </a:rPr>
              <a:t> = orders</a:t>
            </a:r>
            <a:r>
              <a:rPr lang="en-US" sz="1400" dirty="0" smtClean="0">
                <a:solidFill>
                  <a:srgbClr val="000000"/>
                </a:solidFill>
                <a:highlight>
                  <a:srgbClr val="FFFFFF"/>
                </a:highlight>
                <a:latin typeface="Consolas" panose="020B0609020204030204" pitchFamily="49" charset="0"/>
              </a:rPr>
              <a:t>;</a:t>
            </a:r>
          </a:p>
          <a:p>
            <a:endParaRPr lang="en-US" sz="6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b="1" dirty="0" err="1">
                <a:solidFill>
                  <a:srgbClr val="000000"/>
                </a:solidFill>
                <a:highlight>
                  <a:srgbClr val="FFFFFF"/>
                </a:highlight>
                <a:latin typeface="Consolas" panose="020B0609020204030204" pitchFamily="49" charset="0"/>
              </a:rPr>
              <a:t>getAccountsRecv</a:t>
            </a:r>
            <a:r>
              <a:rPr lang="en-US" sz="1400" dirty="0">
                <a:solidFill>
                  <a:srgbClr val="000000"/>
                </a:solidFill>
                <a:highlight>
                  <a:srgbClr val="FFFFFF"/>
                </a:highlight>
                <a:latin typeface="Consolas" panose="020B0609020204030204" pitchFamily="49" charset="0"/>
              </a:rPr>
              <a:t>(id,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allTheCustomerThings.ar = </a:t>
            </a:r>
            <a:r>
              <a:rPr lang="en-US" sz="1400" dirty="0" err="1">
                <a:solidFill>
                  <a:srgbClr val="000000"/>
                </a:solidFill>
                <a:highlight>
                  <a:srgbClr val="FFFFFF"/>
                </a:highlight>
                <a:latin typeface="Consolas" panose="020B0609020204030204" pitchFamily="49" charset="0"/>
              </a:rPr>
              <a:t>ar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OK - we got all the data, NOW WHAT?!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23025278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a:t>Taking it </a:t>
            </a:r>
            <a:r>
              <a:rPr lang="en-US" dirty="0" smtClean="0"/>
              <a:t>Further</a:t>
            </a:r>
            <a:endParaRPr lang="en-US" dirty="0"/>
          </a:p>
        </p:txBody>
      </p:sp>
      <p:sp>
        <p:nvSpPr>
          <p:cNvPr id="5" name="Text Placeholder 4"/>
          <p:cNvSpPr>
            <a:spLocks noGrp="1"/>
          </p:cNvSpPr>
          <p:nvPr>
            <p:ph type="body" sz="quarter" idx="10"/>
          </p:nvPr>
        </p:nvSpPr>
        <p:spPr>
          <a:xfrm>
            <a:off x="389437" y="1182190"/>
            <a:ext cx="8363937" cy="1329595"/>
          </a:xfrm>
        </p:spPr>
        <p:txBody>
          <a:bodyPr/>
          <a:lstStyle/>
          <a:p>
            <a:r>
              <a:rPr lang="en-US" sz="2400" dirty="0" smtClean="0"/>
              <a:t>The </a:t>
            </a:r>
            <a:r>
              <a:rPr lang="en-US" sz="2400" b="1" dirty="0"/>
              <a:t>Q</a:t>
            </a:r>
            <a:r>
              <a:rPr lang="en-US" sz="2400" dirty="0"/>
              <a:t> library provides a </a:t>
            </a:r>
            <a:r>
              <a:rPr lang="en-US" sz="2400" b="1" dirty="0"/>
              <a:t>spread method </a:t>
            </a:r>
            <a:r>
              <a:rPr lang="en-US" sz="2400" dirty="0"/>
              <a:t>that allows you to pass an </a:t>
            </a:r>
            <a:r>
              <a:rPr lang="en-US" sz="2400" b="1" dirty="0"/>
              <a:t>array of promises</a:t>
            </a:r>
            <a:r>
              <a:rPr lang="en-US" sz="2400" dirty="0"/>
              <a:t>, and the result of each promise will be passed, in order, as arguments to the fulfillment handler. </a:t>
            </a:r>
          </a:p>
        </p:txBody>
      </p:sp>
      <p:sp>
        <p:nvSpPr>
          <p:cNvPr id="7" name="Rectangle 6"/>
          <p:cNvSpPr/>
          <p:nvPr/>
        </p:nvSpPr>
        <p:spPr>
          <a:xfrm>
            <a:off x="808319" y="2651695"/>
            <a:ext cx="7761749" cy="3785652"/>
          </a:xfrm>
          <a:prstGeom prst="rect">
            <a:avLst/>
          </a:prstGeom>
        </p:spPr>
        <p:txBody>
          <a:bodyPr wrap="square">
            <a:spAutoFit/>
          </a:bodyPr>
          <a:lstStyle/>
          <a:p>
            <a:r>
              <a:rPr lang="en-US" sz="1600" dirty="0" smtClean="0">
                <a:solidFill>
                  <a:srgbClr val="000000"/>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getCustomer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).click(</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id =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cust</a:t>
            </a:r>
            <a:r>
              <a:rPr lang="en-US" sz="1600" dirty="0">
                <a:solidFill>
                  <a:srgbClr val="A31515"/>
                </a:solidFill>
                <a:highlight>
                  <a:srgbClr val="FFFFFF"/>
                </a:highlight>
                <a:latin typeface="Consolas" panose="020B0609020204030204" pitchFamily="49" charset="0"/>
              </a:rPr>
              <a:t>-id"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val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Q.spread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getCustomer</a:t>
            </a:r>
            <a:r>
              <a:rPr lang="en-US" sz="1600" dirty="0">
                <a:solidFill>
                  <a:srgbClr val="000000"/>
                </a:solidFill>
                <a:highlight>
                  <a:srgbClr val="FFFFFF"/>
                </a:highlight>
                <a:latin typeface="Consolas" panose="020B0609020204030204" pitchFamily="49" charset="0"/>
              </a:rPr>
              <a:t>(id),</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getContacts</a:t>
            </a:r>
            <a:r>
              <a:rPr lang="en-US" sz="1600" dirty="0">
                <a:solidFill>
                  <a:srgbClr val="000000"/>
                </a:solidFill>
                <a:highlight>
                  <a:srgbClr val="FFFFFF"/>
                </a:highlight>
                <a:latin typeface="Consolas" panose="020B0609020204030204" pitchFamily="49" charset="0"/>
              </a:rPr>
              <a:t>(id),</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getOrders</a:t>
            </a:r>
            <a:r>
              <a:rPr lang="en-US" sz="1600" dirty="0">
                <a:solidFill>
                  <a:srgbClr val="000000"/>
                </a:solidFill>
                <a:highlight>
                  <a:srgbClr val="FFFFFF"/>
                </a:highlight>
                <a:latin typeface="Consolas" panose="020B0609020204030204" pitchFamily="49" charset="0"/>
              </a:rPr>
              <a:t>(id),</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getAccountsRecv</a:t>
            </a:r>
            <a:r>
              <a:rPr lang="en-US" sz="1600" dirty="0">
                <a:solidFill>
                  <a:srgbClr val="000000"/>
                </a:solidFill>
                <a:highlight>
                  <a:srgbClr val="FFFFFF"/>
                </a:highlight>
                <a:latin typeface="Consolas" panose="020B0609020204030204" pitchFamily="49" charset="0"/>
              </a:rPr>
              <a:t>(id</a:t>
            </a:r>
            <a:r>
              <a:rPr lang="en-US" sz="1600" dirty="0" smtClean="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a:t>
            </a:r>
            <a:r>
              <a:rPr lang="en-US" sz="1600" dirty="0">
                <a:solidFill>
                  <a:srgbClr val="000000"/>
                </a:solidFill>
                <a:highlight>
                  <a:srgbClr val="FFFFFF"/>
                </a:highlight>
                <a:latin typeface="Consolas" panose="020B0609020204030204" pitchFamily="49" charset="0"/>
              </a:rPr>
              <a:t>, contacts, orders, </a:t>
            </a:r>
            <a:r>
              <a:rPr lang="en-US" sz="1600" dirty="0" err="1">
                <a:solidFill>
                  <a:srgbClr val="000000"/>
                </a:solidFill>
                <a:highlight>
                  <a:srgbClr val="FFFFFF"/>
                </a:highlight>
                <a:latin typeface="Consolas" panose="020B0609020204030204" pitchFamily="49" charset="0"/>
              </a:rPr>
              <a:t>ar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cust.contacts</a:t>
            </a:r>
            <a:r>
              <a:rPr lang="en-US" sz="1600" dirty="0">
                <a:solidFill>
                  <a:srgbClr val="000000"/>
                </a:solidFill>
                <a:highlight>
                  <a:srgbClr val="FFFFFF"/>
                </a:highlight>
                <a:latin typeface="Consolas" panose="020B0609020204030204" pitchFamily="49" charset="0"/>
              </a:rPr>
              <a:t> = contacts;</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cust.orders</a:t>
            </a:r>
            <a:r>
              <a:rPr lang="en-US" sz="1600" dirty="0">
                <a:solidFill>
                  <a:srgbClr val="000000"/>
                </a:solidFill>
                <a:highlight>
                  <a:srgbClr val="FFFFFF"/>
                </a:highlight>
                <a:latin typeface="Consolas" panose="020B0609020204030204" pitchFamily="49" charset="0"/>
              </a:rPr>
              <a:t> = orders;</a:t>
            </a:r>
          </a:p>
          <a:p>
            <a:r>
              <a:rPr lang="en-US" sz="1600" dirty="0">
                <a:solidFill>
                  <a:srgbClr val="000000"/>
                </a:solidFill>
                <a:highlight>
                  <a:srgbClr val="FFFFFF"/>
                </a:highlight>
                <a:latin typeface="Consolas" panose="020B0609020204030204" pitchFamily="49" charset="0"/>
              </a:rPr>
              <a:t>            cust.ar = </a:t>
            </a:r>
            <a:r>
              <a:rPr lang="en-US" sz="1600" dirty="0" err="1">
                <a:solidFill>
                  <a:srgbClr val="000000"/>
                </a:solidFill>
                <a:highlight>
                  <a:srgbClr val="FFFFFF"/>
                </a:highlight>
                <a:latin typeface="Consolas" panose="020B0609020204030204" pitchFamily="49" charset="0"/>
              </a:rPr>
              <a:t>ar</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37054585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a:t>Promises </a:t>
            </a:r>
            <a:r>
              <a:rPr lang="en-US" dirty="0" smtClean="0"/>
              <a:t>Conclusion</a:t>
            </a:r>
            <a:endParaRPr lang="en-US" dirty="0"/>
          </a:p>
        </p:txBody>
      </p:sp>
      <p:sp>
        <p:nvSpPr>
          <p:cNvPr id="5" name="Text Placeholder 4"/>
          <p:cNvSpPr>
            <a:spLocks noGrp="1"/>
          </p:cNvSpPr>
          <p:nvPr>
            <p:ph type="body" sz="quarter" idx="10"/>
          </p:nvPr>
        </p:nvSpPr>
        <p:spPr>
          <a:xfrm>
            <a:off x="389437" y="1182190"/>
            <a:ext cx="8363937" cy="3022366"/>
          </a:xfrm>
        </p:spPr>
        <p:txBody>
          <a:bodyPr/>
          <a:lstStyle/>
          <a:p>
            <a:r>
              <a:rPr lang="en-US" b="1" dirty="0" smtClean="0"/>
              <a:t>Pros</a:t>
            </a:r>
          </a:p>
          <a:p>
            <a:pPr lvl="1"/>
            <a:r>
              <a:rPr lang="en-US" sz="2400" dirty="0">
                <a:latin typeface="+mn-lt"/>
              </a:rPr>
              <a:t>Reduces Complexity of Nesting &amp; </a:t>
            </a:r>
            <a:r>
              <a:rPr lang="en-US" sz="2400" dirty="0" smtClean="0">
                <a:latin typeface="+mn-lt"/>
              </a:rPr>
              <a:t>Flow</a:t>
            </a:r>
          </a:p>
          <a:p>
            <a:pPr lvl="1"/>
            <a:r>
              <a:rPr lang="en-US" sz="2400" dirty="0">
                <a:latin typeface="+mn-lt"/>
              </a:rPr>
              <a:t>Results Can be "</a:t>
            </a:r>
            <a:r>
              <a:rPr lang="en-US" sz="2400" dirty="0" smtClean="0">
                <a:latin typeface="+mn-lt"/>
              </a:rPr>
              <a:t>Cached“</a:t>
            </a:r>
          </a:p>
          <a:p>
            <a:pPr lvl="1"/>
            <a:endParaRPr lang="en-US" b="1" dirty="0">
              <a:latin typeface="+mn-lt"/>
            </a:endParaRPr>
          </a:p>
          <a:p>
            <a:r>
              <a:rPr lang="en-US" b="1" dirty="0" smtClean="0"/>
              <a:t>Cons</a:t>
            </a:r>
            <a:endParaRPr lang="en-US" b="1" dirty="0"/>
          </a:p>
          <a:p>
            <a:pPr lvl="1"/>
            <a:r>
              <a:rPr lang="en-US" sz="2400" dirty="0">
                <a:latin typeface="+mn-lt"/>
              </a:rPr>
              <a:t>Results Can be "Cached" </a:t>
            </a:r>
          </a:p>
          <a:p>
            <a:pPr lvl="1"/>
            <a:r>
              <a:rPr lang="en-US" sz="2400" dirty="0">
                <a:latin typeface="+mn-lt"/>
              </a:rPr>
              <a:t>Many Non-Spec-Adhering Implementations Exist</a:t>
            </a:r>
          </a:p>
        </p:txBody>
      </p:sp>
    </p:spTree>
    <p:extLst>
      <p:ext uri="{BB962C8B-B14F-4D97-AF65-F5344CB8AC3E}">
        <p14:creationId xmlns:p14="http://schemas.microsoft.com/office/powerpoint/2010/main" val="7394447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4800" b="1" dirty="0">
                <a:ln w="9525">
                  <a:solidFill>
                    <a:schemeClr val="bg1"/>
                  </a:solidFill>
                  <a:prstDash val="solid"/>
                </a:ln>
                <a:effectLst>
                  <a:outerShdw blurRad="12700" dist="38100" dir="2700000" algn="tl" rotWithShape="0">
                    <a:schemeClr val="bg1">
                      <a:lumMod val="50000"/>
                    </a:schemeClr>
                  </a:outerShdw>
                </a:effectLst>
                <a:latin typeface="Arial" pitchFamily="34" charset="0"/>
              </a:rPr>
              <a:t>Multithreading with Workers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2238950966"/>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Workers</a:t>
            </a:r>
          </a:p>
        </p:txBody>
      </p:sp>
      <p:sp>
        <p:nvSpPr>
          <p:cNvPr id="3" name="Text Placeholder 2"/>
          <p:cNvSpPr>
            <a:spLocks noGrp="1"/>
          </p:cNvSpPr>
          <p:nvPr>
            <p:ph type="body" sz="quarter" idx="10"/>
          </p:nvPr>
        </p:nvSpPr>
        <p:spPr>
          <a:xfrm>
            <a:off x="389437" y="1182190"/>
            <a:ext cx="8363937" cy="2254463"/>
          </a:xfrm>
        </p:spPr>
        <p:txBody>
          <a:bodyPr/>
          <a:lstStyle/>
          <a:p>
            <a:r>
              <a:rPr lang="en-US" sz="2400" dirty="0"/>
              <a:t>Web  workers  are  part  of  the  living  standard  widely  known  as  </a:t>
            </a:r>
            <a:r>
              <a:rPr lang="en-US" sz="2400" b="1" dirty="0" smtClean="0"/>
              <a:t>HTML 5.0. </a:t>
            </a:r>
          </a:p>
          <a:p>
            <a:endParaRPr lang="en-US" sz="1100" dirty="0" smtClean="0"/>
          </a:p>
          <a:p>
            <a:r>
              <a:rPr lang="en-US" sz="2400" dirty="0"/>
              <a:t>Web Workers allow you to do things like fire up long-running scripts to handle </a:t>
            </a:r>
            <a:r>
              <a:rPr lang="en-US" sz="2400" b="1" dirty="0"/>
              <a:t>computationally intensive tasks</a:t>
            </a:r>
            <a:r>
              <a:rPr lang="en-US" sz="2400" dirty="0"/>
              <a:t>, but </a:t>
            </a:r>
            <a:r>
              <a:rPr lang="en-US" sz="2400" b="1" dirty="0"/>
              <a:t>without blocking the UI </a:t>
            </a:r>
            <a:r>
              <a:rPr lang="en-US" sz="2400" dirty="0"/>
              <a:t>or other scripts to handle user interactions</a:t>
            </a:r>
            <a:r>
              <a:rPr lang="en-US" sz="2400" dirty="0" smtClean="0"/>
              <a:t>.</a:t>
            </a:r>
          </a:p>
        </p:txBody>
      </p:sp>
      <p:pic>
        <p:nvPicPr>
          <p:cNvPr id="6" name="Picture 5"/>
          <p:cNvPicPr>
            <a:picLocks noChangeAspect="1"/>
          </p:cNvPicPr>
          <p:nvPr/>
        </p:nvPicPr>
        <p:blipFill>
          <a:blip r:embed="rId2"/>
          <a:stretch>
            <a:fillRect/>
          </a:stretch>
        </p:blipFill>
        <p:spPr>
          <a:xfrm>
            <a:off x="969725" y="4013065"/>
            <a:ext cx="7242849" cy="1609522"/>
          </a:xfrm>
          <a:prstGeom prst="rect">
            <a:avLst/>
          </a:prstGeom>
        </p:spPr>
      </p:pic>
    </p:spTree>
    <p:extLst>
      <p:ext uri="{BB962C8B-B14F-4D97-AF65-F5344CB8AC3E}">
        <p14:creationId xmlns:p14="http://schemas.microsoft.com/office/powerpoint/2010/main" val="164138238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Web Workers</a:t>
            </a:r>
          </a:p>
        </p:txBody>
      </p:sp>
      <p:sp>
        <p:nvSpPr>
          <p:cNvPr id="5" name="Text Placeholder 4"/>
          <p:cNvSpPr>
            <a:spLocks noGrp="1"/>
          </p:cNvSpPr>
          <p:nvPr>
            <p:ph type="body" sz="quarter" idx="10"/>
          </p:nvPr>
        </p:nvSpPr>
        <p:spPr>
          <a:xfrm>
            <a:off x="389437" y="1182190"/>
            <a:ext cx="8363937" cy="3327065"/>
          </a:xfrm>
        </p:spPr>
        <p:txBody>
          <a:bodyPr/>
          <a:lstStyle/>
          <a:p>
            <a:r>
              <a:rPr lang="en-US" dirty="0"/>
              <a:t> Dedicated </a:t>
            </a:r>
            <a:r>
              <a:rPr lang="en-US" dirty="0" smtClean="0"/>
              <a:t>Workers</a:t>
            </a:r>
          </a:p>
          <a:p>
            <a:pPr lvl="1"/>
            <a:r>
              <a:rPr lang="en-US" dirty="0" smtClean="0"/>
              <a:t>new Worker(</a:t>
            </a:r>
            <a:r>
              <a:rPr lang="en-US" dirty="0" smtClean="0">
                <a:solidFill>
                  <a:srgbClr val="C00000">
                    <a:alpha val="99000"/>
                  </a:srgbClr>
                </a:solidFill>
              </a:rPr>
              <a:t>“script.js”</a:t>
            </a:r>
            <a:r>
              <a:rPr lang="en-US" dirty="0" smtClean="0"/>
              <a:t>)</a:t>
            </a:r>
            <a:endParaRPr lang="en-US" dirty="0"/>
          </a:p>
          <a:p>
            <a:endParaRPr lang="en-US" dirty="0" smtClean="0"/>
          </a:p>
          <a:p>
            <a:r>
              <a:rPr lang="en-US" dirty="0"/>
              <a:t> Shared </a:t>
            </a:r>
            <a:r>
              <a:rPr lang="en-US" dirty="0" smtClean="0"/>
              <a:t>Workers</a:t>
            </a:r>
          </a:p>
          <a:p>
            <a:pPr lvl="1"/>
            <a:r>
              <a:rPr lang="en-US" dirty="0"/>
              <a:t>new </a:t>
            </a:r>
            <a:r>
              <a:rPr lang="en-US" dirty="0" err="1" smtClean="0"/>
              <a:t>SharedWorker</a:t>
            </a:r>
            <a:r>
              <a:rPr lang="en-US" dirty="0"/>
              <a:t>(</a:t>
            </a:r>
            <a:r>
              <a:rPr lang="en-US" dirty="0">
                <a:solidFill>
                  <a:srgbClr val="C00000">
                    <a:alpha val="99000"/>
                  </a:srgbClr>
                </a:solidFill>
              </a:rPr>
              <a:t>“script.js</a:t>
            </a:r>
            <a:r>
              <a:rPr lang="en-US" dirty="0" smtClean="0">
                <a:solidFill>
                  <a:srgbClr val="C00000">
                    <a:alpha val="99000"/>
                  </a:srgbClr>
                </a:solidFill>
              </a:rPr>
              <a:t>”</a:t>
            </a:r>
            <a:r>
              <a:rPr lang="en-US" dirty="0" smtClean="0"/>
              <a:t>, name)</a:t>
            </a:r>
            <a:endParaRPr lang="en-US" dirty="0"/>
          </a:p>
          <a:p>
            <a:pPr lvl="1"/>
            <a:endParaRPr lang="en-US" dirty="0" smtClean="0"/>
          </a:p>
          <a:p>
            <a:pPr lvl="1"/>
            <a:endParaRPr lang="en-US" dirty="0"/>
          </a:p>
        </p:txBody>
      </p:sp>
    </p:spTree>
    <p:extLst>
      <p:ext uri="{BB962C8B-B14F-4D97-AF65-F5344CB8AC3E}">
        <p14:creationId xmlns:p14="http://schemas.microsoft.com/office/powerpoint/2010/main" val="141340492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261510" y="432078"/>
            <a:ext cx="1060290" cy="2737563"/>
            <a:chOff x="1794582" y="1385397"/>
            <a:chExt cx="1060290" cy="2737563"/>
          </a:xfrm>
        </p:grpSpPr>
        <p:grpSp>
          <p:nvGrpSpPr>
            <p:cNvPr id="16" name="Group 15"/>
            <p:cNvGrpSpPr/>
            <p:nvPr/>
          </p:nvGrpSpPr>
          <p:grpSpPr>
            <a:xfrm>
              <a:off x="1828800" y="2522149"/>
              <a:ext cx="914400" cy="1600811"/>
              <a:chOff x="904672" y="2454055"/>
              <a:chExt cx="914400" cy="1600811"/>
            </a:xfrm>
          </p:grpSpPr>
          <p:sp>
            <p:nvSpPr>
              <p:cNvPr id="6" name="Rectangle 5"/>
              <p:cNvSpPr/>
              <p:nvPr/>
            </p:nvSpPr>
            <p:spPr bwMode="auto">
              <a:xfrm>
                <a:off x="904672" y="2454055"/>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904672" y="276995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904672" y="3077489"/>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904672" y="3397691"/>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904672" y="371926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9" name="Arc 28"/>
            <p:cNvSpPr/>
            <p:nvPr/>
          </p:nvSpPr>
          <p:spPr>
            <a:xfrm>
              <a:off x="2047672" y="1855477"/>
              <a:ext cx="476655" cy="457200"/>
            </a:xfrm>
            <a:prstGeom prst="arc">
              <a:avLst>
                <a:gd name="adj1" fmla="val 16200000"/>
                <a:gd name="adj2" fmla="val 13386712"/>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794582" y="1385397"/>
              <a:ext cx="1060290" cy="276999"/>
            </a:xfrm>
            <a:prstGeom prst="rect">
              <a:avLst/>
            </a:prstGeom>
            <a:noFill/>
          </p:spPr>
          <p:txBody>
            <a:bodyPr wrap="none" lIns="0" tIns="0" rIns="0" bIns="0" rtlCol="0">
              <a:spAutoFit/>
            </a:bodyPr>
            <a:lstStyle/>
            <a:p>
              <a:r>
                <a:rPr lang="en-US" b="1" dirty="0" smtClean="0">
                  <a:gradFill>
                    <a:gsLst>
                      <a:gs pos="417">
                        <a:srgbClr val="000000"/>
                      </a:gs>
                      <a:gs pos="100000">
                        <a:srgbClr val="000000"/>
                      </a:gs>
                    </a:gsLst>
                    <a:lin ang="5400000" scaled="0"/>
                  </a:gradFill>
                </a:rPr>
                <a:t>UI Thread</a:t>
              </a:r>
            </a:p>
          </p:txBody>
        </p:sp>
      </p:grpSp>
      <p:grpSp>
        <p:nvGrpSpPr>
          <p:cNvPr id="34" name="Group 33"/>
          <p:cNvGrpSpPr/>
          <p:nvPr/>
        </p:nvGrpSpPr>
        <p:grpSpPr>
          <a:xfrm>
            <a:off x="5920902" y="432078"/>
            <a:ext cx="914400" cy="2737564"/>
            <a:chOff x="6387830" y="1385396"/>
            <a:chExt cx="914400" cy="2737564"/>
          </a:xfrm>
        </p:grpSpPr>
        <p:grpSp>
          <p:nvGrpSpPr>
            <p:cNvPr id="17" name="Group 16"/>
            <p:cNvGrpSpPr/>
            <p:nvPr/>
          </p:nvGrpSpPr>
          <p:grpSpPr>
            <a:xfrm>
              <a:off x="6387830" y="2522149"/>
              <a:ext cx="914400" cy="1600811"/>
              <a:chOff x="904672" y="2454055"/>
              <a:chExt cx="914400" cy="1600811"/>
            </a:xfrm>
          </p:grpSpPr>
          <p:sp>
            <p:nvSpPr>
              <p:cNvPr id="18" name="Rectangle 17"/>
              <p:cNvSpPr/>
              <p:nvPr/>
            </p:nvSpPr>
            <p:spPr bwMode="auto">
              <a:xfrm>
                <a:off x="904672" y="2454055"/>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ectangle 18"/>
              <p:cNvSpPr/>
              <p:nvPr/>
            </p:nvSpPr>
            <p:spPr bwMode="auto">
              <a:xfrm>
                <a:off x="904672" y="276995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904672" y="3077489"/>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904672" y="3397691"/>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904672" y="371926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0" name="Arc 29"/>
            <p:cNvSpPr/>
            <p:nvPr/>
          </p:nvSpPr>
          <p:spPr>
            <a:xfrm>
              <a:off x="6606702" y="1855477"/>
              <a:ext cx="476655" cy="457200"/>
            </a:xfrm>
            <a:prstGeom prst="arc">
              <a:avLst>
                <a:gd name="adj1" fmla="val 16200000"/>
                <a:gd name="adj2" fmla="val 13386712"/>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467169" y="1385396"/>
              <a:ext cx="755720" cy="276999"/>
            </a:xfrm>
            <a:prstGeom prst="rect">
              <a:avLst/>
            </a:prstGeom>
            <a:noFill/>
          </p:spPr>
          <p:txBody>
            <a:bodyPr wrap="none" lIns="0" tIns="0" rIns="0" bIns="0" rtlCol="0">
              <a:spAutoFit/>
            </a:bodyPr>
            <a:lstStyle/>
            <a:p>
              <a:r>
                <a:rPr lang="en-US" b="1" dirty="0" smtClean="0">
                  <a:gradFill>
                    <a:gsLst>
                      <a:gs pos="417">
                        <a:srgbClr val="000000"/>
                      </a:gs>
                      <a:gs pos="100000">
                        <a:srgbClr val="000000"/>
                      </a:gs>
                    </a:gsLst>
                    <a:lin ang="5400000" scaled="0"/>
                  </a:gradFill>
                </a:rPr>
                <a:t>Thread</a:t>
              </a:r>
            </a:p>
          </p:txBody>
        </p:sp>
      </p:grpSp>
      <p:sp>
        <p:nvSpPr>
          <p:cNvPr id="35" name="Rectangle 34"/>
          <p:cNvSpPr/>
          <p:nvPr/>
        </p:nvSpPr>
        <p:spPr>
          <a:xfrm>
            <a:off x="846306" y="3504995"/>
            <a:ext cx="7907068" cy="338554"/>
          </a:xfrm>
          <a:prstGeom prst="rect">
            <a:avLst/>
          </a:prstGeom>
        </p:spPr>
        <p:txBody>
          <a:bodyPr wrap="square">
            <a:spAutoFit/>
          </a:bodyPr>
          <a:lstStyle/>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worker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Worker</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'myThread.js</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p:txBody>
      </p:sp>
      <p:sp>
        <p:nvSpPr>
          <p:cNvPr id="36" name="Rectangle 35"/>
          <p:cNvSpPr/>
          <p:nvPr/>
        </p:nvSpPr>
        <p:spPr>
          <a:xfrm>
            <a:off x="846306" y="3848465"/>
            <a:ext cx="7907068" cy="338554"/>
          </a:xfrm>
          <a:prstGeom prst="rect">
            <a:avLst/>
          </a:prstGeom>
        </p:spPr>
        <p:txBody>
          <a:bodyPr wrap="square">
            <a:spAutoFit/>
          </a:bodyPr>
          <a:lstStyle/>
          <a:p>
            <a:r>
              <a:rPr lang="en-US" sz="1600" dirty="0" err="1">
                <a:solidFill>
                  <a:srgbClr val="000000"/>
                </a:solidFill>
                <a:highlight>
                  <a:srgbClr val="FFFFFF"/>
                </a:highlight>
                <a:latin typeface="Consolas" panose="020B0609020204030204" pitchFamily="49" charset="0"/>
              </a:rPr>
              <a:t>worker.addEventListener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message</a:t>
            </a:r>
            <a:r>
              <a:rPr lang="en-US" sz="1600" dirty="0" err="1" smtClean="0">
                <a:solidFill>
                  <a:srgbClr val="A31515"/>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a:t>
            </a:r>
            <a:r>
              <a:rPr lang="en-US" sz="1600" dirty="0" err="1"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(e){console.log(</a:t>
            </a:r>
            <a:r>
              <a:rPr lang="en-US" sz="1600" dirty="0" err="1" smtClean="0">
                <a:solidFill>
                  <a:srgbClr val="000000"/>
                </a:solidFill>
                <a:highlight>
                  <a:srgbClr val="FFFFFF"/>
                </a:highlight>
                <a:latin typeface="Consolas" panose="020B0609020204030204" pitchFamily="49" charset="0"/>
              </a:rPr>
              <a:t>e.data</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37" name="Rectangle 36"/>
          <p:cNvSpPr/>
          <p:nvPr/>
        </p:nvSpPr>
        <p:spPr>
          <a:xfrm>
            <a:off x="846306" y="4187019"/>
            <a:ext cx="4224233" cy="338554"/>
          </a:xfrm>
          <a:prstGeom prst="rect">
            <a:avLst/>
          </a:prstGeom>
        </p:spPr>
        <p:txBody>
          <a:bodyPr wrap="none">
            <a:spAutoFit/>
          </a:bodyPr>
          <a:lstStyle/>
          <a:p>
            <a:r>
              <a:rPr lang="en-US" sz="1600" dirty="0" err="1">
                <a:solidFill>
                  <a:srgbClr val="000000"/>
                </a:solidFill>
                <a:highlight>
                  <a:srgbClr val="FFFFFF"/>
                </a:highlight>
                <a:latin typeface="Consolas" panose="020B0609020204030204" pitchFamily="49" charset="0"/>
              </a:rPr>
              <a:t>worker.postMessage</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'input message'</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38" name="Rectangle 37"/>
          <p:cNvSpPr/>
          <p:nvPr/>
        </p:nvSpPr>
        <p:spPr>
          <a:xfrm>
            <a:off x="3226122" y="2834037"/>
            <a:ext cx="564578" cy="369332"/>
          </a:xfrm>
          <a:prstGeom prst="rect">
            <a:avLst/>
          </a:prstGeom>
        </p:spPr>
        <p:txBody>
          <a:bodyPr wrap="none">
            <a:spAutoFit/>
          </a:bodyPr>
          <a:lstStyle/>
          <a:p>
            <a:r>
              <a:rPr lang="en-US" dirty="0" err="1" smtClean="0">
                <a:solidFill>
                  <a:srgbClr val="A31515"/>
                </a:solidFill>
                <a:highlight>
                  <a:srgbClr val="FFFFFF"/>
                </a:highlight>
                <a:latin typeface="Consolas" panose="020B0609020204030204" pitchFamily="49" charset="0"/>
              </a:rPr>
              <a:t>msg</a:t>
            </a:r>
            <a:endParaRPr lang="en-US" dirty="0"/>
          </a:p>
        </p:txBody>
      </p:sp>
      <p:sp>
        <p:nvSpPr>
          <p:cNvPr id="39" name="Rectangle 38"/>
          <p:cNvSpPr/>
          <p:nvPr/>
        </p:nvSpPr>
        <p:spPr>
          <a:xfrm>
            <a:off x="846306" y="4973030"/>
            <a:ext cx="8297694" cy="1154162"/>
          </a:xfrm>
          <a:prstGeom prst="rect">
            <a:avLst/>
          </a:prstGeom>
        </p:spPr>
        <p:txBody>
          <a:bodyPr wrap="square">
            <a:spAutoFit/>
          </a:bodyPr>
          <a:lstStyle/>
          <a:p>
            <a:r>
              <a:rPr lang="en-US" sz="1600" dirty="0" smtClean="0">
                <a:solidFill>
                  <a:srgbClr val="008000"/>
                </a:solidFill>
                <a:highlight>
                  <a:srgbClr val="FFFFFF"/>
                </a:highlight>
                <a:latin typeface="Consolas" panose="020B0609020204030204" pitchFamily="49" charset="0"/>
              </a:rPr>
              <a:t>//myThread.js</a:t>
            </a:r>
            <a:endParaRPr lang="en-US" sz="1600" dirty="0">
              <a:solidFill>
                <a:srgbClr val="000000"/>
              </a:solidFill>
              <a:highlight>
                <a:srgbClr val="FFFFFF"/>
              </a:highlight>
              <a:latin typeface="Consolas" panose="020B0609020204030204" pitchFamily="49" charset="0"/>
            </a:endParaRPr>
          </a:p>
          <a:p>
            <a:r>
              <a:rPr lang="en-US" sz="1600" b="1" dirty="0" err="1">
                <a:solidFill>
                  <a:srgbClr val="000000"/>
                </a:solidFill>
                <a:highlight>
                  <a:srgbClr val="FFFFFF"/>
                </a:highlight>
                <a:latin typeface="Consolas" panose="020B0609020204030204" pitchFamily="49" charset="0"/>
              </a:rPr>
              <a:t>self</a:t>
            </a:r>
            <a:r>
              <a:rPr lang="en-US" sz="1600" dirty="0" err="1">
                <a:solidFill>
                  <a:srgbClr val="000000"/>
                </a:solidFill>
                <a:highlight>
                  <a:srgbClr val="FFFFFF"/>
                </a:highlight>
                <a:latin typeface="Consolas" panose="020B0609020204030204" pitchFamily="49" charset="0"/>
              </a:rPr>
              <a:t>.addEventListener</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A31515"/>
                </a:solidFill>
                <a:highlight>
                  <a:srgbClr val="FFFFFF"/>
                </a:highlight>
                <a:latin typeface="Consolas" panose="020B0609020204030204" pitchFamily="49" charset="0"/>
              </a:rPr>
              <a:t>'message' </a:t>
            </a:r>
            <a:r>
              <a:rPr lang="en-US" sz="1600" dirty="0" smtClean="0">
                <a:solidFill>
                  <a:srgbClr val="000000"/>
                </a:solidFill>
                <a:highlight>
                  <a:srgbClr val="FFFFFF"/>
                </a:highlight>
                <a:latin typeface="Consolas" panose="020B0609020204030204" pitchFamily="49" charset="0"/>
              </a:rPr>
              <a:t>, </a:t>
            </a:r>
            <a:r>
              <a:rPr lang="en-US" sz="1600" dirty="0" err="1">
                <a:highlight>
                  <a:srgbClr val="FFFFFF"/>
                </a:highlight>
                <a:latin typeface="Consolas" panose="020B0609020204030204" pitchFamily="49" charset="0"/>
              </a:rPr>
              <a:t>doEcho</a:t>
            </a:r>
            <a:r>
              <a:rPr lang="en-US" sz="1600" dirty="0">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p>
          <a:p>
            <a:endParaRPr lang="en-US" sz="500" dirty="0" smtClean="0">
              <a:solidFill>
                <a:srgbClr val="0000FF"/>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function </a:t>
            </a:r>
            <a:r>
              <a:rPr lang="en-US" sz="1600" dirty="0" err="1" smtClean="0">
                <a:highlight>
                  <a:srgbClr val="FFFFFF"/>
                </a:highlight>
                <a:latin typeface="Consolas" panose="020B0609020204030204" pitchFamily="49" charset="0"/>
              </a:rPr>
              <a:t>doEcho</a:t>
            </a:r>
            <a:r>
              <a:rPr lang="en-US" sz="1600" dirty="0" smtClean="0">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(e) </a:t>
            </a:r>
            <a:r>
              <a:rPr lang="en-US" sz="1600" dirty="0" smtClean="0">
                <a:solidFill>
                  <a:srgbClr val="000000"/>
                </a:solidFill>
                <a:highlight>
                  <a:srgbClr val="FFFFFF"/>
                </a:highlight>
                <a:latin typeface="Consolas" panose="020B0609020204030204" pitchFamily="49" charset="0"/>
              </a:rPr>
              <a:t>{ </a:t>
            </a:r>
            <a:r>
              <a:rPr lang="en-US" sz="1600" b="1" dirty="0" err="1" smtClean="0">
                <a:solidFill>
                  <a:srgbClr val="000000"/>
                </a:solidFill>
                <a:highlight>
                  <a:srgbClr val="FFFFFF"/>
                </a:highlight>
                <a:latin typeface="Consolas" panose="020B0609020204030204" pitchFamily="49" charset="0"/>
              </a:rPr>
              <a:t>self</a:t>
            </a:r>
            <a:r>
              <a:rPr lang="en-US" sz="1600" dirty="0" err="1" smtClean="0">
                <a:solidFill>
                  <a:srgbClr val="000000"/>
                </a:solidFill>
                <a:highlight>
                  <a:srgbClr val="FFFFFF"/>
                </a:highlight>
                <a:latin typeface="Consolas" panose="020B0609020204030204" pitchFamily="49" charset="0"/>
              </a:rPr>
              <a:t>.postMessage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'Echo: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e.data</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endParaRPr lang="en-US" sz="1600" dirty="0"/>
          </a:p>
        </p:txBody>
      </p:sp>
      <p:sp>
        <p:nvSpPr>
          <p:cNvPr id="41" name="Rectangle 40"/>
          <p:cNvSpPr/>
          <p:nvPr/>
        </p:nvSpPr>
        <p:spPr>
          <a:xfrm>
            <a:off x="5920902" y="2815699"/>
            <a:ext cx="944489" cy="369332"/>
          </a:xfrm>
          <a:prstGeom prst="rect">
            <a:avLst/>
          </a:prstGeom>
        </p:spPr>
        <p:txBody>
          <a:bodyPr wrap="none">
            <a:spAutoFit/>
          </a:bodyPr>
          <a:lstStyle/>
          <a:p>
            <a:r>
              <a:rPr lang="en-US" dirty="0" err="1">
                <a:highlight>
                  <a:srgbClr val="FFFFFF"/>
                </a:highlight>
                <a:latin typeface="Consolas" panose="020B0609020204030204" pitchFamily="49" charset="0"/>
              </a:rPr>
              <a:t>doEcho</a:t>
            </a:r>
            <a:endParaRPr lang="en-US" dirty="0"/>
          </a:p>
        </p:txBody>
      </p:sp>
      <p:sp>
        <p:nvSpPr>
          <p:cNvPr id="42" name="Rectangle 41"/>
          <p:cNvSpPr/>
          <p:nvPr/>
        </p:nvSpPr>
        <p:spPr>
          <a:xfrm>
            <a:off x="5229687" y="2807944"/>
            <a:ext cx="691215" cy="369332"/>
          </a:xfrm>
          <a:prstGeom prst="rect">
            <a:avLst/>
          </a:prstGeom>
        </p:spPr>
        <p:txBody>
          <a:bodyPr wrap="none">
            <a:spAutoFit/>
          </a:bodyPr>
          <a:lstStyle/>
          <a:p>
            <a:r>
              <a:rPr lang="en-US" dirty="0">
                <a:solidFill>
                  <a:srgbClr val="A31515"/>
                </a:solidFill>
                <a:highlight>
                  <a:srgbClr val="FFFFFF"/>
                </a:highlight>
                <a:latin typeface="Consolas" panose="020B0609020204030204" pitchFamily="49" charset="0"/>
              </a:rPr>
              <a:t>Echo</a:t>
            </a:r>
            <a:endParaRPr lang="en-US" dirty="0"/>
          </a:p>
        </p:txBody>
      </p:sp>
    </p:spTree>
    <p:extLst>
      <p:ext uri="{BB962C8B-B14F-4D97-AF65-F5344CB8AC3E}">
        <p14:creationId xmlns:p14="http://schemas.microsoft.com/office/powerpoint/2010/main" val="3255669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23" presetID="42" presetClass="path" presetSubtype="0" accel="50000" decel="50000" fill="hold" grpId="0" nodeType="withEffect">
                                  <p:stCondLst>
                                    <p:cond delay="250"/>
                                  </p:stCondLst>
                                  <p:childTnLst>
                                    <p:animMotion origin="layout" path="M -5.55556E-7 3.7037E-6 L 0.3125 -0.00463 " pathEditMode="relative" rAng="0" ptsTypes="AA">
                                      <p:cBhvr>
                                        <p:cTn id="24" dur="2000" fill="hold"/>
                                        <p:tgtEl>
                                          <p:spTgt spid="38"/>
                                        </p:tgtEl>
                                        <p:attrNameLst>
                                          <p:attrName>ppt_x</p:attrName>
                                          <p:attrName>ppt_y</p:attrName>
                                        </p:attrNameLst>
                                      </p:cBhvr>
                                      <p:rCtr x="15625" y="-231"/>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1.94444E-6 5.55112E-17 L -0.00017 -0.19028 " pathEditMode="relative" rAng="0" ptsTypes="AA">
                                      <p:cBhvr>
                                        <p:cTn id="32" dur="2000" fill="hold"/>
                                        <p:tgtEl>
                                          <p:spTgt spid="41"/>
                                        </p:tgtEl>
                                        <p:attrNameLst>
                                          <p:attrName>ppt_x</p:attrName>
                                          <p:attrName>ppt_y</p:attrName>
                                        </p:attrNameLst>
                                      </p:cBhvr>
                                      <p:rCtr x="-17" y="-9514"/>
                                    </p:animMotion>
                                  </p:childTnLst>
                                </p:cTn>
                              </p:par>
                            </p:childTnLst>
                          </p:cTn>
                        </p:par>
                        <p:par>
                          <p:cTn id="33" fill="hold">
                            <p:stCondLst>
                              <p:cond delay="2000"/>
                            </p:stCondLst>
                            <p:childTnLst>
                              <p:par>
                                <p:cTn id="34" presetID="47" presetClass="exit" presetSubtype="0" fill="hold" grpId="2" nodeType="afterEffect">
                                  <p:stCondLst>
                                    <p:cond delay="0"/>
                                  </p:stCondLst>
                                  <p:childTnLst>
                                    <p:animEffect transition="out" filter="fade">
                                      <p:cBhvr>
                                        <p:cTn id="35" dur="1000"/>
                                        <p:tgtEl>
                                          <p:spTgt spid="41"/>
                                        </p:tgtEl>
                                      </p:cBhvr>
                                    </p:animEffect>
                                    <p:anim calcmode="lin" valueType="num">
                                      <p:cBhvr>
                                        <p:cTn id="36" dur="1000"/>
                                        <p:tgtEl>
                                          <p:spTgt spid="41"/>
                                        </p:tgtEl>
                                        <p:attrNameLst>
                                          <p:attrName>ppt_x</p:attrName>
                                        </p:attrNameLst>
                                      </p:cBhvr>
                                      <p:tavLst>
                                        <p:tav tm="0">
                                          <p:val>
                                            <p:strVal val="ppt_x"/>
                                          </p:val>
                                        </p:tav>
                                        <p:tav tm="100000">
                                          <p:val>
                                            <p:strVal val="ppt_x"/>
                                          </p:val>
                                        </p:tav>
                                      </p:tavLst>
                                    </p:anim>
                                    <p:anim calcmode="lin" valueType="num">
                                      <p:cBhvr>
                                        <p:cTn id="37" dur="1000"/>
                                        <p:tgtEl>
                                          <p:spTgt spid="41"/>
                                        </p:tgtEl>
                                        <p:attrNameLst>
                                          <p:attrName>ppt_y</p:attrName>
                                        </p:attrNameLst>
                                      </p:cBhvr>
                                      <p:tavLst>
                                        <p:tav tm="0">
                                          <p:val>
                                            <p:strVal val="ppt_y"/>
                                          </p:val>
                                        </p:tav>
                                        <p:tav tm="100000">
                                          <p:val>
                                            <p:strVal val="ppt_y-.1"/>
                                          </p:val>
                                        </p:tav>
                                      </p:tavLst>
                                    </p:anim>
                                    <p:set>
                                      <p:cBhvr>
                                        <p:cTn id="38" dur="1" fill="hold">
                                          <p:stCondLst>
                                            <p:cond delay="999"/>
                                          </p:stCondLst>
                                        </p:cTn>
                                        <p:tgtEl>
                                          <p:spTgt spid="4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2.22222E-6 -2.59259E-6 L -0.31076 0.00209 " pathEditMode="relative" rAng="0" ptsTypes="AA">
                                      <p:cBhvr>
                                        <p:cTn id="46" dur="2000" fill="hold"/>
                                        <p:tgtEl>
                                          <p:spTgt spid="42"/>
                                        </p:tgtEl>
                                        <p:attrNameLst>
                                          <p:attrName>ppt_x</p:attrName>
                                          <p:attrName>ppt_y</p:attrName>
                                        </p:attrNameLst>
                                      </p:cBhvr>
                                      <p:rCtr x="-1553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8" grpId="1"/>
      <p:bldP spid="39" grpId="0"/>
      <p:bldP spid="41" grpId="0"/>
      <p:bldP spid="41" grpId="1"/>
      <p:bldP spid="41" grpId="2"/>
      <p:bldP spid="42" grpId="0"/>
      <p:bldP spid="4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Supports</a:t>
            </a:r>
            <a:endParaRPr lang="en-US" dirty="0"/>
          </a:p>
        </p:txBody>
      </p:sp>
      <p:sp>
        <p:nvSpPr>
          <p:cNvPr id="5" name="Text Placeholder 4"/>
          <p:cNvSpPr>
            <a:spLocks noGrp="1"/>
          </p:cNvSpPr>
          <p:nvPr>
            <p:ph type="body" sz="quarter" idx="10"/>
          </p:nvPr>
        </p:nvSpPr>
        <p:spPr>
          <a:xfrm>
            <a:off x="389437" y="1182190"/>
            <a:ext cx="8363937" cy="1246495"/>
          </a:xfrm>
        </p:spPr>
        <p:txBody>
          <a:bodyPr/>
          <a:lstStyle/>
          <a:p>
            <a:r>
              <a:rPr lang="en-US" dirty="0" smtClean="0"/>
              <a:t>An </a:t>
            </a:r>
            <a:r>
              <a:rPr lang="en-US" dirty="0"/>
              <a:t>example of how you would test if a browser supports Dedicated Web Workers or Shared Web </a:t>
            </a:r>
            <a:r>
              <a:rPr lang="en-US" dirty="0" smtClean="0"/>
              <a:t>Workers.</a:t>
            </a:r>
            <a:endParaRPr lang="en-US" dirty="0"/>
          </a:p>
        </p:txBody>
      </p:sp>
      <p:sp>
        <p:nvSpPr>
          <p:cNvPr id="6" name="Rectangle 5"/>
          <p:cNvSpPr/>
          <p:nvPr/>
        </p:nvSpPr>
        <p:spPr>
          <a:xfrm>
            <a:off x="787940" y="2863601"/>
            <a:ext cx="7965434" cy="1477328"/>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Test if Dedicated Web Workers are available </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window.Worker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g_bDedicatedWorkersEnabled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Test if Shared Web Workers are available </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window.SharedWorker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g_bSharedWorkersEnabled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42460654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Available to Workers</a:t>
            </a:r>
          </a:p>
        </p:txBody>
      </p:sp>
      <p:sp>
        <p:nvSpPr>
          <p:cNvPr id="5" name="Text Placeholder 4"/>
          <p:cNvSpPr>
            <a:spLocks noGrp="1"/>
          </p:cNvSpPr>
          <p:nvPr>
            <p:ph type="body" sz="quarter" idx="10"/>
          </p:nvPr>
        </p:nvSpPr>
        <p:spPr>
          <a:xfrm>
            <a:off x="389437" y="1182190"/>
            <a:ext cx="8657286" cy="4875181"/>
          </a:xfrm>
        </p:spPr>
        <p:txBody>
          <a:bodyPr/>
          <a:lstStyle/>
          <a:p>
            <a:pPr>
              <a:lnSpc>
                <a:spcPct val="150000"/>
              </a:lnSpc>
            </a:pPr>
            <a:r>
              <a:rPr lang="en-US" sz="2400" dirty="0"/>
              <a:t>The </a:t>
            </a:r>
            <a:r>
              <a:rPr lang="en-US" sz="2400" b="1" dirty="0"/>
              <a:t>navigator</a:t>
            </a:r>
            <a:r>
              <a:rPr lang="en-US" sz="2400" dirty="0"/>
              <a:t> object</a:t>
            </a:r>
          </a:p>
          <a:p>
            <a:pPr>
              <a:lnSpc>
                <a:spcPct val="150000"/>
              </a:lnSpc>
            </a:pPr>
            <a:r>
              <a:rPr lang="en-US" sz="2400" dirty="0"/>
              <a:t>The </a:t>
            </a:r>
            <a:r>
              <a:rPr lang="en-US" sz="2400" b="1" dirty="0"/>
              <a:t>location</a:t>
            </a:r>
            <a:r>
              <a:rPr lang="en-US" sz="2400" dirty="0"/>
              <a:t> object (read-only)</a:t>
            </a:r>
          </a:p>
          <a:p>
            <a:pPr>
              <a:lnSpc>
                <a:spcPct val="150000"/>
              </a:lnSpc>
            </a:pPr>
            <a:r>
              <a:rPr lang="en-US" sz="2400" b="1" dirty="0" err="1"/>
              <a:t>XMLHttpRequest</a:t>
            </a:r>
            <a:endParaRPr lang="en-US" sz="2400" b="1" dirty="0"/>
          </a:p>
          <a:p>
            <a:pPr>
              <a:lnSpc>
                <a:spcPct val="150000"/>
              </a:lnSpc>
            </a:pPr>
            <a:r>
              <a:rPr lang="en-US" sz="2400" b="1" dirty="0" err="1"/>
              <a:t>setTimeout</a:t>
            </a:r>
            <a:r>
              <a:rPr lang="en-US" sz="2400" dirty="0" smtClean="0"/>
              <a:t>() / </a:t>
            </a:r>
            <a:r>
              <a:rPr lang="en-US" sz="2400" b="1" dirty="0" err="1" smtClean="0"/>
              <a:t>clearTimeout</a:t>
            </a:r>
            <a:r>
              <a:rPr lang="en-US" sz="2400" dirty="0"/>
              <a:t>() </a:t>
            </a:r>
            <a:r>
              <a:rPr lang="en-US" sz="2400" dirty="0" smtClean="0"/>
              <a:t>&amp; </a:t>
            </a:r>
            <a:r>
              <a:rPr lang="en-US" sz="2400" b="1" dirty="0" err="1" smtClean="0"/>
              <a:t>setInterval</a:t>
            </a:r>
            <a:r>
              <a:rPr lang="en-US" sz="2400" dirty="0" smtClean="0"/>
              <a:t>() / </a:t>
            </a:r>
            <a:r>
              <a:rPr lang="en-US" sz="2400" b="1" dirty="0" err="1" smtClean="0"/>
              <a:t>clearInterval</a:t>
            </a:r>
            <a:r>
              <a:rPr lang="en-US" sz="2400" dirty="0"/>
              <a:t>()</a:t>
            </a:r>
          </a:p>
          <a:p>
            <a:pPr>
              <a:lnSpc>
                <a:spcPct val="150000"/>
              </a:lnSpc>
            </a:pPr>
            <a:r>
              <a:rPr lang="en-US" sz="2400" dirty="0"/>
              <a:t>The </a:t>
            </a:r>
            <a:r>
              <a:rPr lang="en-US" sz="2400" b="1" dirty="0"/>
              <a:t>Application Cache</a:t>
            </a:r>
          </a:p>
          <a:p>
            <a:pPr>
              <a:lnSpc>
                <a:spcPct val="150000"/>
              </a:lnSpc>
            </a:pPr>
            <a:r>
              <a:rPr lang="en-US" sz="2400" dirty="0"/>
              <a:t>Importing external scripts using the </a:t>
            </a:r>
            <a:r>
              <a:rPr lang="en-US" sz="2400" b="1" dirty="0" err="1"/>
              <a:t>importScripts</a:t>
            </a:r>
            <a:r>
              <a:rPr lang="en-US" sz="2400" dirty="0"/>
              <a:t>() method</a:t>
            </a:r>
          </a:p>
          <a:p>
            <a:pPr>
              <a:lnSpc>
                <a:spcPct val="150000"/>
              </a:lnSpc>
            </a:pPr>
            <a:r>
              <a:rPr lang="en-US" sz="2400" dirty="0"/>
              <a:t>Spawning other web workers</a:t>
            </a:r>
          </a:p>
        </p:txBody>
      </p:sp>
    </p:spTree>
    <p:extLst>
      <p:ext uri="{BB962C8B-B14F-4D97-AF65-F5344CB8AC3E}">
        <p14:creationId xmlns:p14="http://schemas.microsoft.com/office/powerpoint/2010/main" val="2262372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Workers do NOT </a:t>
            </a:r>
            <a:r>
              <a:rPr lang="en-US" dirty="0" smtClean="0"/>
              <a:t>Have Access To:</a:t>
            </a:r>
            <a:endParaRPr lang="en-US" dirty="0"/>
          </a:p>
        </p:txBody>
      </p:sp>
      <p:sp>
        <p:nvSpPr>
          <p:cNvPr id="5" name="Text Placeholder 4"/>
          <p:cNvSpPr>
            <a:spLocks noGrp="1"/>
          </p:cNvSpPr>
          <p:nvPr>
            <p:ph type="body" sz="quarter" idx="10"/>
          </p:nvPr>
        </p:nvSpPr>
        <p:spPr>
          <a:xfrm>
            <a:off x="389437" y="1182190"/>
            <a:ext cx="8363937" cy="2961003"/>
          </a:xfrm>
        </p:spPr>
        <p:txBody>
          <a:bodyPr/>
          <a:lstStyle/>
          <a:p>
            <a:pPr>
              <a:lnSpc>
                <a:spcPct val="150000"/>
              </a:lnSpc>
            </a:pPr>
            <a:r>
              <a:rPr lang="en-US" dirty="0"/>
              <a:t>The DOM (it's not thread-safe)</a:t>
            </a:r>
          </a:p>
          <a:p>
            <a:pPr>
              <a:lnSpc>
                <a:spcPct val="150000"/>
              </a:lnSpc>
            </a:pPr>
            <a:r>
              <a:rPr lang="en-US" dirty="0"/>
              <a:t>The window object</a:t>
            </a:r>
          </a:p>
          <a:p>
            <a:pPr>
              <a:lnSpc>
                <a:spcPct val="150000"/>
              </a:lnSpc>
            </a:pPr>
            <a:r>
              <a:rPr lang="en-US" dirty="0"/>
              <a:t>The document object</a:t>
            </a:r>
          </a:p>
          <a:p>
            <a:pPr>
              <a:lnSpc>
                <a:spcPct val="150000"/>
              </a:lnSpc>
            </a:pPr>
            <a:r>
              <a:rPr lang="en-US" dirty="0"/>
              <a:t>The parent object</a:t>
            </a:r>
          </a:p>
        </p:txBody>
      </p:sp>
    </p:spTree>
    <p:extLst>
      <p:ext uri="{BB962C8B-B14F-4D97-AF65-F5344CB8AC3E}">
        <p14:creationId xmlns:p14="http://schemas.microsoft.com/office/powerpoint/2010/main" val="15584400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Events</a:t>
            </a:r>
          </a:p>
        </p:txBody>
      </p:sp>
      <p:sp>
        <p:nvSpPr>
          <p:cNvPr id="5" name="Text Placeholder 4"/>
          <p:cNvSpPr>
            <a:spLocks noGrp="1"/>
          </p:cNvSpPr>
          <p:nvPr>
            <p:ph type="body" sz="quarter" idx="10"/>
          </p:nvPr>
        </p:nvSpPr>
        <p:spPr>
          <a:xfrm>
            <a:off x="389437" y="1182190"/>
            <a:ext cx="8363937" cy="830997"/>
          </a:xfrm>
        </p:spPr>
        <p:txBody>
          <a:bodyPr/>
          <a:lstStyle/>
          <a:p>
            <a:r>
              <a:rPr lang="en-US" dirty="0" smtClean="0"/>
              <a:t>The </a:t>
            </a:r>
            <a:r>
              <a:rPr lang="en-US" dirty="0" err="1" smtClean="0"/>
              <a:t>setTimeout</a:t>
            </a:r>
            <a:r>
              <a:rPr lang="en-US" dirty="0" smtClean="0"/>
              <a:t> callback </a:t>
            </a:r>
            <a:r>
              <a:rPr lang="en-US" dirty="0"/>
              <a:t>can’t </a:t>
            </a:r>
            <a:r>
              <a:rPr lang="en-US" dirty="0" smtClean="0"/>
              <a:t>fire until </a:t>
            </a:r>
            <a:r>
              <a:rPr lang="en-US" dirty="0"/>
              <a:t>the </a:t>
            </a:r>
            <a:r>
              <a:rPr lang="en-US" dirty="0" smtClean="0"/>
              <a:t>while loop </a:t>
            </a:r>
            <a:r>
              <a:rPr lang="en-US" dirty="0"/>
              <a:t>has finished running.</a:t>
            </a:r>
          </a:p>
        </p:txBody>
      </p:sp>
      <p:sp>
        <p:nvSpPr>
          <p:cNvPr id="8" name="Rectangle 7"/>
          <p:cNvSpPr/>
          <p:nvPr/>
        </p:nvSpPr>
        <p:spPr>
          <a:xfrm>
            <a:off x="885217" y="2357378"/>
            <a:ext cx="7868157" cy="2308324"/>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start = </a:t>
            </a:r>
            <a:r>
              <a:rPr lang="en-US" dirty="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Date;</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end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 </a:t>
            </a:r>
            <a:r>
              <a:rPr lang="en-US" dirty="0" smtClean="0">
                <a:solidFill>
                  <a:srgbClr val="000000"/>
                </a:solidFill>
                <a:highlight>
                  <a:srgbClr val="FFFFFF"/>
                </a:highlight>
                <a:latin typeface="Consolas" panose="020B0609020204030204" pitchFamily="49" charset="0"/>
              </a:rPr>
              <a:t>Date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Timeelapsed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end - start,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500</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Date </a:t>
            </a:r>
            <a:r>
              <a:rPr lang="en-US" dirty="0">
                <a:solidFill>
                  <a:srgbClr val="000000"/>
                </a:solidFill>
                <a:highlight>
                  <a:srgbClr val="FFFFFF"/>
                </a:highlight>
                <a:latin typeface="Consolas" panose="020B0609020204030204" pitchFamily="49" charset="0"/>
              </a:rPr>
              <a:t>- start &lt; 1000) { };</a:t>
            </a:r>
            <a:endParaRPr lang="en-US" dirty="0"/>
          </a:p>
        </p:txBody>
      </p:sp>
      <p:sp>
        <p:nvSpPr>
          <p:cNvPr id="2" name="Rectangle 1"/>
          <p:cNvSpPr/>
          <p:nvPr/>
        </p:nvSpPr>
        <p:spPr>
          <a:xfrm>
            <a:off x="5798719" y="4756974"/>
            <a:ext cx="2954655" cy="175432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150000"/>
              </a:lnSpc>
            </a:pPr>
            <a:r>
              <a:rPr lang="en-US" b="1" dirty="0">
                <a:latin typeface="BatangChe" panose="02030609000101010101" pitchFamily="49" charset="-127"/>
                <a:ea typeface="BatangChe" panose="02030609000101010101" pitchFamily="49" charset="-127"/>
              </a:rPr>
              <a:t>What will be the </a:t>
            </a:r>
            <a:r>
              <a:rPr lang="en-US" b="1" dirty="0" smtClean="0">
                <a:latin typeface="BatangChe" panose="02030609000101010101" pitchFamily="49" charset="-127"/>
                <a:ea typeface="BatangChe" panose="02030609000101010101" pitchFamily="49" charset="-127"/>
              </a:rPr>
              <a:t>result:</a:t>
            </a:r>
          </a:p>
          <a:p>
            <a:pPr marL="342900" indent="-342900">
              <a:lnSpc>
                <a:spcPct val="150000"/>
              </a:lnSpc>
              <a:buFont typeface="+mj-lt"/>
              <a:buAutoNum type="arabicPeriod"/>
            </a:pPr>
            <a:r>
              <a:rPr lang="en-US" b="1" dirty="0" smtClean="0">
                <a:latin typeface="BatangChe" panose="02030609000101010101" pitchFamily="49" charset="-127"/>
                <a:ea typeface="BatangChe" panose="02030609000101010101" pitchFamily="49" charset="-127"/>
              </a:rPr>
              <a:t>500 &lt; result &lt; 1000</a:t>
            </a:r>
          </a:p>
          <a:p>
            <a:pPr marL="342900" indent="-342900">
              <a:lnSpc>
                <a:spcPct val="150000"/>
              </a:lnSpc>
              <a:buFont typeface="+mj-lt"/>
              <a:buAutoNum type="arabicPeriod"/>
            </a:pPr>
            <a:r>
              <a:rPr lang="en-US" b="1" dirty="0" smtClean="0">
                <a:latin typeface="BatangChe" panose="02030609000101010101" pitchFamily="49" charset="-127"/>
                <a:ea typeface="BatangChe" panose="02030609000101010101" pitchFamily="49" charset="-127"/>
              </a:rPr>
              <a:t>1000 &lt; result &lt; 1500</a:t>
            </a:r>
          </a:p>
          <a:p>
            <a:pPr marL="342900" indent="-342900">
              <a:lnSpc>
                <a:spcPct val="150000"/>
              </a:lnSpc>
              <a:buFont typeface="+mj-lt"/>
              <a:buAutoNum type="arabicPeriod"/>
            </a:pPr>
            <a:r>
              <a:rPr lang="en-US" b="1" dirty="0" smtClean="0">
                <a:latin typeface="BatangChe" panose="02030609000101010101" pitchFamily="49" charset="-127"/>
                <a:ea typeface="BatangChe" panose="02030609000101010101" pitchFamily="49" charset="-127"/>
              </a:rPr>
              <a:t>1500 &lt; result</a:t>
            </a:r>
            <a:endParaRPr lang="en-US" b="1" dirty="0">
              <a:latin typeface="BatangChe" panose="02030609000101010101" pitchFamily="49" charset="-127"/>
              <a:ea typeface="BatangChe" panose="02030609000101010101" pitchFamily="49" charset="-127"/>
            </a:endParaRPr>
          </a:p>
        </p:txBody>
      </p:sp>
    </p:spTree>
    <p:extLst>
      <p:ext uri="{BB962C8B-B14F-4D97-AF65-F5344CB8AC3E}">
        <p14:creationId xmlns:p14="http://schemas.microsoft.com/office/powerpoint/2010/main" val="38944009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Transferrable objects</a:t>
            </a:r>
          </a:p>
        </p:txBody>
      </p:sp>
      <p:sp>
        <p:nvSpPr>
          <p:cNvPr id="5" name="Text Placeholder 4"/>
          <p:cNvSpPr>
            <a:spLocks noGrp="1"/>
          </p:cNvSpPr>
          <p:nvPr>
            <p:ph type="body" sz="quarter" idx="10"/>
          </p:nvPr>
        </p:nvSpPr>
        <p:spPr>
          <a:xfrm>
            <a:off x="389437" y="1182190"/>
            <a:ext cx="8363937" cy="3231654"/>
          </a:xfrm>
        </p:spPr>
        <p:txBody>
          <a:bodyPr/>
          <a:lstStyle/>
          <a:p>
            <a:r>
              <a:rPr lang="en-US" sz="2800" dirty="0" err="1"/>
              <a:t>postMessage</a:t>
            </a:r>
            <a:r>
              <a:rPr lang="en-US" sz="2800" dirty="0" smtClean="0"/>
              <a:t>() can </a:t>
            </a:r>
            <a:r>
              <a:rPr lang="en-US" sz="2800" dirty="0"/>
              <a:t>get File, Blob, </a:t>
            </a:r>
            <a:r>
              <a:rPr lang="en-US" sz="2800" dirty="0" err="1"/>
              <a:t>ArrayBuffer</a:t>
            </a:r>
            <a:r>
              <a:rPr lang="en-US" sz="2800" dirty="0"/>
              <a:t>, </a:t>
            </a:r>
            <a:r>
              <a:rPr lang="en-US" sz="2800" dirty="0" smtClean="0"/>
              <a:t>string and </a:t>
            </a:r>
            <a:r>
              <a:rPr lang="en-US" sz="2800" dirty="0"/>
              <a:t>JSON </a:t>
            </a:r>
            <a:r>
              <a:rPr lang="en-US" sz="2800" dirty="0" smtClean="0"/>
              <a:t>objects.</a:t>
            </a:r>
          </a:p>
          <a:p>
            <a:endParaRPr lang="en-US" sz="1200" dirty="0"/>
          </a:p>
          <a:p>
            <a:r>
              <a:rPr lang="en-US" sz="2800" b="1" dirty="0" smtClean="0"/>
              <a:t>Transferable </a:t>
            </a:r>
            <a:r>
              <a:rPr lang="en-US" sz="2800" b="1" dirty="0"/>
              <a:t>Objects</a:t>
            </a:r>
            <a:r>
              <a:rPr lang="en-US" sz="2800" dirty="0"/>
              <a:t>, data is transferred from one context to another. It is </a:t>
            </a:r>
            <a:r>
              <a:rPr lang="en-US" sz="2800" b="1" dirty="0"/>
              <a:t>zero-copy</a:t>
            </a:r>
            <a:r>
              <a:rPr lang="en-US" sz="2800" dirty="0"/>
              <a:t>, which vastly </a:t>
            </a:r>
            <a:r>
              <a:rPr lang="en-US" sz="2800" b="1" dirty="0"/>
              <a:t>improves the performance </a:t>
            </a:r>
            <a:r>
              <a:rPr lang="en-US" sz="2800" dirty="0"/>
              <a:t>of sending data to a Worker</a:t>
            </a:r>
            <a:r>
              <a:rPr lang="en-US" sz="2800" dirty="0" smtClean="0"/>
              <a:t>.</a:t>
            </a:r>
          </a:p>
          <a:p>
            <a:pPr lvl="1"/>
            <a:r>
              <a:rPr lang="en-US" sz="2000" dirty="0" smtClean="0">
                <a:latin typeface="+mn-lt"/>
              </a:rPr>
              <a:t>Unlike </a:t>
            </a:r>
            <a:r>
              <a:rPr lang="en-US" sz="2000" dirty="0">
                <a:latin typeface="+mn-lt"/>
              </a:rPr>
              <a:t>pass-by-reference, the 'version' from the calling context is </a:t>
            </a:r>
            <a:r>
              <a:rPr lang="en-US" sz="2000" b="1" dirty="0">
                <a:latin typeface="+mn-lt"/>
              </a:rPr>
              <a:t>no longer available</a:t>
            </a:r>
            <a:r>
              <a:rPr lang="en-US" sz="2000" dirty="0">
                <a:latin typeface="+mn-lt"/>
              </a:rPr>
              <a:t> once transferred to the new context.</a:t>
            </a:r>
            <a:endParaRPr lang="en-US" sz="2000" dirty="0" smtClean="0">
              <a:latin typeface="+mn-lt"/>
            </a:endParaRPr>
          </a:p>
        </p:txBody>
      </p:sp>
      <p:sp>
        <p:nvSpPr>
          <p:cNvPr id="8" name="Rectangle 7"/>
          <p:cNvSpPr/>
          <p:nvPr/>
        </p:nvSpPr>
        <p:spPr>
          <a:xfrm>
            <a:off x="875819" y="4824013"/>
            <a:ext cx="7139773" cy="1338828"/>
          </a:xfrm>
          <a:prstGeom prst="rect">
            <a:avLst/>
          </a:prstGeom>
        </p:spPr>
        <p:txBody>
          <a:bodyPr wrap="square">
            <a:spAutoFit/>
          </a:bodyPr>
          <a:lstStyle/>
          <a:p>
            <a:pPr>
              <a:lnSpc>
                <a:spcPct val="150000"/>
              </a:lnSpc>
            </a:pPr>
            <a:r>
              <a:rPr lang="en-US" dirty="0" err="1">
                <a:latin typeface="Consolas" panose="020B0609020204030204" pitchFamily="49" charset="0"/>
                <a:cs typeface="Consolas" panose="020B0609020204030204" pitchFamily="49" charset="0"/>
              </a:rPr>
              <a:t>worker.postMessage</a:t>
            </a:r>
            <a:r>
              <a:rPr lang="en-US" dirty="0" smtClean="0">
                <a:latin typeface="Consolas" panose="020B0609020204030204" pitchFamily="49" charset="0"/>
                <a:cs typeface="Consolas" panose="020B0609020204030204" pitchFamily="49" charset="0"/>
              </a:rPr>
              <a:t>(</a:t>
            </a:r>
          </a:p>
          <a:p>
            <a:pPr>
              <a:lnSpc>
                <a:spcPct val="150000"/>
              </a:lnSpc>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data</a:t>
            </a:r>
            <a:r>
              <a:rPr lang="en-US" dirty="0">
                <a:latin typeface="Consolas" panose="020B0609020204030204" pitchFamily="49" charset="0"/>
                <a:cs typeface="Consolas" panose="020B0609020204030204" pitchFamily="49" charset="0"/>
              </a:rPr>
              <a:t>: int8View, </a:t>
            </a:r>
            <a:r>
              <a:rPr lang="en-US" b="1" dirty="0" err="1">
                <a:latin typeface="Consolas" panose="020B0609020204030204" pitchFamily="49" charset="0"/>
                <a:cs typeface="Consolas" panose="020B0609020204030204" pitchFamily="49" charset="0"/>
              </a:rPr>
              <a:t>moreData</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anotherBuffer</a:t>
            </a:r>
            <a:r>
              <a:rPr lang="en-US" dirty="0">
                <a:latin typeface="Consolas" panose="020B0609020204030204" pitchFamily="49" charset="0"/>
                <a:cs typeface="Consolas" panose="020B0609020204030204" pitchFamily="49" charset="0"/>
              </a:rPr>
              <a:t>},</a:t>
            </a:r>
          </a:p>
          <a:p>
            <a:pPr>
              <a:lnSpc>
                <a:spcPct val="150000"/>
              </a:lnSpc>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int8View.buffer, </a:t>
            </a:r>
            <a:r>
              <a:rPr lang="en-US" dirty="0" err="1">
                <a:latin typeface="Consolas" panose="020B0609020204030204" pitchFamily="49" charset="0"/>
                <a:cs typeface="Consolas" panose="020B0609020204030204" pitchFamily="49" charset="0"/>
              </a:rPr>
              <a:t>anotherBuffer</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pic>
        <p:nvPicPr>
          <p:cNvPr id="2052" name="Picture 4" descr="http://www.w3.org/html/logo/downloads/HTML5_Logo_512.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4323" y="5493427"/>
            <a:ext cx="1199677" cy="119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454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Loading External Scripts</a:t>
            </a:r>
          </a:p>
        </p:txBody>
      </p:sp>
      <p:sp>
        <p:nvSpPr>
          <p:cNvPr id="5" name="Text Placeholder 4"/>
          <p:cNvSpPr>
            <a:spLocks noGrp="1"/>
          </p:cNvSpPr>
          <p:nvPr>
            <p:ph type="body" sz="quarter" idx="10"/>
          </p:nvPr>
        </p:nvSpPr>
        <p:spPr>
          <a:xfrm>
            <a:off x="389437" y="1182190"/>
            <a:ext cx="8363937" cy="830997"/>
          </a:xfrm>
        </p:spPr>
        <p:txBody>
          <a:bodyPr/>
          <a:lstStyle/>
          <a:p>
            <a:r>
              <a:rPr lang="en-US" dirty="0"/>
              <a:t>You can load external script files or libraries into a worker with the </a:t>
            </a:r>
            <a:r>
              <a:rPr lang="en-US" dirty="0" err="1"/>
              <a:t>importScripts</a:t>
            </a:r>
            <a:r>
              <a:rPr lang="en-US" dirty="0"/>
              <a:t>() function. </a:t>
            </a:r>
          </a:p>
        </p:txBody>
      </p:sp>
      <p:sp>
        <p:nvSpPr>
          <p:cNvPr id="9" name="Rectangle 8"/>
          <p:cNvSpPr/>
          <p:nvPr/>
        </p:nvSpPr>
        <p:spPr>
          <a:xfrm>
            <a:off x="911382" y="2787134"/>
            <a:ext cx="7321235" cy="461665"/>
          </a:xfrm>
          <a:prstGeom prst="rect">
            <a:avLst/>
          </a:prstGeom>
        </p:spPr>
        <p:txBody>
          <a:bodyPr wrap="none">
            <a:spAutoFit/>
          </a:bodyPr>
          <a:lstStyle/>
          <a:p>
            <a:r>
              <a:rPr lang="en-US" sz="2400" dirty="0" err="1">
                <a:latin typeface="Consolas" panose="020B0609020204030204" pitchFamily="49" charset="0"/>
                <a:cs typeface="Consolas" panose="020B0609020204030204" pitchFamily="49" charset="0"/>
              </a:rPr>
              <a:t>importScripts</a:t>
            </a:r>
            <a:r>
              <a:rPr lang="en-US" sz="2400" dirty="0">
                <a:latin typeface="Consolas" panose="020B0609020204030204" pitchFamily="49" charset="0"/>
                <a:cs typeface="Consolas" panose="020B0609020204030204" pitchFamily="49" charset="0"/>
              </a:rPr>
              <a:t>(</a:t>
            </a:r>
            <a:r>
              <a:rPr lang="en-US" sz="2400" dirty="0">
                <a:solidFill>
                  <a:srgbClr val="C00000"/>
                </a:solidFill>
                <a:latin typeface="Consolas" panose="020B0609020204030204" pitchFamily="49" charset="0"/>
                <a:cs typeface="Consolas" panose="020B0609020204030204" pitchFamily="49" charset="0"/>
              </a:rPr>
              <a:t>'script1.js'</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'script2.js'</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4065805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Inline Workers</a:t>
            </a:r>
          </a:p>
        </p:txBody>
      </p:sp>
      <p:sp>
        <p:nvSpPr>
          <p:cNvPr id="5" name="Text Placeholder 4"/>
          <p:cNvSpPr>
            <a:spLocks noGrp="1"/>
          </p:cNvSpPr>
          <p:nvPr>
            <p:ph type="body" sz="quarter" idx="10"/>
          </p:nvPr>
        </p:nvSpPr>
        <p:spPr>
          <a:xfrm>
            <a:off x="389437" y="1182190"/>
            <a:ext cx="8363937" cy="2105192"/>
          </a:xfrm>
        </p:spPr>
        <p:txBody>
          <a:bodyPr/>
          <a:lstStyle/>
          <a:p>
            <a:r>
              <a:rPr lang="en-US" b="1" dirty="0"/>
              <a:t>Blob</a:t>
            </a:r>
            <a:r>
              <a:rPr lang="en-US" dirty="0" smtClean="0"/>
              <a:t>() can </a:t>
            </a:r>
            <a:r>
              <a:rPr lang="en-US" dirty="0"/>
              <a:t>"inline" your worker in the same HTML file as your main logic by creating a URL handle to the worker code as a </a:t>
            </a:r>
            <a:r>
              <a:rPr lang="en-US" dirty="0" smtClean="0"/>
              <a:t>string.</a:t>
            </a:r>
          </a:p>
          <a:p>
            <a:pPr lvl="1"/>
            <a:r>
              <a:rPr lang="en-US" sz="1800" dirty="0">
                <a:solidFill>
                  <a:srgbClr val="222222"/>
                </a:solidFill>
                <a:latin typeface="Open Sans"/>
              </a:rPr>
              <a:t>In Chrome, there's a nice page to view all of the created blob URLs: </a:t>
            </a:r>
            <a:r>
              <a:rPr lang="en-US" sz="1800" b="1" dirty="0">
                <a:solidFill>
                  <a:srgbClr val="222222"/>
                </a:solidFill>
                <a:latin typeface="Source Code Pro"/>
              </a:rPr>
              <a:t>chrome://blob-internals/</a:t>
            </a:r>
            <a:r>
              <a:rPr lang="en-US" sz="1100" b="1" dirty="0">
                <a:solidFill>
                  <a:schemeClr val="tx1"/>
                </a:solidFill>
              </a:rPr>
              <a:t> </a:t>
            </a:r>
            <a:endParaRPr lang="en-US" sz="4000" b="1" dirty="0">
              <a:solidFill>
                <a:schemeClr val="tx1"/>
              </a:solidFill>
              <a:latin typeface="Arial" panose="020B0604020202020204" pitchFamily="34" charset="0"/>
            </a:endParaRPr>
          </a:p>
          <a:p>
            <a:pPr lvl="1"/>
            <a:endParaRPr lang="en-US" sz="1800" dirty="0"/>
          </a:p>
        </p:txBody>
      </p:sp>
      <p:sp>
        <p:nvSpPr>
          <p:cNvPr id="7" name="Rectangle 6"/>
          <p:cNvSpPr/>
          <p:nvPr/>
        </p:nvSpPr>
        <p:spPr>
          <a:xfrm>
            <a:off x="389436" y="3287382"/>
            <a:ext cx="8754564" cy="286232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blob</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Blob([</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onmessage</a:t>
            </a:r>
            <a:r>
              <a:rPr lang="en-US" dirty="0">
                <a:solidFill>
                  <a:srgbClr val="A31515"/>
                </a:solidFill>
                <a:highlight>
                  <a:srgbClr val="FFFFFF"/>
                </a:highlight>
                <a:latin typeface="Consolas" panose="020B0609020204030204" pitchFamily="49" charset="0"/>
              </a:rPr>
              <a:t> = function(e) { </a:t>
            </a:r>
            <a:r>
              <a:rPr lang="en-US" dirty="0" err="1">
                <a:solidFill>
                  <a:srgbClr val="A31515"/>
                </a:solidFill>
                <a:highlight>
                  <a:srgbClr val="FFFFFF"/>
                </a:highlight>
                <a:latin typeface="Consolas" panose="020B0609020204030204" pitchFamily="49" charset="0"/>
              </a:rPr>
              <a:t>postMessage</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msg</a:t>
            </a:r>
            <a:r>
              <a:rPr lang="en-US" dirty="0">
                <a:solidFill>
                  <a:srgbClr val="A31515"/>
                </a:solidFill>
                <a:highlight>
                  <a:srgbClr val="FFFFFF"/>
                </a:highlight>
                <a:latin typeface="Consolas" panose="020B0609020204030204" pitchFamily="49" charset="0"/>
              </a:rPr>
              <a:t> from worker'); }"</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Obtain a blob URL reference to our worker 'file'.</a:t>
            </a:r>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blobURL</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window.URL.createObjectURL</a:t>
            </a:r>
            <a:r>
              <a:rPr lang="en-US" dirty="0">
                <a:solidFill>
                  <a:srgbClr val="000000"/>
                </a:solidFill>
                <a:highlight>
                  <a:srgbClr val="FFFFFF"/>
                </a:highlight>
                <a:latin typeface="Consolas" panose="020B0609020204030204" pitchFamily="49" charset="0"/>
              </a:rPr>
              <a:t>(blob);</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worker</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Worker(</a:t>
            </a:r>
            <a:r>
              <a:rPr lang="en-US" b="1" dirty="0" err="1">
                <a:solidFill>
                  <a:srgbClr val="000000"/>
                </a:solidFill>
                <a:highlight>
                  <a:srgbClr val="FFFFFF"/>
                </a:highlight>
                <a:latin typeface="Consolas" panose="020B0609020204030204" pitchFamily="49" charset="0"/>
              </a:rPr>
              <a:t>blobURL</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worker.onmessage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(e)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e.data</a:t>
            </a:r>
            <a:r>
              <a:rPr lang="en-US" dirty="0">
                <a:solidFill>
                  <a:srgbClr val="008000"/>
                </a:solidFill>
                <a:highlight>
                  <a:srgbClr val="FFFFFF"/>
                </a:highlight>
                <a:latin typeface="Consolas" panose="020B0609020204030204" pitchFamily="49" charset="0"/>
              </a:rPr>
              <a:t> == '</a:t>
            </a:r>
            <a:r>
              <a:rPr lang="en-US" dirty="0" err="1">
                <a:solidFill>
                  <a:srgbClr val="008000"/>
                </a:solidFill>
                <a:highlight>
                  <a:srgbClr val="FFFFFF"/>
                </a:highlight>
                <a:latin typeface="Consolas" panose="020B0609020204030204" pitchFamily="49" charset="0"/>
              </a:rPr>
              <a:t>msg</a:t>
            </a:r>
            <a:r>
              <a:rPr lang="en-US" dirty="0">
                <a:solidFill>
                  <a:srgbClr val="008000"/>
                </a:solidFill>
                <a:highlight>
                  <a:srgbClr val="FFFFFF"/>
                </a:highlight>
                <a:latin typeface="Consolas" panose="020B0609020204030204" pitchFamily="49" charset="0"/>
              </a:rPr>
              <a:t> from </a:t>
            </a:r>
            <a:r>
              <a:rPr lang="en-US" dirty="0" smtClean="0">
                <a:solidFill>
                  <a:srgbClr val="008000"/>
                </a:solidFill>
                <a:highlight>
                  <a:srgbClr val="FFFFFF"/>
                </a:highlight>
                <a:latin typeface="Consolas" panose="020B0609020204030204" pitchFamily="49" charset="0"/>
              </a:rPr>
              <a:t>worker'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worker.postMessage</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msg</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Start the worker</a:t>
            </a:r>
            <a:endParaRPr lang="en-US" dirty="0"/>
          </a:p>
        </p:txBody>
      </p:sp>
    </p:spTree>
    <p:extLst>
      <p:ext uri="{BB962C8B-B14F-4D97-AF65-F5344CB8AC3E}">
        <p14:creationId xmlns:p14="http://schemas.microsoft.com/office/powerpoint/2010/main" val="418726494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Errors</a:t>
            </a:r>
          </a:p>
        </p:txBody>
      </p:sp>
      <p:sp>
        <p:nvSpPr>
          <p:cNvPr id="5" name="Text Placeholder 4"/>
          <p:cNvSpPr>
            <a:spLocks noGrp="1"/>
          </p:cNvSpPr>
          <p:nvPr>
            <p:ph type="body" sz="quarter" idx="10"/>
          </p:nvPr>
        </p:nvSpPr>
        <p:spPr>
          <a:xfrm>
            <a:off x="389437" y="1182190"/>
            <a:ext cx="8363937" cy="2856167"/>
          </a:xfrm>
        </p:spPr>
        <p:txBody>
          <a:bodyPr/>
          <a:lstStyle/>
          <a:p>
            <a:r>
              <a:rPr lang="en-US" sz="2800" dirty="0"/>
              <a:t>If an error occurs while a worker is executing, the an </a:t>
            </a:r>
            <a:r>
              <a:rPr lang="en-US" sz="2800" dirty="0" err="1"/>
              <a:t>ErrorEvent</a:t>
            </a:r>
            <a:r>
              <a:rPr lang="en-US" sz="2800" dirty="0"/>
              <a:t> is fired</a:t>
            </a:r>
            <a:r>
              <a:rPr lang="en-US" sz="2800" dirty="0" smtClean="0"/>
              <a:t>.</a:t>
            </a:r>
          </a:p>
          <a:p>
            <a:endParaRPr lang="en-US" sz="1200" dirty="0"/>
          </a:p>
          <a:p>
            <a:r>
              <a:rPr lang="en-US" sz="2800" dirty="0"/>
              <a:t>The interface contains three useful properties for figuring out what went wrong: </a:t>
            </a:r>
            <a:endParaRPr lang="en-US" sz="2800" dirty="0" smtClean="0"/>
          </a:p>
          <a:p>
            <a:pPr lvl="1"/>
            <a:r>
              <a:rPr lang="en-US" sz="2000" dirty="0" smtClean="0"/>
              <a:t>filename</a:t>
            </a:r>
          </a:p>
          <a:p>
            <a:pPr lvl="1"/>
            <a:r>
              <a:rPr lang="en-US" sz="2000" dirty="0" err="1" smtClean="0"/>
              <a:t>lineno</a:t>
            </a:r>
            <a:endParaRPr lang="en-US" sz="2000" dirty="0" smtClean="0"/>
          </a:p>
          <a:p>
            <a:pPr lvl="1"/>
            <a:r>
              <a:rPr lang="en-US" sz="2000" dirty="0" smtClean="0"/>
              <a:t>message</a:t>
            </a:r>
            <a:endParaRPr lang="en-US" sz="2000" dirty="0"/>
          </a:p>
        </p:txBody>
      </p:sp>
      <p:sp>
        <p:nvSpPr>
          <p:cNvPr id="7" name="Rectangle 6"/>
          <p:cNvSpPr/>
          <p:nvPr/>
        </p:nvSpPr>
        <p:spPr>
          <a:xfrm>
            <a:off x="632627" y="4200306"/>
            <a:ext cx="8120747" cy="2308324"/>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 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onError</a:t>
            </a:r>
            <a:r>
              <a:rPr lang="en-US" sz="1600" dirty="0">
                <a:solidFill>
                  <a:srgbClr val="000000"/>
                </a:solidFill>
                <a:highlight>
                  <a:srgbClr val="FFFFFF"/>
                </a:highlight>
                <a:latin typeface="Consolas" panose="020B0609020204030204" pitchFamily="49" charset="0"/>
              </a:rPr>
              <a:t>(e)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document.getElementById</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'error'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textContent</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'ERROR: Line '</a:t>
            </a:r>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e.lineno</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 in '</a:t>
            </a:r>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e.filename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r>
              <a:rPr lang="en-US" sz="1600" b="1" dirty="0" err="1">
                <a:solidFill>
                  <a:srgbClr val="000000"/>
                </a:solidFill>
                <a:highlight>
                  <a:srgbClr val="FFFFFF"/>
                </a:highlight>
                <a:latin typeface="Consolas" panose="020B0609020204030204" pitchFamily="49" charset="0"/>
              </a:rPr>
              <a:t>e.message</a:t>
            </a:r>
            <a:endParaRPr lang="en-US" sz="1600" b="1"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].join(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onMsg</a:t>
            </a:r>
            <a:r>
              <a:rPr lang="en-US" sz="1600" dirty="0" smtClean="0">
                <a:solidFill>
                  <a:srgbClr val="000000"/>
                </a:solidFill>
                <a:highlight>
                  <a:srgbClr val="FFFFFF"/>
                </a:highlight>
                <a:latin typeface="Consolas" panose="020B0609020204030204" pitchFamily="49" charset="0"/>
              </a:rPr>
              <a:t>(e) { ... }</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worker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Worker(</a:t>
            </a:r>
            <a:r>
              <a:rPr lang="en-US" sz="1600" dirty="0">
                <a:solidFill>
                  <a:srgbClr val="A31515"/>
                </a:solidFill>
                <a:highlight>
                  <a:srgbClr val="FFFFFF"/>
                </a:highlight>
                <a:latin typeface="Consolas" panose="020B0609020204030204" pitchFamily="49" charset="0"/>
              </a:rPr>
              <a:t>'workerWithError.js'</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worker.addEventListener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'message'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onMsg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worker.addEventListener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'error'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onError</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false</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2847726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a:t>
            </a:r>
            <a:r>
              <a:rPr lang="en-US" dirty="0" smtClean="0"/>
              <a:t>Workers</a:t>
            </a:r>
            <a:endParaRPr lang="en-US" dirty="0"/>
          </a:p>
        </p:txBody>
      </p:sp>
      <p:sp>
        <p:nvSpPr>
          <p:cNvPr id="5" name="Text Placeholder 4"/>
          <p:cNvSpPr>
            <a:spLocks noGrp="1"/>
          </p:cNvSpPr>
          <p:nvPr>
            <p:ph type="body" sz="quarter" idx="10"/>
          </p:nvPr>
        </p:nvSpPr>
        <p:spPr>
          <a:xfrm>
            <a:off x="389437" y="1182190"/>
            <a:ext cx="8363937" cy="1246495"/>
          </a:xfrm>
        </p:spPr>
        <p:txBody>
          <a:bodyPr/>
          <a:lstStyle/>
          <a:p>
            <a:r>
              <a:rPr lang="en-US" dirty="0" smtClean="0"/>
              <a:t>Allow </a:t>
            </a:r>
            <a:r>
              <a:rPr lang="en-US" dirty="0"/>
              <a:t>any script from the </a:t>
            </a:r>
            <a:r>
              <a:rPr lang="en-US" b="1" dirty="0"/>
              <a:t>same </a:t>
            </a:r>
            <a:r>
              <a:rPr lang="en-US" b="1" dirty="0" smtClean="0"/>
              <a:t>origin / domain </a:t>
            </a:r>
            <a:r>
              <a:rPr lang="en-US" dirty="0"/>
              <a:t>to obtain a </a:t>
            </a:r>
            <a:r>
              <a:rPr lang="en-US" b="1" dirty="0"/>
              <a:t>reference</a:t>
            </a:r>
            <a:r>
              <a:rPr lang="en-US" dirty="0"/>
              <a:t> to the </a:t>
            </a:r>
            <a:r>
              <a:rPr lang="en-US" b="1" dirty="0"/>
              <a:t>worker</a:t>
            </a:r>
            <a:r>
              <a:rPr lang="en-US" dirty="0"/>
              <a:t> and </a:t>
            </a:r>
            <a:r>
              <a:rPr lang="en-US" b="1" dirty="0"/>
              <a:t>communicate</a:t>
            </a:r>
            <a:r>
              <a:rPr lang="en-US" dirty="0"/>
              <a:t> with it. </a:t>
            </a:r>
          </a:p>
        </p:txBody>
      </p:sp>
    </p:spTree>
    <p:extLst>
      <p:ext uri="{BB962C8B-B14F-4D97-AF65-F5344CB8AC3E}">
        <p14:creationId xmlns:p14="http://schemas.microsoft.com/office/powerpoint/2010/main" val="270579973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 </a:t>
            </a:r>
            <a:r>
              <a:rPr lang="en-US" dirty="0" smtClean="0"/>
              <a:t>Use Cases</a:t>
            </a:r>
            <a:endParaRPr lang="en-US" dirty="0"/>
          </a:p>
        </p:txBody>
      </p:sp>
      <p:sp>
        <p:nvSpPr>
          <p:cNvPr id="5" name="Text Placeholder 4"/>
          <p:cNvSpPr>
            <a:spLocks noGrp="1"/>
          </p:cNvSpPr>
          <p:nvPr>
            <p:ph type="body" sz="quarter" idx="10"/>
          </p:nvPr>
        </p:nvSpPr>
        <p:spPr>
          <a:xfrm>
            <a:off x="389437" y="1182190"/>
            <a:ext cx="8363937" cy="4653582"/>
          </a:xfrm>
        </p:spPr>
        <p:txBody>
          <a:bodyPr/>
          <a:lstStyle/>
          <a:p>
            <a:pPr fontAlgn="base"/>
            <a:r>
              <a:rPr lang="en-US" sz="2400" dirty="0"/>
              <a:t>Generating or parsing/rendering a PDF</a:t>
            </a:r>
            <a:r>
              <a:rPr lang="en-US" sz="2400" dirty="0" smtClean="0"/>
              <a:t>.</a:t>
            </a:r>
          </a:p>
          <a:p>
            <a:pPr fontAlgn="base"/>
            <a:endParaRPr lang="en-US" sz="1200" dirty="0"/>
          </a:p>
          <a:p>
            <a:pPr fontAlgn="base"/>
            <a:r>
              <a:rPr lang="en-US" sz="2400" dirty="0"/>
              <a:t>Compressing an image to a custom file format (JPEG, etc</a:t>
            </a:r>
            <a:r>
              <a:rPr lang="en-US" sz="2400" dirty="0" smtClean="0"/>
              <a:t>.).</a:t>
            </a:r>
          </a:p>
          <a:p>
            <a:pPr fontAlgn="base"/>
            <a:endParaRPr lang="en-US" sz="1200" dirty="0"/>
          </a:p>
          <a:p>
            <a:pPr fontAlgn="base"/>
            <a:r>
              <a:rPr lang="en-US" sz="2400" dirty="0"/>
              <a:t>Compute an A* path inside a game</a:t>
            </a:r>
            <a:r>
              <a:rPr lang="en-US" sz="2400" dirty="0" smtClean="0"/>
              <a:t>.</a:t>
            </a:r>
          </a:p>
          <a:p>
            <a:pPr fontAlgn="base"/>
            <a:endParaRPr lang="en-US" sz="1200" dirty="0"/>
          </a:p>
          <a:p>
            <a:pPr fontAlgn="base"/>
            <a:r>
              <a:rPr lang="en-US" sz="2400" dirty="0"/>
              <a:t>Lookup a word in a database for a spell checker in a text editor</a:t>
            </a:r>
            <a:r>
              <a:rPr lang="en-US" sz="2400" dirty="0" smtClean="0"/>
              <a:t>.</a:t>
            </a:r>
          </a:p>
          <a:p>
            <a:pPr fontAlgn="base"/>
            <a:endParaRPr lang="en-US" sz="1200" dirty="0"/>
          </a:p>
          <a:p>
            <a:pPr fontAlgn="base"/>
            <a:r>
              <a:rPr lang="en-US" sz="2400" dirty="0"/>
              <a:t>Load and parse some resources inside a </a:t>
            </a:r>
            <a:r>
              <a:rPr lang="en-US" sz="2400" dirty="0" smtClean="0"/>
              <a:t>game.</a:t>
            </a:r>
          </a:p>
          <a:p>
            <a:pPr fontAlgn="base"/>
            <a:endParaRPr lang="en-US" sz="1200" dirty="0"/>
          </a:p>
          <a:p>
            <a:pPr fontAlgn="base"/>
            <a:r>
              <a:rPr lang="en-US" sz="2400" dirty="0"/>
              <a:t>Perform general complex computations in the background and log that remotely</a:t>
            </a:r>
            <a:r>
              <a:rPr lang="en-US" sz="2400" dirty="0" smtClean="0"/>
              <a:t>.</a:t>
            </a:r>
          </a:p>
          <a:p>
            <a:pPr fontAlgn="base"/>
            <a:endParaRPr lang="en-US" sz="1200" dirty="0"/>
          </a:p>
          <a:p>
            <a:pPr fontAlgn="base"/>
            <a:r>
              <a:rPr lang="en-US" sz="2400" dirty="0"/>
              <a:t>And many others</a:t>
            </a:r>
            <a:r>
              <a:rPr lang="en-US" sz="2400" dirty="0" smtClean="0"/>
              <a:t>…</a:t>
            </a:r>
            <a:endParaRPr lang="en-US" sz="2400" dirty="0"/>
          </a:p>
        </p:txBody>
      </p:sp>
    </p:spTree>
    <p:extLst>
      <p:ext uri="{BB962C8B-B14F-4D97-AF65-F5344CB8AC3E}">
        <p14:creationId xmlns:p14="http://schemas.microsoft.com/office/powerpoint/2010/main" val="24008864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smtClean="0">
                <a:ln w="9525">
                  <a:solidFill>
                    <a:schemeClr val="bg1"/>
                  </a:solidFill>
                  <a:prstDash val="solid"/>
                </a:ln>
                <a:effectLst>
                  <a:outerShdw blurRad="12700" dist="38100" dir="2700000" algn="tl" rotWithShape="0">
                    <a:schemeClr val="bg1">
                      <a:lumMod val="50000"/>
                    </a:schemeClr>
                  </a:outerShdw>
                </a:effectLst>
              </a:rPr>
              <a:t>Web Worker</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2206602467"/>
      </p:ext>
    </p:extLst>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Operative.js</a:t>
            </a:r>
            <a:endParaRPr lang="en-US" dirty="0"/>
          </a:p>
        </p:txBody>
      </p:sp>
      <p:sp>
        <p:nvSpPr>
          <p:cNvPr id="3" name="Text Placeholder 2"/>
          <p:cNvSpPr>
            <a:spLocks noGrp="1"/>
          </p:cNvSpPr>
          <p:nvPr>
            <p:ph type="body" sz="quarter" idx="10"/>
          </p:nvPr>
        </p:nvSpPr>
        <p:spPr>
          <a:xfrm>
            <a:off x="389437" y="1182190"/>
            <a:ext cx="8363937" cy="830997"/>
          </a:xfrm>
        </p:spPr>
        <p:txBody>
          <a:bodyPr/>
          <a:lstStyle/>
          <a:p>
            <a:r>
              <a:rPr lang="en-US" dirty="0"/>
              <a:t>Operative is a small JS utility for seamlessly creating Web Worker scripts</a:t>
            </a:r>
            <a:r>
              <a:rPr lang="en-US" dirty="0" smtClean="0"/>
              <a:t>.</a:t>
            </a:r>
          </a:p>
        </p:txBody>
      </p:sp>
      <p:sp>
        <p:nvSpPr>
          <p:cNvPr id="4" name="Rectangle 3"/>
          <p:cNvSpPr/>
          <p:nvPr/>
        </p:nvSpPr>
        <p:spPr>
          <a:xfrm>
            <a:off x="826850" y="2600954"/>
            <a:ext cx="7848702" cy="286232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calculator = operative({</a:t>
            </a:r>
          </a:p>
          <a:p>
            <a:r>
              <a:rPr lang="en-US" dirty="0">
                <a:solidFill>
                  <a:srgbClr val="000000"/>
                </a:solidFill>
                <a:highlight>
                  <a:srgbClr val="FFFFFF"/>
                </a:highlight>
                <a:latin typeface="Consolas" panose="020B0609020204030204" pitchFamily="49" charset="0"/>
              </a:rPr>
              <a:t>    add: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 b)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 + b;</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Calc</a:t>
            </a:r>
            <a:r>
              <a:rPr lang="en-US" dirty="0">
                <a:solidFill>
                  <a:srgbClr val="008000"/>
                </a:solidFill>
                <a:highlight>
                  <a:srgbClr val="FFFFFF"/>
                </a:highlight>
                <a:latin typeface="Consolas" panose="020B0609020204030204" pitchFamily="49" charset="0"/>
              </a:rPr>
              <a:t> on web worker and return the result to UI thread.</a:t>
            </a:r>
          </a:p>
          <a:p>
            <a:r>
              <a:rPr lang="en-US" dirty="0" err="1">
                <a:solidFill>
                  <a:srgbClr val="000000"/>
                </a:solidFill>
                <a:highlight>
                  <a:srgbClr val="FFFFFF"/>
                </a:highlight>
                <a:latin typeface="Consolas" panose="020B0609020204030204" pitchFamily="49" charset="0"/>
              </a:rPr>
              <a:t>calculator.add</a:t>
            </a:r>
            <a:r>
              <a:rPr lang="en-US" dirty="0">
                <a:solidFill>
                  <a:srgbClr val="000000"/>
                </a:solidFill>
                <a:highlight>
                  <a:srgbClr val="FFFFFF"/>
                </a:highlight>
                <a:latin typeface="Consolas" panose="020B0609020204030204" pitchFamily="49" charset="0"/>
              </a:rPr>
              <a:t>(1, 2,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(result) {</a:t>
            </a:r>
          </a:p>
          <a:p>
            <a:r>
              <a:rPr lang="en-US" dirty="0">
                <a:solidFill>
                  <a:srgbClr val="000000"/>
                </a:solidFill>
                <a:highlight>
                  <a:srgbClr val="FFFFFF"/>
                </a:highlight>
                <a:latin typeface="Consolas" panose="020B0609020204030204" pitchFamily="49" charset="0"/>
              </a:rPr>
              <a:t>    result; </a:t>
            </a:r>
            <a:r>
              <a:rPr lang="en-US" dirty="0">
                <a:solidFill>
                  <a:srgbClr val="008000"/>
                </a:solidFill>
                <a:highlight>
                  <a:srgbClr val="FFFFFF"/>
                </a:highlight>
                <a:latin typeface="Consolas" panose="020B0609020204030204" pitchFamily="49" charset="0"/>
              </a:rPr>
              <a:t>// =&gt; 3</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79651124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a:ln w="9525">
                  <a:solidFill>
                    <a:schemeClr val="bg1"/>
                  </a:solidFill>
                  <a:prstDash val="solid"/>
                </a:ln>
                <a:effectLst>
                  <a:outerShdw blurRad="12700" dist="38100" dir="2700000" algn="tl" rotWithShape="0">
                    <a:schemeClr val="bg1">
                      <a:lumMod val="50000"/>
                    </a:schemeClr>
                  </a:outerShdw>
                </a:effectLst>
              </a:rPr>
              <a:t>Operative.js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1803268025"/>
      </p:ext>
    </p:extLst>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b="1" dirty="0">
                <a:ln w="9525">
                  <a:solidFill>
                    <a:schemeClr val="bg1"/>
                  </a:solidFill>
                  <a:prstDash val="solid"/>
                </a:ln>
                <a:effectLst>
                  <a:outerShdw blurRad="12700" dist="38100" dir="2700000" algn="tl" rotWithShape="0">
                    <a:schemeClr val="bg1">
                      <a:lumMod val="50000"/>
                    </a:schemeClr>
                  </a:outerShdw>
                </a:effectLst>
                <a:latin typeface="Arial" pitchFamily="34" charset="0"/>
              </a:rPr>
              <a:t>Control Flow Libs</a:t>
            </a:r>
            <a:endParaRPr lang="en-US" sz="40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3164066894"/>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a:t>
            </a:r>
            <a:r>
              <a:rPr lang="en-US" dirty="0" err="1"/>
              <a:t>Async</a:t>
            </a:r>
            <a:r>
              <a:rPr lang="en-US" dirty="0"/>
              <a:t> Code</a:t>
            </a:r>
          </a:p>
        </p:txBody>
      </p:sp>
      <p:sp>
        <p:nvSpPr>
          <p:cNvPr id="5" name="Text Placeholder 4"/>
          <p:cNvSpPr>
            <a:spLocks noGrp="1"/>
          </p:cNvSpPr>
          <p:nvPr>
            <p:ph type="body" sz="quarter" idx="10"/>
          </p:nvPr>
        </p:nvSpPr>
        <p:spPr>
          <a:xfrm>
            <a:off x="389437" y="1182190"/>
            <a:ext cx="8363937" cy="830997"/>
          </a:xfrm>
        </p:spPr>
        <p:txBody>
          <a:bodyPr/>
          <a:lstStyle/>
          <a:p>
            <a:r>
              <a:rPr lang="en-US" dirty="0"/>
              <a:t>JavaScript’s most basic </a:t>
            </a:r>
            <a:r>
              <a:rPr lang="en-US" dirty="0" err="1"/>
              <a:t>async</a:t>
            </a:r>
            <a:r>
              <a:rPr lang="en-US" dirty="0"/>
              <a:t> functions are </a:t>
            </a:r>
            <a:r>
              <a:rPr lang="en-US" b="1" dirty="0" err="1"/>
              <a:t>setTimeout</a:t>
            </a:r>
            <a:r>
              <a:rPr lang="en-US" dirty="0"/>
              <a:t> and </a:t>
            </a:r>
            <a:r>
              <a:rPr lang="en-US" b="1" dirty="0" err="1"/>
              <a:t>setInterval</a:t>
            </a:r>
            <a:r>
              <a:rPr lang="en-US" dirty="0" smtClean="0"/>
              <a:t>.</a:t>
            </a:r>
          </a:p>
        </p:txBody>
      </p:sp>
      <p:sp>
        <p:nvSpPr>
          <p:cNvPr id="7" name="Rectangle 6"/>
          <p:cNvSpPr/>
          <p:nvPr/>
        </p:nvSpPr>
        <p:spPr>
          <a:xfrm>
            <a:off x="604387" y="5800636"/>
            <a:ext cx="793522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i="1" dirty="0">
                <a:latin typeface="Myriad Pro"/>
              </a:rPr>
              <a:t>This API does not guarantee that timers will run exactly on schedule. </a:t>
            </a:r>
            <a:r>
              <a:rPr lang="en-US" i="1" dirty="0" smtClean="0">
                <a:latin typeface="Myriad Pro"/>
              </a:rPr>
              <a:t/>
            </a:r>
            <a:br>
              <a:rPr lang="en-US" i="1" dirty="0" smtClean="0">
                <a:latin typeface="Myriad Pro"/>
              </a:rPr>
            </a:br>
            <a:r>
              <a:rPr lang="en-US" i="1" dirty="0" smtClean="0">
                <a:latin typeface="Myriad Pro"/>
              </a:rPr>
              <a:t>Delays </a:t>
            </a:r>
            <a:r>
              <a:rPr lang="en-US" i="1" dirty="0">
                <a:latin typeface="Myriad Pro"/>
              </a:rPr>
              <a:t>due to CPU load, other tasks, </a:t>
            </a:r>
            <a:r>
              <a:rPr lang="en-US" i="1" dirty="0" err="1">
                <a:latin typeface="Myriad Pro"/>
              </a:rPr>
              <a:t>etc</a:t>
            </a:r>
            <a:r>
              <a:rPr lang="en-US" i="1" dirty="0">
                <a:latin typeface="Myriad Pro"/>
              </a:rPr>
              <a:t>, are to be expected.</a:t>
            </a:r>
            <a:endParaRPr lang="en-US" dirty="0"/>
          </a:p>
        </p:txBody>
      </p:sp>
      <p:sp>
        <p:nvSpPr>
          <p:cNvPr id="8" name="Rectangle 7"/>
          <p:cNvSpPr/>
          <p:nvPr/>
        </p:nvSpPr>
        <p:spPr>
          <a:xfrm>
            <a:off x="704248" y="2485799"/>
            <a:ext cx="8049126" cy="2349554"/>
          </a:xfrm>
          <a:prstGeom prst="rect">
            <a:avLst/>
          </a:prstGeom>
        </p:spPr>
        <p:txBody>
          <a:bodyPr wrap="square">
            <a:spAutoFit/>
          </a:bodyPr>
          <a:lstStyle/>
          <a:p>
            <a:pPr>
              <a:lnSpc>
                <a:spcPct val="150000"/>
              </a:lnSpc>
            </a:pPr>
            <a:r>
              <a:rPr lang="en-US" sz="2000" dirty="0">
                <a:solidFill>
                  <a:srgbClr val="000000"/>
                </a:solidFill>
                <a:highlight>
                  <a:srgbClr val="FFFFFF"/>
                </a:highlight>
                <a:latin typeface="Consolas" panose="020B0609020204030204" pitchFamily="49" charset="0"/>
              </a:rPr>
              <a:t>console.log(</a:t>
            </a:r>
            <a:r>
              <a:rPr lang="en-US" sz="2000" dirty="0">
                <a:solidFill>
                  <a:srgbClr val="A31515"/>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150000"/>
              </a:lnSpc>
            </a:pPr>
            <a:r>
              <a:rPr lang="en-US" sz="2000" dirty="0" err="1">
                <a:solidFill>
                  <a:srgbClr val="000000"/>
                </a:solidFill>
                <a:highlight>
                  <a:srgbClr val="FFFFFF"/>
                </a:highlight>
                <a:latin typeface="Consolas" panose="020B0609020204030204" pitchFamily="49" charset="0"/>
              </a:rPr>
              <a:t>setTimeout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 { console.log(</a:t>
            </a:r>
            <a:r>
              <a:rPr lang="en-US" sz="2000" dirty="0">
                <a:solidFill>
                  <a:srgbClr val="A31515"/>
                </a:solidFill>
                <a:highlight>
                  <a:srgbClr val="FFFFFF"/>
                </a:highlight>
                <a:latin typeface="Consolas" panose="020B0609020204030204" pitchFamily="49" charset="0"/>
              </a:rPr>
              <a:t>"c"</a:t>
            </a:r>
            <a:r>
              <a:rPr lang="en-US" sz="2000" dirty="0">
                <a:solidFill>
                  <a:srgbClr val="000000"/>
                </a:solidFill>
                <a:highlight>
                  <a:srgbClr val="FFFFFF"/>
                </a:highlight>
                <a:latin typeface="Consolas" panose="020B0609020204030204" pitchFamily="49" charset="0"/>
              </a:rPr>
              <a:t>); }, 500);</a:t>
            </a:r>
          </a:p>
          <a:p>
            <a:pPr>
              <a:lnSpc>
                <a:spcPct val="150000"/>
              </a:lnSpc>
            </a:pPr>
            <a:r>
              <a:rPr lang="en-US" sz="2000" dirty="0" err="1">
                <a:solidFill>
                  <a:srgbClr val="000000"/>
                </a:solidFill>
                <a:highlight>
                  <a:srgbClr val="FFFFFF"/>
                </a:highlight>
                <a:latin typeface="Consolas" panose="020B0609020204030204" pitchFamily="49" charset="0"/>
              </a:rPr>
              <a:t>setTimeout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 { console.log(</a:t>
            </a:r>
            <a:r>
              <a:rPr lang="en-US" sz="2000" dirty="0">
                <a:solidFill>
                  <a:srgbClr val="A31515"/>
                </a:solidFill>
                <a:highlight>
                  <a:srgbClr val="FFFFFF"/>
                </a:highlight>
                <a:latin typeface="Consolas" panose="020B0609020204030204" pitchFamily="49" charset="0"/>
              </a:rPr>
              <a:t>"d"</a:t>
            </a:r>
            <a:r>
              <a:rPr lang="en-US" sz="2000" dirty="0">
                <a:solidFill>
                  <a:srgbClr val="000000"/>
                </a:solidFill>
                <a:highlight>
                  <a:srgbClr val="FFFFFF"/>
                </a:highlight>
                <a:latin typeface="Consolas" panose="020B0609020204030204" pitchFamily="49" charset="0"/>
              </a:rPr>
              <a:t>); }, 500);</a:t>
            </a:r>
          </a:p>
          <a:p>
            <a:pPr>
              <a:lnSpc>
                <a:spcPct val="150000"/>
              </a:lnSpc>
            </a:pPr>
            <a:r>
              <a:rPr lang="en-US" sz="2000" dirty="0" err="1">
                <a:solidFill>
                  <a:srgbClr val="000000"/>
                </a:solidFill>
                <a:highlight>
                  <a:srgbClr val="FFFFFF"/>
                </a:highlight>
                <a:latin typeface="Consolas" panose="020B0609020204030204" pitchFamily="49" charset="0"/>
              </a:rPr>
              <a:t>setTimeout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 { console.log(</a:t>
            </a:r>
            <a:r>
              <a:rPr lang="en-US" sz="2000" dirty="0">
                <a:solidFill>
                  <a:srgbClr val="A31515"/>
                </a:solidFill>
                <a:highlight>
                  <a:srgbClr val="FFFFFF"/>
                </a:highlight>
                <a:latin typeface="Consolas" panose="020B0609020204030204" pitchFamily="49" charset="0"/>
              </a:rPr>
              <a:t>"e"</a:t>
            </a:r>
            <a:r>
              <a:rPr lang="en-US" sz="2000" dirty="0">
                <a:solidFill>
                  <a:srgbClr val="000000"/>
                </a:solidFill>
                <a:highlight>
                  <a:srgbClr val="FFFFFF"/>
                </a:highlight>
                <a:latin typeface="Consolas" panose="020B0609020204030204" pitchFamily="49" charset="0"/>
              </a:rPr>
              <a:t>); }, 500);</a:t>
            </a:r>
          </a:p>
          <a:p>
            <a:pPr>
              <a:lnSpc>
                <a:spcPct val="150000"/>
              </a:lnSpc>
            </a:pPr>
            <a:r>
              <a:rPr lang="en-US" sz="2000" dirty="0">
                <a:solidFill>
                  <a:srgbClr val="000000"/>
                </a:solidFill>
                <a:highlight>
                  <a:srgbClr val="FFFFFF"/>
                </a:highlight>
                <a:latin typeface="Consolas" panose="020B0609020204030204" pitchFamily="49" charset="0"/>
              </a:rPr>
              <a:t>console.log(</a:t>
            </a:r>
            <a:r>
              <a:rPr lang="en-US" sz="2000" dirty="0">
                <a:solidFill>
                  <a:srgbClr val="A31515"/>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839701216"/>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sp>
        <p:nvSpPr>
          <p:cNvPr id="3" name="Text Placeholder 2"/>
          <p:cNvSpPr>
            <a:spLocks noGrp="1"/>
          </p:cNvSpPr>
          <p:nvPr>
            <p:ph type="body" sz="quarter" idx="10"/>
          </p:nvPr>
        </p:nvSpPr>
        <p:spPr>
          <a:xfrm>
            <a:off x="389437" y="1182190"/>
            <a:ext cx="8363937" cy="5900077"/>
          </a:xfrm>
        </p:spPr>
        <p:txBody>
          <a:bodyPr/>
          <a:lstStyle/>
          <a:p>
            <a:r>
              <a:rPr lang="en-US" dirty="0"/>
              <a:t>A tool for making and composing </a:t>
            </a:r>
            <a:r>
              <a:rPr lang="en-US" dirty="0" smtClean="0"/>
              <a:t>synchronous </a:t>
            </a:r>
            <a:r>
              <a:rPr lang="en-US" dirty="0"/>
              <a:t>promises in </a:t>
            </a:r>
            <a:r>
              <a:rPr lang="en-US" dirty="0" smtClean="0"/>
              <a:t>JavaScript.</a:t>
            </a:r>
            <a:br>
              <a:rPr lang="en-US" dirty="0" smtClean="0"/>
            </a:br>
            <a:endParaRPr lang="en-US" sz="1600" dirty="0" smtClean="0"/>
          </a:p>
          <a:p>
            <a:pPr lvl="1"/>
            <a:r>
              <a:rPr lang="en-US" dirty="0" smtClean="0"/>
              <a:t>then</a:t>
            </a:r>
          </a:p>
          <a:p>
            <a:pPr lvl="1"/>
            <a:r>
              <a:rPr lang="en-US" dirty="0" smtClean="0"/>
              <a:t>fail</a:t>
            </a:r>
          </a:p>
          <a:p>
            <a:pPr lvl="1"/>
            <a:r>
              <a:rPr lang="en-US" dirty="0" smtClean="0"/>
              <a:t>fin</a:t>
            </a:r>
          </a:p>
          <a:p>
            <a:pPr lvl="1"/>
            <a:r>
              <a:rPr lang="en-US" dirty="0" smtClean="0"/>
              <a:t>all</a:t>
            </a:r>
          </a:p>
          <a:p>
            <a:pPr lvl="1"/>
            <a:r>
              <a:rPr lang="en-US" dirty="0" smtClean="0"/>
              <a:t>spread</a:t>
            </a:r>
          </a:p>
          <a:p>
            <a:pPr lvl="1"/>
            <a:r>
              <a:rPr lang="en-US" dirty="0" err="1" smtClean="0"/>
              <a:t>allSettled</a:t>
            </a:r>
            <a:endParaRPr lang="en-US" dirty="0" smtClean="0"/>
          </a:p>
          <a:p>
            <a:pPr lvl="1"/>
            <a:r>
              <a:rPr lang="en-US" dirty="0" smtClean="0"/>
              <a:t>reduce</a:t>
            </a:r>
            <a:endParaRPr lang="en-US" dirty="0"/>
          </a:p>
          <a:p>
            <a:pPr lvl="1"/>
            <a:r>
              <a:rPr lang="en-US" dirty="0" err="1" smtClean="0"/>
              <a:t>fcall</a:t>
            </a:r>
            <a:endParaRPr lang="en-US" dirty="0" smtClean="0"/>
          </a:p>
          <a:p>
            <a:pPr lvl="1"/>
            <a:r>
              <a:rPr lang="en-US" dirty="0" err="1" smtClean="0"/>
              <a:t>nfcall</a:t>
            </a:r>
            <a:r>
              <a:rPr lang="en-US" dirty="0"/>
              <a:t/>
            </a:r>
            <a:br>
              <a:rPr lang="en-US" dirty="0"/>
            </a:br>
            <a:endParaRPr lang="en-US" dirty="0"/>
          </a:p>
        </p:txBody>
      </p:sp>
      <p:sp>
        <p:nvSpPr>
          <p:cNvPr id="5" name="Rectangle 4"/>
          <p:cNvSpPr/>
          <p:nvPr/>
        </p:nvSpPr>
        <p:spPr>
          <a:xfrm>
            <a:off x="4415590" y="2243525"/>
            <a:ext cx="4572000" cy="4102662"/>
          </a:xfrm>
          <a:prstGeom prst="rect">
            <a:avLst/>
          </a:prstGeom>
        </p:spPr>
        <p:txBody>
          <a:bodyPr>
            <a:spAutoFit/>
          </a:bodyPr>
          <a:lstStyle/>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reject</a:t>
            </a:r>
          </a:p>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delay</a:t>
            </a:r>
          </a:p>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timeout</a:t>
            </a:r>
          </a:p>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notify</a:t>
            </a:r>
          </a:p>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when</a:t>
            </a:r>
          </a:p>
          <a:p>
            <a:pPr marL="834217" lvl="1" indent="-457200" defTabSz="914363">
              <a:lnSpc>
                <a:spcPct val="90000"/>
              </a:lnSpc>
              <a:spcBef>
                <a:spcPct val="20000"/>
              </a:spcBef>
              <a:buFont typeface="Wingdings" panose="05000000000000000000" pitchFamily="2" charset="2"/>
              <a:buChar char="Ø"/>
            </a:pPr>
            <a:r>
              <a:rPr lang="en-US" sz="2800" dirty="0" smtClean="0">
                <a:solidFill>
                  <a:srgbClr val="000000">
                    <a:alpha val="99000"/>
                  </a:srgbClr>
                </a:solidFill>
                <a:latin typeface="Consolas" pitchFamily="49" charset="0"/>
                <a:cs typeface="Consolas" pitchFamily="49" charset="0"/>
              </a:rPr>
              <a:t>invoke</a:t>
            </a:r>
          </a:p>
          <a:p>
            <a:pPr marL="834217" lvl="1" indent="-457200" defTabSz="914363">
              <a:lnSpc>
                <a:spcPct val="90000"/>
              </a:lnSpc>
              <a:spcBef>
                <a:spcPct val="20000"/>
              </a:spcBef>
              <a:buFont typeface="Wingdings" panose="05000000000000000000" pitchFamily="2" charset="2"/>
              <a:buChar char="Ø"/>
            </a:pPr>
            <a:r>
              <a:rPr lang="en-US" sz="2800" dirty="0" err="1" smtClean="0">
                <a:solidFill>
                  <a:srgbClr val="000000">
                    <a:alpha val="99000"/>
                  </a:srgbClr>
                </a:solidFill>
                <a:latin typeface="Consolas" pitchFamily="49" charset="0"/>
                <a:cs typeface="Consolas" pitchFamily="49" charset="0"/>
              </a:rPr>
              <a:t>nfapply</a:t>
            </a:r>
            <a:endParaRPr lang="en-US" sz="2800" dirty="0" smtClean="0">
              <a:solidFill>
                <a:srgbClr val="000000">
                  <a:alpha val="99000"/>
                </a:srgbClr>
              </a:solidFill>
              <a:latin typeface="Consolas" pitchFamily="49" charset="0"/>
              <a:cs typeface="Consolas" pitchFamily="49" charset="0"/>
            </a:endParaRPr>
          </a:p>
          <a:p>
            <a:pPr marL="834217" lvl="1" indent="-457200" defTabSz="914363">
              <a:lnSpc>
                <a:spcPct val="90000"/>
              </a:lnSpc>
              <a:spcBef>
                <a:spcPct val="20000"/>
              </a:spcBef>
              <a:buFont typeface="Wingdings" panose="05000000000000000000" pitchFamily="2" charset="2"/>
              <a:buChar char="Ø"/>
            </a:pPr>
            <a:r>
              <a:rPr lang="en-US" sz="2800" dirty="0" err="1" smtClean="0">
                <a:solidFill>
                  <a:srgbClr val="000000">
                    <a:alpha val="99000"/>
                  </a:srgbClr>
                </a:solidFill>
                <a:latin typeface="Consolas" pitchFamily="49" charset="0"/>
                <a:cs typeface="Consolas" pitchFamily="49" charset="0"/>
              </a:rPr>
              <a:t>nbind</a:t>
            </a:r>
            <a:endParaRPr lang="en-US" sz="2800" dirty="0" smtClean="0">
              <a:solidFill>
                <a:srgbClr val="000000">
                  <a:alpha val="99000"/>
                </a:srgbClr>
              </a:solidFill>
              <a:latin typeface="Consolas" pitchFamily="49" charset="0"/>
              <a:cs typeface="Consolas" pitchFamily="49" charset="0"/>
            </a:endParaRPr>
          </a:p>
          <a:p>
            <a:pPr marL="834217" lvl="1" indent="-457200" defTabSz="914363">
              <a:lnSpc>
                <a:spcPct val="90000"/>
              </a:lnSpc>
              <a:spcBef>
                <a:spcPct val="20000"/>
              </a:spcBef>
              <a:buFont typeface="Wingdings" panose="05000000000000000000" pitchFamily="2" charset="2"/>
              <a:buChar char="Ø"/>
            </a:pPr>
            <a:endParaRPr lang="en-US" dirty="0"/>
          </a:p>
        </p:txBody>
      </p:sp>
    </p:spTree>
    <p:extLst>
      <p:ext uri="{BB962C8B-B14F-4D97-AF65-F5344CB8AC3E}">
        <p14:creationId xmlns:p14="http://schemas.microsoft.com/office/powerpoint/2010/main" val="829814446"/>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smtClean="0"/>
              <a:t>Async.JS</a:t>
            </a:r>
            <a:endParaRPr lang="en-US" dirty="0"/>
          </a:p>
        </p:txBody>
      </p:sp>
      <p:sp>
        <p:nvSpPr>
          <p:cNvPr id="5" name="Text Placeholder 4"/>
          <p:cNvSpPr>
            <a:spLocks noGrp="1"/>
          </p:cNvSpPr>
          <p:nvPr>
            <p:ph type="body" sz="quarter" idx="10"/>
          </p:nvPr>
        </p:nvSpPr>
        <p:spPr>
          <a:xfrm>
            <a:off x="389437" y="1182190"/>
            <a:ext cx="8658310" cy="4158061"/>
          </a:xfrm>
        </p:spPr>
        <p:txBody>
          <a:bodyPr/>
          <a:lstStyle/>
          <a:p>
            <a:r>
              <a:rPr lang="en-US" dirty="0" err="1"/>
              <a:t>Async</a:t>
            </a:r>
            <a:r>
              <a:rPr lang="en-US" dirty="0"/>
              <a:t> provides around </a:t>
            </a:r>
            <a:r>
              <a:rPr lang="en-US" dirty="0" smtClean="0"/>
              <a:t>~</a:t>
            </a:r>
            <a:r>
              <a:rPr lang="en-US" b="1" dirty="0" smtClean="0"/>
              <a:t>20 </a:t>
            </a:r>
            <a:r>
              <a:rPr lang="en-US" b="1" dirty="0"/>
              <a:t>functions </a:t>
            </a:r>
            <a:r>
              <a:rPr lang="en-US" dirty="0"/>
              <a:t>that include the usual 'functional' </a:t>
            </a:r>
            <a:r>
              <a:rPr lang="en-US" dirty="0" smtClean="0"/>
              <a:t>suspects:</a:t>
            </a:r>
          </a:p>
          <a:p>
            <a:pPr lvl="1"/>
            <a:r>
              <a:rPr lang="en-US" dirty="0" smtClean="0"/>
              <a:t>map</a:t>
            </a:r>
            <a:r>
              <a:rPr lang="en-US" dirty="0"/>
              <a:t>, reduce, filter, </a:t>
            </a:r>
            <a:r>
              <a:rPr lang="en-US" dirty="0" smtClean="0"/>
              <a:t>each…</a:t>
            </a:r>
          </a:p>
          <a:p>
            <a:pPr lvl="1"/>
            <a:endParaRPr lang="en-US" dirty="0"/>
          </a:p>
          <a:p>
            <a:r>
              <a:rPr lang="en-US" dirty="0" smtClean="0"/>
              <a:t>Functions for</a:t>
            </a:r>
            <a:r>
              <a:rPr lang="en-US" b="1" dirty="0" smtClean="0"/>
              <a:t> </a:t>
            </a:r>
            <a:r>
              <a:rPr lang="en-US" b="1" dirty="0"/>
              <a:t>asynchronous control flow </a:t>
            </a:r>
            <a:endParaRPr lang="en-US" b="1" dirty="0" smtClean="0"/>
          </a:p>
          <a:p>
            <a:pPr lvl="1"/>
            <a:r>
              <a:rPr lang="en-US" dirty="0" smtClean="0"/>
              <a:t>parallel</a:t>
            </a:r>
            <a:r>
              <a:rPr lang="en-US" dirty="0"/>
              <a:t>, series, waterfall</a:t>
            </a:r>
            <a:r>
              <a:rPr lang="en-US" dirty="0" smtClean="0"/>
              <a:t>…</a:t>
            </a:r>
          </a:p>
          <a:p>
            <a:pPr lvl="1"/>
            <a:endParaRPr lang="en-US" dirty="0"/>
          </a:p>
          <a:p>
            <a:r>
              <a:rPr lang="en-US" dirty="0" smtClean="0"/>
              <a:t>Support &amp; Tested  </a:t>
            </a:r>
            <a:r>
              <a:rPr lang="en-US" dirty="0"/>
              <a:t>IE6, IE7, IE8, FF3.6 and Chrome 5</a:t>
            </a:r>
            <a:r>
              <a:rPr lang="en-US" dirty="0" smtClean="0"/>
              <a:t>.</a:t>
            </a:r>
            <a:endParaRPr lang="en-US" dirty="0"/>
          </a:p>
        </p:txBody>
      </p:sp>
    </p:spTree>
    <p:extLst>
      <p:ext uri="{BB962C8B-B14F-4D97-AF65-F5344CB8AC3E}">
        <p14:creationId xmlns:p14="http://schemas.microsoft.com/office/powerpoint/2010/main" val="232208325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smtClean="0">
                <a:ln w="9525">
                  <a:solidFill>
                    <a:schemeClr val="bg1"/>
                  </a:solidFill>
                  <a:prstDash val="solid"/>
                </a:ln>
                <a:effectLst>
                  <a:outerShdw blurRad="12700" dist="38100" dir="2700000" algn="tl" rotWithShape="0">
                    <a:schemeClr val="bg1">
                      <a:lumMod val="50000"/>
                    </a:schemeClr>
                  </a:outerShdw>
                </a:effectLst>
              </a:rPr>
              <a:t>Async.js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49711465"/>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When.js</a:t>
            </a:r>
            <a:endParaRPr lang="en-US" dirty="0"/>
          </a:p>
        </p:txBody>
      </p:sp>
      <p:sp>
        <p:nvSpPr>
          <p:cNvPr id="5" name="Text Placeholder 4"/>
          <p:cNvSpPr>
            <a:spLocks noGrp="1"/>
          </p:cNvSpPr>
          <p:nvPr>
            <p:ph type="body" sz="quarter" idx="10"/>
          </p:nvPr>
        </p:nvSpPr>
        <p:spPr>
          <a:xfrm>
            <a:off x="389437" y="1182190"/>
            <a:ext cx="8363937" cy="830997"/>
          </a:xfrm>
        </p:spPr>
        <p:txBody>
          <a:bodyPr/>
          <a:lstStyle/>
          <a:p>
            <a:r>
              <a:rPr lang="en-US" dirty="0"/>
              <a:t>A solid, fast Promises/A+ and when() implementation, plus other </a:t>
            </a:r>
            <a:r>
              <a:rPr lang="en-US" dirty="0" err="1"/>
              <a:t>async</a:t>
            </a:r>
            <a:r>
              <a:rPr lang="en-US" dirty="0"/>
              <a:t> goodies.</a:t>
            </a:r>
          </a:p>
        </p:txBody>
      </p:sp>
      <p:sp>
        <p:nvSpPr>
          <p:cNvPr id="8" name="Rectangle 7"/>
          <p:cNvSpPr/>
          <p:nvPr/>
        </p:nvSpPr>
        <p:spPr>
          <a:xfrm>
            <a:off x="856364" y="2357378"/>
            <a:ext cx="8363938" cy="3046988"/>
          </a:xfrm>
          <a:prstGeom prst="rect">
            <a:avLst/>
          </a:prstGeom>
        </p:spPr>
        <p:txBody>
          <a:bodyPr wrap="square">
            <a:spAutoFit/>
          </a:bodyPr>
          <a:lstStyle/>
          <a:p>
            <a:r>
              <a:rPr lang="en-US" sz="1600" b="1" dirty="0" err="1">
                <a:solidFill>
                  <a:srgbClr val="000000"/>
                </a:solidFill>
                <a:highlight>
                  <a:srgbClr val="FFFFFF"/>
                </a:highlight>
                <a:latin typeface="Consolas" panose="020B0609020204030204" pitchFamily="49" charset="0"/>
              </a:rPr>
              <a:t>when.map</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srcs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loadImage</a:t>
            </a:r>
            <a:r>
              <a:rPr lang="en-US" sz="1600" dirty="0" smtClean="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b="1" dirty="0" smtClean="0">
                <a:solidFill>
                  <a:srgbClr val="000000"/>
                </a:solidFill>
                <a:highlight>
                  <a:srgbClr val="FFFFFF"/>
                </a:highlight>
                <a:latin typeface="Consolas" panose="020B0609020204030204" pitchFamily="49" charset="0"/>
              </a:rPr>
              <a:t>.</a:t>
            </a:r>
            <a:r>
              <a:rPr lang="en-US" sz="1600" b="1" dirty="0">
                <a:solidFill>
                  <a:srgbClr val="000000"/>
                </a:solidFill>
                <a:highlight>
                  <a:srgbClr val="FFFFFF"/>
                </a:highlight>
                <a:latin typeface="Consolas" panose="020B0609020204030204" pitchFamily="49" charset="0"/>
              </a:rPr>
              <a:t>then</a:t>
            </a:r>
            <a:r>
              <a:rPr lang="en-US" sz="1600" dirty="0" smtClean="0">
                <a:solidFill>
                  <a:srgbClr val="000000"/>
                </a:solidFill>
                <a:highlight>
                  <a:srgbClr val="FFFFFF"/>
                </a:highlight>
                <a:latin typeface="Consolas" panose="020B0609020204030204" pitchFamily="49" charset="0"/>
              </a:rPr>
              <a:t>( </a:t>
            </a:r>
            <a:br>
              <a:rPr lang="en-US" sz="1600" dirty="0" smtClean="0">
                <a:solidFill>
                  <a:srgbClr val="000000"/>
                </a:solidFill>
                <a:highlight>
                  <a:srgbClr val="FFFFFF"/>
                </a:highlight>
                <a:latin typeface="Consolas" panose="020B0609020204030204" pitchFamily="49" charset="0"/>
              </a:rPr>
            </a:b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gotEm</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imageArray</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doFancyStuffWithImages</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imageArray</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imageArray.length</a:t>
            </a:r>
            <a:r>
              <a:rPr lang="en-US" sz="1600" dirty="0" smtClean="0">
                <a:solidFill>
                  <a:srgbClr val="00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           function</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doh</a:t>
            </a:r>
            <a:r>
              <a:rPr lang="en-US" sz="1600" dirty="0">
                <a:solidFill>
                  <a:srgbClr val="000000"/>
                </a:solidFill>
                <a:highlight>
                  <a:srgbClr val="FFFFFF"/>
                </a:highlight>
                <a:latin typeface="Consolas" panose="020B0609020204030204" pitchFamily="49" charset="0"/>
              </a:rPr>
              <a:t>(err)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handleError</a:t>
            </a:r>
            <a:r>
              <a:rPr lang="en-US" sz="1600" dirty="0" smtClean="0">
                <a:solidFill>
                  <a:srgbClr val="000000"/>
                </a:solidFill>
                <a:highlight>
                  <a:srgbClr val="FFFFFF"/>
                </a:highlight>
                <a:latin typeface="Consolas" panose="020B0609020204030204" pitchFamily="49" charset="0"/>
              </a:rPr>
              <a:t>(err); }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b="1" dirty="0" smtClean="0">
                <a:solidFill>
                  <a:srgbClr val="000000"/>
                </a:solidFill>
                <a:highlight>
                  <a:srgbClr val="FFFFFF"/>
                </a:highlight>
                <a:latin typeface="Consolas" panose="020B0609020204030204" pitchFamily="49" charset="0"/>
              </a:rPr>
              <a:t>.</a:t>
            </a:r>
            <a:r>
              <a:rPr lang="en-US" sz="1600" b="1" dirty="0">
                <a:solidFill>
                  <a:srgbClr val="000000"/>
                </a:solidFill>
                <a:highlight>
                  <a:srgbClr val="FFFFFF"/>
                </a:highlight>
                <a:latin typeface="Consolas" panose="020B0609020204030204" pitchFamily="49" charset="0"/>
              </a:rPr>
              <a:t>then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shout(count)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This will happen after </a:t>
            </a:r>
            <a:r>
              <a:rPr lang="en-US" sz="1600" dirty="0" err="1">
                <a:solidFill>
                  <a:srgbClr val="008000"/>
                </a:solidFill>
                <a:highlight>
                  <a:srgbClr val="FFFFFF"/>
                </a:highlight>
                <a:latin typeface="Consolas" panose="020B0609020204030204" pitchFamily="49" charset="0"/>
              </a:rPr>
              <a:t>gotEm</a:t>
            </a:r>
            <a:r>
              <a:rPr lang="en-US" sz="1600" dirty="0">
                <a:solidFill>
                  <a:srgbClr val="008000"/>
                </a:solidFill>
                <a:highlight>
                  <a:srgbClr val="FFFFFF"/>
                </a:highlight>
                <a:latin typeface="Consolas" panose="020B0609020204030204" pitchFamily="49" charset="0"/>
              </a:rPr>
              <a:t>() and count </a:t>
            </a:r>
            <a:r>
              <a:rPr lang="en-US" sz="1600" dirty="0" smtClean="0">
                <a:solidFill>
                  <a:srgbClr val="008000"/>
                </a:solidFill>
                <a:highlight>
                  <a:srgbClr val="FFFFFF"/>
                </a:highlight>
                <a:latin typeface="Consolas" panose="020B0609020204030204" pitchFamily="49" charset="0"/>
              </a:rPr>
              <a:t/>
            </a:r>
            <a:br>
              <a:rPr lang="en-US" sz="1600" dirty="0" smtClean="0">
                <a:solidFill>
                  <a:srgbClr val="008000"/>
                </a:solidFill>
                <a:highlight>
                  <a:srgbClr val="FFFFFF"/>
                </a:highlight>
                <a:latin typeface="Consolas" panose="020B0609020204030204" pitchFamily="49" charset="0"/>
              </a:rPr>
            </a:br>
            <a:r>
              <a:rPr lang="en-US" sz="1600" dirty="0" smtClean="0">
                <a:solidFill>
                  <a:srgbClr val="008000"/>
                </a:solidFill>
                <a:highlight>
                  <a:srgbClr val="FFFFFF"/>
                </a:highlight>
                <a:latin typeface="Consolas" panose="020B0609020204030204" pitchFamily="49" charset="0"/>
              </a:rPr>
              <a:t>              // is </a:t>
            </a:r>
            <a:r>
              <a:rPr lang="en-US" sz="1600" dirty="0">
                <a:solidFill>
                  <a:srgbClr val="008000"/>
                </a:solidFill>
                <a:highlight>
                  <a:srgbClr val="FFFFFF"/>
                </a:highlight>
                <a:latin typeface="Consolas" panose="020B0609020204030204" pitchFamily="49" charset="0"/>
              </a:rPr>
              <a:t>the </a:t>
            </a:r>
            <a:r>
              <a:rPr lang="en-US" sz="1600" dirty="0" smtClean="0">
                <a:solidFill>
                  <a:srgbClr val="008000"/>
                </a:solidFill>
                <a:highlight>
                  <a:srgbClr val="FFFFFF"/>
                </a:highlight>
                <a:latin typeface="Consolas" panose="020B0609020204030204" pitchFamily="49" charset="0"/>
              </a:rPr>
              <a:t>value returned </a:t>
            </a:r>
            <a:r>
              <a:rPr lang="en-US" sz="1600" dirty="0">
                <a:solidFill>
                  <a:srgbClr val="008000"/>
                </a:solidFill>
                <a:highlight>
                  <a:srgbClr val="FFFFFF"/>
                </a:highlight>
                <a:latin typeface="Consolas" panose="020B0609020204030204" pitchFamily="49" charset="0"/>
              </a:rPr>
              <a:t>by </a:t>
            </a:r>
            <a:r>
              <a:rPr lang="en-US" sz="1600" dirty="0" err="1">
                <a:solidFill>
                  <a:srgbClr val="008000"/>
                </a:solidFill>
                <a:highlight>
                  <a:srgbClr val="FFFFFF"/>
                </a:highlight>
                <a:latin typeface="Consolas" panose="020B0609020204030204" pitchFamily="49" charset="0"/>
              </a:rPr>
              <a:t>gotEm</a:t>
            </a:r>
            <a:r>
              <a:rPr lang="en-US" sz="1600" dirty="0">
                <a:solidFill>
                  <a:srgbClr val="008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alert</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'see my new '</a:t>
            </a:r>
            <a:r>
              <a:rPr lang="en-US" sz="1600" dirty="0">
                <a:solidFill>
                  <a:srgbClr val="000000"/>
                </a:solidFill>
                <a:highlight>
                  <a:srgbClr val="FFFFFF"/>
                </a:highlight>
                <a:latin typeface="Consolas" panose="020B0609020204030204" pitchFamily="49" charset="0"/>
              </a:rPr>
              <a:t> + count + </a:t>
            </a:r>
            <a:r>
              <a:rPr lang="en-US" sz="1600" dirty="0">
                <a:solidFill>
                  <a:srgbClr val="A31515"/>
                </a:solidFill>
                <a:highlight>
                  <a:srgbClr val="FFFFFF"/>
                </a:highlight>
                <a:latin typeface="Consolas" panose="020B0609020204030204" pitchFamily="49" charset="0"/>
              </a:rPr>
              <a:t>' images</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160426164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smtClean="0"/>
              <a:t>Concurrency with When.js</a:t>
            </a:r>
            <a:endParaRPr lang="en-US" dirty="0"/>
          </a:p>
        </p:txBody>
      </p:sp>
      <p:sp>
        <p:nvSpPr>
          <p:cNvPr id="5" name="Text Placeholder 4"/>
          <p:cNvSpPr>
            <a:spLocks noGrp="1"/>
          </p:cNvSpPr>
          <p:nvPr>
            <p:ph type="body" sz="quarter" idx="10"/>
          </p:nvPr>
        </p:nvSpPr>
        <p:spPr>
          <a:xfrm>
            <a:off x="389437" y="1182190"/>
            <a:ext cx="8363937" cy="1985159"/>
          </a:xfrm>
        </p:spPr>
        <p:txBody>
          <a:bodyPr/>
          <a:lstStyle/>
          <a:p>
            <a:r>
              <a:rPr lang="en-US" dirty="0" smtClean="0"/>
              <a:t>Execute </a:t>
            </a:r>
            <a:r>
              <a:rPr lang="en-US" dirty="0"/>
              <a:t>tasks in series or parallel</a:t>
            </a:r>
            <a:r>
              <a:rPr lang="en-US" dirty="0" smtClean="0"/>
              <a:t>.</a:t>
            </a:r>
          </a:p>
          <a:p>
            <a:pPr lvl="1">
              <a:lnSpc>
                <a:spcPct val="150000"/>
              </a:lnSpc>
            </a:pPr>
            <a:r>
              <a:rPr lang="en-US" sz="2000" dirty="0"/>
              <a:t>sequence(</a:t>
            </a:r>
            <a:r>
              <a:rPr lang="en-US" sz="2000" dirty="0" err="1"/>
              <a:t>arrayOfTasks</a:t>
            </a:r>
            <a:r>
              <a:rPr lang="en-US" sz="2000" dirty="0"/>
              <a:t>, arg1, arg2 /*, ... </a:t>
            </a:r>
            <a:r>
              <a:rPr lang="en-US" sz="2000" dirty="0" smtClean="0"/>
              <a:t>*/);</a:t>
            </a:r>
          </a:p>
          <a:p>
            <a:pPr lvl="1">
              <a:lnSpc>
                <a:spcPct val="150000"/>
              </a:lnSpc>
            </a:pPr>
            <a:r>
              <a:rPr lang="en-US" sz="2000" dirty="0"/>
              <a:t>parallel(</a:t>
            </a:r>
            <a:r>
              <a:rPr lang="en-US" sz="2000" dirty="0" err="1"/>
              <a:t>arrayOfTasks</a:t>
            </a:r>
            <a:r>
              <a:rPr lang="en-US" sz="2000" dirty="0"/>
              <a:t>, arg1, arg2 /*, ... </a:t>
            </a:r>
            <a:r>
              <a:rPr lang="en-US" sz="2000" dirty="0" smtClean="0"/>
              <a:t>*/);</a:t>
            </a:r>
          </a:p>
          <a:p>
            <a:pPr lvl="1">
              <a:lnSpc>
                <a:spcPct val="150000"/>
              </a:lnSpc>
            </a:pPr>
            <a:r>
              <a:rPr lang="en-US" sz="2000" dirty="0"/>
              <a:t>guard(condition, function() </a:t>
            </a:r>
            <a:r>
              <a:rPr lang="en-US" sz="2000" dirty="0" smtClean="0"/>
              <a:t>{...});</a:t>
            </a:r>
            <a:endParaRPr lang="en-US" dirty="0"/>
          </a:p>
        </p:txBody>
      </p:sp>
    </p:spTree>
    <p:extLst>
      <p:ext uri="{BB962C8B-B14F-4D97-AF65-F5344CB8AC3E}">
        <p14:creationId xmlns:p14="http://schemas.microsoft.com/office/powerpoint/2010/main" val="2291311066"/>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b="1" dirty="0">
                <a:ln w="9525">
                  <a:solidFill>
                    <a:schemeClr val="bg1"/>
                  </a:solidFill>
                  <a:prstDash val="solid"/>
                </a:ln>
                <a:effectLst>
                  <a:outerShdw blurRad="12700" dist="38100" dir="2700000" algn="tl" rotWithShape="0">
                    <a:schemeClr val="bg1">
                      <a:lumMod val="50000"/>
                    </a:schemeClr>
                  </a:outerShdw>
                </a:effectLst>
                <a:latin typeface="Arial" pitchFamily="34" charset="0"/>
              </a:rPr>
              <a:t>Finite State Machines</a:t>
            </a:r>
            <a:endParaRPr lang="en-US" sz="40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478733328"/>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09398"/>
          </a:xfrm>
        </p:spPr>
        <p:txBody>
          <a:bodyPr/>
          <a:lstStyle/>
          <a:p>
            <a:r>
              <a:rPr lang="en-US" dirty="0"/>
              <a:t>Finite State </a:t>
            </a:r>
            <a:r>
              <a:rPr lang="en-US" dirty="0" smtClean="0"/>
              <a:t>Machines</a:t>
            </a:r>
            <a:endParaRPr lang="en-US" dirty="0"/>
          </a:p>
        </p:txBody>
      </p:sp>
      <p:sp>
        <p:nvSpPr>
          <p:cNvPr id="3" name="Text Placeholder 2"/>
          <p:cNvSpPr>
            <a:spLocks noGrp="1"/>
          </p:cNvSpPr>
          <p:nvPr>
            <p:ph type="body" sz="quarter" idx="10"/>
          </p:nvPr>
        </p:nvSpPr>
        <p:spPr>
          <a:xfrm>
            <a:off x="389437" y="1182190"/>
            <a:ext cx="8363937" cy="1246495"/>
          </a:xfrm>
        </p:spPr>
        <p:txBody>
          <a:bodyPr/>
          <a:lstStyle/>
          <a:p>
            <a:r>
              <a:rPr lang="en-US" b="1" dirty="0"/>
              <a:t>Machina.js</a:t>
            </a:r>
            <a:r>
              <a:rPr lang="en-US" dirty="0"/>
              <a:t> is a JavaScript framework for highly customizable finite state machines (FSMs</a:t>
            </a:r>
            <a:r>
              <a:rPr lang="en-US" dirty="0" smtClean="0"/>
              <a:t>). </a:t>
            </a:r>
            <a:r>
              <a:rPr lang="en-US" sz="2000" dirty="0" smtClean="0">
                <a:hlinkClick r:id="rId2"/>
              </a:rPr>
              <a:t>http</a:t>
            </a:r>
            <a:r>
              <a:rPr lang="en-US" sz="2000" dirty="0">
                <a:hlinkClick r:id="rId2"/>
              </a:rPr>
              <a:t>://code.dougneiner.com/presentations/machina</a:t>
            </a:r>
            <a:r>
              <a:rPr lang="en-US" sz="2000" dirty="0" smtClean="0">
                <a:hlinkClick r:id="rId2"/>
              </a:rPr>
              <a:t>/</a:t>
            </a:r>
            <a:endParaRPr lang="en-US" sz="2000" dirty="0"/>
          </a:p>
        </p:txBody>
      </p:sp>
      <p:pic>
        <p:nvPicPr>
          <p:cNvPr id="1026" name="Picture 2" descr="Promise FSM Directed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317" y="3278715"/>
            <a:ext cx="50101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1728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a:ln w="9525">
                  <a:solidFill>
                    <a:schemeClr val="bg1"/>
                  </a:solidFill>
                  <a:prstDash val="solid"/>
                </a:ln>
                <a:effectLst>
                  <a:outerShdw blurRad="12700" dist="38100" dir="2700000" algn="tl" rotWithShape="0">
                    <a:schemeClr val="bg1">
                      <a:lumMod val="50000"/>
                    </a:schemeClr>
                  </a:outerShdw>
                </a:effectLst>
              </a:rPr>
              <a:t>Machina.js </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3179828448"/>
      </p:ext>
    </p:extLst>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09398"/>
          </a:xfrm>
        </p:spPr>
        <p:txBody>
          <a:bodyPr/>
          <a:lstStyle/>
          <a:p>
            <a:r>
              <a:rPr lang="en-US" dirty="0"/>
              <a:t>multithread.js</a:t>
            </a:r>
          </a:p>
        </p:txBody>
      </p:sp>
      <p:sp>
        <p:nvSpPr>
          <p:cNvPr id="3" name="Text Placeholder 2"/>
          <p:cNvSpPr>
            <a:spLocks noGrp="1"/>
          </p:cNvSpPr>
          <p:nvPr>
            <p:ph type="body" sz="quarter" idx="10"/>
          </p:nvPr>
        </p:nvSpPr>
        <p:spPr/>
        <p:txBody>
          <a:bodyPr/>
          <a:lstStyle/>
          <a:p>
            <a:endParaRPr lang="en-US"/>
          </a:p>
        </p:txBody>
      </p:sp>
      <p:sp>
        <p:nvSpPr>
          <p:cNvPr id="4" name="Rectangle 3"/>
          <p:cNvSpPr/>
          <p:nvPr/>
        </p:nvSpPr>
        <p:spPr>
          <a:xfrm>
            <a:off x="2400347" y="3244334"/>
            <a:ext cx="4343305" cy="369332"/>
          </a:xfrm>
          <a:prstGeom prst="rect">
            <a:avLst/>
          </a:prstGeom>
        </p:spPr>
        <p:txBody>
          <a:bodyPr wrap="none">
            <a:spAutoFit/>
          </a:bodyPr>
          <a:lstStyle/>
          <a:p>
            <a:r>
              <a:rPr lang="en-US" dirty="0"/>
              <a:t>http://keithwhor.github.io/multithread.js/</a:t>
            </a:r>
          </a:p>
        </p:txBody>
      </p:sp>
    </p:spTree>
    <p:extLst>
      <p:ext uri="{BB962C8B-B14F-4D97-AF65-F5344CB8AC3E}">
        <p14:creationId xmlns:p14="http://schemas.microsoft.com/office/powerpoint/2010/main" val="155578461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C:\Users\Eyal\Desktop\experts4dlogo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4233863"/>
            <a:ext cx="22002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115888" y="2401094"/>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4800" b="1" dirty="0" smtClean="0">
                <a:ln w="9525">
                  <a:solidFill>
                    <a:schemeClr val="bg1"/>
                  </a:solidFill>
                  <a:prstDash val="solid"/>
                </a:ln>
                <a:effectLst>
                  <a:outerShdw blurRad="12700" dist="38100" dir="2700000" algn="tl" rotWithShape="0">
                    <a:schemeClr val="bg1">
                      <a:lumMod val="50000"/>
                    </a:schemeClr>
                  </a:outerShdw>
                </a:effectLst>
                <a:latin typeface="Arial" pitchFamily="34" charset="0"/>
              </a:rPr>
              <a:t>Reactive Extensions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pic>
        <p:nvPicPr>
          <p:cNvPr id="1026" name="Picture 2" descr="Rx (Reactive Exten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54" y="2592387"/>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430611"/>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Writing </a:t>
            </a:r>
            <a:r>
              <a:rPr lang="en-US" dirty="0" err="1"/>
              <a:t>Async</a:t>
            </a:r>
            <a:r>
              <a:rPr lang="en-US" dirty="0"/>
              <a:t> Functions</a:t>
            </a:r>
          </a:p>
        </p:txBody>
      </p:sp>
      <p:sp>
        <p:nvSpPr>
          <p:cNvPr id="5" name="Text Placeholder 4"/>
          <p:cNvSpPr>
            <a:spLocks noGrp="1"/>
          </p:cNvSpPr>
          <p:nvPr>
            <p:ph type="body" sz="quarter" idx="10"/>
          </p:nvPr>
        </p:nvSpPr>
        <p:spPr>
          <a:xfrm>
            <a:off x="389437" y="1182190"/>
            <a:ext cx="8363937" cy="3567130"/>
          </a:xfrm>
        </p:spPr>
        <p:txBody>
          <a:bodyPr/>
          <a:lstStyle/>
          <a:p>
            <a:r>
              <a:rPr lang="en-US" dirty="0"/>
              <a:t>Every </a:t>
            </a:r>
            <a:r>
              <a:rPr lang="en-US" dirty="0" err="1"/>
              <a:t>async</a:t>
            </a:r>
            <a:r>
              <a:rPr lang="en-US" dirty="0"/>
              <a:t> function in JavaScript is </a:t>
            </a:r>
            <a:r>
              <a:rPr lang="en-US" b="1" dirty="0"/>
              <a:t>built on</a:t>
            </a:r>
            <a:r>
              <a:rPr lang="en-US" dirty="0"/>
              <a:t> some other </a:t>
            </a:r>
            <a:r>
              <a:rPr lang="en-US" dirty="0" err="1"/>
              <a:t>async</a:t>
            </a:r>
            <a:r>
              <a:rPr lang="en-US" dirty="0"/>
              <a:t> function(s</a:t>
            </a:r>
            <a:r>
              <a:rPr lang="en-US" dirty="0" smtClean="0"/>
              <a:t>). </a:t>
            </a:r>
          </a:p>
          <a:p>
            <a:endParaRPr lang="en-US" sz="1400" dirty="0"/>
          </a:p>
          <a:p>
            <a:pPr lvl="1"/>
            <a:r>
              <a:rPr lang="en-US" sz="2400" dirty="0">
                <a:latin typeface="+mn-lt"/>
              </a:rPr>
              <a:t>It’s </a:t>
            </a:r>
            <a:r>
              <a:rPr lang="en-US" sz="2400" dirty="0" err="1">
                <a:latin typeface="+mn-lt"/>
              </a:rPr>
              <a:t>async</a:t>
            </a:r>
            <a:r>
              <a:rPr lang="en-US" sz="2400" dirty="0">
                <a:latin typeface="+mn-lt"/>
              </a:rPr>
              <a:t> functions all the way down (to native code</a:t>
            </a:r>
            <a:r>
              <a:rPr lang="en-US" sz="2400" dirty="0" smtClean="0">
                <a:latin typeface="+mn-lt"/>
              </a:rPr>
              <a:t>)!</a:t>
            </a:r>
          </a:p>
          <a:p>
            <a:pPr lvl="2">
              <a:lnSpc>
                <a:spcPct val="150000"/>
              </a:lnSpc>
            </a:pPr>
            <a:r>
              <a:rPr lang="en-US" sz="2000" dirty="0" smtClean="0">
                <a:latin typeface="+mn-lt"/>
              </a:rPr>
              <a:t>AJAX</a:t>
            </a:r>
          </a:p>
          <a:p>
            <a:pPr lvl="2">
              <a:lnSpc>
                <a:spcPct val="150000"/>
              </a:lnSpc>
            </a:pPr>
            <a:r>
              <a:rPr lang="en-US" sz="2000" dirty="0" smtClean="0">
                <a:latin typeface="+mn-lt"/>
              </a:rPr>
              <a:t>File</a:t>
            </a:r>
          </a:p>
          <a:p>
            <a:pPr lvl="2">
              <a:lnSpc>
                <a:spcPct val="150000"/>
              </a:lnSpc>
            </a:pPr>
            <a:r>
              <a:rPr lang="en-US" sz="2000" dirty="0" smtClean="0">
                <a:latin typeface="+mn-lt"/>
              </a:rPr>
              <a:t>Storage</a:t>
            </a:r>
          </a:p>
          <a:p>
            <a:pPr lvl="2">
              <a:lnSpc>
                <a:spcPct val="150000"/>
              </a:lnSpc>
            </a:pPr>
            <a:r>
              <a:rPr lang="en-US" sz="2000" dirty="0" smtClean="0">
                <a:latin typeface="+mn-lt"/>
              </a:rPr>
              <a:t>UI Event</a:t>
            </a:r>
            <a:endParaRPr lang="en-US" sz="2000" dirty="0">
              <a:latin typeface="+mn-lt"/>
            </a:endParaRPr>
          </a:p>
        </p:txBody>
      </p:sp>
    </p:spTree>
    <p:extLst>
      <p:ext uri="{BB962C8B-B14F-4D97-AF65-F5344CB8AC3E}">
        <p14:creationId xmlns:p14="http://schemas.microsoft.com/office/powerpoint/2010/main" val="210405751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Reactive Extensions</a:t>
            </a:r>
          </a:p>
        </p:txBody>
      </p:sp>
      <p:sp>
        <p:nvSpPr>
          <p:cNvPr id="3" name="Text Placeholder 2"/>
          <p:cNvSpPr>
            <a:spLocks noGrp="1"/>
          </p:cNvSpPr>
          <p:nvPr>
            <p:ph type="body" sz="quarter" idx="10"/>
          </p:nvPr>
        </p:nvSpPr>
        <p:spPr>
          <a:xfrm>
            <a:off x="389437" y="1182190"/>
            <a:ext cx="8674543" cy="1661993"/>
          </a:xfrm>
        </p:spPr>
        <p:txBody>
          <a:bodyPr/>
          <a:lstStyle/>
          <a:p>
            <a:r>
              <a:rPr lang="en-US" dirty="0" err="1" smtClean="0"/>
              <a:t>RxJS</a:t>
            </a:r>
            <a:r>
              <a:rPr lang="en-US" dirty="0" smtClean="0"/>
              <a:t> </a:t>
            </a:r>
            <a:r>
              <a:rPr lang="en-US" dirty="0"/>
              <a:t>is a set of libraries for composing asynchronous and event-based programs using observable sequences and LINQ-style query operators in JavaScript.</a:t>
            </a:r>
          </a:p>
        </p:txBody>
      </p:sp>
      <p:pic>
        <p:nvPicPr>
          <p:cNvPr id="4" name="Picture 2" descr="Rx (Reactive Ext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767" y="6148136"/>
            <a:ext cx="621213" cy="62121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bwMode="auto">
          <a:xfrm rot="10800000">
            <a:off x="2266061" y="5154750"/>
            <a:ext cx="3870943" cy="418807"/>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 name="Picture 4" descr="C:\Users\bartde\AppData\Local\Microsoft\Windows\Temporary Internet Files\Content.IE5\9IU6YREY\MC9001052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3169" y="5058518"/>
            <a:ext cx="2041590" cy="81439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6304057" y="3787110"/>
            <a:ext cx="2499637" cy="1623090"/>
            <a:chOff x="7085012" y="3601681"/>
            <a:chExt cx="4800600" cy="2951519"/>
          </a:xfrm>
        </p:grpSpPr>
        <p:sp>
          <p:nvSpPr>
            <p:cNvPr id="8" name="Cloud 7"/>
            <p:cNvSpPr/>
            <p:nvPr/>
          </p:nvSpPr>
          <p:spPr bwMode="auto">
            <a:xfrm>
              <a:off x="7085012" y="3601681"/>
              <a:ext cx="4800600" cy="2951519"/>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6600" b="1" dirty="0" smtClean="0">
                <a:solidFill>
                  <a:schemeClr val="tx1"/>
                </a:solidFill>
              </a:endParaRPr>
            </a:p>
          </p:txBody>
        </p:sp>
        <p:pic>
          <p:nvPicPr>
            <p:cNvPr id="9" name="Picture 16" descr="D:\dvd\Online_ART\DVD_ART36\Artwork_Imagery\Icons - Illustrations\_ REAL VISTA STYLE\bar chart sales red arr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569" y="4250700"/>
              <a:ext cx="2172821" cy="21728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31748" y="4011791"/>
              <a:ext cx="2413447" cy="586864"/>
            </a:xfrm>
            <a:prstGeom prst="rect">
              <a:avLst/>
            </a:prstGeom>
            <a:noFill/>
          </p:spPr>
          <p:txBody>
            <a:bodyPr wrap="none" lIns="0" tIns="0" rIns="0" bIns="0" rtlCol="0">
              <a:spAutoFit/>
            </a:bodyPr>
            <a:lstStyle/>
            <a:p>
              <a:r>
                <a:rPr lang="en-US" sz="2400" b="1" dirty="0" smtClean="0">
                  <a:solidFill>
                    <a:srgbClr val="002060"/>
                  </a:solidFill>
                  <a:effectLst>
                    <a:outerShdw blurRad="38100" dist="38100" dir="2700000" algn="tl">
                      <a:srgbClr val="000000">
                        <a:alpha val="43137"/>
                      </a:srgbClr>
                    </a:outerShdw>
                  </a:effectLst>
                </a:rPr>
                <a:t>Observable</a:t>
              </a:r>
            </a:p>
          </p:txBody>
        </p:sp>
        <p:sp>
          <p:nvSpPr>
            <p:cNvPr id="11" name="Lightning Bolt 10"/>
            <p:cNvSpPr/>
            <p:nvPr/>
          </p:nvSpPr>
          <p:spPr>
            <a:xfrm>
              <a:off x="10270379" y="5474973"/>
              <a:ext cx="1615233" cy="1078227"/>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sp>
        <p:nvSpPr>
          <p:cNvPr id="12" name="Right Arrow 11"/>
          <p:cNvSpPr/>
          <p:nvPr/>
        </p:nvSpPr>
        <p:spPr bwMode="auto">
          <a:xfrm>
            <a:off x="2405522" y="4172499"/>
            <a:ext cx="3870943" cy="418807"/>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2" descr="D:\dvd\Online_ART\DVD_ART36\Artwork_Imagery\Icons - Illustrations\_ REAL VISTA STYLE\contract clip board signatu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6325" y="3858615"/>
            <a:ext cx="895221" cy="8952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499045" y="3511143"/>
            <a:ext cx="1683895" cy="369332"/>
          </a:xfrm>
          <a:prstGeom prst="rect">
            <a:avLst/>
          </a:prstGeom>
          <a:noFill/>
        </p:spPr>
        <p:txBody>
          <a:bodyPr wrap="square" lIns="0" tIns="0" rIns="0" bIns="0" rtlCol="0">
            <a:spAutoFit/>
          </a:bodyPr>
          <a:lstStyle/>
          <a:p>
            <a:pPr algn="ctr"/>
            <a:r>
              <a:rPr lang="en-US" sz="2400" b="1" dirty="0" smtClean="0">
                <a:solidFill>
                  <a:schemeClr val="accent1">
                    <a:lumMod val="60000"/>
                    <a:lumOff val="40000"/>
                  </a:schemeClr>
                </a:solidFill>
              </a:rPr>
              <a:t>Subscribe</a:t>
            </a:r>
          </a:p>
        </p:txBody>
      </p:sp>
      <p:grpSp>
        <p:nvGrpSpPr>
          <p:cNvPr id="15" name="Group 14"/>
          <p:cNvGrpSpPr/>
          <p:nvPr/>
        </p:nvGrpSpPr>
        <p:grpSpPr>
          <a:xfrm>
            <a:off x="389436" y="3812224"/>
            <a:ext cx="1366921" cy="1930455"/>
            <a:chOff x="608012" y="3962400"/>
            <a:chExt cx="2438400" cy="2842653"/>
          </a:xfrm>
        </p:grpSpPr>
        <p:pic>
          <p:nvPicPr>
            <p:cNvPr id="16" name="Picture 3" descr="D:\dvd\Online_ART\DVD_ART36\Artwork_Imagery\Icons - Illustrations\_ REAL VISTA STYLE\desktop compu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2" y="39624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837828" y="6306978"/>
              <a:ext cx="2127358" cy="498075"/>
            </a:xfrm>
            <a:prstGeom prst="rect">
              <a:avLst/>
            </a:prstGeom>
            <a:noFill/>
          </p:spPr>
          <p:txBody>
            <a:bodyPr wrap="none" lIns="0" tIns="0" rIns="0" bIns="0" rtlCol="0">
              <a:spAutoFit/>
            </a:bodyPr>
            <a:lstStyle/>
            <a:p>
              <a:r>
                <a:rPr lang="en-US" sz="2400" b="1" dirty="0" smtClean="0">
                  <a:solidFill>
                    <a:schemeClr val="accent6"/>
                  </a:solidFill>
                  <a:effectLst>
                    <a:outerShdw blurRad="38100" dist="38100" dir="2700000" algn="tl">
                      <a:srgbClr val="000000">
                        <a:alpha val="43137"/>
                      </a:srgbClr>
                    </a:outerShdw>
                  </a:effectLst>
                </a:rPr>
                <a:t>Observer</a:t>
              </a:r>
            </a:p>
          </p:txBody>
        </p:sp>
      </p:grpSp>
    </p:spTree>
    <p:extLst>
      <p:ext uri="{BB962C8B-B14F-4D97-AF65-F5344CB8AC3E}">
        <p14:creationId xmlns:p14="http://schemas.microsoft.com/office/powerpoint/2010/main" val="2696046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par>
                                <p:cTn id="27" presetID="2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righ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Step 1</a:t>
            </a:r>
            <a:endParaRPr lang="en-US" dirty="0"/>
          </a:p>
        </p:txBody>
      </p:sp>
      <p:sp>
        <p:nvSpPr>
          <p:cNvPr id="7" name="Rectangle 6"/>
          <p:cNvSpPr/>
          <p:nvPr/>
        </p:nvSpPr>
        <p:spPr>
          <a:xfrm>
            <a:off x="228600" y="1166842"/>
            <a:ext cx="8826500" cy="424731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CreateObservable</a:t>
            </a:r>
            <a:r>
              <a:rPr lang="en-US" b="1" dirty="0">
                <a:solidFill>
                  <a:srgbClr val="000000"/>
                </a:solidFill>
                <a:highlight>
                  <a:srgbClr val="FFFFFF"/>
                </a:highlight>
                <a:latin typeface="Consolas" panose="020B0609020204030204" pitchFamily="49" charset="0"/>
              </a:rPr>
              <a:t>(element, </a:t>
            </a:r>
            <a:r>
              <a:rPr lang="en-US" b="1" dirty="0" err="1">
                <a:solidFill>
                  <a:srgbClr val="000000"/>
                </a:solidFill>
                <a:highlight>
                  <a:srgbClr val="FFFFFF"/>
                </a:highlight>
                <a:latin typeface="Consolas" panose="020B0609020204030204" pitchFamily="49" charset="0"/>
              </a:rPr>
              <a:t>eventType</a:t>
            </a:r>
            <a:r>
              <a:rPr lang="en-US" b="1"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Rx.Observable.create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(observer)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eventHandler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eventObj</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observer.onNext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eventObj</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keep simple for this example and ignore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addEventListener</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attachEvent</a:t>
            </a:r>
            <a:r>
              <a:rPr lang="en-US" dirty="0">
                <a:solidFill>
                  <a:srgbClr val="008000"/>
                </a:solidFill>
                <a:highlight>
                  <a:srgbClr val="FFFFFF"/>
                </a:highlight>
                <a:latin typeface="Consolas" panose="020B0609020204030204" pitchFamily="49" charset="0"/>
              </a:rPr>
              <a:t> browser differences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element.addEventListener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eventType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eventHandler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element.removeEventListener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eventType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eventHandler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28664153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Step 2</a:t>
            </a:r>
            <a:endParaRPr lang="en-US" dirty="0"/>
          </a:p>
        </p:txBody>
      </p:sp>
      <p:sp>
        <p:nvSpPr>
          <p:cNvPr id="2" name="Rectangle 1"/>
          <p:cNvSpPr/>
          <p:nvPr/>
        </p:nvSpPr>
        <p:spPr>
          <a:xfrm>
            <a:off x="390031" y="1563638"/>
            <a:ext cx="8363938" cy="147732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observable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CreateObservable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'click'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.skip(2)</a:t>
            </a:r>
          </a:p>
          <a:p>
            <a:r>
              <a:rPr lang="en-US" dirty="0">
                <a:solidFill>
                  <a:srgbClr val="000000"/>
                </a:solidFill>
                <a:highlight>
                  <a:srgbClr val="FFFFFF"/>
                </a:highlight>
                <a:latin typeface="Consolas" panose="020B0609020204030204" pitchFamily="49" charset="0"/>
              </a:rPr>
              <a:t>    .take(2)</a:t>
            </a:r>
          </a:p>
          <a:p>
            <a:r>
              <a:rPr lang="en-US" dirty="0">
                <a:solidFill>
                  <a:srgbClr val="000000"/>
                </a:solidFill>
                <a:highlight>
                  <a:srgbClr val="FFFFFF"/>
                </a:highlight>
                <a:latin typeface="Consolas" panose="020B0609020204030204" pitchFamily="49" charset="0"/>
              </a:rPr>
              <a:t>    .select(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"button clicked"</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48004131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Step 3</a:t>
            </a:r>
            <a:endParaRPr lang="en-US" dirty="0"/>
          </a:p>
        </p:txBody>
      </p:sp>
      <p:sp>
        <p:nvSpPr>
          <p:cNvPr id="2" name="Rectangle 1"/>
          <p:cNvSpPr/>
          <p:nvPr/>
        </p:nvSpPr>
        <p:spPr>
          <a:xfrm>
            <a:off x="389436" y="1582341"/>
            <a:ext cx="8363938" cy="286232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observer = </a:t>
            </a:r>
            <a:r>
              <a:rPr lang="en-US" dirty="0" err="1">
                <a:solidFill>
                  <a:srgbClr val="000000"/>
                </a:solidFill>
                <a:highlight>
                  <a:srgbClr val="FFFFFF"/>
                </a:highlight>
                <a:latin typeface="Consolas" panose="020B0609020204030204" pitchFamily="49" charset="0"/>
              </a:rPr>
              <a:t>Rx.Observer.create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onNext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 alert(</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onError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(err){ alert(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onComplete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alert(</a:t>
            </a:r>
            <a:r>
              <a:rPr lang="en-US" dirty="0">
                <a:solidFill>
                  <a:srgbClr val="A31515"/>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b="1" dirty="0" err="1">
                <a:solidFill>
                  <a:srgbClr val="000000"/>
                </a:solidFill>
                <a:highlight>
                  <a:srgbClr val="FFFFFF"/>
                </a:highlight>
                <a:latin typeface="Consolas" panose="020B0609020204030204" pitchFamily="49" charset="0"/>
              </a:rPr>
              <a:t>observable.subscribe</a:t>
            </a:r>
            <a:r>
              <a:rPr lang="en-US" b="1" dirty="0">
                <a:solidFill>
                  <a:srgbClr val="000000"/>
                </a:solidFill>
                <a:highlight>
                  <a:srgbClr val="FFFFFF"/>
                </a:highlight>
                <a:latin typeface="Consolas" panose="020B0609020204030204" pitchFamily="49" charset="0"/>
              </a:rPr>
              <a:t>(observer);</a:t>
            </a:r>
            <a:endParaRPr lang="en-US" b="1" dirty="0"/>
          </a:p>
        </p:txBody>
      </p:sp>
    </p:spTree>
    <p:extLst>
      <p:ext uri="{BB962C8B-B14F-4D97-AF65-F5344CB8AC3E}">
        <p14:creationId xmlns:p14="http://schemas.microsoft.com/office/powerpoint/2010/main" val="353130939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83" name="TextBox 82"/>
          <p:cNvSpPr txBox="1"/>
          <p:nvPr/>
        </p:nvSpPr>
        <p:spPr>
          <a:xfrm>
            <a:off x="180789" y="4556451"/>
            <a:ext cx="2279470" cy="276999"/>
          </a:xfrm>
          <a:prstGeom prst="rect">
            <a:avLst/>
          </a:prstGeom>
          <a:noFill/>
        </p:spPr>
        <p:txBody>
          <a:bodyPr wrap="none" lIns="0" tIns="0" rIns="0" bIns="0" rtlCol="0">
            <a:spAutoFit/>
          </a:bodyPr>
          <a:lstStyle/>
          <a:p>
            <a:r>
              <a:rPr lang="en-US" b="1" dirty="0">
                <a:solidFill>
                  <a:srgbClr val="0000CC"/>
                </a:solidFill>
                <a:latin typeface="Consolas" pitchFamily="49" charset="0"/>
                <a:cs typeface="Consolas" pitchFamily="49" charset="0"/>
              </a:rPr>
              <a:t>from</a:t>
            </a:r>
            <a:r>
              <a:rPr lang="en-US" b="1" dirty="0">
                <a:solidFill>
                  <a:schemeClr val="accent1"/>
                </a:solidFill>
                <a:latin typeface="Consolas" pitchFamily="49" charset="0"/>
                <a:cs typeface="Consolas" pitchFamily="49" charset="0"/>
              </a:rPr>
              <a:t> </a:t>
            </a:r>
            <a:r>
              <a:rPr lang="en-US" b="1" dirty="0">
                <a:latin typeface="Consolas" pitchFamily="49" charset="0"/>
                <a:cs typeface="Consolas" pitchFamily="49" charset="0"/>
              </a:rPr>
              <a:t>tick</a:t>
            </a:r>
            <a:r>
              <a:rPr lang="en-US" b="1" dirty="0">
                <a:gradFill>
                  <a:gsLst>
                    <a:gs pos="0">
                      <a:schemeClr val="tx1"/>
                    </a:gs>
                    <a:gs pos="86000">
                      <a:schemeClr val="tx1"/>
                    </a:gs>
                  </a:gsLst>
                  <a:lin ang="5400000" scaled="0"/>
                </a:gradFill>
                <a:latin typeface="Consolas" pitchFamily="49" charset="0"/>
                <a:cs typeface="Consolas" pitchFamily="49" charset="0"/>
              </a:rPr>
              <a:t> </a:t>
            </a:r>
            <a:r>
              <a:rPr lang="en-US" b="1" dirty="0">
                <a:solidFill>
                  <a:srgbClr val="0000CC"/>
                </a:solidFill>
                <a:latin typeface="Consolas" pitchFamily="49" charset="0"/>
                <a:cs typeface="Consolas" pitchFamily="49" charset="0"/>
              </a:rPr>
              <a:t>in</a:t>
            </a:r>
            <a:r>
              <a:rPr lang="en-US" b="1" dirty="0">
                <a:latin typeface="Consolas" pitchFamily="49" charset="0"/>
                <a:cs typeface="Consolas" pitchFamily="49" charset="0"/>
              </a:rPr>
              <a:t> ticks</a:t>
            </a:r>
          </a:p>
        </p:txBody>
      </p:sp>
    </p:spTree>
    <p:extLst>
      <p:ext uri="{BB962C8B-B14F-4D97-AF65-F5344CB8AC3E}">
        <p14:creationId xmlns:p14="http://schemas.microsoft.com/office/powerpoint/2010/main" val="113175702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144504" y="3359105"/>
            <a:ext cx="7545765"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8690269" y="3244775"/>
            <a:ext cx="0" cy="205794"/>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sp>
        <p:nvSpPr>
          <p:cNvPr id="46" name="Oval 45"/>
          <p:cNvSpPr/>
          <p:nvPr/>
        </p:nvSpPr>
        <p:spPr bwMode="auto">
          <a:xfrm>
            <a:off x="1020745" y="3222010"/>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7" name="Rounded Rectangular Callout 46"/>
          <p:cNvSpPr/>
          <p:nvPr/>
        </p:nvSpPr>
        <p:spPr bwMode="auto">
          <a:xfrm>
            <a:off x="1299873" y="2800186"/>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27.01</a:t>
            </a:r>
          </a:p>
        </p:txBody>
      </p:sp>
      <p:sp>
        <p:nvSpPr>
          <p:cNvPr id="49" name="Oval 48"/>
          <p:cNvSpPr/>
          <p:nvPr/>
        </p:nvSpPr>
        <p:spPr bwMode="auto">
          <a:xfrm>
            <a:off x="3318746" y="3222010"/>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0" name="Rounded Rectangular Callout 49"/>
          <p:cNvSpPr/>
          <p:nvPr/>
        </p:nvSpPr>
        <p:spPr bwMode="auto">
          <a:xfrm>
            <a:off x="3613827" y="2800186"/>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27.96</a:t>
            </a:r>
          </a:p>
        </p:txBody>
      </p:sp>
      <p:sp>
        <p:nvSpPr>
          <p:cNvPr id="51" name="Oval 50"/>
          <p:cNvSpPr/>
          <p:nvPr/>
        </p:nvSpPr>
        <p:spPr bwMode="auto">
          <a:xfrm>
            <a:off x="4677394" y="3244775"/>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2" name="Rounded Rectangular Callout 51"/>
          <p:cNvSpPr/>
          <p:nvPr/>
        </p:nvSpPr>
        <p:spPr bwMode="auto">
          <a:xfrm>
            <a:off x="4972476" y="2822952"/>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31.21</a:t>
            </a:r>
          </a:p>
        </p:txBody>
      </p:sp>
      <p:sp>
        <p:nvSpPr>
          <p:cNvPr id="53" name="Oval 52"/>
          <p:cNvSpPr/>
          <p:nvPr/>
        </p:nvSpPr>
        <p:spPr bwMode="auto">
          <a:xfrm>
            <a:off x="8055047" y="3222010"/>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4" name="Rounded Rectangular Callout 53"/>
          <p:cNvSpPr/>
          <p:nvPr/>
        </p:nvSpPr>
        <p:spPr bwMode="auto">
          <a:xfrm>
            <a:off x="8350128" y="2800186"/>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30.73</a:t>
            </a:r>
          </a:p>
        </p:txBody>
      </p:sp>
      <p:cxnSp>
        <p:nvCxnSpPr>
          <p:cNvPr id="55" name="Straight Arrow Connector 54"/>
          <p:cNvCxnSpPr>
            <a:stCxn id="20" idx="4"/>
            <a:endCxn id="46" idx="0"/>
          </p:cNvCxnSpPr>
          <p:nvPr/>
        </p:nvCxnSpPr>
        <p:spPr>
          <a:xfrm>
            <a:off x="1144504" y="2692396"/>
            <a:ext cx="1903" cy="529614"/>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456128" y="3243658"/>
            <a:ext cx="505716"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MSFT</a:t>
            </a:r>
            <a:endParaRPr lang="en-US" b="1" dirty="0">
              <a:gradFill>
                <a:gsLst>
                  <a:gs pos="0">
                    <a:schemeClr val="tx1"/>
                  </a:gs>
                  <a:gs pos="86000">
                    <a:schemeClr val="tx1"/>
                  </a:gs>
                </a:gsLst>
                <a:lin ang="5400000" scaled="0"/>
              </a:gradFill>
            </a:endParaRPr>
          </a:p>
        </p:txBody>
      </p:sp>
      <p:cxnSp>
        <p:nvCxnSpPr>
          <p:cNvPr id="57" name="Straight Connector 56"/>
          <p:cNvCxnSpPr/>
          <p:nvPr/>
        </p:nvCxnSpPr>
        <p:spPr>
          <a:xfrm>
            <a:off x="2445466" y="4138909"/>
            <a:ext cx="6242406"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a:endCxn id="60" idx="0"/>
          </p:cNvCxnSpPr>
          <p:nvPr/>
        </p:nvCxnSpPr>
        <p:spPr>
          <a:xfrm>
            <a:off x="2424998" y="2692396"/>
            <a:ext cx="4515" cy="1332183"/>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sp>
        <p:nvSpPr>
          <p:cNvPr id="60" name="Oval 59"/>
          <p:cNvSpPr/>
          <p:nvPr/>
        </p:nvSpPr>
        <p:spPr bwMode="auto">
          <a:xfrm>
            <a:off x="2303851" y="40245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cxnSp>
        <p:nvCxnSpPr>
          <p:cNvPr id="62" name="Straight Connector 61"/>
          <p:cNvCxnSpPr/>
          <p:nvPr/>
        </p:nvCxnSpPr>
        <p:spPr>
          <a:xfrm>
            <a:off x="8687872" y="4047445"/>
            <a:ext cx="0" cy="205794"/>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3" name="Rounded Rectangular Callout 62"/>
          <p:cNvSpPr/>
          <p:nvPr/>
        </p:nvSpPr>
        <p:spPr bwMode="auto">
          <a:xfrm>
            <a:off x="2589097" y="3600495"/>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21.75</a:t>
            </a:r>
          </a:p>
        </p:txBody>
      </p:sp>
      <p:sp>
        <p:nvSpPr>
          <p:cNvPr id="64" name="Oval 63"/>
          <p:cNvSpPr/>
          <p:nvPr/>
        </p:nvSpPr>
        <p:spPr bwMode="auto">
          <a:xfrm>
            <a:off x="5729228"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5" name="Rounded Rectangular Callout 64"/>
          <p:cNvSpPr/>
          <p:nvPr/>
        </p:nvSpPr>
        <p:spPr bwMode="auto">
          <a:xfrm>
            <a:off x="6014475" y="3600595"/>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22.54</a:t>
            </a:r>
          </a:p>
        </p:txBody>
      </p:sp>
      <p:sp>
        <p:nvSpPr>
          <p:cNvPr id="66" name="Oval 65"/>
          <p:cNvSpPr/>
          <p:nvPr/>
        </p:nvSpPr>
        <p:spPr bwMode="auto">
          <a:xfrm>
            <a:off x="7021155"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7" name="Rounded Rectangular Callout 66"/>
          <p:cNvSpPr/>
          <p:nvPr/>
        </p:nvSpPr>
        <p:spPr bwMode="auto">
          <a:xfrm>
            <a:off x="7306401" y="3600595"/>
            <a:ext cx="642543" cy="342989"/>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20.98</a:t>
            </a:r>
          </a:p>
        </p:txBody>
      </p:sp>
      <p:sp>
        <p:nvSpPr>
          <p:cNvPr id="68" name="TextBox 67"/>
          <p:cNvSpPr txBox="1"/>
          <p:nvPr/>
        </p:nvSpPr>
        <p:spPr>
          <a:xfrm>
            <a:off x="1788870" y="4047445"/>
            <a:ext cx="438903"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INTC</a:t>
            </a:r>
            <a:endParaRPr lang="en-US" b="1" dirty="0">
              <a:gradFill>
                <a:gsLst>
                  <a:gs pos="0">
                    <a:schemeClr val="tx1"/>
                  </a:gs>
                  <a:gs pos="86000">
                    <a:schemeClr val="tx1"/>
                  </a:gs>
                </a:gsLst>
                <a:lin ang="5400000" scaled="0"/>
              </a:gradFill>
            </a:endParaRPr>
          </a:p>
        </p:txBody>
      </p:sp>
      <p:sp>
        <p:nvSpPr>
          <p:cNvPr id="83" name="TextBox 82"/>
          <p:cNvSpPr txBox="1"/>
          <p:nvPr/>
        </p:nvSpPr>
        <p:spPr>
          <a:xfrm>
            <a:off x="180789" y="4564727"/>
            <a:ext cx="3165931" cy="484748"/>
          </a:xfrm>
          <a:prstGeom prst="rect">
            <a:avLst/>
          </a:prstGeom>
          <a:noFill/>
        </p:spPr>
        <p:txBody>
          <a:bodyPr wrap="none" lIns="0" tIns="0" rIns="0" bIns="0" rtlCol="0">
            <a:spAutoFit/>
          </a:bodyPr>
          <a:lstStyle/>
          <a:p>
            <a:r>
              <a:rPr lang="en-US" sz="1350" dirty="0">
                <a:solidFill>
                  <a:srgbClr val="0000CC"/>
                </a:solidFill>
                <a:latin typeface="Consolas" pitchFamily="49" charset="0"/>
                <a:cs typeface="Consolas" pitchFamily="49" charset="0"/>
              </a:rPr>
              <a:t>from</a:t>
            </a:r>
            <a:r>
              <a:rPr lang="en-US" sz="1350" dirty="0">
                <a:solidFill>
                  <a:schemeClr val="accent1"/>
                </a:solidFill>
                <a:latin typeface="Consolas" pitchFamily="49" charset="0"/>
                <a:cs typeface="Consolas" pitchFamily="49" charset="0"/>
              </a:rPr>
              <a:t> </a:t>
            </a:r>
            <a:r>
              <a:rPr lang="en-US" sz="1350" dirty="0">
                <a:latin typeface="Consolas" pitchFamily="49" charset="0"/>
                <a:cs typeface="Consolas" pitchFamily="49" charset="0"/>
              </a:rPr>
              <a:t>tick </a:t>
            </a:r>
            <a:r>
              <a:rPr lang="en-US" sz="1350" dirty="0">
                <a:solidFill>
                  <a:srgbClr val="0000CC"/>
                </a:solidFill>
                <a:latin typeface="Consolas" pitchFamily="49" charset="0"/>
                <a:cs typeface="Consolas" pitchFamily="49" charset="0"/>
              </a:rPr>
              <a:t>in</a:t>
            </a:r>
            <a:r>
              <a:rPr lang="en-US" sz="1350" dirty="0">
                <a:gradFill>
                  <a:gsLst>
                    <a:gs pos="0">
                      <a:schemeClr val="tx1"/>
                    </a:gs>
                    <a:gs pos="86000">
                      <a:schemeClr val="tx1"/>
                    </a:gs>
                  </a:gsLst>
                  <a:lin ang="5400000" scaled="0"/>
                </a:gradFill>
                <a:latin typeface="Consolas" pitchFamily="49" charset="0"/>
                <a:cs typeface="Consolas" pitchFamily="49" charset="0"/>
              </a:rPr>
              <a:t> </a:t>
            </a:r>
            <a:r>
              <a:rPr lang="en-US" sz="1350" dirty="0">
                <a:latin typeface="Consolas" pitchFamily="49" charset="0"/>
                <a:cs typeface="Consolas" pitchFamily="49" charset="0"/>
              </a:rPr>
              <a:t>ticks</a:t>
            </a:r>
          </a:p>
          <a:p>
            <a:r>
              <a:rPr lang="en-US" b="1" dirty="0">
                <a:solidFill>
                  <a:srgbClr val="0000CC"/>
                </a:solidFill>
                <a:latin typeface="Consolas" pitchFamily="49" charset="0"/>
                <a:cs typeface="Consolas" pitchFamily="49" charset="0"/>
              </a:rPr>
              <a:t>group</a:t>
            </a:r>
            <a:r>
              <a:rPr lang="en-US" b="1" dirty="0">
                <a:latin typeface="Consolas" pitchFamily="49" charset="0"/>
                <a:cs typeface="Consolas" pitchFamily="49" charset="0"/>
              </a:rPr>
              <a:t> tick </a:t>
            </a:r>
            <a:r>
              <a:rPr lang="en-US" b="1" dirty="0">
                <a:solidFill>
                  <a:srgbClr val="0000CC"/>
                </a:solidFill>
                <a:latin typeface="Consolas" pitchFamily="49" charset="0"/>
                <a:cs typeface="Consolas" pitchFamily="49" charset="0"/>
              </a:rPr>
              <a:t>by</a:t>
            </a:r>
            <a:r>
              <a:rPr lang="en-US" b="1" dirty="0">
                <a:gradFill>
                  <a:gsLst>
                    <a:gs pos="0">
                      <a:schemeClr val="tx1"/>
                    </a:gs>
                    <a:gs pos="86000">
                      <a:schemeClr val="tx1"/>
                    </a:gs>
                  </a:gsLst>
                  <a:lin ang="5400000" scaled="0"/>
                </a:gradFill>
                <a:latin typeface="Consolas" pitchFamily="49" charset="0"/>
                <a:cs typeface="Consolas" pitchFamily="49" charset="0"/>
              </a:rPr>
              <a:t> </a:t>
            </a:r>
            <a:r>
              <a:rPr lang="en-US" b="1" dirty="0" err="1">
                <a:latin typeface="Consolas" pitchFamily="49" charset="0"/>
                <a:cs typeface="Consolas" pitchFamily="49" charset="0"/>
              </a:rPr>
              <a:t>tick.Symbol</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1846478806"/>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166037" y="3359105"/>
            <a:ext cx="7545765"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8690269" y="3244775"/>
            <a:ext cx="0" cy="205794"/>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144504" y="2692396"/>
            <a:ext cx="1903" cy="655276"/>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456128" y="3243658"/>
            <a:ext cx="505716"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MSFT</a:t>
            </a:r>
            <a:endParaRPr lang="en-US" b="1" dirty="0">
              <a:gradFill>
                <a:gsLst>
                  <a:gs pos="0">
                    <a:schemeClr val="tx1"/>
                  </a:gs>
                  <a:gs pos="86000">
                    <a:schemeClr val="tx1"/>
                  </a:gs>
                </a:gsLst>
                <a:lin ang="5400000" scaled="0"/>
              </a:gradFill>
            </a:endParaRPr>
          </a:p>
        </p:txBody>
      </p:sp>
      <p:cxnSp>
        <p:nvCxnSpPr>
          <p:cNvPr id="57" name="Straight Connector 56"/>
          <p:cNvCxnSpPr/>
          <p:nvPr/>
        </p:nvCxnSpPr>
        <p:spPr>
          <a:xfrm>
            <a:off x="2445466" y="4138909"/>
            <a:ext cx="6242406"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2424997" y="2692396"/>
            <a:ext cx="0" cy="1440555"/>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8687872" y="4047445"/>
            <a:ext cx="0" cy="205794"/>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5729228"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6" name="Oval 65"/>
          <p:cNvSpPr/>
          <p:nvPr/>
        </p:nvSpPr>
        <p:spPr bwMode="auto">
          <a:xfrm>
            <a:off x="7021155"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8" name="TextBox 67"/>
          <p:cNvSpPr txBox="1"/>
          <p:nvPr/>
        </p:nvSpPr>
        <p:spPr>
          <a:xfrm>
            <a:off x="1788870" y="4047445"/>
            <a:ext cx="438903"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INTC</a:t>
            </a:r>
            <a:endParaRPr lang="en-US" b="1" dirty="0">
              <a:gradFill>
                <a:gsLst>
                  <a:gs pos="0">
                    <a:schemeClr val="tx1"/>
                  </a:gs>
                  <a:gs pos="86000">
                    <a:schemeClr val="tx1"/>
                  </a:gs>
                </a:gsLst>
                <a:lin ang="5400000" scaled="0"/>
              </a:gradFill>
            </a:endParaRPr>
          </a:p>
        </p:txBody>
      </p:sp>
      <p:sp>
        <p:nvSpPr>
          <p:cNvPr id="83" name="TextBox 82"/>
          <p:cNvSpPr txBox="1"/>
          <p:nvPr/>
        </p:nvSpPr>
        <p:spPr>
          <a:xfrm>
            <a:off x="180790" y="4557757"/>
            <a:ext cx="4812215" cy="761747"/>
          </a:xfrm>
          <a:prstGeom prst="rect">
            <a:avLst/>
          </a:prstGeom>
          <a:noFill/>
        </p:spPr>
        <p:txBody>
          <a:bodyPr wrap="none" lIns="0" tIns="0" rIns="0" bIns="0" rtlCol="0">
            <a:spAutoFit/>
          </a:bodyPr>
          <a:lstStyle/>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ticks</a:t>
            </a:r>
          </a:p>
          <a:p>
            <a:r>
              <a:rPr lang="en-US" dirty="0">
                <a:solidFill>
                  <a:srgbClr val="0000CC"/>
                </a:solidFill>
                <a:latin typeface="Consolas" pitchFamily="49" charset="0"/>
                <a:cs typeface="Consolas" pitchFamily="49" charset="0"/>
              </a:rPr>
              <a:t>group</a:t>
            </a:r>
            <a:r>
              <a:rPr lang="en-US" dirty="0">
                <a:latin typeface="Consolas" pitchFamily="49" charset="0"/>
                <a:cs typeface="Consolas" pitchFamily="49" charset="0"/>
              </a:rPr>
              <a:t> tick </a:t>
            </a:r>
            <a:r>
              <a:rPr lang="en-US" dirty="0">
                <a:solidFill>
                  <a:srgbClr val="0000CC"/>
                </a:solidFill>
                <a:latin typeface="Consolas" pitchFamily="49" charset="0"/>
                <a:cs typeface="Consolas" pitchFamily="49" charset="0"/>
              </a:rPr>
              <a:t>by</a:t>
            </a:r>
            <a:r>
              <a:rPr lang="en-US" dirty="0">
                <a:gradFill>
                  <a:gsLst>
                    <a:gs pos="0">
                      <a:schemeClr val="tx1"/>
                    </a:gs>
                    <a:gs pos="86000">
                      <a:schemeClr val="tx1"/>
                    </a:gs>
                  </a:gsLst>
                  <a:lin ang="5400000" scaled="0"/>
                </a:gradFill>
                <a:latin typeface="Consolas" pitchFamily="49" charset="0"/>
                <a:cs typeface="Consolas" pitchFamily="49" charset="0"/>
              </a:rPr>
              <a:t> </a:t>
            </a:r>
            <a:r>
              <a:rPr lang="en-US" dirty="0" err="1">
                <a:latin typeface="Consolas" pitchFamily="49" charset="0"/>
                <a:cs typeface="Consolas" pitchFamily="49" charset="0"/>
              </a:rPr>
              <a:t>tick.Symbol</a:t>
            </a:r>
            <a:r>
              <a:rPr lang="en-US" dirty="0">
                <a:latin typeface="Consolas" pitchFamily="49" charset="0"/>
                <a:cs typeface="Consolas" pitchFamily="49" charset="0"/>
              </a:rPr>
              <a:t> </a:t>
            </a:r>
            <a:r>
              <a:rPr lang="en-US" b="1" dirty="0">
                <a:solidFill>
                  <a:srgbClr val="0000CC"/>
                </a:solidFill>
                <a:latin typeface="Consolas" pitchFamily="49" charset="0"/>
                <a:cs typeface="Consolas" pitchFamily="49" charset="0"/>
              </a:rPr>
              <a:t>into</a:t>
            </a:r>
            <a:r>
              <a:rPr lang="en-US" b="1" dirty="0">
                <a:latin typeface="Consolas" pitchFamily="49" charset="0"/>
                <a:cs typeface="Consolas" pitchFamily="49" charset="0"/>
              </a:rPr>
              <a:t> company</a:t>
            </a:r>
          </a:p>
          <a:p>
            <a:r>
              <a:rPr lang="en-US" b="1" dirty="0">
                <a:solidFill>
                  <a:srgbClr val="0000CC"/>
                </a:solidFill>
                <a:latin typeface="Consolas" pitchFamily="49" charset="0"/>
                <a:cs typeface="Consolas" pitchFamily="49" charset="0"/>
              </a:rPr>
              <a:t>from</a:t>
            </a:r>
            <a:r>
              <a:rPr lang="en-US" b="1" dirty="0">
                <a:latin typeface="Consolas" pitchFamily="49" charset="0"/>
                <a:cs typeface="Consolas" pitchFamily="49" charset="0"/>
              </a:rPr>
              <a:t> </a:t>
            </a:r>
            <a:r>
              <a:rPr lang="en-US" b="1" dirty="0" err="1">
                <a:latin typeface="Consolas" pitchFamily="49" charset="0"/>
                <a:cs typeface="Consolas" pitchFamily="49" charset="0"/>
              </a:rPr>
              <a:t>openClose</a:t>
            </a:r>
            <a:r>
              <a:rPr lang="en-US" b="1" dirty="0">
                <a:latin typeface="Consolas" pitchFamily="49" charset="0"/>
                <a:cs typeface="Consolas" pitchFamily="49" charset="0"/>
              </a:rPr>
              <a:t> </a:t>
            </a:r>
            <a:r>
              <a:rPr lang="en-US" b="1" dirty="0">
                <a:solidFill>
                  <a:srgbClr val="0000CC"/>
                </a:solidFill>
                <a:latin typeface="Consolas" pitchFamily="49" charset="0"/>
                <a:cs typeface="Consolas" pitchFamily="49" charset="0"/>
              </a:rPr>
              <a:t>in</a:t>
            </a:r>
            <a:r>
              <a:rPr lang="en-US" b="1" dirty="0">
                <a:latin typeface="Consolas" pitchFamily="49" charset="0"/>
                <a:cs typeface="Consolas" pitchFamily="49" charset="0"/>
              </a:rPr>
              <a:t> </a:t>
            </a:r>
            <a:r>
              <a:rPr lang="en-US" b="1" dirty="0" err="1">
                <a:latin typeface="Consolas" pitchFamily="49" charset="0"/>
                <a:cs typeface="Consolas" pitchFamily="49" charset="0"/>
              </a:rPr>
              <a:t>company.Buffer</a:t>
            </a:r>
            <a:r>
              <a:rPr lang="en-US" b="1" dirty="0">
                <a:latin typeface="Consolas" pitchFamily="49" charset="0"/>
                <a:cs typeface="Consolas" pitchFamily="49" charset="0"/>
              </a:rPr>
              <a:t>(2, 1)</a:t>
            </a:r>
          </a:p>
        </p:txBody>
      </p:sp>
      <p:sp>
        <p:nvSpPr>
          <p:cNvPr id="48" name="Oval 47"/>
          <p:cNvSpPr/>
          <p:nvPr/>
        </p:nvSpPr>
        <p:spPr bwMode="auto">
          <a:xfrm>
            <a:off x="3325778"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9" name="Rounded Rectangular Callout 58"/>
          <p:cNvSpPr/>
          <p:nvPr/>
        </p:nvSpPr>
        <p:spPr bwMode="auto">
          <a:xfrm>
            <a:off x="2799889" y="2816140"/>
            <a:ext cx="1257628"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[27.01, 27.96]</a:t>
            </a:r>
          </a:p>
        </p:txBody>
      </p:sp>
      <p:sp>
        <p:nvSpPr>
          <p:cNvPr id="61" name="Oval 60"/>
          <p:cNvSpPr/>
          <p:nvPr/>
        </p:nvSpPr>
        <p:spPr bwMode="auto">
          <a:xfrm>
            <a:off x="4684427" y="3236799"/>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9" name="Oval 68"/>
          <p:cNvSpPr/>
          <p:nvPr/>
        </p:nvSpPr>
        <p:spPr bwMode="auto">
          <a:xfrm>
            <a:off x="8062079"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0" name="Rounded Rectangular Callout 69"/>
          <p:cNvSpPr/>
          <p:nvPr/>
        </p:nvSpPr>
        <p:spPr bwMode="auto">
          <a:xfrm>
            <a:off x="4171846" y="2816140"/>
            <a:ext cx="1257628"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[27.96, 31.21]</a:t>
            </a:r>
          </a:p>
        </p:txBody>
      </p:sp>
      <p:sp>
        <p:nvSpPr>
          <p:cNvPr id="71" name="Rounded Rectangular Callout 70"/>
          <p:cNvSpPr/>
          <p:nvPr/>
        </p:nvSpPr>
        <p:spPr bwMode="auto">
          <a:xfrm>
            <a:off x="7544574" y="2816140"/>
            <a:ext cx="1257628"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[31.21, 30.73]</a:t>
            </a:r>
          </a:p>
        </p:txBody>
      </p:sp>
      <p:sp>
        <p:nvSpPr>
          <p:cNvPr id="72" name="Rounded Rectangular Callout 71"/>
          <p:cNvSpPr/>
          <p:nvPr/>
        </p:nvSpPr>
        <p:spPr bwMode="auto">
          <a:xfrm>
            <a:off x="5200814" y="3600595"/>
            <a:ext cx="1257628" cy="342989"/>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[21.75, 22.54]</a:t>
            </a:r>
          </a:p>
        </p:txBody>
      </p:sp>
      <p:sp>
        <p:nvSpPr>
          <p:cNvPr id="73" name="Rounded Rectangular Callout 72"/>
          <p:cNvSpPr/>
          <p:nvPr/>
        </p:nvSpPr>
        <p:spPr bwMode="auto">
          <a:xfrm>
            <a:off x="6515606" y="3600495"/>
            <a:ext cx="1257628" cy="342989"/>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[22.54, 20.98]</a:t>
            </a:r>
          </a:p>
        </p:txBody>
      </p:sp>
    </p:spTree>
    <p:extLst>
      <p:ext uri="{BB962C8B-B14F-4D97-AF65-F5344CB8AC3E}">
        <p14:creationId xmlns:p14="http://schemas.microsoft.com/office/powerpoint/2010/main" val="236211020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166037" y="3359105"/>
            <a:ext cx="7545765"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8690269" y="3244775"/>
            <a:ext cx="0" cy="205794"/>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144504" y="2692396"/>
            <a:ext cx="1903" cy="655276"/>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456128" y="3243658"/>
            <a:ext cx="505716"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MSFT</a:t>
            </a:r>
            <a:endParaRPr lang="en-US" b="1" dirty="0">
              <a:gradFill>
                <a:gsLst>
                  <a:gs pos="0">
                    <a:schemeClr val="tx1"/>
                  </a:gs>
                  <a:gs pos="86000">
                    <a:schemeClr val="tx1"/>
                  </a:gs>
                </a:gsLst>
                <a:lin ang="5400000" scaled="0"/>
              </a:gradFill>
            </a:endParaRPr>
          </a:p>
        </p:txBody>
      </p:sp>
      <p:cxnSp>
        <p:nvCxnSpPr>
          <p:cNvPr id="57" name="Straight Connector 56"/>
          <p:cNvCxnSpPr/>
          <p:nvPr/>
        </p:nvCxnSpPr>
        <p:spPr>
          <a:xfrm>
            <a:off x="2445466" y="4138909"/>
            <a:ext cx="6242406"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2424997" y="2692396"/>
            <a:ext cx="0" cy="1440555"/>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8687872" y="4047445"/>
            <a:ext cx="0" cy="205794"/>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5729228"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6" name="Oval 65"/>
          <p:cNvSpPr/>
          <p:nvPr/>
        </p:nvSpPr>
        <p:spPr bwMode="auto">
          <a:xfrm>
            <a:off x="7021155" y="4024680"/>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8" name="TextBox 67"/>
          <p:cNvSpPr txBox="1"/>
          <p:nvPr/>
        </p:nvSpPr>
        <p:spPr>
          <a:xfrm>
            <a:off x="1788870" y="4047445"/>
            <a:ext cx="438903"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INTC</a:t>
            </a:r>
            <a:endParaRPr lang="en-US" b="1" dirty="0">
              <a:gradFill>
                <a:gsLst>
                  <a:gs pos="0">
                    <a:schemeClr val="tx1"/>
                  </a:gs>
                  <a:gs pos="86000">
                    <a:schemeClr val="tx1"/>
                  </a:gs>
                </a:gsLst>
                <a:lin ang="5400000" scaled="0"/>
              </a:gradFill>
            </a:endParaRPr>
          </a:p>
        </p:txBody>
      </p:sp>
      <p:sp>
        <p:nvSpPr>
          <p:cNvPr id="83" name="TextBox 82"/>
          <p:cNvSpPr txBox="1"/>
          <p:nvPr/>
        </p:nvSpPr>
        <p:spPr>
          <a:xfrm>
            <a:off x="180789" y="4527261"/>
            <a:ext cx="6965048" cy="900246"/>
          </a:xfrm>
          <a:prstGeom prst="rect">
            <a:avLst/>
          </a:prstGeom>
          <a:noFill/>
        </p:spPr>
        <p:txBody>
          <a:bodyPr wrap="none" lIns="0" tIns="0" rIns="0" bIns="0" rtlCol="0">
            <a:spAutoFit/>
          </a:bodyPr>
          <a:lstStyle/>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ticks</a:t>
            </a:r>
          </a:p>
          <a:p>
            <a:r>
              <a:rPr lang="en-US" sz="1350" dirty="0">
                <a:solidFill>
                  <a:srgbClr val="0000CC"/>
                </a:solidFill>
                <a:latin typeface="Consolas" pitchFamily="49" charset="0"/>
                <a:cs typeface="Consolas" pitchFamily="49" charset="0"/>
              </a:rPr>
              <a:t>group</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by</a:t>
            </a:r>
            <a:r>
              <a:rPr lang="en-US" sz="1350" dirty="0">
                <a:latin typeface="Consolas" pitchFamily="49" charset="0"/>
                <a:cs typeface="Consolas" pitchFamily="49" charset="0"/>
              </a:rPr>
              <a:t> </a:t>
            </a:r>
            <a:r>
              <a:rPr lang="en-US" sz="1350" dirty="0" err="1">
                <a:latin typeface="Consolas" pitchFamily="49" charset="0"/>
                <a:cs typeface="Consolas" pitchFamily="49" charset="0"/>
              </a:rPr>
              <a:t>tick.Symbol</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into</a:t>
            </a:r>
            <a:r>
              <a:rPr lang="en-US" sz="1350" dirty="0">
                <a:latin typeface="Consolas" pitchFamily="49" charset="0"/>
                <a:cs typeface="Consolas" pitchFamily="49" charset="0"/>
              </a:rPr>
              <a:t> company</a:t>
            </a:r>
          </a:p>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a:t>
            </a:r>
            <a:r>
              <a:rPr lang="en-US" sz="1350" dirty="0" err="1">
                <a:latin typeface="Consolas" pitchFamily="49" charset="0"/>
                <a:cs typeface="Consolas" pitchFamily="49" charset="0"/>
              </a:rPr>
              <a:t>company.Buffer</a:t>
            </a:r>
            <a:r>
              <a:rPr lang="en-US" sz="1350" dirty="0">
                <a:latin typeface="Consolas" pitchFamily="49" charset="0"/>
                <a:cs typeface="Consolas" pitchFamily="49" charset="0"/>
              </a:rPr>
              <a:t>(2, 1)</a:t>
            </a:r>
          </a:p>
          <a:p>
            <a:r>
              <a:rPr lang="en-US" b="1" dirty="0">
                <a:solidFill>
                  <a:srgbClr val="0000CC"/>
                </a:solidFill>
                <a:latin typeface="Consolas" pitchFamily="49" charset="0"/>
                <a:cs typeface="Consolas" pitchFamily="49" charset="0"/>
              </a:rPr>
              <a:t>let</a:t>
            </a:r>
            <a:r>
              <a:rPr lang="en-US" b="1" dirty="0">
                <a:latin typeface="Consolas" pitchFamily="49" charset="0"/>
                <a:cs typeface="Consolas" pitchFamily="49" charset="0"/>
              </a:rPr>
              <a:t> diff = (</a:t>
            </a:r>
            <a:r>
              <a:rPr lang="en-US" b="1" dirty="0" err="1">
                <a:latin typeface="Consolas" pitchFamily="49" charset="0"/>
                <a:cs typeface="Consolas" pitchFamily="49" charset="0"/>
              </a:rPr>
              <a:t>openClose</a:t>
            </a:r>
            <a:r>
              <a:rPr lang="en-US" b="1" dirty="0">
                <a:latin typeface="Consolas" pitchFamily="49" charset="0"/>
                <a:cs typeface="Consolas" pitchFamily="49" charset="0"/>
              </a:rPr>
              <a:t>[1] – </a:t>
            </a:r>
            <a:r>
              <a:rPr lang="en-US" b="1" dirty="0" err="1">
                <a:latin typeface="Consolas" pitchFamily="49" charset="0"/>
                <a:cs typeface="Consolas" pitchFamily="49" charset="0"/>
              </a:rPr>
              <a:t>openClose</a:t>
            </a:r>
            <a:r>
              <a:rPr lang="en-US" b="1" dirty="0">
                <a:latin typeface="Consolas" pitchFamily="49" charset="0"/>
                <a:cs typeface="Consolas" pitchFamily="49" charset="0"/>
              </a:rPr>
              <a:t>[0]) / </a:t>
            </a:r>
            <a:r>
              <a:rPr lang="en-US" b="1" dirty="0" err="1">
                <a:latin typeface="Consolas" pitchFamily="49" charset="0"/>
                <a:cs typeface="Consolas" pitchFamily="49" charset="0"/>
              </a:rPr>
              <a:t>openClose</a:t>
            </a:r>
            <a:r>
              <a:rPr lang="en-US" b="1" dirty="0">
                <a:latin typeface="Consolas" pitchFamily="49" charset="0"/>
                <a:cs typeface="Consolas" pitchFamily="49" charset="0"/>
              </a:rPr>
              <a:t>[0]</a:t>
            </a:r>
          </a:p>
        </p:txBody>
      </p:sp>
      <p:sp>
        <p:nvSpPr>
          <p:cNvPr id="48" name="Oval 47"/>
          <p:cNvSpPr/>
          <p:nvPr/>
        </p:nvSpPr>
        <p:spPr bwMode="auto">
          <a:xfrm>
            <a:off x="3325778"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9" name="Rounded Rectangular Callout 58"/>
          <p:cNvSpPr/>
          <p:nvPr/>
        </p:nvSpPr>
        <p:spPr bwMode="auto">
          <a:xfrm>
            <a:off x="3028548"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0.034</a:t>
            </a:r>
          </a:p>
        </p:txBody>
      </p:sp>
      <p:sp>
        <p:nvSpPr>
          <p:cNvPr id="61" name="Oval 60"/>
          <p:cNvSpPr/>
          <p:nvPr/>
        </p:nvSpPr>
        <p:spPr bwMode="auto">
          <a:xfrm>
            <a:off x="4684427" y="3236799"/>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9" name="Oval 68"/>
          <p:cNvSpPr/>
          <p:nvPr/>
        </p:nvSpPr>
        <p:spPr bwMode="auto">
          <a:xfrm>
            <a:off x="8062079"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0" name="Rounded Rectangular Callout 69"/>
          <p:cNvSpPr/>
          <p:nvPr/>
        </p:nvSpPr>
        <p:spPr bwMode="auto">
          <a:xfrm>
            <a:off x="4400504"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0.104</a:t>
            </a:r>
          </a:p>
        </p:txBody>
      </p:sp>
      <p:sp>
        <p:nvSpPr>
          <p:cNvPr id="71" name="Rounded Rectangular Callout 70"/>
          <p:cNvSpPr/>
          <p:nvPr/>
        </p:nvSpPr>
        <p:spPr bwMode="auto">
          <a:xfrm>
            <a:off x="7773233"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-0.015</a:t>
            </a:r>
          </a:p>
        </p:txBody>
      </p:sp>
      <p:sp>
        <p:nvSpPr>
          <p:cNvPr id="72" name="Rounded Rectangular Callout 71"/>
          <p:cNvSpPr/>
          <p:nvPr/>
        </p:nvSpPr>
        <p:spPr bwMode="auto">
          <a:xfrm>
            <a:off x="5429472" y="3600595"/>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0.036</a:t>
            </a:r>
          </a:p>
        </p:txBody>
      </p:sp>
      <p:sp>
        <p:nvSpPr>
          <p:cNvPr id="73" name="Rounded Rectangular Callout 72"/>
          <p:cNvSpPr/>
          <p:nvPr/>
        </p:nvSpPr>
        <p:spPr bwMode="auto">
          <a:xfrm>
            <a:off x="6744265" y="3600495"/>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-0.069</a:t>
            </a:r>
          </a:p>
        </p:txBody>
      </p:sp>
    </p:spTree>
    <p:extLst>
      <p:ext uri="{BB962C8B-B14F-4D97-AF65-F5344CB8AC3E}">
        <p14:creationId xmlns:p14="http://schemas.microsoft.com/office/powerpoint/2010/main" val="31241168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166037" y="3359105"/>
            <a:ext cx="7545765" cy="0"/>
          </a:xfrm>
          <a:prstGeom prst="line">
            <a:avLst/>
          </a:prstGeom>
          <a:ln w="76200">
            <a:solidFill>
              <a:schemeClr val="bg2">
                <a:lumMod val="60000"/>
                <a:lumOff val="40000"/>
              </a:schemeClr>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8690269" y="3244775"/>
            <a:ext cx="0" cy="205794"/>
          </a:xfrm>
          <a:prstGeom prst="line">
            <a:avLst/>
          </a:prstGeom>
          <a:ln w="76200">
            <a:solidFill>
              <a:schemeClr val="bg2">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144504" y="2692396"/>
            <a:ext cx="1903" cy="655276"/>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456128" y="3243658"/>
            <a:ext cx="505716"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MSFT</a:t>
            </a:r>
            <a:endParaRPr lang="en-US" b="1" dirty="0">
              <a:gradFill>
                <a:gsLst>
                  <a:gs pos="0">
                    <a:schemeClr val="tx1"/>
                  </a:gs>
                  <a:gs pos="86000">
                    <a:schemeClr val="tx1"/>
                  </a:gs>
                </a:gsLst>
                <a:lin ang="5400000" scaled="0"/>
              </a:gradFill>
            </a:endParaRPr>
          </a:p>
        </p:txBody>
      </p:sp>
      <p:cxnSp>
        <p:nvCxnSpPr>
          <p:cNvPr id="57" name="Straight Connector 56"/>
          <p:cNvCxnSpPr/>
          <p:nvPr/>
        </p:nvCxnSpPr>
        <p:spPr>
          <a:xfrm>
            <a:off x="2445466" y="4138909"/>
            <a:ext cx="6242406"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2424997" y="2692396"/>
            <a:ext cx="0" cy="1440555"/>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8687872" y="4047445"/>
            <a:ext cx="0" cy="205794"/>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5729228" y="4024680"/>
            <a:ext cx="251324" cy="251324"/>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6" name="Oval 65"/>
          <p:cNvSpPr/>
          <p:nvPr/>
        </p:nvSpPr>
        <p:spPr bwMode="auto">
          <a:xfrm>
            <a:off x="7021155" y="4024680"/>
            <a:ext cx="251324" cy="251324"/>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8" name="TextBox 67"/>
          <p:cNvSpPr txBox="1"/>
          <p:nvPr/>
        </p:nvSpPr>
        <p:spPr>
          <a:xfrm>
            <a:off x="1788870" y="4047445"/>
            <a:ext cx="438903"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INTC</a:t>
            </a:r>
            <a:endParaRPr lang="en-US" b="1" dirty="0">
              <a:gradFill>
                <a:gsLst>
                  <a:gs pos="0">
                    <a:schemeClr val="tx1"/>
                  </a:gs>
                  <a:gs pos="86000">
                    <a:schemeClr val="tx1"/>
                  </a:gs>
                </a:gsLst>
                <a:lin ang="5400000" scaled="0"/>
              </a:gradFill>
            </a:endParaRPr>
          </a:p>
        </p:txBody>
      </p:sp>
      <p:sp>
        <p:nvSpPr>
          <p:cNvPr id="83" name="TextBox 82"/>
          <p:cNvSpPr txBox="1"/>
          <p:nvPr/>
        </p:nvSpPr>
        <p:spPr>
          <a:xfrm>
            <a:off x="180790" y="4535538"/>
            <a:ext cx="5201745" cy="1107996"/>
          </a:xfrm>
          <a:prstGeom prst="rect">
            <a:avLst/>
          </a:prstGeom>
          <a:noFill/>
        </p:spPr>
        <p:txBody>
          <a:bodyPr wrap="none" lIns="0" tIns="0" rIns="0" bIns="0" rtlCol="0">
            <a:spAutoFit/>
          </a:bodyPr>
          <a:lstStyle/>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ticks</a:t>
            </a:r>
          </a:p>
          <a:p>
            <a:r>
              <a:rPr lang="en-US" sz="1350" dirty="0">
                <a:solidFill>
                  <a:srgbClr val="0000CC"/>
                </a:solidFill>
                <a:latin typeface="Consolas" pitchFamily="49" charset="0"/>
                <a:cs typeface="Consolas" pitchFamily="49" charset="0"/>
              </a:rPr>
              <a:t>group</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by</a:t>
            </a:r>
            <a:r>
              <a:rPr lang="en-US" sz="1350" dirty="0">
                <a:latin typeface="Consolas" pitchFamily="49" charset="0"/>
                <a:cs typeface="Consolas" pitchFamily="49" charset="0"/>
              </a:rPr>
              <a:t> </a:t>
            </a:r>
            <a:r>
              <a:rPr lang="en-US" sz="1350" dirty="0" err="1">
                <a:latin typeface="Consolas" pitchFamily="49" charset="0"/>
                <a:cs typeface="Consolas" pitchFamily="49" charset="0"/>
              </a:rPr>
              <a:t>tick.Symbol</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into</a:t>
            </a:r>
            <a:r>
              <a:rPr lang="en-US" sz="1350" dirty="0">
                <a:latin typeface="Consolas" pitchFamily="49" charset="0"/>
                <a:cs typeface="Consolas" pitchFamily="49" charset="0"/>
              </a:rPr>
              <a:t> company</a:t>
            </a:r>
          </a:p>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a:t>
            </a:r>
            <a:r>
              <a:rPr lang="en-US" sz="1350" dirty="0" err="1">
                <a:latin typeface="Consolas" pitchFamily="49" charset="0"/>
                <a:cs typeface="Consolas" pitchFamily="49" charset="0"/>
              </a:rPr>
              <a:t>company.Buffer</a:t>
            </a:r>
            <a:r>
              <a:rPr lang="en-US" sz="1350" dirty="0">
                <a:latin typeface="Consolas" pitchFamily="49" charset="0"/>
                <a:cs typeface="Consolas" pitchFamily="49" charset="0"/>
              </a:rPr>
              <a:t>(2, 1)</a:t>
            </a:r>
          </a:p>
          <a:p>
            <a:r>
              <a:rPr lang="en-US" sz="1350" dirty="0">
                <a:solidFill>
                  <a:srgbClr val="0000CC"/>
                </a:solidFill>
                <a:latin typeface="Consolas" pitchFamily="49" charset="0"/>
                <a:cs typeface="Consolas" pitchFamily="49" charset="0"/>
              </a:rPr>
              <a:t>let</a:t>
            </a:r>
            <a:r>
              <a:rPr lang="en-US" sz="1350" dirty="0">
                <a:latin typeface="Consolas" pitchFamily="49" charset="0"/>
                <a:cs typeface="Consolas" pitchFamily="49" charset="0"/>
              </a:rPr>
              <a:t> diff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[1]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[0])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[0]</a:t>
            </a:r>
          </a:p>
          <a:p>
            <a:r>
              <a:rPr lang="en-US" b="1" dirty="0">
                <a:solidFill>
                  <a:srgbClr val="0000CC"/>
                </a:solidFill>
                <a:latin typeface="Consolas" pitchFamily="49" charset="0"/>
                <a:cs typeface="Consolas" pitchFamily="49" charset="0"/>
              </a:rPr>
              <a:t>where</a:t>
            </a:r>
            <a:r>
              <a:rPr lang="en-US" b="1" dirty="0">
                <a:latin typeface="Consolas" pitchFamily="49" charset="0"/>
                <a:cs typeface="Consolas" pitchFamily="49" charset="0"/>
              </a:rPr>
              <a:t> diff &gt; 0.1</a:t>
            </a:r>
          </a:p>
        </p:txBody>
      </p:sp>
      <p:sp>
        <p:nvSpPr>
          <p:cNvPr id="48" name="Oval 47"/>
          <p:cNvSpPr/>
          <p:nvPr/>
        </p:nvSpPr>
        <p:spPr bwMode="auto">
          <a:xfrm>
            <a:off x="3325778"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9" name="Rounded Rectangular Callout 58"/>
          <p:cNvSpPr/>
          <p:nvPr/>
        </p:nvSpPr>
        <p:spPr bwMode="auto">
          <a:xfrm>
            <a:off x="3028548"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0.034</a:t>
            </a:r>
          </a:p>
        </p:txBody>
      </p:sp>
      <p:sp>
        <p:nvSpPr>
          <p:cNvPr id="61" name="Oval 60"/>
          <p:cNvSpPr/>
          <p:nvPr/>
        </p:nvSpPr>
        <p:spPr bwMode="auto">
          <a:xfrm>
            <a:off x="4684427" y="3236799"/>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9" name="Oval 68"/>
          <p:cNvSpPr/>
          <p:nvPr/>
        </p:nvSpPr>
        <p:spPr bwMode="auto">
          <a:xfrm>
            <a:off x="8062079" y="3237964"/>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0" name="Rounded Rectangular Callout 69"/>
          <p:cNvSpPr/>
          <p:nvPr/>
        </p:nvSpPr>
        <p:spPr bwMode="auto">
          <a:xfrm>
            <a:off x="4400504"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0.104</a:t>
            </a:r>
          </a:p>
        </p:txBody>
      </p:sp>
      <p:sp>
        <p:nvSpPr>
          <p:cNvPr id="71" name="Rounded Rectangular Callout 70"/>
          <p:cNvSpPr/>
          <p:nvPr/>
        </p:nvSpPr>
        <p:spPr bwMode="auto">
          <a:xfrm>
            <a:off x="7773233" y="2816140"/>
            <a:ext cx="685979" cy="342989"/>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-0.015</a:t>
            </a:r>
          </a:p>
        </p:txBody>
      </p:sp>
      <p:sp>
        <p:nvSpPr>
          <p:cNvPr id="72" name="Rounded Rectangular Callout 71"/>
          <p:cNvSpPr/>
          <p:nvPr/>
        </p:nvSpPr>
        <p:spPr bwMode="auto">
          <a:xfrm>
            <a:off x="5429472" y="3600595"/>
            <a:ext cx="685979" cy="342989"/>
          </a:xfrm>
          <a:prstGeom prst="wedgeRoundRectCallout">
            <a:avLst>
              <a:gd name="adj1" fmla="val -9371"/>
              <a:gd name="adj2" fmla="val 71266"/>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0.036</a:t>
            </a:r>
          </a:p>
        </p:txBody>
      </p:sp>
      <p:sp>
        <p:nvSpPr>
          <p:cNvPr id="73" name="Rounded Rectangular Callout 72"/>
          <p:cNvSpPr/>
          <p:nvPr/>
        </p:nvSpPr>
        <p:spPr bwMode="auto">
          <a:xfrm>
            <a:off x="6744265" y="3600495"/>
            <a:ext cx="685979" cy="342989"/>
          </a:xfrm>
          <a:prstGeom prst="wedgeRoundRectCallout">
            <a:avLst>
              <a:gd name="adj1" fmla="val -9371"/>
              <a:gd name="adj2" fmla="val 71266"/>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tx1"/>
                </a:solidFill>
              </a:rPr>
              <a:t>-0.069</a:t>
            </a:r>
          </a:p>
        </p:txBody>
      </p:sp>
      <p:sp>
        <p:nvSpPr>
          <p:cNvPr id="3" name="&quot;No&quot; Symbol 2"/>
          <p:cNvSpPr/>
          <p:nvPr/>
        </p:nvSpPr>
        <p:spPr bwMode="auto">
          <a:xfrm>
            <a:off x="3125597" y="3032069"/>
            <a:ext cx="663113" cy="663113"/>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6" name="&quot;No&quot; Symbol 45"/>
          <p:cNvSpPr/>
          <p:nvPr/>
        </p:nvSpPr>
        <p:spPr bwMode="auto">
          <a:xfrm>
            <a:off x="5523334" y="3818786"/>
            <a:ext cx="663113" cy="663113"/>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7" name="&quot;No&quot; Symbol 46"/>
          <p:cNvSpPr/>
          <p:nvPr/>
        </p:nvSpPr>
        <p:spPr bwMode="auto">
          <a:xfrm>
            <a:off x="7856185" y="3032069"/>
            <a:ext cx="663113" cy="663113"/>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9" name="&quot;No&quot; Symbol 48"/>
          <p:cNvSpPr/>
          <p:nvPr/>
        </p:nvSpPr>
        <p:spPr bwMode="auto">
          <a:xfrm>
            <a:off x="6815260" y="3818786"/>
            <a:ext cx="663113" cy="663113"/>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71518303"/>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91" y="4388443"/>
            <a:ext cx="9144000" cy="1633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570458" y="2571527"/>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018842"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Rounded Rectangular Callout 20"/>
          <p:cNvSpPr/>
          <p:nvPr/>
        </p:nvSpPr>
        <p:spPr bwMode="auto">
          <a:xfrm>
            <a:off x="627623"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27.01</a:t>
            </a:r>
          </a:p>
        </p:txBody>
      </p:sp>
      <p:sp>
        <p:nvSpPr>
          <p:cNvPr id="25" name="TextBox 24"/>
          <p:cNvSpPr txBox="1"/>
          <p:nvPr/>
        </p:nvSpPr>
        <p:spPr>
          <a:xfrm>
            <a:off x="55974" y="2454964"/>
            <a:ext cx="415178"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ticks</a:t>
            </a:r>
            <a:endParaRPr lang="en-US" b="1" dirty="0">
              <a:gradFill>
                <a:gsLst>
                  <a:gs pos="0">
                    <a:schemeClr val="tx1"/>
                  </a:gs>
                  <a:gs pos="86000">
                    <a:schemeClr val="tx1"/>
                  </a:gs>
                </a:gsLst>
                <a:lin ang="5400000" scaled="0"/>
              </a:gradFill>
            </a:endParaRPr>
          </a:p>
        </p:txBody>
      </p:sp>
      <p:sp>
        <p:nvSpPr>
          <p:cNvPr id="31" name="Oval 30"/>
          <p:cNvSpPr/>
          <p:nvPr/>
        </p:nvSpPr>
        <p:spPr bwMode="auto">
          <a:xfrm>
            <a:off x="229933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2" name="Rounded Rectangular Callout 31"/>
          <p:cNvSpPr/>
          <p:nvPr/>
        </p:nvSpPr>
        <p:spPr bwMode="auto">
          <a:xfrm>
            <a:off x="190811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21.75</a:t>
            </a:r>
          </a:p>
        </p:txBody>
      </p:sp>
      <p:sp>
        <p:nvSpPr>
          <p:cNvPr id="33" name="Oval 32"/>
          <p:cNvSpPr/>
          <p:nvPr/>
        </p:nvSpPr>
        <p:spPr bwMode="auto">
          <a:xfrm>
            <a:off x="330543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4" name="Rounded Rectangular Callout 33"/>
          <p:cNvSpPr/>
          <p:nvPr/>
        </p:nvSpPr>
        <p:spPr bwMode="auto">
          <a:xfrm>
            <a:off x="291421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27.96</a:t>
            </a:r>
          </a:p>
        </p:txBody>
      </p:sp>
      <p:sp>
        <p:nvSpPr>
          <p:cNvPr id="35" name="Oval 34"/>
          <p:cNvSpPr/>
          <p:nvPr/>
        </p:nvSpPr>
        <p:spPr bwMode="auto">
          <a:xfrm>
            <a:off x="4677394"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6" name="Rounded Rectangular Callout 35"/>
          <p:cNvSpPr/>
          <p:nvPr/>
        </p:nvSpPr>
        <p:spPr bwMode="auto">
          <a:xfrm>
            <a:off x="428617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31.21</a:t>
            </a:r>
          </a:p>
        </p:txBody>
      </p:sp>
      <p:sp>
        <p:nvSpPr>
          <p:cNvPr id="37" name="Oval 36"/>
          <p:cNvSpPr/>
          <p:nvPr/>
        </p:nvSpPr>
        <p:spPr bwMode="auto">
          <a:xfrm>
            <a:off x="5729228"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ounded Rectangular Callout 37"/>
          <p:cNvSpPr/>
          <p:nvPr/>
        </p:nvSpPr>
        <p:spPr bwMode="auto">
          <a:xfrm>
            <a:off x="5338010"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22.54</a:t>
            </a:r>
          </a:p>
        </p:txBody>
      </p:sp>
      <p:sp>
        <p:nvSpPr>
          <p:cNvPr id="39" name="Oval 38"/>
          <p:cNvSpPr/>
          <p:nvPr/>
        </p:nvSpPr>
        <p:spPr bwMode="auto">
          <a:xfrm>
            <a:off x="7021155" y="2441072"/>
            <a:ext cx="251324" cy="25132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0" name="Rounded Rectangular Callout 39"/>
          <p:cNvSpPr/>
          <p:nvPr/>
        </p:nvSpPr>
        <p:spPr bwMode="auto">
          <a:xfrm>
            <a:off x="6629936"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INTC</a:t>
            </a:r>
          </a:p>
          <a:p>
            <a:pPr algn="ctr" defTabSz="685757" fontAlgn="base">
              <a:spcBef>
                <a:spcPct val="0"/>
              </a:spcBef>
              <a:spcAft>
                <a:spcPct val="0"/>
              </a:spcAft>
            </a:pPr>
            <a:r>
              <a:rPr lang="en-US" sz="1350" dirty="0">
                <a:solidFill>
                  <a:schemeClr val="tx1"/>
                </a:solidFill>
              </a:rPr>
              <a:t>20.98</a:t>
            </a:r>
          </a:p>
        </p:txBody>
      </p:sp>
      <p:sp>
        <p:nvSpPr>
          <p:cNvPr id="41" name="Oval 40"/>
          <p:cNvSpPr/>
          <p:nvPr/>
        </p:nvSpPr>
        <p:spPr bwMode="auto">
          <a:xfrm>
            <a:off x="8055047" y="2441072"/>
            <a:ext cx="251324" cy="251324"/>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2" name="Rounded Rectangular Callout 41"/>
          <p:cNvSpPr/>
          <p:nvPr/>
        </p:nvSpPr>
        <p:spPr bwMode="auto">
          <a:xfrm>
            <a:off x="7663828" y="1656889"/>
            <a:ext cx="891772" cy="514484"/>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solidFill>
                  <a:schemeClr val="tx1"/>
                </a:solidFill>
              </a:rPr>
              <a:t>MSFT</a:t>
            </a:r>
          </a:p>
          <a:p>
            <a:pPr algn="ctr" defTabSz="685757" fontAlgn="base">
              <a:spcBef>
                <a:spcPct val="0"/>
              </a:spcBef>
              <a:spcAft>
                <a:spcPct val="0"/>
              </a:spcAft>
            </a:pPr>
            <a:r>
              <a:rPr lang="en-US" sz="1350" dirty="0">
                <a:solidFill>
                  <a:schemeClr val="tx1"/>
                </a:solidFill>
              </a:rPr>
              <a:t>30.73</a:t>
            </a:r>
          </a:p>
        </p:txBody>
      </p:sp>
      <p:cxnSp>
        <p:nvCxnSpPr>
          <p:cNvPr id="43" name="Straight Connector 42"/>
          <p:cNvCxnSpPr/>
          <p:nvPr/>
        </p:nvCxnSpPr>
        <p:spPr>
          <a:xfrm>
            <a:off x="8687872" y="2465570"/>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83" name="TextBox 82"/>
          <p:cNvSpPr txBox="1"/>
          <p:nvPr/>
        </p:nvSpPr>
        <p:spPr>
          <a:xfrm>
            <a:off x="180789" y="4543816"/>
            <a:ext cx="6711774" cy="1315745"/>
          </a:xfrm>
          <a:prstGeom prst="rect">
            <a:avLst/>
          </a:prstGeom>
          <a:noFill/>
        </p:spPr>
        <p:txBody>
          <a:bodyPr wrap="none" lIns="0" tIns="0" rIns="0" bIns="0" rtlCol="0">
            <a:spAutoFit/>
          </a:bodyPr>
          <a:lstStyle/>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ticks</a:t>
            </a:r>
          </a:p>
          <a:p>
            <a:r>
              <a:rPr lang="en-US" sz="1350" dirty="0">
                <a:solidFill>
                  <a:srgbClr val="0000CC"/>
                </a:solidFill>
                <a:latin typeface="Consolas" pitchFamily="49" charset="0"/>
                <a:cs typeface="Consolas" pitchFamily="49" charset="0"/>
              </a:rPr>
              <a:t>group</a:t>
            </a:r>
            <a:r>
              <a:rPr lang="en-US" sz="1350" dirty="0">
                <a:latin typeface="Consolas" pitchFamily="49" charset="0"/>
                <a:cs typeface="Consolas" pitchFamily="49" charset="0"/>
              </a:rPr>
              <a:t> tick </a:t>
            </a:r>
            <a:r>
              <a:rPr lang="en-US" sz="1350" dirty="0">
                <a:solidFill>
                  <a:srgbClr val="0000CC"/>
                </a:solidFill>
                <a:latin typeface="Consolas" pitchFamily="49" charset="0"/>
                <a:cs typeface="Consolas" pitchFamily="49" charset="0"/>
              </a:rPr>
              <a:t>by</a:t>
            </a:r>
            <a:r>
              <a:rPr lang="en-US" sz="1350" dirty="0">
                <a:latin typeface="Consolas" pitchFamily="49" charset="0"/>
                <a:cs typeface="Consolas" pitchFamily="49" charset="0"/>
              </a:rPr>
              <a:t> </a:t>
            </a:r>
            <a:r>
              <a:rPr lang="en-US" sz="1350" dirty="0" err="1">
                <a:latin typeface="Consolas" pitchFamily="49" charset="0"/>
                <a:cs typeface="Consolas" pitchFamily="49" charset="0"/>
              </a:rPr>
              <a:t>tick.Symbol</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into</a:t>
            </a:r>
            <a:r>
              <a:rPr lang="en-US" sz="1350" dirty="0">
                <a:latin typeface="Consolas" pitchFamily="49" charset="0"/>
                <a:cs typeface="Consolas" pitchFamily="49" charset="0"/>
              </a:rPr>
              <a:t> company</a:t>
            </a:r>
          </a:p>
          <a:p>
            <a:r>
              <a:rPr lang="en-US" sz="1350" dirty="0">
                <a:solidFill>
                  <a:srgbClr val="0000CC"/>
                </a:solidFill>
                <a:latin typeface="Consolas" pitchFamily="49" charset="0"/>
                <a:cs typeface="Consolas" pitchFamily="49" charset="0"/>
              </a:rPr>
              <a:t>from</a:t>
            </a:r>
            <a:r>
              <a:rPr lang="en-US" sz="1350" dirty="0">
                <a:latin typeface="Consolas" pitchFamily="49" charset="0"/>
                <a:cs typeface="Consolas" pitchFamily="49" charset="0"/>
              </a:rPr>
              <a:t>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 </a:t>
            </a:r>
            <a:r>
              <a:rPr lang="en-US" sz="1350" dirty="0">
                <a:solidFill>
                  <a:srgbClr val="0000CC"/>
                </a:solidFill>
                <a:latin typeface="Consolas" pitchFamily="49" charset="0"/>
                <a:cs typeface="Consolas" pitchFamily="49" charset="0"/>
              </a:rPr>
              <a:t>in</a:t>
            </a:r>
            <a:r>
              <a:rPr lang="en-US" sz="1350" dirty="0">
                <a:latin typeface="Consolas" pitchFamily="49" charset="0"/>
                <a:cs typeface="Consolas" pitchFamily="49" charset="0"/>
              </a:rPr>
              <a:t> </a:t>
            </a:r>
            <a:r>
              <a:rPr lang="en-US" sz="1350" dirty="0" err="1">
                <a:latin typeface="Consolas" pitchFamily="49" charset="0"/>
                <a:cs typeface="Consolas" pitchFamily="49" charset="0"/>
              </a:rPr>
              <a:t>company.Buffer</a:t>
            </a:r>
            <a:r>
              <a:rPr lang="en-US" sz="1350" dirty="0">
                <a:latin typeface="Consolas" pitchFamily="49" charset="0"/>
                <a:cs typeface="Consolas" pitchFamily="49" charset="0"/>
              </a:rPr>
              <a:t>(2, 1)</a:t>
            </a:r>
          </a:p>
          <a:p>
            <a:r>
              <a:rPr lang="en-US" sz="1350" dirty="0">
                <a:solidFill>
                  <a:srgbClr val="0000CC"/>
                </a:solidFill>
                <a:latin typeface="Consolas" pitchFamily="49" charset="0"/>
                <a:cs typeface="Consolas" pitchFamily="49" charset="0"/>
              </a:rPr>
              <a:t>let</a:t>
            </a:r>
            <a:r>
              <a:rPr lang="en-US" sz="1350" dirty="0">
                <a:latin typeface="Consolas" pitchFamily="49" charset="0"/>
                <a:cs typeface="Consolas" pitchFamily="49" charset="0"/>
              </a:rPr>
              <a:t> diff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[1]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[0]) / </a:t>
            </a:r>
            <a:r>
              <a:rPr lang="en-US" sz="1350" dirty="0" err="1">
                <a:latin typeface="Consolas" pitchFamily="49" charset="0"/>
                <a:cs typeface="Consolas" pitchFamily="49" charset="0"/>
              </a:rPr>
              <a:t>openClose</a:t>
            </a:r>
            <a:r>
              <a:rPr lang="en-US" sz="1350" dirty="0">
                <a:latin typeface="Consolas" pitchFamily="49" charset="0"/>
                <a:cs typeface="Consolas" pitchFamily="49" charset="0"/>
              </a:rPr>
              <a:t>[0]</a:t>
            </a:r>
          </a:p>
          <a:p>
            <a:r>
              <a:rPr lang="en-US" sz="1350" dirty="0">
                <a:solidFill>
                  <a:srgbClr val="0000CC"/>
                </a:solidFill>
                <a:latin typeface="Consolas" pitchFamily="49" charset="0"/>
                <a:cs typeface="Consolas" pitchFamily="49" charset="0"/>
              </a:rPr>
              <a:t>where</a:t>
            </a:r>
            <a:r>
              <a:rPr lang="en-US" sz="1350" dirty="0">
                <a:latin typeface="Consolas" pitchFamily="49" charset="0"/>
                <a:cs typeface="Consolas" pitchFamily="49" charset="0"/>
              </a:rPr>
              <a:t> diff &gt; 0.1</a:t>
            </a:r>
          </a:p>
          <a:p>
            <a:r>
              <a:rPr lang="en-US" b="1" dirty="0">
                <a:solidFill>
                  <a:srgbClr val="0000CC"/>
                </a:solidFill>
                <a:latin typeface="Consolas" pitchFamily="49" charset="0"/>
                <a:cs typeface="Consolas" pitchFamily="49" charset="0"/>
              </a:rPr>
              <a:t>select</a:t>
            </a:r>
            <a:r>
              <a:rPr lang="en-US" b="1" dirty="0">
                <a:solidFill>
                  <a:schemeClr val="accent2">
                    <a:lumMod val="40000"/>
                    <a:lumOff val="60000"/>
                  </a:schemeClr>
                </a:solidFill>
                <a:latin typeface="Consolas" pitchFamily="49" charset="0"/>
                <a:cs typeface="Consolas" pitchFamily="49" charset="0"/>
              </a:rPr>
              <a:t> </a:t>
            </a:r>
            <a:r>
              <a:rPr lang="en-US" b="1" dirty="0">
                <a:solidFill>
                  <a:srgbClr val="0000CC"/>
                </a:solidFill>
                <a:latin typeface="Consolas" pitchFamily="49" charset="0"/>
                <a:cs typeface="Consolas" pitchFamily="49" charset="0"/>
              </a:rPr>
              <a:t>new</a:t>
            </a:r>
            <a:r>
              <a:rPr lang="en-US" b="1" dirty="0">
                <a:latin typeface="Consolas" pitchFamily="49" charset="0"/>
                <a:cs typeface="Consolas" pitchFamily="49" charset="0"/>
              </a:rPr>
              <a:t> { Company = </a:t>
            </a:r>
            <a:r>
              <a:rPr lang="en-US" b="1" dirty="0" err="1">
                <a:latin typeface="Consolas" pitchFamily="49" charset="0"/>
                <a:cs typeface="Consolas" pitchFamily="49" charset="0"/>
              </a:rPr>
              <a:t>company.Key</a:t>
            </a:r>
            <a:r>
              <a:rPr lang="en-US" b="1" dirty="0">
                <a:latin typeface="Consolas" pitchFamily="49" charset="0"/>
                <a:cs typeface="Consolas" pitchFamily="49" charset="0"/>
              </a:rPr>
              <a:t>, Increase = diff }</a:t>
            </a:r>
          </a:p>
        </p:txBody>
      </p:sp>
      <p:cxnSp>
        <p:nvCxnSpPr>
          <p:cNvPr id="50" name="Straight Connector 49"/>
          <p:cNvCxnSpPr/>
          <p:nvPr/>
        </p:nvCxnSpPr>
        <p:spPr>
          <a:xfrm>
            <a:off x="570458" y="3374068"/>
            <a:ext cx="8094548"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51" name="TextBox 50"/>
          <p:cNvSpPr txBox="1"/>
          <p:nvPr/>
        </p:nvSpPr>
        <p:spPr>
          <a:xfrm>
            <a:off x="248296" y="3257505"/>
            <a:ext cx="265329" cy="230832"/>
          </a:xfrm>
          <a:prstGeom prst="rect">
            <a:avLst/>
          </a:prstGeom>
          <a:noFill/>
        </p:spPr>
        <p:txBody>
          <a:bodyPr wrap="none" lIns="0" tIns="0" rIns="0" bIns="0" rtlCol="0">
            <a:spAutoFit/>
          </a:bodyPr>
          <a:lstStyle/>
          <a:p>
            <a:r>
              <a:rPr lang="en-US" sz="1500" b="1" dirty="0">
                <a:gradFill>
                  <a:gsLst>
                    <a:gs pos="0">
                      <a:schemeClr val="tx1"/>
                    </a:gs>
                    <a:gs pos="86000">
                      <a:schemeClr val="tx1"/>
                    </a:gs>
                  </a:gsLst>
                  <a:lin ang="5400000" scaled="0"/>
                </a:gradFill>
              </a:rPr>
              <a:t>res</a:t>
            </a:r>
            <a:endParaRPr lang="en-US" b="1" dirty="0">
              <a:gradFill>
                <a:gsLst>
                  <a:gs pos="0">
                    <a:schemeClr val="tx1"/>
                  </a:gs>
                  <a:gs pos="86000">
                    <a:schemeClr val="tx1"/>
                  </a:gs>
                </a:gsLst>
                <a:lin ang="5400000" scaled="0"/>
              </a:gradFill>
            </a:endParaRPr>
          </a:p>
        </p:txBody>
      </p:sp>
      <p:cxnSp>
        <p:nvCxnSpPr>
          <p:cNvPr id="52" name="Straight Connector 51"/>
          <p:cNvCxnSpPr/>
          <p:nvPr/>
        </p:nvCxnSpPr>
        <p:spPr>
          <a:xfrm>
            <a:off x="8687872" y="3268112"/>
            <a:ext cx="0" cy="205794"/>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61" name="Oval 60"/>
          <p:cNvSpPr/>
          <p:nvPr/>
        </p:nvSpPr>
        <p:spPr bwMode="auto">
          <a:xfrm>
            <a:off x="4684427" y="3236799"/>
            <a:ext cx="251324" cy="251324"/>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0" name="Rounded Rectangular Callout 69"/>
          <p:cNvSpPr/>
          <p:nvPr/>
        </p:nvSpPr>
        <p:spPr bwMode="auto">
          <a:xfrm>
            <a:off x="3998347" y="3721471"/>
            <a:ext cx="1623483" cy="565002"/>
          </a:xfrm>
          <a:prstGeom prst="wedgeRoundRectCallout">
            <a:avLst>
              <a:gd name="adj1" fmla="val -2001"/>
              <a:gd name="adj2" fmla="val -82222"/>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solidFill>
                  <a:schemeClr val="bg1"/>
                </a:solidFill>
              </a:rPr>
              <a:t>Company = </a:t>
            </a:r>
            <a:r>
              <a:rPr lang="en-US" sz="1350" b="1" dirty="0">
                <a:solidFill>
                  <a:schemeClr val="bg1"/>
                </a:solidFill>
              </a:rPr>
              <a:t>MSFT</a:t>
            </a:r>
          </a:p>
          <a:p>
            <a:pPr algn="ctr" defTabSz="685757" fontAlgn="base">
              <a:spcBef>
                <a:spcPct val="0"/>
              </a:spcBef>
              <a:spcAft>
                <a:spcPct val="0"/>
              </a:spcAft>
            </a:pPr>
            <a:r>
              <a:rPr lang="en-US" sz="1350" dirty="0">
                <a:solidFill>
                  <a:schemeClr val="bg1"/>
                </a:solidFill>
              </a:rPr>
              <a:t>Increase = </a:t>
            </a:r>
            <a:r>
              <a:rPr lang="en-US" sz="1350" b="1" dirty="0">
                <a:solidFill>
                  <a:schemeClr val="bg1"/>
                </a:solidFill>
              </a:rPr>
              <a:t>0.104</a:t>
            </a:r>
          </a:p>
        </p:txBody>
      </p:sp>
    </p:spTree>
    <p:extLst>
      <p:ext uri="{BB962C8B-B14F-4D97-AF65-F5344CB8AC3E}">
        <p14:creationId xmlns:p14="http://schemas.microsoft.com/office/powerpoint/2010/main" val="34776382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nitBox"/>
          <p:cNvSpPr/>
          <p:nvPr/>
        </p:nvSpPr>
        <p:spPr bwMode="auto">
          <a:xfrm>
            <a:off x="7531595" y="3901404"/>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0" name="Group 29"/>
          <p:cNvGrpSpPr/>
          <p:nvPr/>
        </p:nvGrpSpPr>
        <p:grpSpPr>
          <a:xfrm>
            <a:off x="6065958" y="2266662"/>
            <a:ext cx="914402" cy="1940064"/>
            <a:chOff x="6065958" y="2266662"/>
            <a:chExt cx="914402" cy="1940064"/>
          </a:xfrm>
        </p:grpSpPr>
        <p:sp>
          <p:nvSpPr>
            <p:cNvPr id="11" name="Rectangle 10"/>
            <p:cNvSpPr/>
            <p:nvPr/>
          </p:nvSpPr>
          <p:spPr bwMode="auto">
            <a:xfrm>
              <a:off x="6065960" y="226666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065960" y="2582559"/>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6065960" y="2890096"/>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6065960" y="3210298"/>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065960" y="3531869"/>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6065958" y="3871122"/>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6" name="Init"/>
          <p:cNvSpPr/>
          <p:nvPr/>
        </p:nvSpPr>
        <p:spPr>
          <a:xfrm>
            <a:off x="6177550" y="4179341"/>
            <a:ext cx="691215" cy="369332"/>
          </a:xfrm>
          <a:prstGeom prst="rect">
            <a:avLst/>
          </a:prstGeom>
        </p:spPr>
        <p:txBody>
          <a:bodyPr wrap="none">
            <a:spAutoFit/>
          </a:bodyPr>
          <a:lstStyle/>
          <a:p>
            <a:r>
              <a:rPr lang="en-US" dirty="0" err="1" smtClean="0">
                <a:solidFill>
                  <a:srgbClr val="000000"/>
                </a:solidFill>
                <a:highlight>
                  <a:srgbClr val="FFFFFF"/>
                </a:highlight>
                <a:latin typeface="Consolas" panose="020B0609020204030204" pitchFamily="49" charset="0"/>
              </a:rPr>
              <a:t>init</a:t>
            </a:r>
            <a:endParaRPr lang="en-US" dirty="0"/>
          </a:p>
        </p:txBody>
      </p:sp>
      <p:sp>
        <p:nvSpPr>
          <p:cNvPr id="6" name="code"/>
          <p:cNvSpPr/>
          <p:nvPr/>
        </p:nvSpPr>
        <p:spPr>
          <a:xfrm>
            <a:off x="1148194" y="1599990"/>
            <a:ext cx="5281789" cy="2554545"/>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function</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err="1" smtClean="0">
                <a:solidFill>
                  <a:srgbClr val="000000"/>
                </a:solidFill>
                <a:highlight>
                  <a:srgbClr val="FFFFFF"/>
                </a:highlight>
                <a:latin typeface="Consolas" panose="020B0609020204030204" pitchFamily="49" charset="0"/>
              </a:rPr>
              <a:t>nit</a:t>
            </a:r>
            <a:r>
              <a:rPr lang="en-US" sz="2000" dirty="0" smtClean="0">
                <a:solidFill>
                  <a:srgbClr val="000000"/>
                </a:solidFill>
                <a:highlight>
                  <a:srgbClr val="FFFFFF"/>
                </a:highlight>
                <a:latin typeface="Consolas" panose="020B0609020204030204" pitchFamily="49" charset="0"/>
              </a:rPr>
              <a:t>() {</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"#spinner"</a:t>
            </a:r>
            <a:r>
              <a:rPr lang="en-US" sz="2000" dirty="0" smtClean="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show();</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setup();</a:t>
            </a:r>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spinner"</a:t>
            </a:r>
            <a:r>
              <a:rPr lang="en-US" sz="2000" dirty="0" smtClean="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hide</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endParaRPr lang="en-US" sz="2000" dirty="0"/>
          </a:p>
        </p:txBody>
      </p:sp>
      <p:sp>
        <p:nvSpPr>
          <p:cNvPr id="10" name="UI Thread"/>
          <p:cNvSpPr txBox="1"/>
          <p:nvPr/>
        </p:nvSpPr>
        <p:spPr>
          <a:xfrm>
            <a:off x="6031742" y="1129910"/>
            <a:ext cx="1060290" cy="276999"/>
          </a:xfrm>
          <a:prstGeom prst="rect">
            <a:avLst/>
          </a:prstGeom>
          <a:noFill/>
        </p:spPr>
        <p:txBody>
          <a:bodyPr wrap="none" lIns="0" tIns="0" rIns="0" bIns="0" rtlCol="0">
            <a:spAutoFit/>
          </a:bodyPr>
          <a:lstStyle/>
          <a:p>
            <a:r>
              <a:rPr lang="en-US" b="1" dirty="0" smtClean="0">
                <a:gradFill>
                  <a:gsLst>
                    <a:gs pos="417">
                      <a:srgbClr val="000000"/>
                    </a:gs>
                    <a:gs pos="100000">
                      <a:srgbClr val="000000"/>
                    </a:gs>
                  </a:gsLst>
                  <a:lin ang="5400000" scaled="0"/>
                </a:gradFill>
              </a:rPr>
              <a:t>UI Thread</a:t>
            </a:r>
          </a:p>
        </p:txBody>
      </p:sp>
      <p:sp>
        <p:nvSpPr>
          <p:cNvPr id="4" name="Title 3"/>
          <p:cNvSpPr>
            <a:spLocks noGrp="1"/>
          </p:cNvSpPr>
          <p:nvPr>
            <p:ph type="title"/>
          </p:nvPr>
        </p:nvSpPr>
        <p:spPr/>
        <p:txBody>
          <a:bodyPr/>
          <a:lstStyle/>
          <a:p>
            <a:r>
              <a:rPr lang="en-US" dirty="0" smtClean="0"/>
              <a:t>Does this work?</a:t>
            </a:r>
            <a:endParaRPr lang="en-US" dirty="0"/>
          </a:p>
        </p:txBody>
      </p:sp>
      <p:sp>
        <p:nvSpPr>
          <p:cNvPr id="23" name="Right Arrow 22"/>
          <p:cNvSpPr/>
          <p:nvPr/>
        </p:nvSpPr>
        <p:spPr bwMode="auto">
          <a:xfrm>
            <a:off x="325439" y="1680138"/>
            <a:ext cx="661480" cy="296904"/>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setupBox"/>
          <p:cNvGrpSpPr/>
          <p:nvPr/>
        </p:nvGrpSpPr>
        <p:grpSpPr>
          <a:xfrm>
            <a:off x="7531595" y="3545902"/>
            <a:ext cx="914400" cy="369332"/>
            <a:chOff x="7590359" y="5141513"/>
            <a:chExt cx="914400" cy="369332"/>
          </a:xfrm>
        </p:grpSpPr>
        <p:sp>
          <p:nvSpPr>
            <p:cNvPr id="25" name="Rectangle 24"/>
            <p:cNvSpPr/>
            <p:nvPr/>
          </p:nvSpPr>
          <p:spPr bwMode="auto">
            <a:xfrm>
              <a:off x="7590359" y="5158377"/>
              <a:ext cx="914400" cy="3356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Rectangle 17"/>
            <p:cNvSpPr/>
            <p:nvPr/>
          </p:nvSpPr>
          <p:spPr>
            <a:xfrm>
              <a:off x="7638633" y="5141513"/>
              <a:ext cx="817853" cy="369332"/>
            </a:xfrm>
            <a:prstGeom prst="rect">
              <a:avLst/>
            </a:prstGeom>
          </p:spPr>
          <p:txBody>
            <a:bodyPr wrap="none">
              <a:spAutoFit/>
            </a:bodyPr>
            <a:lstStyle/>
            <a:p>
              <a:r>
                <a:rPr lang="en-US" dirty="0" smtClean="0">
                  <a:solidFill>
                    <a:srgbClr val="000000"/>
                  </a:solidFill>
                  <a:highlight>
                    <a:srgbClr val="FFFFFF"/>
                  </a:highlight>
                  <a:latin typeface="Consolas" panose="020B0609020204030204" pitchFamily="49" charset="0"/>
                </a:rPr>
                <a:t>setup</a:t>
              </a:r>
              <a:endParaRPr lang="en-US" dirty="0"/>
            </a:p>
          </p:txBody>
        </p:sp>
      </p:grpSp>
      <p:sp>
        <p:nvSpPr>
          <p:cNvPr id="9" name="Arc 8"/>
          <p:cNvSpPr/>
          <p:nvPr/>
        </p:nvSpPr>
        <p:spPr>
          <a:xfrm>
            <a:off x="6284832" y="1599990"/>
            <a:ext cx="476655" cy="457200"/>
          </a:xfrm>
          <a:prstGeom prst="arc">
            <a:avLst>
              <a:gd name="adj1" fmla="val 16200000"/>
              <a:gd name="adj2" fmla="val 13386712"/>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hide"/>
          <p:cNvSpPr/>
          <p:nvPr/>
        </p:nvSpPr>
        <p:spPr>
          <a:xfrm>
            <a:off x="6184040" y="4772181"/>
            <a:ext cx="691215" cy="369332"/>
          </a:xfrm>
          <a:prstGeom prst="rect">
            <a:avLst/>
          </a:prstGeom>
        </p:spPr>
        <p:txBody>
          <a:bodyPr wrap="none">
            <a:spAutoFit/>
          </a:bodyPr>
          <a:lstStyle/>
          <a:p>
            <a:r>
              <a:rPr lang="en-US" dirty="0">
                <a:solidFill>
                  <a:srgbClr val="000000"/>
                </a:solidFill>
                <a:highlight>
                  <a:srgbClr val="FFFFFF"/>
                </a:highlight>
                <a:latin typeface="Consolas" panose="020B0609020204030204" pitchFamily="49" charset="0"/>
              </a:rPr>
              <a:t>hide</a:t>
            </a:r>
            <a:endParaRPr lang="en-US" dirty="0"/>
          </a:p>
        </p:txBody>
      </p:sp>
      <p:sp>
        <p:nvSpPr>
          <p:cNvPr id="17" name="show"/>
          <p:cNvSpPr/>
          <p:nvPr/>
        </p:nvSpPr>
        <p:spPr>
          <a:xfrm>
            <a:off x="6177551" y="4502255"/>
            <a:ext cx="691215" cy="369332"/>
          </a:xfrm>
          <a:prstGeom prst="rect">
            <a:avLst/>
          </a:prstGeom>
        </p:spPr>
        <p:txBody>
          <a:bodyPr wrap="none">
            <a:spAutoFit/>
          </a:bodyPr>
          <a:lstStyle/>
          <a:p>
            <a:r>
              <a:rPr lang="en-US" dirty="0">
                <a:solidFill>
                  <a:srgbClr val="000000"/>
                </a:solidFill>
                <a:highlight>
                  <a:srgbClr val="FFFFFF"/>
                </a:highlight>
                <a:latin typeface="Consolas" panose="020B0609020204030204" pitchFamily="49" charset="0"/>
              </a:rPr>
              <a:t>show</a:t>
            </a:r>
            <a:endParaRPr lang="en-US" dirty="0"/>
          </a:p>
        </p:txBody>
      </p:sp>
      <p:sp>
        <p:nvSpPr>
          <p:cNvPr id="28" name="UI Thread"/>
          <p:cNvSpPr txBox="1"/>
          <p:nvPr/>
        </p:nvSpPr>
        <p:spPr>
          <a:xfrm>
            <a:off x="7699934" y="1126941"/>
            <a:ext cx="577722" cy="276999"/>
          </a:xfrm>
          <a:prstGeom prst="rect">
            <a:avLst/>
          </a:prstGeom>
          <a:noFill/>
        </p:spPr>
        <p:txBody>
          <a:bodyPr wrap="none" lIns="0" tIns="0" rIns="0" bIns="0" rtlCol="0">
            <a:spAutoFit/>
          </a:bodyPr>
          <a:lstStyle/>
          <a:p>
            <a:r>
              <a:rPr lang="en-US" b="1" dirty="0" smtClean="0">
                <a:gradFill>
                  <a:gsLst>
                    <a:gs pos="417">
                      <a:srgbClr val="000000"/>
                    </a:gs>
                    <a:gs pos="100000">
                      <a:srgbClr val="000000"/>
                    </a:gs>
                  </a:gsLst>
                  <a:lin ang="5400000" scaled="0"/>
                </a:gradFill>
              </a:rPr>
              <a:t>Stack</a:t>
            </a:r>
          </a:p>
        </p:txBody>
      </p:sp>
    </p:spTree>
    <p:extLst>
      <p:ext uri="{BB962C8B-B14F-4D97-AF65-F5344CB8AC3E}">
        <p14:creationId xmlns:p14="http://schemas.microsoft.com/office/powerpoint/2010/main" val="2996347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3"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500"/>
                            </p:stCondLst>
                            <p:childTnLst>
                              <p:par>
                                <p:cTn id="13" presetID="42" presetClass="path" presetSubtype="0" accel="50000" decel="50000" fill="hold" grpId="1" nodeType="afterEffect">
                                  <p:stCondLst>
                                    <p:cond delay="0"/>
                                  </p:stCondLst>
                                  <p:childTnLst>
                                    <p:animMotion origin="layout" path="M 1.94444E-6 -2.59259E-6 L 0.00208 -0.27916 " pathEditMode="relative" rAng="0" ptsTypes="AA">
                                      <p:cBhvr>
                                        <p:cTn id="14" dur="2000" fill="hold"/>
                                        <p:tgtEl>
                                          <p:spTgt spid="16"/>
                                        </p:tgtEl>
                                        <p:attrNameLst>
                                          <p:attrName>ppt_x</p:attrName>
                                          <p:attrName>ppt_y</p:attrName>
                                        </p:attrNameLst>
                                      </p:cBhvr>
                                      <p:rCtr x="104" y="-13958"/>
                                    </p:animMotion>
                                  </p:childTnLst>
                                </p:cTn>
                              </p:par>
                            </p:childTnLst>
                          </p:cTn>
                        </p:par>
                        <p:par>
                          <p:cTn id="15" fill="hold">
                            <p:stCondLst>
                              <p:cond delay="2500"/>
                            </p:stCondLst>
                            <p:childTnLst>
                              <p:par>
                                <p:cTn id="16" presetID="42" presetClass="path" presetSubtype="0" accel="50000" decel="50000" fill="hold" grpId="2" nodeType="afterEffect">
                                  <p:stCondLst>
                                    <p:cond delay="0"/>
                                  </p:stCondLst>
                                  <p:childTnLst>
                                    <p:animMotion origin="layout" path="M 0.00208 -0.27916 L 0.16163 -0.04259 " pathEditMode="relative" rAng="0" ptsTypes="AA">
                                      <p:cBhvr>
                                        <p:cTn id="17" dur="2000" fill="hold"/>
                                        <p:tgtEl>
                                          <p:spTgt spid="16"/>
                                        </p:tgtEl>
                                        <p:attrNameLst>
                                          <p:attrName>ppt_x</p:attrName>
                                          <p:attrName>ppt_y</p:attrName>
                                        </p:attrNameLst>
                                      </p:cBhvr>
                                      <p:rCtr x="7969" y="11829"/>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1.38889E-6 4.81481E-6 L -0.00156 0.0824 " pathEditMode="relative" rAng="0" ptsTypes="AA">
                                      <p:cBhvr>
                                        <p:cTn id="21" dur="2000" fill="hold"/>
                                        <p:tgtEl>
                                          <p:spTgt spid="23"/>
                                        </p:tgtEl>
                                        <p:attrNameLst>
                                          <p:attrName>ppt_x</p:attrName>
                                          <p:attrName>ppt_y</p:attrName>
                                        </p:attrNameLst>
                                      </p:cBhvr>
                                      <p:rCtr x="-87" y="4120"/>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2000"/>
                            </p:stCondLst>
                            <p:childTnLst>
                              <p:par>
                                <p:cTn id="26" presetID="42" presetClass="path" presetSubtype="0" accel="50000" decel="50000" fill="hold" grpId="1" nodeType="afterEffect">
                                  <p:stCondLst>
                                    <p:cond delay="0"/>
                                  </p:stCondLst>
                                  <p:childTnLst>
                                    <p:animMotion origin="layout" path="M 1.94444E-6 -3.33333E-6 L 0.00416 -0.33796 " pathEditMode="relative" rAng="0" ptsTypes="AA">
                                      <p:cBhvr>
                                        <p:cTn id="27" dur="2000" fill="hold"/>
                                        <p:tgtEl>
                                          <p:spTgt spid="17"/>
                                        </p:tgtEl>
                                        <p:attrNameLst>
                                          <p:attrName>ppt_x</p:attrName>
                                          <p:attrName>ppt_y</p:attrName>
                                        </p:attrNameLst>
                                      </p:cBhvr>
                                      <p:rCtr x="208" y="-16898"/>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1" nodeType="clickEffect">
                                  <p:stCondLst>
                                    <p:cond delay="0"/>
                                  </p:stCondLst>
                                  <p:childTnLst>
                                    <p:animMotion origin="layout" path="M -0.00157 0.08241 L 0.00156 0.17245 " pathEditMode="relative" rAng="0" ptsTypes="AA">
                                      <p:cBhvr>
                                        <p:cTn id="31" dur="2000" fill="hold"/>
                                        <p:tgtEl>
                                          <p:spTgt spid="23"/>
                                        </p:tgtEl>
                                        <p:attrNameLst>
                                          <p:attrName>ppt_x</p:attrName>
                                          <p:attrName>ppt_y</p:attrName>
                                        </p:attrNameLst>
                                      </p:cBhvr>
                                      <p:rCtr x="0" y="4560"/>
                                    </p:animMotion>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xit" presetSubtype="0" fill="hold" nodeType="afterEffect">
                                  <p:stCondLst>
                                    <p:cond delay="500"/>
                                  </p:stCondLst>
                                  <p:childTnLst>
                                    <p:animEffect transition="out" filter="fade">
                                      <p:cBhvr>
                                        <p:cTn id="40" dur="1000"/>
                                        <p:tgtEl>
                                          <p:spTgt spid="26"/>
                                        </p:tgtEl>
                                      </p:cBhvr>
                                    </p:animEffect>
                                    <p:anim calcmode="lin" valueType="num">
                                      <p:cBhvr>
                                        <p:cTn id="41" dur="1000"/>
                                        <p:tgtEl>
                                          <p:spTgt spid="26"/>
                                        </p:tgtEl>
                                        <p:attrNameLst>
                                          <p:attrName>ppt_x</p:attrName>
                                        </p:attrNameLst>
                                      </p:cBhvr>
                                      <p:tavLst>
                                        <p:tav tm="0">
                                          <p:val>
                                            <p:strVal val="ppt_x"/>
                                          </p:val>
                                        </p:tav>
                                        <p:tav tm="100000">
                                          <p:val>
                                            <p:strVal val="ppt_x"/>
                                          </p:val>
                                        </p:tav>
                                      </p:tavLst>
                                    </p:anim>
                                    <p:anim calcmode="lin" valueType="num">
                                      <p:cBhvr>
                                        <p:cTn id="42" dur="1000"/>
                                        <p:tgtEl>
                                          <p:spTgt spid="26"/>
                                        </p:tgtEl>
                                        <p:attrNameLst>
                                          <p:attrName>ppt_y</p:attrName>
                                        </p:attrNameLst>
                                      </p:cBhvr>
                                      <p:tavLst>
                                        <p:tav tm="0">
                                          <p:val>
                                            <p:strVal val="ppt_y"/>
                                          </p:val>
                                        </p:tav>
                                        <p:tav tm="100000">
                                          <p:val>
                                            <p:strVal val="ppt_y-.1"/>
                                          </p:val>
                                        </p:tav>
                                      </p:tavLst>
                                    </p:anim>
                                    <p:set>
                                      <p:cBhvr>
                                        <p:cTn id="43" dur="1" fill="hold">
                                          <p:stCondLst>
                                            <p:cond delay="999"/>
                                          </p:stCondLst>
                                        </p:cTn>
                                        <p:tgtEl>
                                          <p:spTgt spid="26"/>
                                        </p:tgtEl>
                                        <p:attrNameLst>
                                          <p:attrName>style.visibility</p:attrName>
                                        </p:attrNameLst>
                                      </p:cBhvr>
                                      <p:to>
                                        <p:strVal val="hidden"/>
                                      </p:to>
                                    </p:set>
                                  </p:childTnLst>
                                </p:cTn>
                              </p:par>
                            </p:childTnLst>
                          </p:cTn>
                        </p:par>
                        <p:par>
                          <p:cTn id="44" fill="hold">
                            <p:stCondLst>
                              <p:cond delay="4500"/>
                            </p:stCondLst>
                            <p:childTnLst>
                              <p:par>
                                <p:cTn id="45" presetID="42" presetClass="path" presetSubtype="0" accel="50000" decel="50000" fill="hold" grpId="2" nodeType="afterEffect">
                                  <p:stCondLst>
                                    <p:cond delay="0"/>
                                  </p:stCondLst>
                                  <p:childTnLst>
                                    <p:animMotion origin="layout" path="M 0.00156 0.17245 L -0.00121 0.2574 " pathEditMode="relative" rAng="0" ptsTypes="AA">
                                      <p:cBhvr>
                                        <p:cTn id="46" dur="2000" fill="hold"/>
                                        <p:tgtEl>
                                          <p:spTgt spid="23"/>
                                        </p:tgtEl>
                                        <p:attrNameLst>
                                          <p:attrName>ppt_x</p:attrName>
                                          <p:attrName>ppt_y</p:attrName>
                                        </p:attrNameLst>
                                      </p:cBhvr>
                                      <p:rCtr x="-139" y="4236"/>
                                    </p:animMotion>
                                  </p:childTnLst>
                                </p:cTn>
                              </p:par>
                            </p:childTnLst>
                          </p:cTn>
                        </p:par>
                        <p:par>
                          <p:cTn id="47" fill="hold">
                            <p:stCondLst>
                              <p:cond delay="6500"/>
                            </p:stCondLst>
                            <p:childTnLst>
                              <p:par>
                                <p:cTn id="48" presetID="1"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6500"/>
                            </p:stCondLst>
                            <p:childTnLst>
                              <p:par>
                                <p:cTn id="51" presetID="42" presetClass="path" presetSubtype="0" accel="50000" decel="50000" fill="hold" grpId="1" nodeType="afterEffect">
                                  <p:stCondLst>
                                    <p:cond delay="0"/>
                                  </p:stCondLst>
                                  <p:childTnLst>
                                    <p:animMotion origin="layout" path="M -0.01093 -0.00579 L -0.00555 -0.32547 " pathEditMode="relative" rAng="0" ptsTypes="AA">
                                      <p:cBhvr>
                                        <p:cTn id="52" dur="2000" fill="hold"/>
                                        <p:tgtEl>
                                          <p:spTgt spid="19"/>
                                        </p:tgtEl>
                                        <p:attrNameLst>
                                          <p:attrName>ppt_x</p:attrName>
                                          <p:attrName>ppt_y</p:attrName>
                                        </p:attrNameLst>
                                      </p:cBhvr>
                                      <p:rCtr x="260" y="-15995"/>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4" nodeType="clickEffect">
                                  <p:stCondLst>
                                    <p:cond delay="0"/>
                                  </p:stCondLst>
                                  <p:childTnLst>
                                    <p:animMotion origin="layout" path="M -0.00122 0.2574 L -1.38889E-6 0.36851 " pathEditMode="relative" rAng="0" ptsTypes="AA">
                                      <p:cBhvr>
                                        <p:cTn id="56" dur="2000" fill="hold"/>
                                        <p:tgtEl>
                                          <p:spTgt spid="23"/>
                                        </p:tgtEl>
                                        <p:attrNameLst>
                                          <p:attrName>ppt_x</p:attrName>
                                          <p:attrName>ppt_y</p:attrName>
                                        </p:attrNameLst>
                                      </p:cBhvr>
                                      <p:rCtr x="0" y="5764"/>
                                    </p:animMotion>
                                  </p:childTnLst>
                                </p:cTn>
                              </p:par>
                            </p:childTnLst>
                          </p:cTn>
                        </p:par>
                        <p:par>
                          <p:cTn id="57" fill="hold">
                            <p:stCondLst>
                              <p:cond delay="2000"/>
                            </p:stCondLst>
                            <p:childTnLst>
                              <p:par>
                                <p:cTn id="58" presetID="47" presetClass="exit" presetSubtype="0" fill="hold" grpId="3" nodeType="afterEffect">
                                  <p:stCondLst>
                                    <p:cond delay="0"/>
                                  </p:stCondLst>
                                  <p:childTnLst>
                                    <p:animEffect transition="out" filter="fade">
                                      <p:cBhvr>
                                        <p:cTn id="59" dur="1000"/>
                                        <p:tgtEl>
                                          <p:spTgt spid="16"/>
                                        </p:tgtEl>
                                      </p:cBhvr>
                                    </p:animEffect>
                                    <p:anim calcmode="lin" valueType="num">
                                      <p:cBhvr>
                                        <p:cTn id="60" dur="1000"/>
                                        <p:tgtEl>
                                          <p:spTgt spid="16"/>
                                        </p:tgtEl>
                                        <p:attrNameLst>
                                          <p:attrName>ppt_x</p:attrName>
                                        </p:attrNameLst>
                                      </p:cBhvr>
                                      <p:tavLst>
                                        <p:tav tm="0">
                                          <p:val>
                                            <p:strVal val="ppt_x"/>
                                          </p:val>
                                        </p:tav>
                                        <p:tav tm="100000">
                                          <p:val>
                                            <p:strVal val="ppt_x"/>
                                          </p:val>
                                        </p:tav>
                                      </p:tavLst>
                                    </p:anim>
                                    <p:anim calcmode="lin" valueType="num">
                                      <p:cBhvr>
                                        <p:cTn id="61" dur="1000"/>
                                        <p:tgtEl>
                                          <p:spTgt spid="16"/>
                                        </p:tgtEl>
                                        <p:attrNameLst>
                                          <p:attrName>ppt_y</p:attrName>
                                        </p:attrNameLst>
                                      </p:cBhvr>
                                      <p:tavLst>
                                        <p:tav tm="0">
                                          <p:val>
                                            <p:strVal val="ppt_y"/>
                                          </p:val>
                                        </p:tav>
                                        <p:tav tm="100000">
                                          <p:val>
                                            <p:strVal val="ppt_y-.1"/>
                                          </p:val>
                                        </p:tav>
                                      </p:tavLst>
                                    </p:anim>
                                    <p:set>
                                      <p:cBhvr>
                                        <p:cTn id="62" dur="1" fill="hold">
                                          <p:stCondLst>
                                            <p:cond delay="999"/>
                                          </p:stCondLst>
                                        </p:cTn>
                                        <p:tgtEl>
                                          <p:spTgt spid="16"/>
                                        </p:tgtEl>
                                        <p:attrNameLst>
                                          <p:attrName>style.visibility</p:attrName>
                                        </p:attrNameLst>
                                      </p:cBhvr>
                                      <p:to>
                                        <p:strVal val="hidden"/>
                                      </p:to>
                                    </p:set>
                                  </p:childTnLst>
                                </p:cTn>
                              </p:par>
                            </p:childTnLst>
                          </p:cTn>
                        </p:par>
                        <p:par>
                          <p:cTn id="63" fill="hold">
                            <p:stCondLst>
                              <p:cond delay="3000"/>
                            </p:stCondLst>
                            <p:childTnLst>
                              <p:par>
                                <p:cTn id="64" presetID="42" presetClass="path" presetSubtype="0" accel="50000" decel="50000" fill="hold" grpId="2" nodeType="afterEffect">
                                  <p:stCondLst>
                                    <p:cond delay="0"/>
                                  </p:stCondLst>
                                  <p:childTnLst>
                                    <p:animMotion origin="layout" path="M 0.00208 -0.32615 L 0.16163 -0.08958 " pathEditMode="relative" rAng="0" ptsTypes="AA">
                                      <p:cBhvr>
                                        <p:cTn id="65" dur="2000" fill="hold"/>
                                        <p:tgtEl>
                                          <p:spTgt spid="17"/>
                                        </p:tgtEl>
                                        <p:attrNameLst>
                                          <p:attrName>ppt_x</p:attrName>
                                          <p:attrName>ppt_y</p:attrName>
                                        </p:attrNameLst>
                                      </p:cBhvr>
                                      <p:rCtr x="7969" y="11829"/>
                                    </p:animMotion>
                                  </p:childTnLst>
                                </p:cTn>
                              </p:par>
                            </p:childTnLst>
                          </p:cTn>
                        </p:par>
                        <p:par>
                          <p:cTn id="66" fill="hold">
                            <p:stCondLst>
                              <p:cond delay="5000"/>
                            </p:stCondLst>
                            <p:childTnLst>
                              <p:par>
                                <p:cTn id="67" presetID="47" presetClass="exit" presetSubtype="0" fill="hold" grpId="3" nodeType="afterEffect">
                                  <p:stCondLst>
                                    <p:cond delay="0"/>
                                  </p:stCondLst>
                                  <p:childTnLst>
                                    <p:animEffect transition="out" filter="fade">
                                      <p:cBhvr>
                                        <p:cTn id="68" dur="1000"/>
                                        <p:tgtEl>
                                          <p:spTgt spid="17"/>
                                        </p:tgtEl>
                                      </p:cBhvr>
                                    </p:animEffect>
                                    <p:anim calcmode="lin" valueType="num">
                                      <p:cBhvr>
                                        <p:cTn id="69" dur="1000"/>
                                        <p:tgtEl>
                                          <p:spTgt spid="17"/>
                                        </p:tgtEl>
                                        <p:attrNameLst>
                                          <p:attrName>ppt_x</p:attrName>
                                        </p:attrNameLst>
                                      </p:cBhvr>
                                      <p:tavLst>
                                        <p:tav tm="0">
                                          <p:val>
                                            <p:strVal val="ppt_x"/>
                                          </p:val>
                                        </p:tav>
                                        <p:tav tm="100000">
                                          <p:val>
                                            <p:strVal val="ppt_x"/>
                                          </p:val>
                                        </p:tav>
                                      </p:tavLst>
                                    </p:anim>
                                    <p:anim calcmode="lin" valueType="num">
                                      <p:cBhvr>
                                        <p:cTn id="70" dur="1000"/>
                                        <p:tgtEl>
                                          <p:spTgt spid="17"/>
                                        </p:tgtEl>
                                        <p:attrNameLst>
                                          <p:attrName>ppt_y</p:attrName>
                                        </p:attrNameLst>
                                      </p:cBhvr>
                                      <p:tavLst>
                                        <p:tav tm="0">
                                          <p:val>
                                            <p:strVal val="ppt_y"/>
                                          </p:val>
                                        </p:tav>
                                        <p:tav tm="100000">
                                          <p:val>
                                            <p:strVal val="ppt_y-.1"/>
                                          </p:val>
                                        </p:tav>
                                      </p:tavLst>
                                    </p:anim>
                                    <p:set>
                                      <p:cBhvr>
                                        <p:cTn id="71" dur="1" fill="hold">
                                          <p:stCondLst>
                                            <p:cond delay="999"/>
                                          </p:stCondLst>
                                        </p:cTn>
                                        <p:tgtEl>
                                          <p:spTgt spid="17"/>
                                        </p:tgtEl>
                                        <p:attrNameLst>
                                          <p:attrName>style.visibility</p:attrName>
                                        </p:attrNameLst>
                                      </p:cBhvr>
                                      <p:to>
                                        <p:strVal val="hidden"/>
                                      </p:to>
                                    </p:set>
                                  </p:childTnLst>
                                </p:cTn>
                              </p:par>
                            </p:childTnLst>
                          </p:cTn>
                        </p:par>
                        <p:par>
                          <p:cTn id="72" fill="hold">
                            <p:stCondLst>
                              <p:cond delay="6000"/>
                            </p:stCondLst>
                            <p:childTnLst>
                              <p:par>
                                <p:cTn id="73" presetID="42" presetClass="path" presetSubtype="0" accel="50000" decel="50000" fill="hold" grpId="2" nodeType="afterEffect">
                                  <p:stCondLst>
                                    <p:cond delay="0"/>
                                  </p:stCondLst>
                                  <p:childTnLst>
                                    <p:animMotion origin="layout" path="M 0.00139 -0.36551 L 0.00139 -0.36551 " pathEditMode="relative" rAng="0" ptsTypes="AA">
                                      <p:cBhvr>
                                        <p:cTn id="74" dur="2000" fill="hold"/>
                                        <p:tgtEl>
                                          <p:spTgt spid="19"/>
                                        </p:tgtEl>
                                        <p:attrNameLst>
                                          <p:attrName>ppt_x</p:attrName>
                                          <p:attrName>ppt_y</p:attrName>
                                        </p:attrNameLst>
                                      </p:cBhvr>
                                      <p:rCtr x="260" y="69"/>
                                    </p:animMotion>
                                  </p:childTnLst>
                                </p:cTn>
                              </p:par>
                            </p:childTnLst>
                          </p:cTn>
                        </p:par>
                        <p:par>
                          <p:cTn id="75" fill="hold">
                            <p:stCondLst>
                              <p:cond delay="8000"/>
                            </p:stCondLst>
                            <p:childTnLst>
                              <p:par>
                                <p:cTn id="76" presetID="42" presetClass="path" presetSubtype="0" accel="50000" decel="50000" fill="hold" grpId="3" nodeType="afterEffect">
                                  <p:stCondLst>
                                    <p:cond delay="0"/>
                                  </p:stCondLst>
                                  <p:childTnLst>
                                    <p:animMotion origin="layout" path="M 0.00139 -0.36551 L 0.16094 -0.12894 " pathEditMode="relative" rAng="0" ptsTypes="AA">
                                      <p:cBhvr>
                                        <p:cTn id="77" dur="1500" fill="hold"/>
                                        <p:tgtEl>
                                          <p:spTgt spid="19"/>
                                        </p:tgtEl>
                                        <p:attrNameLst>
                                          <p:attrName>ppt_x</p:attrName>
                                          <p:attrName>ppt_y</p:attrName>
                                        </p:attrNameLst>
                                      </p:cBhvr>
                                      <p:rCtr x="7969" y="11829"/>
                                    </p:animMotion>
                                  </p:childTnLst>
                                </p:cTn>
                              </p:par>
                            </p:childTnLst>
                          </p:cTn>
                        </p:par>
                        <p:par>
                          <p:cTn id="78" fill="hold">
                            <p:stCondLst>
                              <p:cond delay="9500"/>
                            </p:stCondLst>
                            <p:childTnLst>
                              <p:par>
                                <p:cTn id="79" presetID="47" presetClass="exit" presetSubtype="0" fill="hold" grpId="4" nodeType="afterEffect">
                                  <p:stCondLst>
                                    <p:cond delay="0"/>
                                  </p:stCondLst>
                                  <p:childTnLst>
                                    <p:animEffect transition="out" filter="fade">
                                      <p:cBhvr>
                                        <p:cTn id="80" dur="1000"/>
                                        <p:tgtEl>
                                          <p:spTgt spid="19"/>
                                        </p:tgtEl>
                                      </p:cBhvr>
                                    </p:animEffect>
                                    <p:anim calcmode="lin" valueType="num">
                                      <p:cBhvr>
                                        <p:cTn id="81" dur="1000"/>
                                        <p:tgtEl>
                                          <p:spTgt spid="19"/>
                                        </p:tgtEl>
                                        <p:attrNameLst>
                                          <p:attrName>ppt_x</p:attrName>
                                        </p:attrNameLst>
                                      </p:cBhvr>
                                      <p:tavLst>
                                        <p:tav tm="0">
                                          <p:val>
                                            <p:strVal val="ppt_x"/>
                                          </p:val>
                                        </p:tav>
                                        <p:tav tm="100000">
                                          <p:val>
                                            <p:strVal val="ppt_x"/>
                                          </p:val>
                                        </p:tav>
                                      </p:tavLst>
                                    </p:anim>
                                    <p:anim calcmode="lin" valueType="num">
                                      <p:cBhvr>
                                        <p:cTn id="82" dur="1000"/>
                                        <p:tgtEl>
                                          <p:spTgt spid="19"/>
                                        </p:tgtEl>
                                        <p:attrNameLst>
                                          <p:attrName>ppt_y</p:attrName>
                                        </p:attrNameLst>
                                      </p:cBhvr>
                                      <p:tavLst>
                                        <p:tav tm="0">
                                          <p:val>
                                            <p:strVal val="ppt_y"/>
                                          </p:val>
                                        </p:tav>
                                        <p:tav tm="100000">
                                          <p:val>
                                            <p:strVal val="ppt_y-.1"/>
                                          </p:val>
                                        </p:tav>
                                      </p:tavLst>
                                    </p:anim>
                                    <p:set>
                                      <p:cBhvr>
                                        <p:cTn id="83"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6" grpId="3"/>
      <p:bldP spid="23" grpId="0" animBg="1"/>
      <p:bldP spid="23" grpId="1" animBg="1"/>
      <p:bldP spid="23" grpId="2" animBg="1"/>
      <p:bldP spid="23" grpId="3" animBg="1"/>
      <p:bldP spid="23" grpId="4" animBg="1"/>
      <p:bldP spid="19" grpId="0"/>
      <p:bldP spid="19" grpId="1"/>
      <p:bldP spid="19" grpId="2"/>
      <p:bldP spid="19" grpId="3"/>
      <p:bldP spid="19" grpId="4"/>
      <p:bldP spid="17" grpId="0"/>
      <p:bldP spid="17" grpId="1"/>
      <p:bldP spid="17" grpId="2"/>
      <p:bldP spid="17" grpId="3"/>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 I Get Started…</a:t>
            </a:r>
          </a:p>
        </p:txBody>
      </p:sp>
      <p:sp>
        <p:nvSpPr>
          <p:cNvPr id="6" name="Rectangle 5"/>
          <p:cNvSpPr/>
          <p:nvPr/>
        </p:nvSpPr>
        <p:spPr>
          <a:xfrm>
            <a:off x="390031" y="1231037"/>
            <a:ext cx="8363938" cy="3416320"/>
          </a:xfrm>
          <a:prstGeom prst="rect">
            <a:avLst/>
          </a:prstGeom>
        </p:spPr>
        <p:txBody>
          <a:bodyPr wrap="square">
            <a:spAutoFit/>
          </a:bodyPr>
          <a:lstStyle/>
          <a:p>
            <a:pPr marL="285750" indent="-285750">
              <a:buFont typeface="Wingdings" panose="05000000000000000000" pitchFamily="2" charset="2"/>
              <a:buChar char="§"/>
            </a:pPr>
            <a:r>
              <a:rPr lang="en-US" sz="2400" b="1" dirty="0"/>
              <a:t>Autocomplete</a:t>
            </a:r>
            <a:r>
              <a:rPr lang="en-US" sz="2400" dirty="0"/>
              <a:t> (</a:t>
            </a:r>
            <a:r>
              <a:rPr lang="en-US" sz="2400" dirty="0">
                <a:hlinkClick r:id="rId2"/>
              </a:rPr>
              <a:t>source</a:t>
            </a:r>
            <a:r>
              <a:rPr lang="en-US" sz="2400" dirty="0"/>
              <a:t>) (</a:t>
            </a:r>
            <a:r>
              <a:rPr lang="en-US" sz="2400" dirty="0">
                <a:hlinkClick r:id="rId3"/>
              </a:rPr>
              <a:t>demo</a:t>
            </a:r>
            <a:r>
              <a:rPr lang="en-US" sz="2400" dirty="0"/>
              <a:t>) </a:t>
            </a:r>
            <a:br>
              <a:rPr lang="en-US" sz="2400" dirty="0"/>
            </a:br>
            <a:endParaRPr lang="en-US" sz="2400" dirty="0"/>
          </a:p>
          <a:p>
            <a:pPr marL="285750" indent="-285750">
              <a:buFont typeface="Wingdings" panose="05000000000000000000" pitchFamily="2" charset="2"/>
              <a:buChar char="§"/>
            </a:pPr>
            <a:r>
              <a:rPr lang="en-US" sz="2400" b="1" dirty="0"/>
              <a:t>Canvas Painting</a:t>
            </a:r>
            <a:r>
              <a:rPr lang="en-US" sz="2400" dirty="0"/>
              <a:t> (</a:t>
            </a:r>
            <a:r>
              <a:rPr lang="en-US" sz="2400" dirty="0">
                <a:hlinkClick r:id="rId4"/>
              </a:rPr>
              <a:t>source</a:t>
            </a:r>
            <a:r>
              <a:rPr lang="en-US" sz="2400" dirty="0"/>
              <a:t>) (</a:t>
            </a:r>
            <a:r>
              <a:rPr lang="en-US" sz="2400" dirty="0">
                <a:hlinkClick r:id="rId5"/>
              </a:rPr>
              <a:t>demo</a:t>
            </a:r>
            <a:r>
              <a:rPr lang="en-US" sz="2400" dirty="0"/>
              <a:t>) </a:t>
            </a:r>
            <a:br>
              <a:rPr lang="en-US" sz="2400" dirty="0"/>
            </a:br>
            <a:endParaRPr lang="en-US" sz="2400" dirty="0"/>
          </a:p>
          <a:p>
            <a:pPr marL="285750" indent="-285750">
              <a:buFont typeface="Wingdings" panose="05000000000000000000" pitchFamily="2" charset="2"/>
              <a:buChar char="§"/>
            </a:pPr>
            <a:r>
              <a:rPr lang="en-US" sz="2400" b="1" dirty="0"/>
              <a:t>Drag and Drop</a:t>
            </a:r>
            <a:r>
              <a:rPr lang="en-US" sz="2400" dirty="0"/>
              <a:t> (</a:t>
            </a:r>
            <a:r>
              <a:rPr lang="en-US" sz="2400" dirty="0">
                <a:hlinkClick r:id="rId6"/>
              </a:rPr>
              <a:t>source</a:t>
            </a:r>
            <a:r>
              <a:rPr lang="en-US" sz="2400" dirty="0"/>
              <a:t>) (</a:t>
            </a:r>
            <a:r>
              <a:rPr lang="en-US" sz="2400" dirty="0">
                <a:hlinkClick r:id="rId7"/>
              </a:rPr>
              <a:t>demo</a:t>
            </a:r>
            <a:r>
              <a:rPr lang="en-US" sz="2400" dirty="0"/>
              <a:t>) </a:t>
            </a:r>
            <a:br>
              <a:rPr lang="en-US" sz="2400" dirty="0"/>
            </a:br>
            <a:endParaRPr lang="en-US" sz="2400" dirty="0"/>
          </a:p>
          <a:p>
            <a:pPr marL="285750" indent="-285750">
              <a:buFont typeface="Wingdings" panose="05000000000000000000" pitchFamily="2" charset="2"/>
              <a:buChar char="§"/>
            </a:pPr>
            <a:r>
              <a:rPr lang="en-US" sz="2400" b="1" dirty="0"/>
              <a:t>AMD and Require.js Integration</a:t>
            </a:r>
            <a:r>
              <a:rPr lang="en-US" sz="2400" dirty="0"/>
              <a:t> (</a:t>
            </a:r>
            <a:r>
              <a:rPr lang="en-US" sz="2400" dirty="0">
                <a:hlinkClick r:id="rId8"/>
              </a:rPr>
              <a:t>source</a:t>
            </a:r>
            <a:r>
              <a:rPr lang="en-US" sz="2400" dirty="0"/>
              <a:t>) (</a:t>
            </a:r>
            <a:r>
              <a:rPr lang="en-US" sz="2400" dirty="0">
                <a:hlinkClick r:id="rId9"/>
              </a:rPr>
              <a:t>demo</a:t>
            </a:r>
            <a:r>
              <a:rPr lang="en-US" sz="2400" dirty="0"/>
              <a:t>)     </a:t>
            </a:r>
            <a:br>
              <a:rPr lang="en-US" sz="2400" dirty="0"/>
            </a:br>
            <a:endParaRPr lang="en-US" sz="2400" dirty="0"/>
          </a:p>
          <a:p>
            <a:pPr marL="285750" indent="-285750">
              <a:buFont typeface="Wingdings" panose="05000000000000000000" pitchFamily="2" charset="2"/>
              <a:buChar char="§"/>
            </a:pPr>
            <a:r>
              <a:rPr lang="en-US" sz="2400" b="1" dirty="0"/>
              <a:t>Time Flies Like an Arrow</a:t>
            </a:r>
            <a:r>
              <a:rPr lang="en-US" sz="2400" dirty="0"/>
              <a:t> (</a:t>
            </a:r>
            <a:r>
              <a:rPr lang="en-US" sz="2400" dirty="0">
                <a:hlinkClick r:id="rId10"/>
              </a:rPr>
              <a:t>source</a:t>
            </a:r>
            <a:r>
              <a:rPr lang="en-US" sz="2400" dirty="0"/>
              <a:t>) (</a:t>
            </a:r>
            <a:r>
              <a:rPr lang="en-US" sz="2400" dirty="0">
                <a:hlinkClick r:id="rId11"/>
              </a:rPr>
              <a:t>demo</a:t>
            </a:r>
            <a:r>
              <a:rPr lang="en-US" sz="2400" dirty="0"/>
              <a:t>) </a:t>
            </a:r>
          </a:p>
        </p:txBody>
      </p:sp>
      <p:sp>
        <p:nvSpPr>
          <p:cNvPr id="7" name="Rectangle 6">
            <a:hlinkClick r:id="rId12"/>
          </p:cNvPr>
          <p:cNvSpPr/>
          <p:nvPr/>
        </p:nvSpPr>
        <p:spPr>
          <a:xfrm>
            <a:off x="495300" y="5379135"/>
            <a:ext cx="825807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fontAlgn="base"/>
            <a:r>
              <a:rPr lang="en-US" b="1" dirty="0" smtClean="0">
                <a:latin typeface="Helvetica Neue"/>
              </a:rPr>
              <a:t>Link to Start with: Introduction </a:t>
            </a:r>
            <a:r>
              <a:rPr lang="en-US" b="1" dirty="0">
                <a:latin typeface="Helvetica Neue"/>
              </a:rPr>
              <a:t>to the </a:t>
            </a:r>
            <a:r>
              <a:rPr lang="en-US" b="1" dirty="0" smtClean="0">
                <a:latin typeface="Helvetica Neue"/>
              </a:rPr>
              <a:t>Rx </a:t>
            </a:r>
            <a:r>
              <a:rPr lang="en-US" b="1" dirty="0">
                <a:latin typeface="Helvetica Neue"/>
              </a:rPr>
              <a:t>for </a:t>
            </a:r>
            <a:r>
              <a:rPr lang="en-US" b="1" dirty="0" smtClean="0">
                <a:latin typeface="Helvetica Neue"/>
              </a:rPr>
              <a:t>JavaScript</a:t>
            </a:r>
            <a:endParaRPr lang="en-US" b="1" i="0" dirty="0">
              <a:effectLst/>
              <a:latin typeface="Helvetica Neue"/>
            </a:endParaRPr>
          </a:p>
        </p:txBody>
      </p:sp>
    </p:spTree>
    <p:extLst>
      <p:ext uri="{BB962C8B-B14F-4D97-AF65-F5344CB8AC3E}">
        <p14:creationId xmlns:p14="http://schemas.microsoft.com/office/powerpoint/2010/main" val="87623495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not to do animation</a:t>
            </a:r>
          </a:p>
        </p:txBody>
      </p:sp>
      <p:sp>
        <p:nvSpPr>
          <p:cNvPr id="5" name="Text Placeholder 4"/>
          <p:cNvSpPr>
            <a:spLocks noGrp="1"/>
          </p:cNvSpPr>
          <p:nvPr>
            <p:ph type="body" sz="quarter" idx="10"/>
          </p:nvPr>
        </p:nvSpPr>
        <p:spPr>
          <a:xfrm>
            <a:off x="389437" y="1182190"/>
            <a:ext cx="8363937" cy="1589666"/>
          </a:xfrm>
        </p:spPr>
        <p:txBody>
          <a:bodyPr/>
          <a:lstStyle/>
          <a:p>
            <a:r>
              <a:rPr lang="en-US" sz="2400" b="1" dirty="0" err="1"/>
              <a:t>setTimeout</a:t>
            </a:r>
            <a:r>
              <a:rPr lang="en-US" sz="2400" dirty="0"/>
              <a:t> doesn’t take into account what else is happening in the browser</a:t>
            </a:r>
            <a:r>
              <a:rPr lang="en-US" sz="2400" dirty="0" smtClean="0"/>
              <a:t>.</a:t>
            </a:r>
          </a:p>
          <a:p>
            <a:endParaRPr lang="en-US" sz="1100" dirty="0" smtClean="0"/>
          </a:p>
          <a:p>
            <a:r>
              <a:rPr lang="en-US" sz="2400" b="1" dirty="0" err="1"/>
              <a:t>setTimeout</a:t>
            </a:r>
            <a:r>
              <a:rPr lang="en-US" sz="2400" dirty="0"/>
              <a:t> only updates the screen when it wants to, not when the computer is able to. </a:t>
            </a:r>
            <a:endParaRPr lang="en-US" sz="2400" dirty="0" smtClean="0"/>
          </a:p>
        </p:txBody>
      </p:sp>
      <p:sp>
        <p:nvSpPr>
          <p:cNvPr id="6" name="Rectangle 5"/>
          <p:cNvSpPr/>
          <p:nvPr/>
        </p:nvSpPr>
        <p:spPr>
          <a:xfrm>
            <a:off x="822746" y="3504072"/>
            <a:ext cx="7295745" cy="64633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draw() { </a:t>
            </a:r>
            <a:r>
              <a:rPr lang="en-US" dirty="0" smtClean="0">
                <a:solidFill>
                  <a:srgbClr val="008000"/>
                </a:solidFill>
                <a:highlight>
                  <a:srgbClr val="FFFFFF"/>
                </a:highlight>
                <a:latin typeface="Consolas" panose="020B0609020204030204" pitchFamily="49" charset="0"/>
              </a:rPr>
              <a:t>// Drawing code goes here </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setInterval</a:t>
            </a:r>
            <a:r>
              <a:rPr lang="en-US" dirty="0" smtClean="0">
                <a:solidFill>
                  <a:srgbClr val="000000"/>
                </a:solidFill>
                <a:highlight>
                  <a:srgbClr val="FFFFFF"/>
                </a:highlight>
                <a:latin typeface="Consolas" panose="020B0609020204030204" pitchFamily="49" charset="0"/>
              </a:rPr>
              <a:t>(draw, 100);</a:t>
            </a:r>
            <a:endParaRPr lang="en-US" dirty="0"/>
          </a:p>
        </p:txBody>
      </p:sp>
      <p:sp>
        <p:nvSpPr>
          <p:cNvPr id="7" name="Rectangle 6"/>
          <p:cNvSpPr/>
          <p:nvPr/>
        </p:nvSpPr>
        <p:spPr>
          <a:xfrm>
            <a:off x="822746" y="4629412"/>
            <a:ext cx="810162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draw()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(draw</a:t>
            </a:r>
            <a:r>
              <a:rPr lang="en-US" dirty="0">
                <a:solidFill>
                  <a:srgbClr val="000000"/>
                </a:solidFill>
                <a:highlight>
                  <a:srgbClr val="FFFFFF"/>
                </a:highlight>
                <a:latin typeface="Consolas" panose="020B0609020204030204" pitchFamily="49" charset="0"/>
              </a:rPr>
              <a:t>, 100);</a:t>
            </a:r>
          </a:p>
          <a:p>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Drawing code goes here</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draw</a:t>
            </a:r>
            <a:r>
              <a:rPr lang="en-US" dirty="0">
                <a:solidFill>
                  <a:srgbClr val="000000"/>
                </a:solidFill>
                <a:highlight>
                  <a:srgbClr val="FFFFFF"/>
                </a:highlight>
                <a:latin typeface="Consolas" panose="020B0609020204030204" pitchFamily="49" charset="0"/>
              </a:rPr>
              <a:t>();</a:t>
            </a:r>
            <a:endParaRPr lang="en-US" dirty="0"/>
          </a:p>
        </p:txBody>
      </p:sp>
      <p:sp>
        <p:nvSpPr>
          <p:cNvPr id="8" name="TextBox 7"/>
          <p:cNvSpPr txBox="1"/>
          <p:nvPr/>
        </p:nvSpPr>
        <p:spPr>
          <a:xfrm>
            <a:off x="822746" y="3045635"/>
            <a:ext cx="891270" cy="276999"/>
          </a:xfrm>
          <a:prstGeom prst="rect">
            <a:avLst/>
          </a:prstGeom>
          <a:noFill/>
        </p:spPr>
        <p:txBody>
          <a:bodyPr wrap="none" lIns="0" tIns="0" rIns="0" bIns="0" rtlCol="0">
            <a:spAutoFit/>
          </a:bodyPr>
          <a:lstStyle/>
          <a:p>
            <a:r>
              <a:rPr lang="en-US" b="1" u="sng" dirty="0" smtClean="0">
                <a:gradFill>
                  <a:gsLst>
                    <a:gs pos="417">
                      <a:srgbClr val="000000"/>
                    </a:gs>
                    <a:gs pos="100000">
                      <a:srgbClr val="000000"/>
                    </a:gs>
                  </a:gsLst>
                  <a:lin ang="5400000" scaled="0"/>
                </a:gradFill>
              </a:rPr>
              <a:t>Option I</a:t>
            </a:r>
          </a:p>
        </p:txBody>
      </p:sp>
      <p:sp>
        <p:nvSpPr>
          <p:cNvPr id="9" name="TextBox 8"/>
          <p:cNvSpPr txBox="1"/>
          <p:nvPr/>
        </p:nvSpPr>
        <p:spPr>
          <a:xfrm>
            <a:off x="822746" y="4331841"/>
            <a:ext cx="965008" cy="276999"/>
          </a:xfrm>
          <a:prstGeom prst="rect">
            <a:avLst/>
          </a:prstGeom>
          <a:noFill/>
        </p:spPr>
        <p:txBody>
          <a:bodyPr wrap="none" lIns="0" tIns="0" rIns="0" bIns="0" rtlCol="0">
            <a:spAutoFit/>
          </a:bodyPr>
          <a:lstStyle/>
          <a:p>
            <a:r>
              <a:rPr lang="en-US" b="1" u="sng" dirty="0" smtClean="0">
                <a:gradFill>
                  <a:gsLst>
                    <a:gs pos="417">
                      <a:srgbClr val="000000"/>
                    </a:gs>
                    <a:gs pos="100000">
                      <a:srgbClr val="000000"/>
                    </a:gs>
                  </a:gsLst>
                  <a:lin ang="5400000" scaled="0"/>
                </a:gradFill>
              </a:rPr>
              <a:t>Option II</a:t>
            </a:r>
          </a:p>
        </p:txBody>
      </p:sp>
    </p:spTree>
    <p:extLst>
      <p:ext uri="{BB962C8B-B14F-4D97-AF65-F5344CB8AC3E}">
        <p14:creationId xmlns:p14="http://schemas.microsoft.com/office/powerpoint/2010/main" val="249412120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498598"/>
          </a:xfrm>
        </p:spPr>
        <p:txBody>
          <a:bodyPr/>
          <a:lstStyle/>
          <a:p>
            <a:r>
              <a:rPr lang="en-US" sz="3600" dirty="0" err="1"/>
              <a:t>requestAnimationFrame</a:t>
            </a:r>
            <a:r>
              <a:rPr lang="en-US" sz="3600" dirty="0"/>
              <a:t> to the rescue</a:t>
            </a:r>
            <a:r>
              <a:rPr lang="en-US" sz="3600" dirty="0" smtClean="0"/>
              <a:t>!</a:t>
            </a:r>
            <a:endParaRPr lang="en-US" sz="3600" dirty="0"/>
          </a:p>
        </p:txBody>
      </p:sp>
      <p:sp>
        <p:nvSpPr>
          <p:cNvPr id="5" name="Text Placeholder 4"/>
          <p:cNvSpPr>
            <a:spLocks noGrp="1"/>
          </p:cNvSpPr>
          <p:nvPr>
            <p:ph type="body" sz="quarter" idx="10"/>
          </p:nvPr>
        </p:nvSpPr>
        <p:spPr>
          <a:xfrm>
            <a:off x="389437" y="1182190"/>
            <a:ext cx="8363937" cy="1661993"/>
          </a:xfrm>
        </p:spPr>
        <p:txBody>
          <a:bodyPr/>
          <a:lstStyle/>
          <a:p>
            <a:r>
              <a:rPr lang="en-US" dirty="0"/>
              <a:t>It provides a native API for running any type of animation in the browser, be it using </a:t>
            </a:r>
            <a:r>
              <a:rPr lang="en-US" b="1" dirty="0"/>
              <a:t>DOM</a:t>
            </a:r>
            <a:r>
              <a:rPr lang="en-US" dirty="0"/>
              <a:t> elements, </a:t>
            </a:r>
            <a:r>
              <a:rPr lang="en-US" b="1" dirty="0"/>
              <a:t>CSS</a:t>
            </a:r>
            <a:r>
              <a:rPr lang="en-US" dirty="0"/>
              <a:t>, </a:t>
            </a:r>
            <a:r>
              <a:rPr lang="en-US" b="1" dirty="0"/>
              <a:t>canvas</a:t>
            </a:r>
            <a:r>
              <a:rPr lang="en-US" dirty="0"/>
              <a:t>, </a:t>
            </a:r>
            <a:r>
              <a:rPr lang="en-US" b="1" dirty="0" err="1"/>
              <a:t>WebGL</a:t>
            </a:r>
            <a:r>
              <a:rPr lang="en-US" dirty="0"/>
              <a:t> or anything else.</a:t>
            </a:r>
          </a:p>
        </p:txBody>
      </p:sp>
      <p:sp>
        <p:nvSpPr>
          <p:cNvPr id="6" name="Rectangle 5"/>
          <p:cNvSpPr/>
          <p:nvPr/>
        </p:nvSpPr>
        <p:spPr>
          <a:xfrm>
            <a:off x="875819" y="3299174"/>
            <a:ext cx="6468564"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draw()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requestAnimationFrame</a:t>
            </a:r>
            <a:r>
              <a:rPr lang="en-US" dirty="0" smtClean="0">
                <a:solidFill>
                  <a:srgbClr val="000000"/>
                </a:solidFill>
                <a:highlight>
                  <a:srgbClr val="FFFFFF"/>
                </a:highlight>
                <a:latin typeface="Consolas" panose="020B0609020204030204" pitchFamily="49" charset="0"/>
              </a:rPr>
              <a:t>(draw</a:t>
            </a:r>
            <a:r>
              <a:rPr lang="en-US" dirty="0">
                <a:solidFill>
                  <a:srgbClr val="000000"/>
                </a:solidFill>
                <a:highlight>
                  <a:srgbClr val="FFFFFF"/>
                </a:highlight>
                <a:latin typeface="Consolas" panose="020B0609020204030204" pitchFamily="49" charset="0"/>
              </a:rPr>
              <a:t>);</a:t>
            </a:r>
          </a:p>
          <a:p>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Drawing code goes here</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draw</a:t>
            </a:r>
            <a:r>
              <a:rPr lang="en-US" dirty="0">
                <a:solidFill>
                  <a:srgbClr val="000000"/>
                </a:solidFill>
                <a:highlight>
                  <a:srgbClr val="FFFFFF"/>
                </a:highlight>
                <a:latin typeface="Consolas" panose="020B0609020204030204" pitchFamily="49" charset="0"/>
              </a:rPr>
              <a:t>();</a:t>
            </a:r>
            <a:endParaRPr lang="en-US" dirty="0"/>
          </a:p>
        </p:txBody>
      </p:sp>
      <p:sp>
        <p:nvSpPr>
          <p:cNvPr id="8" name="Rounded Rectangular Callout 7"/>
          <p:cNvSpPr/>
          <p:nvPr/>
        </p:nvSpPr>
        <p:spPr bwMode="auto">
          <a:xfrm>
            <a:off x="4027249" y="4543200"/>
            <a:ext cx="1992651" cy="1814209"/>
          </a:xfrm>
          <a:prstGeom prst="wedgeRoundRectCallout">
            <a:avLst>
              <a:gd name="adj1" fmla="val 2600"/>
              <a:gd name="adj2" fmla="val -79592"/>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just" defTabSz="914099" fontAlgn="base">
              <a:spcBef>
                <a:spcPct val="0"/>
              </a:spcBef>
              <a:spcAft>
                <a:spcPct val="0"/>
              </a:spcAft>
            </a:pPr>
            <a:r>
              <a:rPr lang="en-US" dirty="0" smtClean="0"/>
              <a:t>The </a:t>
            </a:r>
            <a:r>
              <a:rPr lang="en-US" dirty="0"/>
              <a:t>frame rate of your browser and computer, but typically it’s </a:t>
            </a:r>
            <a:r>
              <a:rPr lang="en-US" dirty="0" smtClean="0"/>
              <a:t>60fps.</a:t>
            </a:r>
            <a:endParaRPr lang="en-US" dirty="0" smtClean="0">
              <a:gradFill>
                <a:gsLst>
                  <a:gs pos="0">
                    <a:srgbClr val="FFFFFF"/>
                  </a:gs>
                  <a:gs pos="100000">
                    <a:srgbClr val="FFFFFF"/>
                  </a:gs>
                </a:gsLst>
                <a:lin ang="5400000" scaled="0"/>
              </a:gradFill>
            </a:endParaRPr>
          </a:p>
        </p:txBody>
      </p:sp>
      <p:sp>
        <p:nvSpPr>
          <p:cNvPr id="9" name="Rounded Rectangular Callout 8"/>
          <p:cNvSpPr/>
          <p:nvPr/>
        </p:nvSpPr>
        <p:spPr bwMode="auto">
          <a:xfrm>
            <a:off x="6019900" y="2772604"/>
            <a:ext cx="2957209" cy="2003898"/>
          </a:xfrm>
          <a:prstGeom prst="wedgeRoundRectCallout">
            <a:avLst>
              <a:gd name="adj1" fmla="val -67873"/>
              <a:gd name="adj2" fmla="val -4975"/>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just" defTabSz="914099" fontAlgn="base">
              <a:spcBef>
                <a:spcPct val="0"/>
              </a:spcBef>
              <a:spcAft>
                <a:spcPct val="0"/>
              </a:spcAft>
            </a:pPr>
            <a:r>
              <a:rPr lang="en-US" dirty="0"/>
              <a:t>The key difference here is that you are requesting the browser to draw your animation </a:t>
            </a:r>
            <a:r>
              <a:rPr lang="en-US" i="1" dirty="0"/>
              <a:t>at the </a:t>
            </a:r>
            <a:r>
              <a:rPr lang="en-US" b="1" i="1" dirty="0"/>
              <a:t>next available opportunity</a:t>
            </a:r>
            <a:r>
              <a:rPr lang="en-US" dirty="0"/>
              <a:t>, not at a predetermined interval.</a:t>
            </a:r>
            <a:endParaRPr lang="en-US"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0622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228601"/>
            <a:ext cx="8363938" cy="609398"/>
          </a:xfrm>
        </p:spPr>
        <p:txBody>
          <a:bodyPr/>
          <a:lstStyle/>
          <a:p>
            <a:r>
              <a:rPr lang="en-US" dirty="0"/>
              <a:t>Sounds great! Any problems</a:t>
            </a:r>
            <a:r>
              <a:rPr lang="en-US" dirty="0" smtClean="0"/>
              <a:t>?</a:t>
            </a:r>
            <a:endParaRPr lang="en-US" dirty="0"/>
          </a:p>
        </p:txBody>
      </p:sp>
      <p:sp>
        <p:nvSpPr>
          <p:cNvPr id="5" name="Text Placeholder 4"/>
          <p:cNvSpPr>
            <a:spLocks noGrp="1"/>
          </p:cNvSpPr>
          <p:nvPr>
            <p:ph type="body" sz="quarter" idx="10"/>
          </p:nvPr>
        </p:nvSpPr>
        <p:spPr>
          <a:xfrm>
            <a:off x="389437" y="1182190"/>
            <a:ext cx="8363937" cy="2822311"/>
          </a:xfrm>
        </p:spPr>
        <p:txBody>
          <a:bodyPr/>
          <a:lstStyle/>
          <a:p>
            <a:r>
              <a:rPr lang="en-US" dirty="0"/>
              <a:t>Because this is a new API it’s only currently available in browsers via a vendor prefix, such as </a:t>
            </a:r>
            <a:r>
              <a:rPr lang="en-US" b="1" dirty="0" err="1"/>
              <a:t>webkit</a:t>
            </a:r>
            <a:r>
              <a:rPr lang="en-US" dirty="0" err="1"/>
              <a:t>RequestAnimationFrame</a:t>
            </a:r>
            <a:r>
              <a:rPr lang="en-US" dirty="0"/>
              <a:t> in Chrome and Safari, and </a:t>
            </a:r>
            <a:r>
              <a:rPr lang="en-US" b="1" dirty="0" err="1"/>
              <a:t>moz</a:t>
            </a:r>
            <a:r>
              <a:rPr lang="en-US" dirty="0" err="1"/>
              <a:t>RequestAnimationFrame</a:t>
            </a:r>
            <a:r>
              <a:rPr lang="en-US" dirty="0"/>
              <a:t> in Firefox. </a:t>
            </a:r>
            <a:endParaRPr lang="en-US" dirty="0" smtClean="0"/>
          </a:p>
          <a:p>
            <a:endParaRPr lang="en-US" sz="1400" dirty="0"/>
          </a:p>
          <a:p>
            <a:r>
              <a:rPr lang="en-US" dirty="0"/>
              <a:t> </a:t>
            </a:r>
            <a:r>
              <a:rPr lang="en-US" i="1" dirty="0" smtClean="0">
                <a:hlinkClick r:id="rId2"/>
              </a:rPr>
              <a:t>polyfill</a:t>
            </a:r>
            <a:r>
              <a:rPr lang="en-US" i="1" dirty="0" smtClean="0"/>
              <a:t>.js</a:t>
            </a:r>
            <a:r>
              <a:rPr lang="en-US" dirty="0"/>
              <a:t> to make it simple to use</a:t>
            </a:r>
          </a:p>
        </p:txBody>
      </p:sp>
      <p:sp>
        <p:nvSpPr>
          <p:cNvPr id="7" name="Rectangle 6"/>
          <p:cNvSpPr/>
          <p:nvPr/>
        </p:nvSpPr>
        <p:spPr>
          <a:xfrm>
            <a:off x="894946" y="4348692"/>
            <a:ext cx="6313250" cy="2031325"/>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fps = 15;</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draw()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requestAnimationFrame</a:t>
            </a:r>
            <a:r>
              <a:rPr lang="en-US" dirty="0">
                <a:solidFill>
                  <a:srgbClr val="000000"/>
                </a:solidFill>
                <a:highlight>
                  <a:srgbClr val="FFFFFF"/>
                </a:highlight>
                <a:latin typeface="Consolas" panose="020B0609020204030204" pitchFamily="49" charset="0"/>
              </a:rPr>
              <a:t>(draw);</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Drawing code goes here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1000 / fps);</a:t>
            </a:r>
          </a:p>
          <a:p>
            <a:r>
              <a:rPr lang="en-US" dirty="0">
                <a:solidFill>
                  <a:srgbClr val="000000"/>
                </a:solidFill>
                <a:highlight>
                  <a:srgbClr val="FFFFFF"/>
                </a:highlight>
                <a:latin typeface="Consolas" panose="020B0609020204030204" pitchFamily="49" charset="0"/>
              </a:rPr>
              <a:t>        }</a:t>
            </a:r>
            <a:endParaRPr lang="en-US" dirty="0"/>
          </a:p>
        </p:txBody>
      </p:sp>
      <p:sp>
        <p:nvSpPr>
          <p:cNvPr id="8" name="Rounded Rectangular Callout 7"/>
          <p:cNvSpPr/>
          <p:nvPr/>
        </p:nvSpPr>
        <p:spPr bwMode="auto">
          <a:xfrm>
            <a:off x="4289898" y="6274340"/>
            <a:ext cx="1391055" cy="321013"/>
          </a:xfrm>
          <a:prstGeom prst="wedgeRoundRectCallout">
            <a:avLst>
              <a:gd name="adj1" fmla="val -55798"/>
              <a:gd name="adj2" fmla="val -116287"/>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Frame rate</a:t>
            </a:r>
          </a:p>
        </p:txBody>
      </p:sp>
    </p:spTree>
    <p:extLst>
      <p:ext uri="{BB962C8B-B14F-4D97-AF65-F5344CB8AC3E}">
        <p14:creationId xmlns:p14="http://schemas.microsoft.com/office/powerpoint/2010/main" val="2605242786"/>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smtClean="0">
                <a:ln w="9525">
                  <a:solidFill>
                    <a:schemeClr val="bg1"/>
                  </a:solidFill>
                  <a:prstDash val="solid"/>
                </a:ln>
                <a:effectLst>
                  <a:outerShdw blurRad="12700" dist="38100" dir="2700000" algn="tl" rotWithShape="0">
                    <a:schemeClr val="bg1">
                      <a:lumMod val="50000"/>
                    </a:schemeClr>
                  </a:outerShdw>
                </a:effectLst>
                <a:hlinkClick r:id="rId4"/>
              </a:rPr>
              <a:t>Polyfill.js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2483689439"/>
      </p:ext>
    </p:extLst>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Text Placeholder 4"/>
          <p:cNvSpPr>
            <a:spLocks noGrp="1"/>
          </p:cNvSpPr>
          <p:nvPr>
            <p:ph type="body" sz="quarter" idx="10"/>
          </p:nvPr>
        </p:nvSpPr>
        <p:spPr>
          <a:xfrm>
            <a:off x="389438" y="1182189"/>
            <a:ext cx="6157278" cy="2908489"/>
          </a:xfrm>
        </p:spPr>
        <p:txBody>
          <a:bodyPr/>
          <a:lstStyle/>
          <a:p>
            <a:pPr>
              <a:lnSpc>
                <a:spcPct val="100000"/>
              </a:lnSpc>
            </a:pPr>
            <a:r>
              <a:rPr lang="en-US" sz="1800" dirty="0">
                <a:hlinkClick r:id="rId2"/>
              </a:rPr>
              <a:t>Asynchronous JS: Callbacks, Listeners, Control Flow Libs and </a:t>
            </a:r>
            <a:r>
              <a:rPr lang="en-US" sz="1800" dirty="0" smtClean="0">
                <a:hlinkClick r:id="rId2"/>
              </a:rPr>
              <a:t>Promises</a:t>
            </a:r>
            <a:endParaRPr lang="en-US" sz="1800" dirty="0" smtClean="0"/>
          </a:p>
          <a:p>
            <a:pPr>
              <a:lnSpc>
                <a:spcPct val="150000"/>
              </a:lnSpc>
            </a:pPr>
            <a:r>
              <a:rPr lang="en-US" sz="1800" dirty="0" smtClean="0">
                <a:hlinkClick r:id="rId3"/>
              </a:rPr>
              <a:t>Five </a:t>
            </a:r>
            <a:r>
              <a:rPr lang="en-US" sz="1800" dirty="0">
                <a:hlinkClick r:id="rId3"/>
              </a:rPr>
              <a:t>Patterns to Help You Tame Asynchronous </a:t>
            </a:r>
            <a:r>
              <a:rPr lang="en-US" sz="1800" dirty="0" smtClean="0">
                <a:hlinkClick r:id="rId3"/>
              </a:rPr>
              <a:t>JavaScript</a:t>
            </a:r>
            <a:endParaRPr lang="en-US" sz="1800" dirty="0" smtClean="0"/>
          </a:p>
          <a:p>
            <a:pPr>
              <a:lnSpc>
                <a:spcPct val="150000"/>
              </a:lnSpc>
            </a:pPr>
            <a:r>
              <a:rPr lang="en-US" sz="1800" dirty="0" smtClean="0">
                <a:hlinkClick r:id="rId4"/>
              </a:rPr>
              <a:t>The basics of Web Workers</a:t>
            </a:r>
            <a:endParaRPr lang="en-US" sz="1800" dirty="0" smtClean="0"/>
          </a:p>
          <a:p>
            <a:pPr>
              <a:lnSpc>
                <a:spcPct val="150000"/>
              </a:lnSpc>
            </a:pPr>
            <a:r>
              <a:rPr lang="en-US" sz="1800" dirty="0">
                <a:hlinkClick r:id="rId5"/>
              </a:rPr>
              <a:t>How JavaScript Timers </a:t>
            </a:r>
            <a:r>
              <a:rPr lang="en-US" sz="1800" dirty="0" smtClean="0">
                <a:hlinkClick r:id="rId5"/>
              </a:rPr>
              <a:t>Work</a:t>
            </a:r>
            <a:endParaRPr lang="en-US" sz="1800" dirty="0" smtClean="0"/>
          </a:p>
          <a:p>
            <a:pPr>
              <a:lnSpc>
                <a:spcPct val="150000"/>
              </a:lnSpc>
            </a:pPr>
            <a:r>
              <a:rPr lang="en-US" sz="1800" dirty="0">
                <a:hlinkClick r:id="rId6"/>
              </a:rPr>
              <a:t>http://creativejs.com/resources/requestanimationframe/</a:t>
            </a:r>
            <a:endParaRPr lang="en-US" sz="1800" dirty="0"/>
          </a:p>
          <a:p>
            <a:pPr>
              <a:lnSpc>
                <a:spcPct val="150000"/>
              </a:lnSpc>
            </a:pPr>
            <a:endParaRPr lang="en-US" sz="1800" dirty="0"/>
          </a:p>
        </p:txBody>
      </p:sp>
      <p:pic>
        <p:nvPicPr>
          <p:cNvPr id="7" name="Picture 6">
            <a:hlinkClick r:id="rId7"/>
          </p:cNvPr>
          <p:cNvPicPr>
            <a:picLocks noChangeAspect="1"/>
          </p:cNvPicPr>
          <p:nvPr/>
        </p:nvPicPr>
        <p:blipFill>
          <a:blip r:embed="rId8"/>
          <a:stretch>
            <a:fillRect/>
          </a:stretch>
        </p:blipFill>
        <p:spPr>
          <a:xfrm>
            <a:off x="6800749" y="1182190"/>
            <a:ext cx="1952625" cy="2343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81524865"/>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678966"/>
            <a:ext cx="6858000" cy="830997"/>
          </a:xfrm>
        </p:spPr>
        <p:txBody>
          <a:bodyPr/>
          <a:lstStyle/>
          <a:p>
            <a:r>
              <a:rPr lang="en-US" dirty="0" smtClean="0"/>
              <a:t>Thanks</a:t>
            </a:r>
            <a:endParaRPr lang="en-US" dirty="0"/>
          </a:p>
        </p:txBody>
      </p:sp>
      <p:sp>
        <p:nvSpPr>
          <p:cNvPr id="3" name="Subtitle 2"/>
          <p:cNvSpPr>
            <a:spLocks noGrp="1"/>
          </p:cNvSpPr>
          <p:nvPr>
            <p:ph type="subTitle" idx="1"/>
          </p:nvPr>
        </p:nvSpPr>
        <p:spPr/>
        <p:txBody>
          <a:bodyPr/>
          <a:lstStyle/>
          <a:p>
            <a:r>
              <a:rPr lang="en-US" dirty="0" smtClean="0">
                <a:hlinkClick r:id="rId2" action="ppaction://hlinkfile"/>
              </a:rPr>
              <a:t>eyalvardi.wordpress.com</a:t>
            </a:r>
            <a:endParaRPr lang="en-US" dirty="0">
              <a:hlinkClick r:id="rId2" action="ppaction://hlinkfile"/>
            </a:endParaRPr>
          </a:p>
        </p:txBody>
      </p:sp>
      <p:pic>
        <p:nvPicPr>
          <p:cNvPr id="11" name="Picture 2" descr="http://www.js-il.com/Content/2013/images/banner_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155" y="200170"/>
            <a:ext cx="3800475" cy="23717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96" y="5671027"/>
            <a:ext cx="180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SmallEyalP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847" y="5675313"/>
            <a:ext cx="1109663" cy="95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12"/>
          <p:cNvSpPr txBox="1">
            <a:spLocks noChangeArrowheads="1"/>
          </p:cNvSpPr>
          <p:nvPr/>
        </p:nvSpPr>
        <p:spPr>
          <a:xfrm>
            <a:off x="2286816" y="5675313"/>
            <a:ext cx="3823697" cy="738664"/>
          </a:xfrm>
          <a:prstGeom prst="rect">
            <a:avLst/>
          </a:prstGeom>
          <a:ln algn="ctr"/>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lang="en-US" sz="3000" b="0" kern="1200" dirty="0" smtClean="0">
                <a:solidFill>
                  <a:schemeClr val="tx1">
                    <a:alpha val="99000"/>
                  </a:schemeClr>
                </a:solidFill>
                <a:latin typeface="+mn-lt"/>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lang="en-US" sz="2800" b="0" kern="1200" dirty="0" smtClean="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lang="en-US" sz="2400" b="0" kern="1200" dirty="0" smtClean="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lang="en-US" sz="2000" b="0" kern="1200" dirty="0" smtClean="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lang="en-US" sz="1800" b="0" kern="1200" dirty="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defRPr/>
            </a:pPr>
            <a:r>
              <a:rPr lang="en-US" sz="1600" spc="120" smtClean="0"/>
              <a:t>Eyal Vardi</a:t>
            </a:r>
          </a:p>
          <a:p>
            <a:pPr>
              <a:lnSpc>
                <a:spcPct val="100000"/>
              </a:lnSpc>
              <a:spcBef>
                <a:spcPct val="0"/>
              </a:spcBef>
              <a:defRPr/>
            </a:pPr>
            <a:r>
              <a:rPr lang="en-US" sz="1600" spc="120" smtClean="0"/>
              <a:t>Microsoft MVP ASP.NET</a:t>
            </a:r>
            <a:br>
              <a:rPr lang="en-US" sz="1600" spc="120" smtClean="0"/>
            </a:br>
            <a:r>
              <a:rPr lang="en-US" sz="1600" spc="120" smtClean="0"/>
              <a:t>blog: eyalvardi.wordpress.com</a:t>
            </a:r>
            <a:endParaRPr lang="en-US" sz="1600" spc="120"/>
          </a:p>
        </p:txBody>
      </p:sp>
    </p:spTree>
    <p:extLst>
      <p:ext uri="{BB962C8B-B14F-4D97-AF65-F5344CB8AC3E}">
        <p14:creationId xmlns:p14="http://schemas.microsoft.com/office/powerpoint/2010/main" val="38146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Text Placeholder 4"/>
          <p:cNvSpPr>
            <a:spLocks noGrp="1"/>
          </p:cNvSpPr>
          <p:nvPr>
            <p:ph type="body" sz="quarter" idx="10"/>
          </p:nvPr>
        </p:nvSpPr>
        <p:spPr>
          <a:xfrm>
            <a:off x="389437" y="1182190"/>
            <a:ext cx="8363937" cy="415498"/>
          </a:xfrm>
        </p:spPr>
        <p:txBody>
          <a:bodyPr/>
          <a:lstStyle/>
          <a:p>
            <a:r>
              <a:rPr lang="en-US" dirty="0" smtClean="0"/>
              <a:t>Queue a task to execute when this stack clears.</a:t>
            </a:r>
            <a:endParaRPr lang="en-US" dirty="0"/>
          </a:p>
        </p:txBody>
      </p:sp>
      <p:sp>
        <p:nvSpPr>
          <p:cNvPr id="6" name="Rectangle 5"/>
          <p:cNvSpPr/>
          <p:nvPr/>
        </p:nvSpPr>
        <p:spPr>
          <a:xfrm>
            <a:off x="780062" y="2274838"/>
            <a:ext cx="7973312"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spinner"</a:t>
            </a:r>
            <a:r>
              <a:rPr lang="en-US" dirty="0">
                <a:solidFill>
                  <a:srgbClr val="000000"/>
                </a:solidFill>
                <a:highlight>
                  <a:srgbClr val="FFFFFF"/>
                </a:highlight>
                <a:latin typeface="Consolas" panose="020B0609020204030204" pitchFamily="49" charset="0"/>
              </a:rPr>
              <a:t>).show();</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setup</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spinner"</a:t>
            </a:r>
            <a:r>
              <a:rPr lang="en-US" dirty="0">
                <a:solidFill>
                  <a:srgbClr val="000000"/>
                </a:solidFill>
                <a:highlight>
                  <a:srgbClr val="FFFFFF"/>
                </a:highlight>
                <a:latin typeface="Consolas" panose="020B0609020204030204" pitchFamily="49" charset="0"/>
              </a:rPr>
              <a:t>).hide();</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3511432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772884" y="4040706"/>
            <a:ext cx="7772400" cy="701731"/>
          </a:xfrm>
          <a:prstGeom prst="rect">
            <a:avLst/>
          </a:prstGeom>
          <a:noFill/>
          <a:ln w="9525">
            <a:noFill/>
            <a:miter lim="800000"/>
            <a:headEnd/>
            <a:tailEnd/>
          </a:ln>
          <a:effectLst/>
        </p:spPr>
        <p:txBody>
          <a:bodyPr anchor="b">
            <a:spAutoFit/>
          </a:bodyPr>
          <a:lstStyle/>
          <a:p>
            <a:pPr>
              <a:lnSpc>
                <a:spcPct val="90000"/>
              </a:lnSpc>
              <a:defRPr/>
            </a:pPr>
            <a:r>
              <a:rPr lang="en-US" sz="4400" b="1" dirty="0" smtClean="0">
                <a:ln w="9525">
                  <a:solidFill>
                    <a:schemeClr val="bg1"/>
                  </a:solidFill>
                  <a:prstDash val="solid"/>
                </a:ln>
                <a:effectLst>
                  <a:outerShdw blurRad="12700" dist="38100" dir="2700000" algn="tl" rotWithShape="0">
                    <a:schemeClr val="bg1">
                      <a:lumMod val="50000"/>
                    </a:schemeClr>
                  </a:outerShdw>
                </a:effectLst>
              </a:rPr>
              <a:t>Callbacks</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itchFamily="34" charset="0"/>
            </a:endParaRPr>
          </a:p>
        </p:txBody>
      </p:sp>
    </p:spTree>
    <p:extLst>
      <p:ext uri="{BB962C8B-B14F-4D97-AF65-F5344CB8AC3E}">
        <p14:creationId xmlns:p14="http://schemas.microsoft.com/office/powerpoint/2010/main" val="3113362158"/>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6777</TotalTime>
  <Words>4287</Words>
  <Application>Microsoft Office PowerPoint</Application>
  <PresentationFormat>On-screen Show (4:3)</PresentationFormat>
  <Paragraphs>875</Paragraphs>
  <Slides>76</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BatangChe</vt:lpstr>
      <vt:lpstr>Arial</vt:lpstr>
      <vt:lpstr>Calibri</vt:lpstr>
      <vt:lpstr>Consolas</vt:lpstr>
      <vt:lpstr>Helvetica Neue</vt:lpstr>
      <vt:lpstr>Myriad Pro</vt:lpstr>
      <vt:lpstr>Open Sans</vt:lpstr>
      <vt:lpstr>Segoe UI</vt:lpstr>
      <vt:lpstr>Source Code Pro</vt:lpstr>
      <vt:lpstr>Wingdings</vt:lpstr>
      <vt:lpstr>White with Consolas font for code slides</vt:lpstr>
      <vt:lpstr>PowerPoint Presentation</vt:lpstr>
      <vt:lpstr>Agenda</vt:lpstr>
      <vt:lpstr>PowerPoint Presentation</vt:lpstr>
      <vt:lpstr>Scheduling Events</vt:lpstr>
      <vt:lpstr>Understanding Async Code</vt:lpstr>
      <vt:lpstr>Writing Async Functions</vt:lpstr>
      <vt:lpstr>Does this work?</vt:lpstr>
      <vt:lpstr>Solution</vt:lpstr>
      <vt:lpstr>PowerPoint Presentation</vt:lpstr>
      <vt:lpstr>Throwing from Callbacks</vt:lpstr>
      <vt:lpstr>Throwing from Callbacks</vt:lpstr>
      <vt:lpstr>My Object with Callbacks</vt:lpstr>
      <vt:lpstr>Specify The “this” in Callback</vt:lpstr>
      <vt:lpstr>Specify The “this” in Callback</vt:lpstr>
      <vt:lpstr>Array Processing with Timers</vt:lpstr>
      <vt:lpstr>Splitting Up Tasks</vt:lpstr>
      <vt:lpstr>Multi Step</vt:lpstr>
      <vt:lpstr>Timed Code</vt:lpstr>
      <vt:lpstr>Callback Conclusion</vt:lpstr>
      <vt:lpstr>PowerPoint Presentation</vt:lpstr>
      <vt:lpstr>Nested Callbacks (“callback hell”)</vt:lpstr>
      <vt:lpstr>Promise</vt:lpstr>
      <vt:lpstr>$.Deferred() vs. promise()</vt:lpstr>
      <vt:lpstr>Combining Promises</vt:lpstr>
      <vt:lpstr>“Pyramid of Doom”</vt:lpstr>
      <vt:lpstr>Sample </vt:lpstr>
      <vt:lpstr>Sample </vt:lpstr>
      <vt:lpstr>Deferred.always</vt:lpstr>
      <vt:lpstr>Progress Notifications (jQuery)</vt:lpstr>
      <vt:lpstr>Taking it Further</vt:lpstr>
      <vt:lpstr>Taking it Further</vt:lpstr>
      <vt:lpstr>Promises Conclusion</vt:lpstr>
      <vt:lpstr>PowerPoint Presentation</vt:lpstr>
      <vt:lpstr>Web Workers</vt:lpstr>
      <vt:lpstr>Types of Web Workers</vt:lpstr>
      <vt:lpstr>PowerPoint Presentation</vt:lpstr>
      <vt:lpstr>Browser Supports</vt:lpstr>
      <vt:lpstr>Features Available to Workers</vt:lpstr>
      <vt:lpstr>Workers do NOT Have Access To:</vt:lpstr>
      <vt:lpstr>Transferrable objects</vt:lpstr>
      <vt:lpstr>Loading External Scripts</vt:lpstr>
      <vt:lpstr>Inline Workers</vt:lpstr>
      <vt:lpstr>Handling Errors</vt:lpstr>
      <vt:lpstr>Shared Workers</vt:lpstr>
      <vt:lpstr>Responsive Use Cases</vt:lpstr>
      <vt:lpstr>PowerPoint Presentation</vt:lpstr>
      <vt:lpstr>Operative.js</vt:lpstr>
      <vt:lpstr>PowerPoint Presentation</vt:lpstr>
      <vt:lpstr>PowerPoint Presentation</vt:lpstr>
      <vt:lpstr>Q</vt:lpstr>
      <vt:lpstr>Async.JS</vt:lpstr>
      <vt:lpstr>PowerPoint Presentation</vt:lpstr>
      <vt:lpstr>When.js</vt:lpstr>
      <vt:lpstr>Concurrency with When.js</vt:lpstr>
      <vt:lpstr>PowerPoint Presentation</vt:lpstr>
      <vt:lpstr>Finite State Machines</vt:lpstr>
      <vt:lpstr>PowerPoint Presentation</vt:lpstr>
      <vt:lpstr>multithread.js</vt:lpstr>
      <vt:lpstr>PowerPoint Presentation</vt:lpstr>
      <vt:lpstr>About the Reactive Extensions</vt:lpstr>
      <vt:lpstr>Sample Step 1</vt:lpstr>
      <vt:lpstr>Sample Step 2</vt:lpstr>
      <vt:lpstr>Sample Step 3</vt:lpstr>
      <vt:lpstr>Stock Trade Analysis</vt:lpstr>
      <vt:lpstr>Stock Trade Analysis</vt:lpstr>
      <vt:lpstr>Stock Trade Analysis</vt:lpstr>
      <vt:lpstr>Stock Trade Analysis</vt:lpstr>
      <vt:lpstr>Stock Trade Analysis</vt:lpstr>
      <vt:lpstr>Stock Trade Analysis</vt:lpstr>
      <vt:lpstr>How Do I Get Started…</vt:lpstr>
      <vt:lpstr>How not to do animation</vt:lpstr>
      <vt:lpstr>requestAnimationFrame to the rescue!</vt:lpstr>
      <vt:lpstr>Sounds great! Any problems?</vt:lpstr>
      <vt:lpstr>PowerPoint Presentation</vt:lpstr>
      <vt:lpstr>Resources</vt:lpstr>
      <vt:lpstr>Thanks</vt:lpstr>
    </vt:vector>
  </TitlesOfParts>
  <Company>E4D Solutions LTD</Company>
  <LinksUpToDate>false</LinksUpToDate>
  <SharedDoc>false</SharedDoc>
  <HyperlinkBase>www.E4D.co.il</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Language</dc:title>
  <dc:subject>JavaScript</dc:subject>
  <dc:creator>Eyal Vardi</dc:creator>
  <cp:keywords>JavaScript</cp:keywords>
  <cp:lastModifiedBy>Eyal Vardi</cp:lastModifiedBy>
  <cp:revision>373</cp:revision>
  <dcterms:created xsi:type="dcterms:W3CDTF">2013-04-27T14:17:45Z</dcterms:created>
  <dcterms:modified xsi:type="dcterms:W3CDTF">2014-10-06T08:36:30Z</dcterms:modified>
  <cp:category>JavaScript</cp:category>
</cp:coreProperties>
</file>