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292" r:id="rId3"/>
    <p:sldId id="294" r:id="rId4"/>
    <p:sldId id="299" r:id="rId5"/>
    <p:sldId id="295" r:id="rId6"/>
    <p:sldId id="296" r:id="rId7"/>
    <p:sldId id="297" r:id="rId8"/>
    <p:sldId id="298" r:id="rId9"/>
    <p:sldId id="288" r:id="rId10"/>
    <p:sldId id="301" r:id="rId11"/>
    <p:sldId id="302" r:id="rId12"/>
    <p:sldId id="303" r:id="rId13"/>
    <p:sldId id="304" r:id="rId14"/>
    <p:sldId id="305" r:id="rId15"/>
    <p:sldId id="312" r:id="rId16"/>
    <p:sldId id="293" r:id="rId17"/>
    <p:sldId id="313" r:id="rId18"/>
    <p:sldId id="300" r:id="rId19"/>
    <p:sldId id="306" r:id="rId20"/>
    <p:sldId id="307" r:id="rId21"/>
    <p:sldId id="308" r:id="rId22"/>
    <p:sldId id="309" r:id="rId23"/>
    <p:sldId id="310" r:id="rId24"/>
    <p:sldId id="311" r:id="rId25"/>
    <p:sldId id="314" r:id="rId26"/>
    <p:sldId id="316" r:id="rId27"/>
    <p:sldId id="317" r:id="rId28"/>
    <p:sldId id="318" r:id="rId29"/>
    <p:sldId id="319" r:id="rId30"/>
    <p:sldId id="320" r:id="rId31"/>
    <p:sldId id="315" r:id="rId32"/>
    <p:sldId id="284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DE3541B-06DA-45DF-A891-43FE4AD16161}">
          <p14:sldIdLst>
            <p14:sldId id="256"/>
            <p14:sldId id="292"/>
          </p14:sldIdLst>
        </p14:section>
        <p14:section name="Module Pattern" id="{82B3FCA1-F1E1-4B9C-B1CE-5F130A0F2CD6}">
          <p14:sldIdLst>
            <p14:sldId id="294"/>
            <p14:sldId id="299"/>
            <p14:sldId id="295"/>
            <p14:sldId id="296"/>
            <p14:sldId id="297"/>
            <p14:sldId id="298"/>
          </p14:sldIdLst>
        </p14:section>
        <p14:section name="AMD" id="{393C3F54-184E-4E7C-BFD3-FFFDA7EE41F8}">
          <p14:sldIdLst>
            <p14:sldId id="288"/>
          </p14:sldIdLst>
        </p14:section>
        <p14:section name="RequireJS - Define" id="{C3E34CE1-8CE3-4566-97E2-5C25BC6BF0D2}">
          <p14:sldIdLst>
            <p14:sldId id="301"/>
            <p14:sldId id="302"/>
            <p14:sldId id="303"/>
            <p14:sldId id="304"/>
            <p14:sldId id="305"/>
          </p14:sldIdLst>
        </p14:section>
        <p14:section name="RequireJS - Require" id="{4AA5FD4D-98A1-4EE4-B4B2-A1B066614CA1}">
          <p14:sldIdLst>
            <p14:sldId id="312"/>
            <p14:sldId id="293"/>
          </p14:sldIdLst>
        </p14:section>
        <p14:section name="RequireJS - Config" id="{BD75B5CA-6DBF-4E94-A28F-895517133151}">
          <p14:sldIdLst>
            <p14:sldId id="313"/>
            <p14:sldId id="300"/>
            <p14:sldId id="306"/>
            <p14:sldId id="307"/>
            <p14:sldId id="308"/>
            <p14:sldId id="309"/>
            <p14:sldId id="310"/>
          </p14:sldIdLst>
        </p14:section>
        <p14:section name="Plugins" id="{39B493B3-BE17-4CF0-895B-235DB3EB4DDE}">
          <p14:sldIdLst>
            <p14:sldId id="311"/>
            <p14:sldId id="314"/>
            <p14:sldId id="316"/>
            <p14:sldId id="317"/>
            <p14:sldId id="318"/>
            <p14:sldId id="319"/>
            <p14:sldId id="320"/>
            <p14:sldId id="315"/>
            <p14:sldId id="284"/>
          </p14:sldIdLst>
        </p14:section>
        <p14:section name="Summary" id="{61CD44EF-FE3F-482D-BA66-DDE45C465576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0.xml"/><Relationship Id="rId1" Type="http://schemas.openxmlformats.org/officeDocument/2006/relationships/slide" Target="slides/slide3.xml"/><Relationship Id="rId6" Type="http://schemas.openxmlformats.org/officeDocument/2006/relationships/slide" Target="slides/slide32.xml"/><Relationship Id="rId5" Type="http://schemas.openxmlformats.org/officeDocument/2006/relationships/slide" Target="slides/slide24.xml"/><Relationship Id="rId4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02839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24910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5308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57976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7920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72848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archiblog.com/2013/04/requirejs-deep-dive.html" TargetMode="External"/><Relationship Id="rId2" Type="http://schemas.openxmlformats.org/officeDocument/2006/relationships/hyperlink" Target="http://www.adequatelygood.com/JavaScript-Module-Pattern-In-Depth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requirejs.org/docs/api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73093" y="2837269"/>
            <a:ext cx="559781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AMD and Require.js 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 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Development</a:t>
            </a:r>
          </a:p>
        </p:txBody>
      </p:sp>
      <p:pic>
        <p:nvPicPr>
          <p:cNvPr id="11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55" y="155049"/>
            <a:ext cx="3576290" cy="268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Require.JS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pic>
        <p:nvPicPr>
          <p:cNvPr id="2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961" y="1671136"/>
            <a:ext cx="3416968" cy="256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168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Require.js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899174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Define(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 , callback 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</a:rPr>
              <a:t>Require( </a:t>
            </a:r>
            <a:r>
              <a:rPr lang="en-US" sz="2400" dirty="0" smtClean="0">
                <a:latin typeface="Consolas" panose="020B0609020204030204" pitchFamily="49" charset="0"/>
              </a:rPr>
              <a:t>[] , callback 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</a:rPr>
              <a:t>Require.config</a:t>
            </a:r>
            <a:r>
              <a:rPr lang="en-US" dirty="0" smtClean="0">
                <a:latin typeface="Consolas" panose="020B0609020204030204" pitchFamily="49" charset="0"/>
              </a:rPr>
              <a:t>({...})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89436" y="3918857"/>
            <a:ext cx="3949299" cy="22766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 module */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 n)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Export */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730621" y="3918857"/>
            <a:ext cx="4022754" cy="22766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'module2'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(m1Export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m2Export)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Curved Right Arrow 5"/>
          <p:cNvSpPr/>
          <p:nvPr/>
        </p:nvSpPr>
        <p:spPr bwMode="auto">
          <a:xfrm rot="15707424">
            <a:off x="4540098" y="3889103"/>
            <a:ext cx="885835" cy="3571294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33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A module is </a:t>
            </a:r>
            <a:r>
              <a:rPr lang="en-US" b="1" dirty="0"/>
              <a:t>different</a:t>
            </a:r>
            <a:r>
              <a:rPr lang="en-US" dirty="0"/>
              <a:t> from a traditional </a:t>
            </a:r>
            <a:r>
              <a:rPr lang="en-US" b="1" dirty="0"/>
              <a:t>script file</a:t>
            </a:r>
            <a:r>
              <a:rPr lang="en-US" dirty="0"/>
              <a:t> in that it defines a </a:t>
            </a:r>
            <a:r>
              <a:rPr lang="en-US" b="1" dirty="0"/>
              <a:t>well-scoped object </a:t>
            </a:r>
            <a:r>
              <a:rPr lang="en-US" dirty="0"/>
              <a:t>that avoids polluting the global namespace.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45" y="3139093"/>
            <a:ext cx="3862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highlight>
                  <a:srgbClr val="FFFFFF"/>
                </a:highlight>
                <a:latin typeface="Consolas" panose="020B0609020204030204" pitchFamily="49" charset="0"/>
              </a:rPr>
              <a:t>Simple </a:t>
            </a:r>
            <a:r>
              <a:rPr lang="en-US" b="1" u="sng" dirty="0">
                <a:highlight>
                  <a:srgbClr val="FFFFFF"/>
                </a:highlight>
                <a:latin typeface="Consolas" panose="020B0609020204030204" pitchFamily="49" charset="0"/>
              </a:rPr>
              <a:t>Name/Value Pairs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Inside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my/shirt.js: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size: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unisize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4636" y="3139093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Definition </a:t>
            </a:r>
            <a:r>
              <a:rPr lang="en-US" b="1" u="sng" dirty="0">
                <a:highlight>
                  <a:srgbClr val="FFFFFF"/>
                </a:highlight>
                <a:latin typeface="Consolas" panose="020B0609020204030204" pitchFamily="49" charset="0"/>
              </a:rPr>
              <a:t>Functions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my/shirt.js now does setup work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before returning its module definition.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 setup work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size: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unisize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pic>
        <p:nvPicPr>
          <p:cNvPr id="8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9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1218795"/>
          </a:xfrm>
        </p:spPr>
        <p:txBody>
          <a:bodyPr/>
          <a:lstStyle/>
          <a:p>
            <a:r>
              <a:rPr lang="en-US" dirty="0"/>
              <a:t>Definition Functions with Dependencies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972195"/>
            <a:ext cx="86239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//my/shirt.js now has some dependencies, a cart and inventory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//module in the same directory as shirt.js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"./cart"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"./inventory"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(cart, inventory)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//return an object to define the "my/shirt" module.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size: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"large"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addToCart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inventory.decrement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pic>
        <p:nvPicPr>
          <p:cNvPr id="7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49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Module as a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Modules do not have to return objects. Any valid return value from a function is allowed.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314" y="2473443"/>
            <a:ext cx="81387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 definition inside foo/title.js. It uses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my/cart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my/inventory modules from before,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but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since foo/bar.js is in a different directory than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"my" modules, it uses the "my" in the module dependency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name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find them. The "my" part of the name can be mapped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 directory, but by default, it is assumed to be a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sibling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the "foo" directory.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"my/cart"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"my/inventory"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(cart, inventory)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//return a function to define "foo/title".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//It gets or sets the window title.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(title)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?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window.title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title) :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inventory.storeName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cart.name;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pic>
        <p:nvPicPr>
          <p:cNvPr id="7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81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Set Up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66843"/>
            <a:ext cx="836393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data-main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="scripts/main"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="scripts/require-jquery.js"&gt;&lt;/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jQuery+RequireJS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Sample Page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 +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RequireJS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 Page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961436" y="937209"/>
            <a:ext cx="1395663" cy="537411"/>
          </a:xfrm>
          <a:prstGeom prst="wedgeRoundRectCallout">
            <a:avLst>
              <a:gd name="adj1" fmla="val -46120"/>
              <a:gd name="adj2" fmla="val 8488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Start Point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436" y="4810744"/>
            <a:ext cx="836393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require([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jquery.alpha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jquery.beta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 jquery.alpha.js and jquery.beta.js plugins have been loaded.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'body'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).alpha().beta();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9436" y="4451684"/>
            <a:ext cx="7133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Main.js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17184" y="3880663"/>
            <a:ext cx="1174669" cy="750301"/>
          </a:xfrm>
          <a:prstGeom prst="wedgeRoundRectCallout">
            <a:avLst>
              <a:gd name="adj1" fmla="val -46120"/>
              <a:gd name="adj2" fmla="val 8488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Support require module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244932" y="3880663"/>
            <a:ext cx="1407279" cy="750301"/>
          </a:xfrm>
          <a:prstGeom prst="wedgeRoundRectCallout">
            <a:avLst>
              <a:gd name="adj1" fmla="val -46120"/>
              <a:gd name="adj2" fmla="val 8488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Not support require module</a:t>
            </a:r>
          </a:p>
        </p:txBody>
      </p:sp>
    </p:spTree>
    <p:extLst>
      <p:ext uri="{BB962C8B-B14F-4D97-AF65-F5344CB8AC3E}">
        <p14:creationId xmlns:p14="http://schemas.microsoft.com/office/powerpoint/2010/main" val="571263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17917 -0.002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404070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Require.JS with jQuery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pic>
        <p:nvPicPr>
          <p:cNvPr id="7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175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Configuration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pic>
        <p:nvPicPr>
          <p:cNvPr id="2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961" y="1671136"/>
            <a:ext cx="3416968" cy="256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179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err="1"/>
              <a:t>RequireJS</a:t>
            </a:r>
            <a:r>
              <a:rPr lang="en-US" dirty="0"/>
              <a:t> takes a different approach to script loading than traditional &lt;script&gt; tags.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23731" y="2413338"/>
            <a:ext cx="78296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&lt;!—</a:t>
            </a:r>
          </a:p>
          <a:p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This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 the </a:t>
            </a:r>
            <a:r>
              <a:rPr lang="en-US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baseUrl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the "scripts" directory, and</a:t>
            </a:r>
          </a:p>
          <a:p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loads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script that will have a module ID of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'main‘</a:t>
            </a:r>
          </a:p>
          <a:p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data-main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scripts/main.js"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scripts/require.js"&gt;&lt;/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9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40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Require.Config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030504"/>
            <a:ext cx="86222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require.config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"/another/path"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dependencies module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paths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some/v1.0"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15,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map: {},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callback : function(dpend1, ...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shim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'backbone'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//These script dependencies should be loaded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before loading backbone.js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'underscore'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//Once loaded, use the global 'Backbone' as the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//module value.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exports: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'Backbone'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</p:txBody>
      </p:sp>
      <p:pic>
        <p:nvPicPr>
          <p:cNvPr id="8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6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616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Module </a:t>
            </a:r>
            <a:r>
              <a:rPr lang="en-US" dirty="0" smtClean="0"/>
              <a:t>Pattern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Define a Module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Require a Module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Configuration Options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Advanced Usage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Loader Plugins</a:t>
            </a:r>
            <a:endParaRPr lang="en-US" dirty="0"/>
          </a:p>
        </p:txBody>
      </p:sp>
      <p:pic>
        <p:nvPicPr>
          <p:cNvPr id="6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09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 Option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10184" cy="3028521"/>
          </a:xfrm>
        </p:spPr>
        <p:txBody>
          <a:bodyPr/>
          <a:lstStyle/>
          <a:p>
            <a:r>
              <a:rPr lang="en-US" dirty="0"/>
              <a:t>Configure for </a:t>
            </a:r>
            <a:r>
              <a:rPr lang="en-US" dirty="0" smtClean="0"/>
              <a:t>older </a:t>
            </a:r>
            <a:r>
              <a:rPr lang="en-US" dirty="0"/>
              <a:t>traditional "browser </a:t>
            </a:r>
            <a:r>
              <a:rPr lang="en-US" dirty="0" err="1"/>
              <a:t>globals</a:t>
            </a:r>
            <a:r>
              <a:rPr lang="en-US" dirty="0"/>
              <a:t>" </a:t>
            </a:r>
            <a:r>
              <a:rPr lang="en-US" dirty="0" smtClean="0"/>
              <a:t>scripts: (</a:t>
            </a:r>
            <a:r>
              <a:rPr lang="en-US" b="1" dirty="0"/>
              <a:t>do not use define() 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+mj-lt"/>
              </a:rPr>
              <a:t>Dependencies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xports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ustom </a:t>
            </a:r>
            <a:r>
              <a:rPr lang="en-US" dirty="0">
                <a:latin typeface="+mj-lt"/>
              </a:rPr>
              <a:t>initialization </a:t>
            </a:r>
            <a:endParaRPr lang="en-US" dirty="0" smtClean="0">
              <a:latin typeface="+mj-lt"/>
            </a:endParaRPr>
          </a:p>
        </p:txBody>
      </p:sp>
      <p:pic>
        <p:nvPicPr>
          <p:cNvPr id="6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0296" y="837999"/>
            <a:ext cx="86222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requirejs.config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shim: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'backbone'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'underscore'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exports: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'Backbone'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'underscore'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exports: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'_'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'bar'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exports: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(bar)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.Foo.noConflict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//Then, later in a separate file, call it 'MyModel.js'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'backbone'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(Backbone)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Backbone.Model.extend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pic>
        <p:nvPicPr>
          <p:cNvPr id="7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430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684359"/>
          </a:xfrm>
        </p:spPr>
        <p:txBody>
          <a:bodyPr/>
          <a:lstStyle/>
          <a:p>
            <a:r>
              <a:rPr lang="en-US" sz="2800" dirty="0" smtClean="0"/>
              <a:t>Map module dependency with versions.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When </a:t>
            </a:r>
            <a:r>
              <a:rPr lang="en-US" sz="2800" b="1" dirty="0"/>
              <a:t>'some/</a:t>
            </a:r>
            <a:r>
              <a:rPr lang="en-US" sz="2800" b="1" dirty="0" err="1"/>
              <a:t>newmodule</a:t>
            </a:r>
            <a:r>
              <a:rPr lang="en-US" sz="2800" dirty="0"/>
              <a:t>' does </a:t>
            </a:r>
            <a:r>
              <a:rPr lang="en-US" sz="2800" b="1" dirty="0" smtClean="0"/>
              <a:t>require</a:t>
            </a:r>
            <a:r>
              <a:rPr lang="en-US" sz="2800" b="1" dirty="0"/>
              <a:t>('foo</a:t>
            </a:r>
            <a:r>
              <a:rPr lang="en-US" sz="2800" b="1" dirty="0" smtClean="0"/>
              <a:t>') </a:t>
            </a:r>
            <a:r>
              <a:rPr lang="en-US" sz="2800" dirty="0"/>
              <a:t>it will get the </a:t>
            </a:r>
            <a:r>
              <a:rPr lang="en-US" sz="2800" b="1" dirty="0"/>
              <a:t>foo1.2.js</a:t>
            </a:r>
            <a:r>
              <a:rPr lang="en-US" sz="2800" dirty="0"/>
              <a:t> </a:t>
            </a:r>
            <a:r>
              <a:rPr lang="en-US" sz="2800" dirty="0" smtClean="0"/>
              <a:t>file.</a:t>
            </a:r>
          </a:p>
          <a:p>
            <a:endParaRPr lang="en-US" sz="1200" dirty="0" smtClean="0"/>
          </a:p>
          <a:p>
            <a:r>
              <a:rPr lang="en-US" sz="2800" dirty="0" smtClean="0"/>
              <a:t>When </a:t>
            </a:r>
            <a:r>
              <a:rPr lang="en-US" sz="2800" b="1" dirty="0"/>
              <a:t>'some/</a:t>
            </a:r>
            <a:r>
              <a:rPr lang="en-US" sz="2800" b="1" dirty="0" err="1"/>
              <a:t>oldmodule</a:t>
            </a:r>
            <a:r>
              <a:rPr lang="en-US" sz="2800" dirty="0"/>
              <a:t>' does </a:t>
            </a:r>
            <a:r>
              <a:rPr lang="en-US" sz="2800" b="1" dirty="0" smtClean="0"/>
              <a:t>require</a:t>
            </a:r>
            <a:r>
              <a:rPr lang="en-US" sz="2800" b="1" dirty="0"/>
              <a:t>('foo</a:t>
            </a:r>
            <a:r>
              <a:rPr lang="en-US" sz="2800" b="1" dirty="0" smtClean="0"/>
              <a:t>') </a:t>
            </a:r>
            <a:r>
              <a:rPr lang="en-US" sz="2800" dirty="0"/>
              <a:t>it will get the </a:t>
            </a:r>
            <a:r>
              <a:rPr lang="en-US" sz="2800" b="1" dirty="0"/>
              <a:t>foo1.0.js</a:t>
            </a:r>
            <a:r>
              <a:rPr lang="en-US" sz="2800" dirty="0"/>
              <a:t> file.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4242" y="1941879"/>
            <a:ext cx="78991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requirejs.config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map: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newmodule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'foo1.2'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oldmodule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'foo1.0'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'foo1.2'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pic>
        <p:nvPicPr>
          <p:cNvPr id="8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17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Option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182190"/>
            <a:ext cx="2425952" cy="1994392"/>
          </a:xfrm>
        </p:spPr>
        <p:txBody>
          <a:bodyPr/>
          <a:lstStyle/>
          <a:p>
            <a:pPr algn="just"/>
            <a:r>
              <a:rPr lang="en-US" sz="2400" dirty="0"/>
              <a:t>There is a common need to pass configuration info to a module.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779" y="1182190"/>
            <a:ext cx="58954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requirejs.config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'bar'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size: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'large'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//bar.js, which uses simplified CJS wrapping: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(require, exports, module)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//Will be the value 'large'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module.config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().size;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//baz.js which uses a dependency array,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//it asks for the special module ID, 'module':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'module'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(module)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//Will be the value 'blue'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module.config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pic>
        <p:nvPicPr>
          <p:cNvPr id="7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112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Plugins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pic>
        <p:nvPicPr>
          <p:cNvPr id="2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961" y="1671136"/>
            <a:ext cx="3416968" cy="256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77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Require.JS 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130088"/>
          </a:xfrm>
        </p:spPr>
        <p:txBody>
          <a:bodyPr/>
          <a:lstStyle/>
          <a:p>
            <a:r>
              <a:rPr lang="en-US" dirty="0" err="1"/>
              <a:t>RequireJS</a:t>
            </a:r>
            <a:r>
              <a:rPr lang="en-US" dirty="0"/>
              <a:t> allows you to write loader plugins that can load </a:t>
            </a:r>
            <a:r>
              <a:rPr lang="en-US" b="1" dirty="0"/>
              <a:t>different types of resources </a:t>
            </a:r>
            <a:r>
              <a:rPr lang="en-US" dirty="0"/>
              <a:t>as </a:t>
            </a:r>
            <a:r>
              <a:rPr lang="en-US" dirty="0" smtClean="0"/>
              <a:t>dependencies.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Path plugin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File extension plugin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Text plugin</a:t>
            </a:r>
          </a:p>
        </p:txBody>
      </p:sp>
      <p:pic>
        <p:nvPicPr>
          <p:cNvPr id="22530" name="Picture 2" descr="http://cdn.infyways.com/wp-content/uploads/2013/01/Add-External-JavaScript-File-in-Magen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55" y="4612103"/>
            <a:ext cx="580919" cy="58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icons.iconarchive.com/icons/deleket/adobe-cs4/256/File-Adobe-Dreamweaver-CSS-01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55" y="5606715"/>
            <a:ext cx="565484" cy="56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irect Access Storage 5"/>
          <p:cNvSpPr/>
          <p:nvPr/>
        </p:nvSpPr>
        <p:spPr bwMode="auto">
          <a:xfrm>
            <a:off x="2791326" y="4764505"/>
            <a:ext cx="1195137" cy="428517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7" name="Round Diagonal Corner Rectangle 6"/>
          <p:cNvSpPr/>
          <p:nvPr/>
        </p:nvSpPr>
        <p:spPr bwMode="auto">
          <a:xfrm>
            <a:off x="5485805" y="4660231"/>
            <a:ext cx="1917032" cy="1487905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Require.JS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1" name="Flowchart: Direct Access Storage 10"/>
          <p:cNvSpPr/>
          <p:nvPr/>
        </p:nvSpPr>
        <p:spPr bwMode="auto">
          <a:xfrm>
            <a:off x="2791325" y="5606715"/>
            <a:ext cx="1195137" cy="428517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12" name="Flowchart: Direct Access Storage 11"/>
          <p:cNvSpPr/>
          <p:nvPr/>
        </p:nvSpPr>
        <p:spPr bwMode="auto">
          <a:xfrm>
            <a:off x="4138565" y="4751864"/>
            <a:ext cx="1195137" cy="428517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13" name="Flowchart: Direct Access Storage 12"/>
          <p:cNvSpPr/>
          <p:nvPr/>
        </p:nvSpPr>
        <p:spPr bwMode="auto">
          <a:xfrm>
            <a:off x="4138564" y="5606715"/>
            <a:ext cx="1195137" cy="428517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2696471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 plugins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575816"/>
          </a:xfrm>
        </p:spPr>
        <p:txBody>
          <a:bodyPr/>
          <a:lstStyle/>
          <a:p>
            <a:r>
              <a:rPr lang="en-US" dirty="0" smtClean="0"/>
              <a:t>Loader </a:t>
            </a:r>
            <a:r>
              <a:rPr lang="en-US" dirty="0"/>
              <a:t>plugins are </a:t>
            </a:r>
            <a:r>
              <a:rPr lang="en-US" b="1" dirty="0"/>
              <a:t>just another module</a:t>
            </a:r>
            <a:r>
              <a:rPr lang="en-US" dirty="0"/>
              <a:t>, but they implement a specific </a:t>
            </a:r>
            <a:r>
              <a:rPr lang="en-US" dirty="0" smtClean="0"/>
              <a:t>API.</a:t>
            </a:r>
          </a:p>
          <a:p>
            <a:endParaRPr lang="en-US" sz="1400" dirty="0">
              <a:latin typeface="+mj-lt"/>
            </a:endParaRPr>
          </a:p>
          <a:p>
            <a:r>
              <a:rPr lang="en-US" dirty="0"/>
              <a:t>Loader plugins </a:t>
            </a:r>
            <a:r>
              <a:rPr lang="en-US" dirty="0" smtClean="0"/>
              <a:t>support optimizations.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127" y="4141323"/>
            <a:ext cx="7855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foo!something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/for/foo'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(something)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something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a reference to the resource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'something/for/foo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that was loaded by foo.js.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671011" y="3529270"/>
            <a:ext cx="1058778" cy="489284"/>
          </a:xfrm>
          <a:prstGeom prst="wedgeRoundRectCallout">
            <a:avLst>
              <a:gd name="adj1" fmla="val -47348"/>
              <a:gd name="adj2" fmla="val 8709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foo.js plugin</a:t>
            </a:r>
          </a:p>
        </p:txBody>
      </p:sp>
    </p:spTree>
    <p:extLst>
      <p:ext uri="{BB962C8B-B14F-4D97-AF65-F5344CB8AC3E}">
        <p14:creationId xmlns:p14="http://schemas.microsoft.com/office/powerpoint/2010/main" val="65101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Plugins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387798"/>
          </a:xfrm>
        </p:spPr>
        <p:txBody>
          <a:bodyPr/>
          <a:lstStyle/>
          <a:p>
            <a:r>
              <a:rPr lang="en-US" sz="2800" dirty="0" smtClean="0"/>
              <a:t>Load </a:t>
            </a:r>
            <a:r>
              <a:rPr lang="en-US" sz="2800" dirty="0"/>
              <a:t>text files and treat them as dependencies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2678" y="1957787"/>
            <a:ext cx="828132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"some/module"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text!some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/module.html"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text!some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/module.css"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(module, html,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 html variable will be the 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//of the some/module.html file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variable will be the 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//of the some/module.css file.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46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domReady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575816"/>
          </a:xfrm>
        </p:spPr>
        <p:txBody>
          <a:bodyPr/>
          <a:lstStyle/>
          <a:p>
            <a:r>
              <a:rPr lang="en-US" dirty="0"/>
              <a:t>Wait for the DOM is ready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 err="1"/>
              <a:t>domReady</a:t>
            </a:r>
            <a:r>
              <a:rPr lang="en-US" dirty="0"/>
              <a:t> will return the current document when used as a loader </a:t>
            </a:r>
            <a:r>
              <a:rPr lang="en-US" dirty="0" smtClean="0"/>
              <a:t>plugin.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126" y="3429000"/>
            <a:ext cx="819751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domReady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(doc)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is called once the DOM is ready,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notice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value for '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domReady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!' is the current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document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6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Plugin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649956"/>
          </a:xfrm>
        </p:spPr>
        <p:txBody>
          <a:bodyPr/>
          <a:lstStyle/>
          <a:p>
            <a:r>
              <a:rPr lang="en-US" sz="2800" dirty="0" smtClean="0"/>
              <a:t>Useful </a:t>
            </a:r>
            <a:r>
              <a:rPr lang="en-US" sz="2800" dirty="0"/>
              <a:t>for existing scripts that have implied dependencies instead of calling </a:t>
            </a:r>
            <a:r>
              <a:rPr lang="en-US" sz="2800" b="1" dirty="0"/>
              <a:t>define() </a:t>
            </a:r>
            <a:r>
              <a:rPr lang="en-US" sz="2800" dirty="0"/>
              <a:t>to create modular code</a:t>
            </a:r>
            <a:r>
              <a:rPr lang="en-US" sz="2800" dirty="0" smtClean="0"/>
              <a:t>.</a:t>
            </a:r>
          </a:p>
          <a:p>
            <a:endParaRPr lang="en-US" sz="1400" dirty="0"/>
          </a:p>
          <a:p>
            <a:r>
              <a:rPr lang="en-US" sz="2800" dirty="0"/>
              <a:t>Scripts loaded by the </a:t>
            </a:r>
            <a:r>
              <a:rPr lang="en-US" sz="2800" b="1" dirty="0"/>
              <a:t>order</a:t>
            </a:r>
            <a:r>
              <a:rPr lang="en-US" sz="2800" dirty="0"/>
              <a:t> plugin will be </a:t>
            </a:r>
            <a:r>
              <a:rPr lang="en-US" sz="2800" b="1" dirty="0"/>
              <a:t>fetched asynchronously, but evaluated in the order </a:t>
            </a:r>
            <a:r>
              <a:rPr lang="en-US" sz="2800" dirty="0"/>
              <a:t>they are passed to </a:t>
            </a:r>
            <a:r>
              <a:rPr lang="en-US" sz="2800" dirty="0" smtClean="0"/>
              <a:t>require.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86063" y="4595064"/>
            <a:ext cx="83579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"order!one.js"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"order!two.js"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"order!three.js"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 is called after 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the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 scripts finish loading.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7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Module Pattern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691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Plugin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997196"/>
          </a:xfrm>
        </p:spPr>
        <p:txBody>
          <a:bodyPr/>
          <a:lstStyle/>
          <a:p>
            <a:r>
              <a:rPr lang="en-US" sz="2400" dirty="0" err="1"/>
              <a:t>RequireJS</a:t>
            </a:r>
            <a:r>
              <a:rPr lang="en-US" sz="2400" dirty="0"/>
              <a:t> will use the browser's </a:t>
            </a:r>
            <a:r>
              <a:rPr lang="en-US" sz="2400" b="1" dirty="0" err="1"/>
              <a:t>navigator.language</a:t>
            </a:r>
            <a:r>
              <a:rPr lang="en-US" sz="2400" dirty="0"/>
              <a:t> or </a:t>
            </a:r>
            <a:r>
              <a:rPr lang="en-US" sz="2400" b="1" dirty="0" err="1"/>
              <a:t>navigator.userLanguage</a:t>
            </a:r>
            <a:r>
              <a:rPr lang="en-US" sz="2400" dirty="0"/>
              <a:t> property to determine what locale values to use for my/</a:t>
            </a:r>
            <a:r>
              <a:rPr lang="en-US" sz="2400" dirty="0" err="1"/>
              <a:t>nls</a:t>
            </a:r>
            <a:r>
              <a:rPr lang="en-US" sz="2400" dirty="0"/>
              <a:t>/colors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5905" y="2614878"/>
            <a:ext cx="43915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//Contents of my/</a:t>
            </a:r>
            <a:r>
              <a:rPr lang="en-US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fr-fr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/colors.js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red"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"rouge"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blue"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"bleu"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74031" y="2618883"/>
            <a:ext cx="32685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//Contents of my/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/colors.js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"root"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fr-fr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93232" y="4741108"/>
            <a:ext cx="61641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//Contents of my/lamps.js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"i18n!my/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/colors"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(colors)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 in this locale is: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colors.red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5302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751796"/>
          </a:xfrm>
        </p:spPr>
        <p:txBody>
          <a:bodyPr/>
          <a:lstStyle/>
          <a:p>
            <a:r>
              <a:rPr lang="en-US" dirty="0" err="1"/>
              <a:t>RequireJS</a:t>
            </a:r>
            <a:r>
              <a:rPr lang="en-US" dirty="0"/>
              <a:t> will load the plugin module </a:t>
            </a:r>
            <a:r>
              <a:rPr lang="en-US" b="1" dirty="0"/>
              <a:t>first</a:t>
            </a:r>
            <a:r>
              <a:rPr lang="en-US" dirty="0"/>
              <a:t>, then pass the rest of the dependency name to a </a:t>
            </a:r>
            <a:r>
              <a:rPr lang="en-US" b="1" dirty="0"/>
              <a:t>load() </a:t>
            </a:r>
            <a:r>
              <a:rPr lang="en-US" dirty="0"/>
              <a:t>method on the plugin</a:t>
            </a:r>
            <a:r>
              <a:rPr lang="en-US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normalize</a:t>
            </a:r>
            <a:r>
              <a:rPr lang="en-US" sz="2000" dirty="0"/>
              <a:t>: function (name, normalize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b="1" dirty="0"/>
              <a:t>load</a:t>
            </a:r>
            <a:r>
              <a:rPr lang="en-US" sz="2000" dirty="0"/>
              <a:t>: function (name, </a:t>
            </a:r>
            <a:r>
              <a:rPr lang="en-US" sz="2000" dirty="0" err="1"/>
              <a:t>parentRequire</a:t>
            </a:r>
            <a:r>
              <a:rPr lang="en-US" sz="2000" dirty="0"/>
              <a:t>, load, </a:t>
            </a:r>
            <a:r>
              <a:rPr lang="en-US" sz="2000" dirty="0" err="1"/>
              <a:t>config</a:t>
            </a:r>
            <a:r>
              <a:rPr lang="en-US" sz="2000" dirty="0"/>
              <a:t>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>
                <a:latin typeface="+mj-lt"/>
              </a:rPr>
              <a:t>Only </a:t>
            </a:r>
            <a:r>
              <a:rPr lang="en-US" sz="2000" dirty="0">
                <a:latin typeface="+mj-lt"/>
              </a:rPr>
              <a:t>used by the </a:t>
            </a:r>
            <a:r>
              <a:rPr lang="en-US" sz="2000" b="1" dirty="0" smtClean="0">
                <a:latin typeface="+mj-lt"/>
              </a:rPr>
              <a:t>optimizer</a:t>
            </a:r>
            <a:r>
              <a:rPr lang="en-US" sz="2000" dirty="0" smtClean="0">
                <a:latin typeface="+mj-lt"/>
              </a:rPr>
              <a:t>:</a:t>
            </a:r>
          </a:p>
          <a:p>
            <a:pPr lvl="2"/>
            <a:r>
              <a:rPr lang="en-US" sz="1600" b="1" dirty="0" smtClean="0"/>
              <a:t>write</a:t>
            </a:r>
            <a:r>
              <a:rPr lang="en-US" sz="1600" dirty="0"/>
              <a:t>: function (</a:t>
            </a:r>
            <a:r>
              <a:rPr lang="en-US" sz="1600" dirty="0" err="1"/>
              <a:t>pluginName</a:t>
            </a:r>
            <a:r>
              <a:rPr lang="en-US" sz="1600" dirty="0"/>
              <a:t>, </a:t>
            </a:r>
            <a:r>
              <a:rPr lang="en-US" sz="1600" dirty="0" err="1"/>
              <a:t>moduleName</a:t>
            </a:r>
            <a:r>
              <a:rPr lang="en-US" sz="1600" dirty="0"/>
              <a:t>, write)</a:t>
            </a:r>
          </a:p>
          <a:p>
            <a:pPr lvl="2"/>
            <a:r>
              <a:rPr lang="en-US" sz="1600" b="1" dirty="0" err="1"/>
              <a:t>writeFile</a:t>
            </a:r>
            <a:r>
              <a:rPr lang="en-US" sz="1600" dirty="0"/>
              <a:t>: function (</a:t>
            </a:r>
            <a:r>
              <a:rPr lang="en-US" sz="1600" dirty="0" err="1"/>
              <a:t>pluginName</a:t>
            </a:r>
            <a:r>
              <a:rPr lang="en-US" sz="1600" dirty="0"/>
              <a:t>, </a:t>
            </a:r>
            <a:r>
              <a:rPr lang="en-US" sz="1600" dirty="0" err="1"/>
              <a:t>moduleName</a:t>
            </a:r>
            <a:r>
              <a:rPr lang="en-US" sz="1600" dirty="0"/>
              <a:t>, write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b="1" dirty="0" err="1" smtClean="0"/>
              <a:t>pluginBuilder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2447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404070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Custom Plugin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pic>
        <p:nvPicPr>
          <p:cNvPr id="7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689967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www.adequatelygood.com/JavaScript-Module-Pattern-In-Depth.html</a:t>
            </a:r>
            <a:endParaRPr lang="en-US" sz="2400" dirty="0" smtClean="0"/>
          </a:p>
          <a:p>
            <a:endParaRPr lang="en-US" sz="1400" dirty="0" smtClean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www.softwarearchiblog.com/2013/04/requirejs-deep-dive.html</a:t>
            </a:r>
            <a:endParaRPr lang="en-US" sz="2400" dirty="0" smtClean="0"/>
          </a:p>
          <a:p>
            <a:endParaRPr lang="en-US" sz="1400" dirty="0"/>
          </a:p>
          <a:p>
            <a:r>
              <a:rPr lang="en-US" sz="2400" dirty="0">
                <a:hlinkClick r:id="rId4"/>
              </a:rPr>
              <a:t>http://requirejs.org/docs/api.html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22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dantuck.com/sites/default/files/styles/blog_pic/public/requirej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0"/>
            <a:ext cx="107315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447098"/>
          </a:xfrm>
        </p:spPr>
        <p:txBody>
          <a:bodyPr/>
          <a:lstStyle/>
          <a:p>
            <a:r>
              <a:rPr lang="en-US" dirty="0"/>
              <a:t>What are JavaScript modules? What is their purpose</a:t>
            </a:r>
            <a:r>
              <a:rPr lang="en-US" dirty="0" smtClean="0"/>
              <a:t>?</a:t>
            </a:r>
          </a:p>
          <a:p>
            <a:endParaRPr lang="en-US" sz="1400" dirty="0" smtClean="0"/>
          </a:p>
          <a:p>
            <a:pPr lvl="1"/>
            <a:r>
              <a:rPr lang="en-US" sz="2400" b="1" dirty="0">
                <a:latin typeface="+mn-lt"/>
              </a:rPr>
              <a:t>Definition</a:t>
            </a:r>
            <a:r>
              <a:rPr lang="en-US" sz="2400" dirty="0">
                <a:latin typeface="+mn-lt"/>
              </a:rPr>
              <a:t>: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How </a:t>
            </a:r>
            <a:r>
              <a:rPr lang="en-US" sz="2400" dirty="0">
                <a:latin typeface="+mn-lt"/>
              </a:rPr>
              <a:t>to encapsulate a piece of code into a </a:t>
            </a:r>
            <a:r>
              <a:rPr lang="en-US" sz="2400" b="1" dirty="0">
                <a:latin typeface="+mn-lt"/>
              </a:rPr>
              <a:t>useful unit</a:t>
            </a:r>
            <a:r>
              <a:rPr lang="en-US" sz="2400" dirty="0">
                <a:latin typeface="+mn-lt"/>
              </a:rPr>
              <a:t>, and how to </a:t>
            </a:r>
            <a:r>
              <a:rPr lang="en-US" sz="2400" b="1" dirty="0">
                <a:latin typeface="+mn-lt"/>
              </a:rPr>
              <a:t>register its capability/export </a:t>
            </a:r>
            <a:r>
              <a:rPr lang="en-US" sz="2400" dirty="0">
                <a:latin typeface="+mn-lt"/>
              </a:rPr>
              <a:t>a value for the module</a:t>
            </a:r>
            <a:r>
              <a:rPr lang="en-US" sz="2400" dirty="0" smtClean="0">
                <a:latin typeface="+mn-lt"/>
              </a:rPr>
              <a:t>.</a:t>
            </a:r>
          </a:p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2400" b="1" dirty="0">
                <a:latin typeface="+mn-lt"/>
              </a:rPr>
              <a:t>Dependency References</a:t>
            </a:r>
            <a:r>
              <a:rPr lang="en-US" sz="2400" dirty="0">
                <a:latin typeface="+mn-lt"/>
              </a:rPr>
              <a:t>: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How </a:t>
            </a:r>
            <a:r>
              <a:rPr lang="en-US" sz="2400" dirty="0">
                <a:latin typeface="+mn-lt"/>
              </a:rPr>
              <a:t>to refer to other units of code.</a:t>
            </a:r>
          </a:p>
        </p:txBody>
      </p:sp>
    </p:spTree>
    <p:extLst>
      <p:ext uri="{BB962C8B-B14F-4D97-AF65-F5344CB8AC3E}">
        <p14:creationId xmlns:p14="http://schemas.microsoft.com/office/powerpoint/2010/main" val="2066634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Closures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1292204"/>
            <a:ext cx="8633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all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functions are in this scope only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still maintains access to all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}());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436" y="3895930"/>
            <a:ext cx="8363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($, YAHOO)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now have access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jQuery (as $) and 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YAHOO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this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}(jQuery, YAHOO));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330964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u="sng" dirty="0">
                <a:solidFill>
                  <a:srgbClr val="111111"/>
                </a:solidFill>
                <a:latin typeface="Helvetica Neue"/>
              </a:rPr>
              <a:t>Global Import</a:t>
            </a:r>
            <a:endParaRPr lang="en-US" b="1" i="0" u="sng" dirty="0">
              <a:solidFill>
                <a:srgbClr val="11111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8284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031" y="1217875"/>
            <a:ext cx="83639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($, YAHOO)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now have access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jQuery (as $)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YAHOO in this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{},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my.moduleProperty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my.moduleMethod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}(jQuery, YAHOO));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37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 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One limitation of the module pattern so far is that the </a:t>
            </a:r>
            <a:r>
              <a:rPr lang="en-US" b="1" dirty="0"/>
              <a:t>entire module </a:t>
            </a:r>
            <a:r>
              <a:rPr lang="en-US" dirty="0"/>
              <a:t>must be in </a:t>
            </a:r>
            <a:r>
              <a:rPr lang="en-US" b="1" dirty="0"/>
              <a:t>one file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738" y="2357378"/>
            <a:ext cx="59529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MODULE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.anotherMethod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added method...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 MODULE || {} 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46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Augmentation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830997"/>
          </a:xfrm>
        </p:spPr>
        <p:txBody>
          <a:bodyPr/>
          <a:lstStyle/>
          <a:p>
            <a:r>
              <a:rPr lang="en-US" dirty="0" smtClean="0"/>
              <a:t>Implies </a:t>
            </a:r>
            <a:r>
              <a:rPr lang="en-US" dirty="0"/>
              <a:t>a set loading order, but </a:t>
            </a:r>
            <a:r>
              <a:rPr lang="en-US" dirty="0" smtClean="0"/>
              <a:t>allows</a:t>
            </a:r>
            <a:r>
              <a:rPr lang="en-US" dirty="0"/>
              <a:t> </a:t>
            </a:r>
            <a:r>
              <a:rPr lang="en-US" b="1" dirty="0"/>
              <a:t>overrides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67747" y="1997839"/>
            <a:ext cx="82762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MODULE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(my)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old_moduleMethod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my.moduleMethod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my.moduleMethod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method override, has access to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old through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old_moduleMethod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 || {}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Module </a:t>
            </a:r>
            <a:r>
              <a:rPr lang="en-US" dirty="0" smtClean="0"/>
              <a:t>Definition (AMD)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70342" cy="2749727"/>
          </a:xfrm>
        </p:spPr>
        <p:txBody>
          <a:bodyPr/>
          <a:lstStyle/>
          <a:p>
            <a:r>
              <a:rPr lang="en-US" sz="2800" dirty="0"/>
              <a:t>AMD allows us to organize development code </a:t>
            </a:r>
            <a:r>
              <a:rPr lang="en-US" sz="2800" dirty="0" smtClean="0"/>
              <a:t>into:</a:t>
            </a:r>
          </a:p>
          <a:p>
            <a:pPr lvl="1">
              <a:lnSpc>
                <a:spcPct val="150000"/>
              </a:lnSpc>
            </a:pPr>
            <a:r>
              <a:rPr lang="en-US" sz="2600" b="1" dirty="0" smtClean="0">
                <a:latin typeface="+mn-lt"/>
              </a:rPr>
              <a:t>Modules</a:t>
            </a:r>
            <a:r>
              <a:rPr lang="en-US" sz="2600" dirty="0" smtClean="0">
                <a:latin typeface="+mn-lt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latin typeface="+mn-lt"/>
              </a:rPr>
              <a:t>M</a:t>
            </a:r>
            <a:r>
              <a:rPr lang="en-US" sz="2600" b="1" dirty="0" smtClean="0">
                <a:latin typeface="+mn-lt"/>
              </a:rPr>
              <a:t>anage dependencies</a:t>
            </a:r>
            <a:r>
              <a:rPr lang="en-US" sz="2600" dirty="0" smtClean="0">
                <a:latin typeface="+mn-lt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latin typeface="+mn-lt"/>
              </a:rPr>
              <a:t>L</a:t>
            </a:r>
            <a:r>
              <a:rPr lang="en-US" sz="2600" b="1" dirty="0" smtClean="0">
                <a:latin typeface="+mn-lt"/>
              </a:rPr>
              <a:t>oad </a:t>
            </a:r>
            <a:r>
              <a:rPr lang="en-US" sz="2600" b="1" dirty="0">
                <a:latin typeface="+mn-lt"/>
              </a:rPr>
              <a:t>them </a:t>
            </a:r>
            <a:r>
              <a:rPr lang="en-US" sz="2600" b="1" dirty="0" err="1" smtClean="0">
                <a:latin typeface="+mn-lt"/>
              </a:rPr>
              <a:t>async</a:t>
            </a:r>
            <a:r>
              <a:rPr lang="en-US" sz="2600" dirty="0" smtClean="0">
                <a:latin typeface="+mn-lt"/>
              </a:rPr>
              <a:t>.</a:t>
            </a:r>
            <a:r>
              <a:rPr lang="en-US" sz="2600" dirty="0"/>
              <a:t> </a:t>
            </a:r>
          </a:p>
        </p:txBody>
      </p:sp>
      <p:pic>
        <p:nvPicPr>
          <p:cNvPr id="1026" name="Picture 2" descr="http://2.bp.blogspot.com/-Pe3HoQdhzFU/UX3ME4Ol3-I/AAAAAAAAC38/U_0DLHjxpHc/s1600/require+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64" y="1811471"/>
            <a:ext cx="4235116" cy="454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</TotalTime>
  <Words>1650</Words>
  <Application>Microsoft Office PowerPoint</Application>
  <PresentationFormat>On-screen Show (4:3)</PresentationFormat>
  <Paragraphs>350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Helvetica Neue</vt:lpstr>
      <vt:lpstr>Segoe UI</vt:lpstr>
      <vt:lpstr>Wingdings</vt:lpstr>
      <vt:lpstr>White with Consolas font for code slides</vt:lpstr>
      <vt:lpstr>PowerPoint Presentation</vt:lpstr>
      <vt:lpstr>Agenda</vt:lpstr>
      <vt:lpstr>PowerPoint Presentation</vt:lpstr>
      <vt:lpstr>Module Goal</vt:lpstr>
      <vt:lpstr>Anonymous Closures</vt:lpstr>
      <vt:lpstr>Module Export</vt:lpstr>
      <vt:lpstr>Augment Modules</vt:lpstr>
      <vt:lpstr>Tight Augmentation</vt:lpstr>
      <vt:lpstr>Async Module Definition (AMD)</vt:lpstr>
      <vt:lpstr>PowerPoint Presentation</vt:lpstr>
      <vt:lpstr> Require.js Methods</vt:lpstr>
      <vt:lpstr>Define a Module</vt:lpstr>
      <vt:lpstr>Definition Functions with Dependencies</vt:lpstr>
      <vt:lpstr>Define a Module as a Function</vt:lpstr>
      <vt:lpstr>HTML Page Set Up </vt:lpstr>
      <vt:lpstr>PowerPoint Presentation</vt:lpstr>
      <vt:lpstr>PowerPoint Presentation</vt:lpstr>
      <vt:lpstr>Load JavaScript Files</vt:lpstr>
      <vt:lpstr>Require.Config() Method</vt:lpstr>
      <vt:lpstr>Shim Option</vt:lpstr>
      <vt:lpstr>Shim Example</vt:lpstr>
      <vt:lpstr>Map Option</vt:lpstr>
      <vt:lpstr>Config Option</vt:lpstr>
      <vt:lpstr>PowerPoint Presentation</vt:lpstr>
      <vt:lpstr>Require.JS Plugins</vt:lpstr>
      <vt:lpstr>Loader plugins</vt:lpstr>
      <vt:lpstr>Text Plugins</vt:lpstr>
      <vt:lpstr>domReady Plugin</vt:lpstr>
      <vt:lpstr>Order Plugin</vt:lpstr>
      <vt:lpstr>I18n Plugin</vt:lpstr>
      <vt:lpstr>Plugin API</vt:lpstr>
      <vt:lpstr>PowerPoint Presentation</vt:lpstr>
      <vt:lpstr>Resources</vt:lpstr>
      <vt:lpstr>Thanks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Eyal Vardi</cp:lastModifiedBy>
  <cp:revision>220</cp:revision>
  <dcterms:created xsi:type="dcterms:W3CDTF">2013-04-27T14:17:45Z</dcterms:created>
  <dcterms:modified xsi:type="dcterms:W3CDTF">2014-10-06T08:34:48Z</dcterms:modified>
  <cp:category>JavaScript</cp:category>
</cp:coreProperties>
</file>