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345" r:id="rId3"/>
    <p:sldId id="347" r:id="rId4"/>
    <p:sldId id="348" r:id="rId5"/>
    <p:sldId id="349" r:id="rId6"/>
    <p:sldId id="354" r:id="rId7"/>
    <p:sldId id="335" r:id="rId8"/>
    <p:sldId id="336" r:id="rId9"/>
    <p:sldId id="337" r:id="rId10"/>
    <p:sldId id="346" r:id="rId11"/>
    <p:sldId id="353" r:id="rId12"/>
    <p:sldId id="350" r:id="rId13"/>
    <p:sldId id="351" r:id="rId14"/>
    <p:sldId id="352" r:id="rId15"/>
    <p:sldId id="332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  <p14:sldId id="345"/>
            <p14:sldId id="347"/>
            <p14:sldId id="348"/>
            <p14:sldId id="349"/>
            <p14:sldId id="354"/>
            <p14:sldId id="335"/>
            <p14:sldId id="336"/>
            <p14:sldId id="337"/>
            <p14:sldId id="346"/>
            <p14:sldId id="353"/>
            <p14:sldId id="350"/>
            <p14:sldId id="351"/>
            <p14:sldId id="352"/>
          </p14:sldIdLst>
        </p14:section>
        <p14:section name="End" id="{61CD44EF-FE3F-482D-BA66-DDE45C465576}">
          <p14:sldIdLst>
            <p14:sldId id="33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402" y="5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9803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9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974115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2015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7" r:id="rId3"/>
    <p:sldLayoutId id="2147483668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html5-demos.appspot.com/static/webcomponents-bdconf/index.html#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unrealengine.com/html5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mozilla.org/futurereleases/2013/11/26/chrome-and-opera-optimize-for-mozilla-pioneered-asm-j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understandinges6" TargetMode="External"/><Relationship Id="rId7" Type="http://schemas.openxmlformats.org/officeDocument/2006/relationships/hyperlink" Target="http://wiki.ecmascript.org/doku.php?id=harmony:specification_drafts&amp;do=backlink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endaneich.com/2012/10/harmony-of-dreams-come-true/" TargetMode="External"/><Relationship Id="rId5" Type="http://schemas.openxmlformats.org/officeDocument/2006/relationships/hyperlink" Target="http://addyosmani.com/blog/a-few-new-things-coming-to-javascript/" TargetMode="External"/><Relationship Id="rId4" Type="http://schemas.openxmlformats.org/officeDocument/2006/relationships/hyperlink" Target="http://ecmascript6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2009/08/all-programming-is-web-programm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0801" y="2989672"/>
            <a:ext cx="59729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vs. </a:t>
            </a:r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13" y="1208276"/>
            <a:ext cx="4627984" cy="416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6507" y="5469987"/>
            <a:ext cx="16305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SOAP WSDL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3691" y="5469986"/>
            <a:ext cx="16305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471417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What’s new in </a:t>
            </a:r>
            <a:r>
              <a:rPr lang="en-US" dirty="0" smtClean="0"/>
              <a:t>ECMAScript </a:t>
            </a:r>
            <a:r>
              <a:rPr lang="en-US" dirty="0"/>
              <a:t>6.0 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8" y="1182190"/>
            <a:ext cx="4543510" cy="4616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JavaScript history</a:t>
            </a:r>
          </a:p>
          <a:p>
            <a:pPr>
              <a:lnSpc>
                <a:spcPct val="150000"/>
              </a:lnSpc>
            </a:pPr>
            <a:r>
              <a:rPr lang="en-US" dirty="0"/>
              <a:t>Syntax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Classes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Collections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Iterators &amp; Generators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161965" y="1182189"/>
            <a:ext cx="3982035" cy="2262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3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834217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lang="en-US"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1096933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436909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18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768947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16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Template String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980019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err="1" smtClean="0"/>
              <a:t>ParallelJS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714589"/>
          </a:xfrm>
        </p:spPr>
        <p:txBody>
          <a:bodyPr/>
          <a:lstStyle/>
          <a:p>
            <a:r>
              <a:rPr lang="en-US" dirty="0" smtClean="0"/>
              <a:t>Parallelizes </a:t>
            </a:r>
            <a:r>
              <a:rPr lang="en-US" dirty="0"/>
              <a:t>JavaScript code that uses the array methods </a:t>
            </a:r>
            <a:r>
              <a:rPr lang="en-US" dirty="0" err="1"/>
              <a:t>mapPar</a:t>
            </a:r>
            <a:r>
              <a:rPr lang="en-US" dirty="0"/>
              <a:t>(), </a:t>
            </a:r>
            <a:r>
              <a:rPr lang="en-US" dirty="0" err="1"/>
              <a:t>filterPar</a:t>
            </a:r>
            <a:r>
              <a:rPr lang="en-US" dirty="0"/>
              <a:t>() and </a:t>
            </a:r>
            <a:r>
              <a:rPr lang="en-US" dirty="0" err="1"/>
              <a:t>reducePar</a:t>
            </a:r>
            <a:r>
              <a:rPr lang="en-US" dirty="0" smtClean="0"/>
              <a:t>().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Array.prototype.mapPar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Array.prototype.filterPar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Array.prototype.reducePar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6500" y="4543926"/>
            <a:ext cx="4267200" cy="990600"/>
            <a:chOff x="4724400" y="1752600"/>
            <a:chExt cx="4267200" cy="990600"/>
          </a:xfrm>
        </p:grpSpPr>
        <p:sp>
          <p:nvSpPr>
            <p:cNvPr id="8" name="Can 7"/>
            <p:cNvSpPr/>
            <p:nvPr/>
          </p:nvSpPr>
          <p:spPr>
            <a:xfrm>
              <a:off x="5867400" y="2057400"/>
              <a:ext cx="381000" cy="4572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3200" y="1752600"/>
              <a:ext cx="914400" cy="228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10000"/>
                    </a:schemeClr>
                  </a:solidFill>
                </a:rPr>
                <a:t>Thread 2</a:t>
              </a:r>
              <a:endParaRPr lang="en-US" sz="12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2514600"/>
              <a:ext cx="914400" cy="228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10000"/>
                    </a:schemeClr>
                  </a:solidFill>
                </a:rPr>
                <a:t>Thread 4</a:t>
              </a:r>
              <a:endParaRPr lang="en-US" sz="12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77200" y="2099345"/>
              <a:ext cx="9144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10000"/>
                    </a:schemeClr>
                  </a:solidFill>
                </a:rPr>
                <a:t>Thread 1</a:t>
              </a:r>
              <a:endParaRPr lang="en-US" sz="12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4"/>
              <a:endCxn id="9" idx="1"/>
            </p:cNvCxnSpPr>
            <p:nvPr/>
          </p:nvCxnSpPr>
          <p:spPr>
            <a:xfrm flipV="1">
              <a:off x="6248400" y="1866900"/>
              <a:ext cx="304800" cy="419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4"/>
              <a:endCxn id="10" idx="1"/>
            </p:cNvCxnSpPr>
            <p:nvPr/>
          </p:nvCxnSpPr>
          <p:spPr>
            <a:xfrm>
              <a:off x="6248400" y="2286000"/>
              <a:ext cx="3048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553200" y="2133600"/>
              <a:ext cx="914400" cy="228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10000"/>
                    </a:schemeClr>
                  </a:solidFill>
                </a:rPr>
                <a:t>Thread 3</a:t>
              </a:r>
              <a:endParaRPr lang="en-US" sz="12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4"/>
              <a:endCxn id="14" idx="1"/>
            </p:cNvCxnSpPr>
            <p:nvPr/>
          </p:nvCxnSpPr>
          <p:spPr>
            <a:xfrm flipV="1">
              <a:off x="6248400" y="2247900"/>
              <a:ext cx="3048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n 15"/>
            <p:cNvSpPr/>
            <p:nvPr/>
          </p:nvSpPr>
          <p:spPr>
            <a:xfrm>
              <a:off x="7620000" y="2057400"/>
              <a:ext cx="304800" cy="4572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7" name="Straight Arrow Connector 16"/>
            <p:cNvCxnSpPr>
              <a:stCxn id="9" idx="3"/>
              <a:endCxn id="16" idx="2"/>
            </p:cNvCxnSpPr>
            <p:nvPr/>
          </p:nvCxnSpPr>
          <p:spPr>
            <a:xfrm>
              <a:off x="7467600" y="1866900"/>
              <a:ext cx="152400" cy="419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  <a:endCxn id="16" idx="2"/>
            </p:cNvCxnSpPr>
            <p:nvPr/>
          </p:nvCxnSpPr>
          <p:spPr>
            <a:xfrm>
              <a:off x="7467600" y="2247900"/>
              <a:ext cx="1524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6" idx="2"/>
            </p:cNvCxnSpPr>
            <p:nvPr/>
          </p:nvCxnSpPr>
          <p:spPr>
            <a:xfrm flipV="1">
              <a:off x="7467600" y="2286000"/>
              <a:ext cx="152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1" idx="1"/>
            </p:cNvCxnSpPr>
            <p:nvPr/>
          </p:nvCxnSpPr>
          <p:spPr>
            <a:xfrm>
              <a:off x="7924800" y="2286000"/>
              <a:ext cx="152400" cy="3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C:\Users\stoub\AppData\Local\Microsoft\Windows\Temporary Internet Files\Content.IE5\HN4KJEN0\MCj0432541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58752" y="2201411"/>
              <a:ext cx="257659" cy="228600"/>
            </a:xfrm>
            <a:prstGeom prst="rect">
              <a:avLst/>
            </a:prstGeom>
            <a:noFill/>
          </p:spPr>
        </p:pic>
        <p:pic>
          <p:nvPicPr>
            <p:cNvPr id="22" name="Picture 2" descr="C:\Users\stoub\AppData\Local\Microsoft\Windows\Temporary Internet Files\Content.IE5\HN4KJEN0\MCj0432541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3600" y="2209800"/>
              <a:ext cx="257659" cy="228600"/>
            </a:xfrm>
            <a:prstGeom prst="rect">
              <a:avLst/>
            </a:prstGeom>
            <a:noFill/>
          </p:spPr>
        </p:pic>
        <p:sp>
          <p:nvSpPr>
            <p:cNvPr id="23" name="Rectangle 22"/>
            <p:cNvSpPr/>
            <p:nvPr/>
          </p:nvSpPr>
          <p:spPr>
            <a:xfrm>
              <a:off x="4724400" y="2057400"/>
              <a:ext cx="9144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10000"/>
                    </a:schemeClr>
                  </a:solidFill>
                </a:rPr>
                <a:t>Thread 1</a:t>
              </a:r>
              <a:endParaRPr lang="en-US" sz="12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638800" y="22860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3009900" y="5001126"/>
            <a:ext cx="152400" cy="152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09900" y="5001126"/>
            <a:ext cx="152400" cy="152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0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75 -2.22222E-6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3.33333E-6 L 0.18334 -0.0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2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75 -2.22222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-0.05555 L 0.26667 0.01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4.44444E-6 L 0.19167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01111 L 0.35834 0.011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-4.44444E-6 L 0.275 -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4.44444E-6 L 0.35834 -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213811" y="1852863"/>
            <a:ext cx="4824663" cy="2899611"/>
          </a:xfrm>
          <a:prstGeom prst="roundRect">
            <a:avLst>
              <a:gd name="adj" fmla="val 121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Components</a:t>
            </a:r>
            <a:endParaRPr lang="en-US" dirty="0"/>
          </a:p>
        </p:txBody>
      </p:sp>
      <p:pic>
        <p:nvPicPr>
          <p:cNvPr id="2050" name="Picture 2" descr="http://www.polymer-project.org/images/logos/webcomponent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73" y="100141"/>
            <a:ext cx="1865133" cy="12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165685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03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b="0" dirty="0" smtClean="0"/>
              <a:t>Near-Native Performance (ASM.JS)</a:t>
            </a:r>
            <a:endParaRPr lang="en-US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9" y="1188077"/>
            <a:ext cx="8369595" cy="4734710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383778" y="6089667"/>
            <a:ext cx="8369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84848"/>
                </a:solidFill>
                <a:latin typeface="Open Sans Light"/>
              </a:rPr>
              <a:t>* Chrome </a:t>
            </a:r>
            <a:r>
              <a:rPr lang="en-US" dirty="0">
                <a:solidFill>
                  <a:srgbClr val="484848"/>
                </a:solidFill>
                <a:latin typeface="Open Sans Light"/>
              </a:rPr>
              <a:t>and Opera Optimize for Mozilla-Pioneered Asm.js</a:t>
            </a:r>
            <a:endParaRPr lang="en-US" b="0" i="0" dirty="0">
              <a:solidFill>
                <a:srgbClr val="484848"/>
              </a:solidFill>
              <a:effectLst/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0669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3"/>
              </a:rPr>
              <a:t>Understanding ECMAScript 6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http://ecmascript6.org/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5" tooltip="Permalink to A Few New Things Coming To JavaScript"/>
              </a:rPr>
              <a:t>A </a:t>
            </a:r>
            <a:r>
              <a:rPr lang="en-US" sz="2400" dirty="0">
                <a:hlinkClick r:id="rId5" tooltip="Permalink to A Few New Things Coming To JavaScript"/>
              </a:rPr>
              <a:t>Few New Things Coming To </a:t>
            </a:r>
            <a:r>
              <a:rPr lang="en-US" sz="2400" dirty="0" smtClean="0">
                <a:hlinkClick r:id="rId5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6"/>
              </a:rPr>
              <a:t>Harmony of Dreams Come </a:t>
            </a:r>
            <a:r>
              <a:rPr lang="en-US" sz="2400" cap="small" dirty="0" smtClean="0">
                <a:hlinkClick r:id="rId6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7"/>
              </a:rPr>
              <a:t>Harmony </a:t>
            </a:r>
            <a:r>
              <a:rPr lang="en-US" sz="2400" dirty="0" err="1" smtClean="0">
                <a:hlinkClick r:id="rId7"/>
              </a:rPr>
              <a:t>specification_drafts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08134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073" y="2027583"/>
            <a:ext cx="8129853" cy="295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3200" i="1" dirty="0"/>
              <a:t>“Everything that can be written in JavaScript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will </a:t>
            </a:r>
            <a:r>
              <a:rPr lang="en-US" sz="3200" i="1" dirty="0"/>
              <a:t>eventually be written in JavaScript”.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(</a:t>
            </a:r>
            <a:r>
              <a:rPr lang="en-US" sz="3200" i="1" u="sng" dirty="0" smtClean="0">
                <a:hlinkClick r:id="rId2"/>
              </a:rPr>
              <a:t>Atwood’s law</a:t>
            </a:r>
            <a:r>
              <a:rPr lang="en-US" sz="3200" i="1" u="sng" dirty="0" smtClean="0"/>
              <a:t>)</a:t>
            </a:r>
            <a:endParaRPr lang="en-US" sz="3200" i="1" u="sng" dirty="0"/>
          </a:p>
          <a:p>
            <a:pPr algn="ctr" rtl="1">
              <a:lnSpc>
                <a:spcPct val="150000"/>
              </a:lnSpc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5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JavaScript History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89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The Beginning...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1995</a:t>
            </a:r>
            <a:r>
              <a:rPr lang="en-US" dirty="0"/>
              <a:t> Netscape </a:t>
            </a:r>
            <a:r>
              <a:rPr lang="en-US" dirty="0" smtClean="0"/>
              <a:t>hired </a:t>
            </a:r>
            <a:r>
              <a:rPr lang="en-US" dirty="0"/>
              <a:t>a young lad by the name of </a:t>
            </a:r>
            <a:r>
              <a:rPr lang="en-US" b="1" dirty="0" smtClean="0"/>
              <a:t>Brenden </a:t>
            </a:r>
            <a:r>
              <a:rPr lang="en-US" b="1" dirty="0" err="1" smtClean="0"/>
              <a:t>Eich</a:t>
            </a:r>
            <a:r>
              <a:rPr lang="en-US" b="1" dirty="0" smtClean="0"/>
              <a:t>  </a:t>
            </a:r>
            <a:r>
              <a:rPr lang="en-US" dirty="0"/>
              <a:t>to take charge of designing a new language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b="1" dirty="0" smtClean="0"/>
              <a:t>Sun </a:t>
            </a:r>
            <a:r>
              <a:rPr lang="en-US" b="1" dirty="0"/>
              <a:t>and ECMA decide to standardize JavaScript and create </a:t>
            </a:r>
            <a:r>
              <a:rPr lang="en-US" b="1" dirty="0" smtClean="0"/>
              <a:t>'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ECMAScript</a:t>
            </a:r>
            <a:r>
              <a:rPr lang="en-US" b="1" dirty="0"/>
              <a:t>'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8492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" y="2056046"/>
            <a:ext cx="8618478" cy="2515953"/>
          </a:xfrm>
          <a:prstGeom prst="rect">
            <a:avLst/>
          </a:prstGeom>
          <a:solidFill>
            <a:schemeClr val="accent2">
              <a:lumMod val="40000"/>
              <a:lumOff val="60000"/>
              <a:alpha val="7000"/>
            </a:schemeClr>
          </a:solidFill>
        </p:spPr>
      </p:pic>
      <p:grpSp>
        <p:nvGrpSpPr>
          <p:cNvPr id="5" name="Group 4"/>
          <p:cNvGrpSpPr/>
          <p:nvPr/>
        </p:nvGrpSpPr>
        <p:grpSpPr>
          <a:xfrm>
            <a:off x="2827175" y="1048340"/>
            <a:ext cx="3676262" cy="1735494"/>
            <a:chOff x="2901820" y="983026"/>
            <a:chExt cx="3676262" cy="1735494"/>
          </a:xfrm>
        </p:grpSpPr>
        <p:sp>
          <p:nvSpPr>
            <p:cNvPr id="2" name="Explosion 2 1"/>
            <p:cNvSpPr/>
            <p:nvPr/>
          </p:nvSpPr>
          <p:spPr bwMode="auto">
            <a:xfrm>
              <a:off x="2901821" y="983026"/>
              <a:ext cx="3676261" cy="1735494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01820" y="1527607"/>
              <a:ext cx="36762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ECMAScript 6.0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(mid 2015)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386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275016"/>
          </a:xfrm>
        </p:spPr>
        <p:txBody>
          <a:bodyPr/>
          <a:lstStyle/>
          <a:p>
            <a:r>
              <a:rPr lang="en-US" b="1" dirty="0"/>
              <a:t>TC39 (</a:t>
            </a:r>
            <a:r>
              <a:rPr lang="en-US" b="1" dirty="0" err="1"/>
              <a:t>Ecma</a:t>
            </a:r>
            <a:r>
              <a:rPr lang="en-US" b="1" dirty="0"/>
              <a:t> Technical Committee 39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committee evolving JavaScript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ECMAScript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official name of the </a:t>
            </a:r>
            <a:r>
              <a:rPr lang="en-US" dirty="0" smtClean="0"/>
              <a:t>language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JavaScript</a:t>
            </a:r>
          </a:p>
          <a:p>
            <a:pPr lvl="1"/>
            <a:r>
              <a:rPr lang="en-US" dirty="0" smtClean="0"/>
              <a:t>The language</a:t>
            </a:r>
          </a:p>
          <a:p>
            <a:pPr lvl="1"/>
            <a:r>
              <a:rPr lang="en-US" dirty="0" smtClean="0"/>
              <a:t>Formally</a:t>
            </a:r>
            <a:r>
              <a:rPr lang="en-US" dirty="0"/>
              <a:t>: one implementation of ECMAScript</a:t>
            </a:r>
          </a:p>
          <a:p>
            <a:pPr marL="37701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4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5 </a:t>
            </a:r>
            <a:r>
              <a:rPr lang="he-IL" dirty="0" smtClean="0"/>
              <a:t>)</a:t>
            </a:r>
            <a:r>
              <a:rPr lang="en-US" sz="3200" dirty="0" smtClean="0"/>
              <a:t>Changes The Rules </a:t>
            </a:r>
            <a:r>
              <a:rPr lang="en-US" sz="3200" dirty="0"/>
              <a:t>of </a:t>
            </a:r>
            <a:r>
              <a:rPr lang="en-US" sz="3200" dirty="0" smtClean="0"/>
              <a:t>The Game</a:t>
            </a:r>
            <a:r>
              <a:rPr lang="he-IL" dirty="0" smtClean="0"/>
              <a:t>(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08" y="1114716"/>
            <a:ext cx="6761394" cy="55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9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Traditional apps</a:t>
            </a:r>
          </a:p>
        </p:txBody>
      </p:sp>
      <p:pic>
        <p:nvPicPr>
          <p:cNvPr id="13" name="Picture 12" descr="C:\Users\brendan\Desktop\metrostation_by_yankoa-d312tty\pres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14" y="2281228"/>
            <a:ext cx="368017" cy="12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2868629" y="2904724"/>
            <a:ext cx="30251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8629" y="3228844"/>
            <a:ext cx="30251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40321" y="2664855"/>
            <a:ext cx="11753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50" dirty="0"/>
              <a:t>Browser Request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1886" y="299795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Index.html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9201" y="3512452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MVC4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19169" y="4108616"/>
            <a:ext cx="5334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Traditional Request / Response for ALL rendered content and assets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03" y="2455339"/>
            <a:ext cx="608187" cy="11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7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(SPA)</a:t>
            </a:r>
            <a:endParaRPr lang="en-US" dirty="0"/>
          </a:p>
        </p:txBody>
      </p:sp>
      <p:pic>
        <p:nvPicPr>
          <p:cNvPr id="36" name="Picture 35" descr="C:\Users\brendan\Desktop\metrostation_by_yankoa-d312tty\pres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81" y="1757899"/>
            <a:ext cx="368017" cy="12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2718332" y="2140098"/>
            <a:ext cx="3647475" cy="2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18332" y="2700011"/>
            <a:ext cx="1404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66170" y="190920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50" dirty="0"/>
              <a:t>Initial Request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12990" y="2450704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Application.htm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1209" y="2928564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MVC4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76874" y="2450705"/>
            <a:ext cx="1782662" cy="21666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43" name="TextBox 42"/>
          <p:cNvSpPr txBox="1"/>
          <p:nvPr/>
        </p:nvSpPr>
        <p:spPr>
          <a:xfrm>
            <a:off x="4121808" y="2472985"/>
            <a:ext cx="12041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50" dirty="0" err="1"/>
              <a:t>RequireJS</a:t>
            </a:r>
            <a:r>
              <a:rPr lang="en-AU" sz="1050" dirty="0"/>
              <a:t> Loader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258533" y="3212788"/>
            <a:ext cx="918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3512" y="2963479"/>
            <a:ext cx="1221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Page1 Partial.htm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49998" y="3698968"/>
            <a:ext cx="918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32102" y="3457688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IndexViewModel.js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30894" y="2726607"/>
            <a:ext cx="1674622" cy="2701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Application.js (bootstrap)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30894" y="3076873"/>
            <a:ext cx="1674622" cy="3948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4264571" y="3112843"/>
            <a:ext cx="1366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err="1"/>
              <a:t>ViewModel</a:t>
            </a:r>
            <a:r>
              <a:rPr lang="en-AU" sz="1050" dirty="0"/>
              <a:t> (#index)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37860" y="3554197"/>
            <a:ext cx="1674622" cy="3948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2" name="TextBox 51"/>
          <p:cNvSpPr txBox="1"/>
          <p:nvPr/>
        </p:nvSpPr>
        <p:spPr>
          <a:xfrm>
            <a:off x="4271537" y="3590167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err="1"/>
              <a:t>ViewModel</a:t>
            </a:r>
            <a:r>
              <a:rPr lang="en-AU" sz="1050" dirty="0"/>
              <a:t> (#login)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37860" y="4036777"/>
            <a:ext cx="1674622" cy="3948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4" name="TextBox 53"/>
          <p:cNvSpPr txBox="1"/>
          <p:nvPr/>
        </p:nvSpPr>
        <p:spPr>
          <a:xfrm>
            <a:off x="4271537" y="4072746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Model (</a:t>
            </a:r>
            <a:r>
              <a:rPr lang="en-AU" sz="1050" dirty="0" err="1"/>
              <a:t>LoginModel</a:t>
            </a:r>
            <a:r>
              <a:rPr lang="en-AU" sz="1050" dirty="0"/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226430" y="4185149"/>
            <a:ext cx="2004463" cy="304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74745" y="3946765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JSON Requests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254090" y="4303639"/>
            <a:ext cx="198377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933646" y="2472985"/>
            <a:ext cx="432161" cy="3378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738872" y="4610510"/>
            <a:ext cx="0" cy="425277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68338" y="5075123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HTML5 </a:t>
            </a:r>
            <a:r>
              <a:rPr lang="en-AU" sz="1050" dirty="0" err="1"/>
              <a:t>localstorage</a:t>
            </a:r>
            <a:endParaRPr lang="en-AU" sz="105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864875" y="4635551"/>
            <a:ext cx="1125" cy="40023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625306" y="3951897"/>
            <a:ext cx="413593" cy="592272"/>
            <a:chOff x="1140311" y="4395833"/>
            <a:chExt cx="551314" cy="789490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1140311" y="4395833"/>
              <a:ext cx="434144" cy="769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257481" y="4416099"/>
              <a:ext cx="434144" cy="769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972672" y="4520104"/>
            <a:ext cx="1590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Handling disconnection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87" y="1814378"/>
            <a:ext cx="608187" cy="11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7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3" grpId="0"/>
      <p:bldP spid="45" grpId="0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6" grpId="0"/>
      <p:bldP spid="58" grpId="0" animBg="1"/>
      <p:bldP spid="60" grpId="0"/>
      <p:bldP spid="65" grpId="0"/>
    </p:bld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9434</TotalTime>
  <Words>257</Words>
  <Application>Microsoft Office PowerPoint</Application>
  <PresentationFormat>On-screen Show (4:3)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Open Sans Light</vt:lpstr>
      <vt:lpstr>Segoe UI</vt:lpstr>
      <vt:lpstr>Wingdings</vt:lpstr>
      <vt:lpstr>White with Consolas font for code slides</vt:lpstr>
      <vt:lpstr>PowerPoint Presentation</vt:lpstr>
      <vt:lpstr>PowerPoint Presentation</vt:lpstr>
      <vt:lpstr>PowerPoint Presentation</vt:lpstr>
      <vt:lpstr>In The Beginning...</vt:lpstr>
      <vt:lpstr>ECMAScript Versions</vt:lpstr>
      <vt:lpstr>Terminology</vt:lpstr>
      <vt:lpstr>HTML 5 )Changes The Rules of The Game(</vt:lpstr>
      <vt:lpstr>Traditional apps</vt:lpstr>
      <vt:lpstr>Web Application (SPA)</vt:lpstr>
      <vt:lpstr>SOAP vs. JSON</vt:lpstr>
      <vt:lpstr>What’s new in ECMAScript 6.0 </vt:lpstr>
      <vt:lpstr>ParallelJS</vt:lpstr>
      <vt:lpstr>Web Components</vt:lpstr>
      <vt:lpstr>Near-Native Performance (ASM.JS)</vt:lpstr>
      <vt:lpstr>Resources</vt:lpstr>
      <vt:lpstr>Thanks</vt:lpstr>
    </vt:vector>
  </TitlesOfParts>
  <Company>var d;</Company>
  <LinksUpToDate>false</LinksUpToDate>
  <SharedDoc>false</SharedDoc>
  <HyperlinkBase>eyalvardi.wordpress.com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6.0 Language</dc:title>
  <dc:subject>JavaScript</dc:subject>
  <dc:creator>Eyal Vardi</dc:creator>
  <cp:keywords>JavaScript</cp:keywords>
  <cp:lastModifiedBy>Eyal Vardi</cp:lastModifiedBy>
  <cp:revision>333</cp:revision>
  <dcterms:created xsi:type="dcterms:W3CDTF">2013-04-27T14:17:45Z</dcterms:created>
  <dcterms:modified xsi:type="dcterms:W3CDTF">2015-01-18T16:19:03Z</dcterms:modified>
  <cp:category>JavaScript</cp:category>
</cp:coreProperties>
</file>