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336" r:id="rId3"/>
    <p:sldId id="342" r:id="rId4"/>
    <p:sldId id="337" r:id="rId5"/>
    <p:sldId id="343" r:id="rId6"/>
    <p:sldId id="358" r:id="rId7"/>
    <p:sldId id="359" r:id="rId8"/>
    <p:sldId id="338" r:id="rId9"/>
    <p:sldId id="362" r:id="rId10"/>
    <p:sldId id="346" r:id="rId11"/>
    <p:sldId id="345" r:id="rId12"/>
    <p:sldId id="344" r:id="rId13"/>
    <p:sldId id="334" r:id="rId14"/>
    <p:sldId id="335" r:id="rId15"/>
    <p:sldId id="339" r:id="rId16"/>
    <p:sldId id="360" r:id="rId17"/>
    <p:sldId id="361" r:id="rId18"/>
    <p:sldId id="340" r:id="rId19"/>
    <p:sldId id="351" r:id="rId20"/>
    <p:sldId id="332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</p14:sldIdLst>
        </p14:section>
        <p14:section name="Object" id="{6EBB964D-4B41-44DA-BAA3-6AE7D6528818}">
          <p14:sldIdLst>
            <p14:sldId id="336"/>
            <p14:sldId id="342"/>
            <p14:sldId id="337"/>
            <p14:sldId id="343"/>
            <p14:sldId id="358"/>
            <p14:sldId id="359"/>
            <p14:sldId id="338"/>
          </p14:sldIdLst>
        </p14:section>
        <p14:section name="Classes" id="{F875B4B0-314F-46CA-BBE2-598BC3D9A684}">
          <p14:sldIdLst>
            <p14:sldId id="362"/>
            <p14:sldId id="346"/>
            <p14:sldId id="345"/>
            <p14:sldId id="344"/>
            <p14:sldId id="334"/>
            <p14:sldId id="335"/>
            <p14:sldId id="339"/>
            <p14:sldId id="360"/>
            <p14:sldId id="361"/>
            <p14:sldId id="340"/>
            <p14:sldId id="351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9968" y="2989672"/>
            <a:ext cx="76145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Objects &amp; Classes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Pattern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949047"/>
          </a:xfrm>
        </p:spPr>
        <p:txBody>
          <a:bodyPr/>
          <a:lstStyle/>
          <a:p>
            <a:r>
              <a:rPr lang="en-US" dirty="0">
                <a:latin typeface="+mj-lt"/>
              </a:rPr>
              <a:t>Calling a constructor </a:t>
            </a:r>
            <a:r>
              <a:rPr lang="en-US" dirty="0" smtClean="0">
                <a:latin typeface="+mj-lt"/>
              </a:rPr>
              <a:t>causes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following:</a:t>
            </a:r>
          </a:p>
          <a:p>
            <a:endParaRPr lang="en-US" sz="14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</a:t>
            </a:r>
            <a:r>
              <a:rPr lang="en-US" b="1" dirty="0" smtClean="0">
                <a:latin typeface="+mj-lt"/>
              </a:rPr>
              <a:t>reate </a:t>
            </a:r>
            <a:r>
              <a:rPr lang="en-US" dirty="0">
                <a:latin typeface="+mj-lt"/>
              </a:rPr>
              <a:t>a new object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 smtClean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Assign </a:t>
            </a:r>
            <a:r>
              <a:rPr lang="en-US" dirty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this</a:t>
            </a:r>
            <a:r>
              <a:rPr lang="en-US" dirty="0" smtClean="0">
                <a:latin typeface="+mj-lt"/>
              </a:rPr>
              <a:t> value </a:t>
            </a:r>
            <a:r>
              <a:rPr lang="en-US" dirty="0">
                <a:latin typeface="+mj-lt"/>
              </a:rPr>
              <a:t>of the constructor to the new </a:t>
            </a:r>
            <a:r>
              <a:rPr lang="en-US" dirty="0" smtClean="0">
                <a:latin typeface="+mj-lt"/>
              </a:rPr>
              <a:t>object.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Execute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the code inside the </a:t>
            </a:r>
            <a:r>
              <a:rPr lang="en-US" dirty="0" smtClean="0">
                <a:latin typeface="+mj-lt"/>
              </a:rPr>
              <a:t>constructor.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Assign to </a:t>
            </a:r>
            <a:r>
              <a:rPr lang="en-US" sz="2400" b="1" dirty="0" smtClean="0"/>
              <a:t>__</a:t>
            </a:r>
            <a:r>
              <a:rPr lang="en-US" sz="2400" b="1" dirty="0"/>
              <a:t>proto</a:t>
            </a:r>
            <a:r>
              <a:rPr lang="en-US" sz="2400" b="1" dirty="0" smtClean="0"/>
              <a:t>__ </a:t>
            </a:r>
            <a:r>
              <a:rPr lang="en-US" sz="2400" dirty="0" smtClean="0">
                <a:latin typeface="+mj-lt"/>
              </a:rPr>
              <a:t>property of the </a:t>
            </a:r>
            <a:r>
              <a:rPr lang="en-US" dirty="0" smtClean="0">
                <a:latin typeface="+mj-lt"/>
              </a:rPr>
              <a:t> new object the function </a:t>
            </a:r>
            <a:r>
              <a:rPr lang="en-US" sz="2400" b="1" dirty="0"/>
              <a:t>prototype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 smtClean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</a:t>
            </a:r>
            <a:r>
              <a:rPr lang="en-US" b="1" dirty="0" smtClean="0">
                <a:latin typeface="+mj-lt"/>
              </a:rPr>
              <a:t>eturn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new</a:t>
            </a:r>
            <a:r>
              <a:rPr lang="en-US" dirty="0">
                <a:latin typeface="+mj-lt"/>
              </a:rPr>
              <a:t> object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6923" y="5773698"/>
            <a:ext cx="5871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alert(person1.constructor == Person);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alert(person2.constructor == Person);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4510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yalvardi.files.wordpress.com/2012/03/kfz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" y="11478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3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754564" cy="609398"/>
          </a:xfrm>
        </p:spPr>
        <p:txBody>
          <a:bodyPr/>
          <a:lstStyle/>
          <a:p>
            <a:r>
              <a:rPr lang="en-US" dirty="0"/>
              <a:t>Full Solution </a:t>
            </a:r>
            <a:r>
              <a:rPr lang="en-US" dirty="0" smtClean="0"/>
              <a:t>Inheritance in ES 5.0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6" y="1099243"/>
            <a:ext cx="84919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 };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SubType.prototype.constructor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SuperType.prototype.sayName.call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"!!";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6400" y="5019472"/>
            <a:ext cx="1653702" cy="447472"/>
          </a:xfrm>
          <a:prstGeom prst="wedgeRoundRectCallout">
            <a:avLst>
              <a:gd name="adj1" fmla="val -39982"/>
              <a:gd name="adj2" fmla="val 9639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override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52354" y="4188458"/>
            <a:ext cx="1921212" cy="443310"/>
          </a:xfrm>
          <a:prstGeom prst="wedgeRoundRectCallout">
            <a:avLst>
              <a:gd name="adj1" fmla="val -72429"/>
              <a:gd name="adj2" fmla="val -425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fix constructor</a:t>
            </a:r>
          </a:p>
        </p:txBody>
      </p:sp>
    </p:spTree>
    <p:extLst>
      <p:ext uri="{BB962C8B-B14F-4D97-AF65-F5344CB8AC3E}">
        <p14:creationId xmlns:p14="http://schemas.microsoft.com/office/powerpoint/2010/main" val="4248847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81541"/>
            <a:ext cx="8363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BasePerson</a:t>
            </a:r>
            <a:endParaRPr lang="en-US" dirty="0">
              <a:solidFill>
                <a:srgbClr val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6.0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345107"/>
            <a:ext cx="83639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BasePerson</a:t>
            </a:r>
            <a:r>
              <a:rPr lang="en-US" dirty="0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4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err="1"/>
              <a:t>Object.setPrototypeOf</a:t>
            </a:r>
            <a:r>
              <a:rPr lang="en-US" dirty="0"/>
              <a:t>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095958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change the prototype of any given object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400" dirty="0" smtClean="0"/>
          </a:p>
          <a:p>
            <a:pPr lvl="1"/>
            <a:r>
              <a:rPr lang="en-US" dirty="0"/>
              <a:t>Normally, the prototype of an object is specified at the time of its creation, either by using a </a:t>
            </a:r>
            <a:r>
              <a:rPr lang="en-US" b="1" dirty="0"/>
              <a:t>constructor</a:t>
            </a:r>
            <a:r>
              <a:rPr lang="en-US" dirty="0"/>
              <a:t> or via </a:t>
            </a:r>
            <a:r>
              <a:rPr lang="en-US" b="1" dirty="0" err="1"/>
              <a:t>Object.create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5738" y="3622339"/>
            <a:ext cx="785763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objPro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Object.setPrototypeOf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objPro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objPro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22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vs.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39266"/>
          </a:xfrm>
        </p:spPr>
        <p:txBody>
          <a:bodyPr/>
          <a:lstStyle/>
          <a:p>
            <a:r>
              <a:rPr lang="en-US" sz="2800" dirty="0"/>
              <a:t>ECMAScript 6 formally defines a method</a:t>
            </a:r>
            <a:br>
              <a:rPr lang="en-US" sz="2800" dirty="0"/>
            </a:br>
            <a:r>
              <a:rPr lang="en-US" sz="2800" dirty="0"/>
              <a:t>as a function that has an internal </a:t>
            </a:r>
            <a:r>
              <a:rPr lang="en-US" sz="2800" b="1" dirty="0" smtClean="0"/>
              <a:t>[[</a:t>
            </a:r>
            <a:r>
              <a:rPr lang="en-US" sz="2800" b="1" dirty="0" err="1"/>
              <a:t>HomeObject</a:t>
            </a:r>
            <a:r>
              <a:rPr lang="en-US" sz="2800" b="1" dirty="0"/>
              <a:t>]] </a:t>
            </a:r>
            <a:r>
              <a:rPr lang="en-US" sz="2800" dirty="0"/>
              <a:t>property containing the object to which </a:t>
            </a:r>
            <a:r>
              <a:rPr lang="en-US" sz="2800" dirty="0" smtClean="0"/>
              <a:t>the method </a:t>
            </a:r>
            <a:r>
              <a:rPr lang="en-US" sz="2800" dirty="0"/>
              <a:t>belongs</a:t>
            </a:r>
            <a:r>
              <a:rPr lang="en-US" sz="2800" dirty="0" smtClean="0"/>
              <a:t>. </a:t>
            </a:r>
          </a:p>
          <a:p>
            <a:endParaRPr lang="en-US" sz="1400" dirty="0"/>
          </a:p>
          <a:p>
            <a:r>
              <a:rPr lang="en-US" sz="2800" b="1" dirty="0" err="1" smtClean="0"/>
              <a:t>Function.toMethod</a:t>
            </a:r>
            <a:r>
              <a:rPr lang="en-US" sz="2800" b="1" dirty="0" smtClean="0"/>
              <a:t>([[</a:t>
            </a:r>
            <a:r>
              <a:rPr lang="en-US" sz="2800" b="1" dirty="0" err="1" smtClean="0"/>
              <a:t>HomeObject</a:t>
            </a:r>
            <a:r>
              <a:rPr lang="en-US" sz="2800" b="1" dirty="0" smtClean="0"/>
              <a:t>]])</a:t>
            </a:r>
          </a:p>
          <a:p>
            <a:pPr lvl="1"/>
            <a:r>
              <a:rPr lang="en-US" sz="2200" dirty="0" smtClean="0"/>
              <a:t>Allows </a:t>
            </a:r>
            <a:r>
              <a:rPr lang="en-US" sz="2200" dirty="0"/>
              <a:t>you to create a new version of the same</a:t>
            </a:r>
            <a:br>
              <a:rPr lang="en-US" sz="2200" dirty="0"/>
            </a:br>
            <a:r>
              <a:rPr lang="en-US" sz="2200" dirty="0"/>
              <a:t>function that has its </a:t>
            </a:r>
            <a:r>
              <a:rPr lang="en-US" sz="2200" b="1" dirty="0"/>
              <a:t>[[</a:t>
            </a:r>
            <a:r>
              <a:rPr lang="en-US" sz="2200" b="1" dirty="0" err="1"/>
              <a:t>HomeObject</a:t>
            </a:r>
            <a:r>
              <a:rPr lang="en-US" sz="2200" b="1" dirty="0"/>
              <a:t>]] </a:t>
            </a:r>
            <a:r>
              <a:rPr lang="en-US" sz="2200" dirty="0"/>
              <a:t>set to a specific object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646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91343"/>
            <a:ext cx="86239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prototype is person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 =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__proto__: person,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hi!"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friend.getGreeting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"Hello, hi!"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the global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getFriendlyGreeting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getGreeting.toMethod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(friend)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getFriendlyGreeting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"Hello,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4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Super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31" y="3859010"/>
            <a:ext cx="8363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 =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__proto__: person,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same as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Object.getPrototypeOf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(this).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getGreeting.call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this.__proto__.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getGreeting.call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super.getGreeting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hi!"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188022"/>
            <a:ext cx="8502637" cy="211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LinLibertine"/>
              </a:rPr>
              <a:t>Determine the [[</a:t>
            </a:r>
            <a:r>
              <a:rPr lang="en-US" dirty="0" err="1" smtClean="0">
                <a:solidFill>
                  <a:srgbClr val="000000"/>
                </a:solidFill>
                <a:latin typeface="LinLibertine"/>
              </a:rPr>
              <a:t>HomeObject</a:t>
            </a:r>
            <a:r>
              <a:rPr lang="en-US" dirty="0" smtClean="0">
                <a:solidFill>
                  <a:srgbClr val="000000"/>
                </a:solidFill>
                <a:latin typeface="LinLibertine"/>
              </a:rPr>
              <a:t>]]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LinLibertine"/>
              </a:rPr>
              <a:t>Call </a:t>
            </a:r>
            <a:r>
              <a:rPr lang="en-US" dirty="0" err="1" smtClean="0">
                <a:solidFill>
                  <a:srgbClr val="000000"/>
                </a:solidFill>
                <a:latin typeface="LinLibertine"/>
              </a:rPr>
              <a:t>Object.getPrototypeOf</a:t>
            </a:r>
            <a:r>
              <a:rPr lang="en-US" dirty="0" smtClean="0">
                <a:solidFill>
                  <a:srgbClr val="000000"/>
                </a:solidFill>
                <a:latin typeface="LinLibertine"/>
              </a:rPr>
              <a:t>( [[</a:t>
            </a:r>
            <a:r>
              <a:rPr lang="en-US" dirty="0" err="1">
                <a:solidFill>
                  <a:srgbClr val="000000"/>
                </a:solidFill>
                <a:latin typeface="LinLibertine"/>
              </a:rPr>
              <a:t>HomeObject</a:t>
            </a:r>
            <a:r>
              <a:rPr lang="en-US" dirty="0" smtClean="0">
                <a:solidFill>
                  <a:srgbClr val="000000"/>
                </a:solidFill>
                <a:latin typeface="LinLibertine"/>
              </a:rPr>
              <a:t>]]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Searched </a:t>
            </a:r>
            <a:r>
              <a:rPr lang="en-US" dirty="0"/>
              <a:t>for a function with the same name as the executing function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Binding the “this” to the function.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Execute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in Constructor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31" y="1210892"/>
            <a:ext cx="8363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Polygon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constructor(height, width) {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height;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width;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Polygon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constructor(length)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b="1" dirty="0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(length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length);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'Square'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 area()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218795"/>
          </a:xfrm>
        </p:spPr>
        <p:txBody>
          <a:bodyPr/>
          <a:lstStyle/>
          <a:p>
            <a:r>
              <a:rPr lang="en-US" dirty="0" smtClean="0"/>
              <a:t>Initializer </a:t>
            </a:r>
            <a:r>
              <a:rPr lang="en-US" dirty="0"/>
              <a:t>Shorthand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47396"/>
            <a:ext cx="385599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name,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: age,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console.log();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5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218795"/>
          </a:xfrm>
        </p:spPr>
        <p:txBody>
          <a:bodyPr/>
          <a:lstStyle/>
          <a:p>
            <a:r>
              <a:rPr lang="en-US" dirty="0" smtClean="0"/>
              <a:t>Initializer </a:t>
            </a:r>
            <a:r>
              <a:rPr lang="en-US" dirty="0"/>
              <a:t>Shorthand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47396"/>
            <a:ext cx="385599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console.log();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2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Property Names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436" y="1333907"/>
            <a:ext cx="8363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"Vardi"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console.log(person[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"Eyal"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7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Property Names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436" y="1333907"/>
            <a:ext cx="83639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"Vardi"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"Eyal"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4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 smtClean="0"/>
              <a:t>Variables </a:t>
            </a:r>
            <a:r>
              <a:rPr lang="en-US" sz="2800" dirty="0"/>
              <a:t>can </a:t>
            </a:r>
            <a:r>
              <a:rPr lang="en-US" sz="2800" dirty="0" smtClean="0"/>
              <a:t>also be </a:t>
            </a:r>
            <a:r>
              <a:rPr lang="en-US" sz="2800" dirty="0"/>
              <a:t>initialized from an object that is returned from a function even with deeply nested objects.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446" y="2531473"/>
            <a:ext cx="83695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equinox2()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2015,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hour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11,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date: d, month: m, time : { hour: h} }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equinox2();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March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 11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 + " "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m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at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19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51194"/>
          </a:xfrm>
        </p:spPr>
        <p:txBody>
          <a:bodyPr/>
          <a:lstStyle/>
          <a:p>
            <a:r>
              <a:rPr lang="en-US" sz="2800" dirty="0"/>
              <a:t>With array destructing, we can initialize variables at once, or even swap them instead of having the conventional way of creating a </a:t>
            </a:r>
            <a:r>
              <a:rPr lang="en-US" sz="2800" dirty="0" err="1"/>
              <a:t>var</a:t>
            </a:r>
            <a:r>
              <a:rPr lang="en-US" sz="2800" dirty="0"/>
              <a:t> temp; temporary variable.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642" y="3175848"/>
            <a:ext cx="85183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[start, end] = 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"earth"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console.log(start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end);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earth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moon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[start, end] = [end, start]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swapping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console.log(start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end);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moon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earth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equinox()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2013, 11, 02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[date, month, , ,] = equinox();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 date +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month);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 March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744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err="1"/>
              <a:t>Object.assign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015936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method </a:t>
            </a:r>
            <a:r>
              <a:rPr lang="en-US" sz="2800" dirty="0"/>
              <a:t>accepts any number of suppliers, and the receiver receives </a:t>
            </a:r>
            <a:r>
              <a:rPr lang="en-US" sz="2800" dirty="0" smtClean="0"/>
              <a:t>the properties </a:t>
            </a:r>
            <a:r>
              <a:rPr lang="en-US" sz="2800" dirty="0"/>
              <a:t>in the order in which the suppliers are specified. </a:t>
            </a:r>
            <a:endParaRPr lang="en-US" sz="2800" dirty="0" smtClean="0"/>
          </a:p>
          <a:p>
            <a:endParaRPr lang="en-US" sz="1400" dirty="0" smtClean="0"/>
          </a:p>
          <a:p>
            <a:pPr lvl="1"/>
            <a:r>
              <a:rPr lang="en-US" sz="2000" dirty="0" smtClean="0"/>
              <a:t>That </a:t>
            </a:r>
            <a:r>
              <a:rPr lang="en-US" sz="2000" dirty="0"/>
              <a:t>means the second </a:t>
            </a:r>
            <a:r>
              <a:rPr lang="en-US" sz="2000" dirty="0" smtClean="0"/>
              <a:t>supplier might </a:t>
            </a:r>
            <a:r>
              <a:rPr lang="en-US" sz="2000" dirty="0"/>
              <a:t>overwrite a value from the first supplier on the receiver.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0423" y="3505200"/>
            <a:ext cx="80896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(receiver, supplier)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Object.keys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(supplier).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(key)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receiver[key] = supplier[key];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receiver;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Object.assign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supplier);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53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37026"/>
            <a:ext cx="6858000" cy="4001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Fn</a:t>
            </a:r>
            <a:r>
              <a:rPr lang="en-US" dirty="0" smtClean="0"/>
              <a:t>()       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6402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10154</TotalTime>
  <Words>890</Words>
  <Application>Microsoft Office PowerPoint</Application>
  <PresentationFormat>On-screen Show (4:3)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LinLibertine</vt:lpstr>
      <vt:lpstr>Segoe UI</vt:lpstr>
      <vt:lpstr>Wingdings</vt:lpstr>
      <vt:lpstr>White with Consolas font for code slides</vt:lpstr>
      <vt:lpstr>PowerPoint Presentation</vt:lpstr>
      <vt:lpstr>Initializer Shorthand </vt:lpstr>
      <vt:lpstr>Initializer Shorthand </vt:lpstr>
      <vt:lpstr>Computed Property Names</vt:lpstr>
      <vt:lpstr>Computed Property Names</vt:lpstr>
      <vt:lpstr>Object Destructuring</vt:lpstr>
      <vt:lpstr>Array Destructuring</vt:lpstr>
      <vt:lpstr>Object.assign()</vt:lpstr>
      <vt:lpstr>Fn()         vs.  new Fn()</vt:lpstr>
      <vt:lpstr>The Constructor Pattern</vt:lpstr>
      <vt:lpstr>PowerPoint Presentation</vt:lpstr>
      <vt:lpstr>Full Solution Inheritance in ES 5.0 </vt:lpstr>
      <vt:lpstr>C# Class</vt:lpstr>
      <vt:lpstr>ES 6.0 Class</vt:lpstr>
      <vt:lpstr>Object.setPrototypeOf()</vt:lpstr>
      <vt:lpstr>Methods vs. Functions</vt:lpstr>
      <vt:lpstr>toMethod()</vt:lpstr>
      <vt:lpstr>Super References</vt:lpstr>
      <vt:lpstr>Super in Constructor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&amp; Classes in ECMAScript 6.0</dc:title>
  <dc:subject>JavaScript</dc:subject>
  <dc:creator>Eyal Vardi</dc:creator>
  <cp:keywords>ECMAScript 6.0</cp:keywords>
  <cp:lastModifiedBy>Eyal Vardi</cp:lastModifiedBy>
  <cp:revision>388</cp:revision>
  <dcterms:created xsi:type="dcterms:W3CDTF">2013-04-27T14:17:45Z</dcterms:created>
  <dcterms:modified xsi:type="dcterms:W3CDTF">2015-01-19T19:43:49Z</dcterms:modified>
  <cp:category>JavaScript</cp:category>
</cp:coreProperties>
</file>