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6"/>
  </p:notesMasterIdLst>
  <p:sldIdLst>
    <p:sldId id="256" r:id="rId2"/>
    <p:sldId id="288" r:id="rId3"/>
    <p:sldId id="294" r:id="rId4"/>
    <p:sldId id="325" r:id="rId5"/>
    <p:sldId id="363" r:id="rId6"/>
    <p:sldId id="364" r:id="rId7"/>
    <p:sldId id="292" r:id="rId8"/>
    <p:sldId id="321" r:id="rId9"/>
    <p:sldId id="301" r:id="rId10"/>
    <p:sldId id="300" r:id="rId11"/>
    <p:sldId id="357" r:id="rId12"/>
    <p:sldId id="358" r:id="rId13"/>
    <p:sldId id="304" r:id="rId14"/>
    <p:sldId id="303" r:id="rId15"/>
    <p:sldId id="326" r:id="rId16"/>
    <p:sldId id="327" r:id="rId17"/>
    <p:sldId id="297" r:id="rId18"/>
    <p:sldId id="305" r:id="rId19"/>
    <p:sldId id="306" r:id="rId20"/>
    <p:sldId id="298" r:id="rId21"/>
    <p:sldId id="317" r:id="rId22"/>
    <p:sldId id="318" r:id="rId23"/>
    <p:sldId id="319" r:id="rId24"/>
    <p:sldId id="320" r:id="rId25"/>
    <p:sldId id="284" r:id="rId26"/>
    <p:sldId id="336" r:id="rId27"/>
    <p:sldId id="337" r:id="rId28"/>
    <p:sldId id="351" r:id="rId29"/>
    <p:sldId id="339" r:id="rId30"/>
    <p:sldId id="340" r:id="rId31"/>
    <p:sldId id="353" r:id="rId32"/>
    <p:sldId id="338" r:id="rId33"/>
    <p:sldId id="354" r:id="rId34"/>
    <p:sldId id="355" r:id="rId35"/>
    <p:sldId id="352" r:id="rId36"/>
    <p:sldId id="322" r:id="rId37"/>
    <p:sldId id="299" r:id="rId38"/>
    <p:sldId id="302" r:id="rId39"/>
    <p:sldId id="331" r:id="rId40"/>
    <p:sldId id="328" r:id="rId41"/>
    <p:sldId id="356" r:id="rId42"/>
    <p:sldId id="332" r:id="rId43"/>
    <p:sldId id="333" r:id="rId44"/>
    <p:sldId id="323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24" r:id="rId55"/>
    <p:sldId id="316" r:id="rId56"/>
    <p:sldId id="342" r:id="rId57"/>
    <p:sldId id="343" r:id="rId58"/>
    <p:sldId id="341" r:id="rId59"/>
    <p:sldId id="344" r:id="rId60"/>
    <p:sldId id="329" r:id="rId61"/>
    <p:sldId id="345" r:id="rId62"/>
    <p:sldId id="365" r:id="rId63"/>
    <p:sldId id="346" r:id="rId64"/>
    <p:sldId id="347" r:id="rId65"/>
    <p:sldId id="348" r:id="rId66"/>
    <p:sldId id="350" r:id="rId67"/>
    <p:sldId id="349" r:id="rId68"/>
    <p:sldId id="330" r:id="rId69"/>
    <p:sldId id="360" r:id="rId70"/>
    <p:sldId id="359" r:id="rId71"/>
    <p:sldId id="361" r:id="rId72"/>
    <p:sldId id="362" r:id="rId73"/>
    <p:sldId id="290" r:id="rId74"/>
    <p:sldId id="29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288"/>
          </p14:sldIdLst>
        </p14:section>
        <p14:section name="Goals" id="{A8F289C6-DED0-48D7-BA91-7B17CEC47784}">
          <p14:sldIdLst>
            <p14:sldId id="294"/>
          </p14:sldIdLst>
        </p14:section>
        <p14:section name="JavaScript History" id="{1566F3E3-CA28-4289-9B72-F81230C332F4}">
          <p14:sldIdLst>
            <p14:sldId id="325"/>
            <p14:sldId id="363"/>
            <p14:sldId id="364"/>
            <p14:sldId id="292"/>
          </p14:sldIdLst>
        </p14:section>
        <p14:section name="Syntax" id="{5F0D2443-25F1-4E10-B83D-6A5764FFB2E1}">
          <p14:sldIdLst>
            <p14:sldId id="321"/>
            <p14:sldId id="301"/>
            <p14:sldId id="300"/>
            <p14:sldId id="357"/>
            <p14:sldId id="358"/>
            <p14:sldId id="304"/>
            <p14:sldId id="303"/>
          </p14:sldIdLst>
        </p14:section>
        <p14:section name="Functions" id="{090C29BD-77CD-4D5E-B11B-0CD9DCDEA443}">
          <p14:sldIdLst>
            <p14:sldId id="326"/>
            <p14:sldId id="327"/>
            <p14:sldId id="297"/>
            <p14:sldId id="305"/>
            <p14:sldId id="306"/>
            <p14:sldId id="298"/>
            <p14:sldId id="317"/>
            <p14:sldId id="318"/>
            <p14:sldId id="319"/>
            <p14:sldId id="320"/>
            <p14:sldId id="284"/>
          </p14:sldIdLst>
        </p14:section>
        <p14:section name="Classes" id="{5BD9FF0D-0912-4541-857F-B181DEC3E225}">
          <p14:sldIdLst>
            <p14:sldId id="336"/>
            <p14:sldId id="337"/>
            <p14:sldId id="351"/>
            <p14:sldId id="339"/>
            <p14:sldId id="340"/>
            <p14:sldId id="353"/>
            <p14:sldId id="338"/>
            <p14:sldId id="354"/>
            <p14:sldId id="355"/>
            <p14:sldId id="352"/>
          </p14:sldIdLst>
        </p14:section>
        <p14:section name="Collections" id="{2917B2D2-9666-4B7F-9C0E-7A88C48E9CD5}">
          <p14:sldIdLst>
            <p14:sldId id="322"/>
            <p14:sldId id="299"/>
            <p14:sldId id="302"/>
            <p14:sldId id="331"/>
            <p14:sldId id="328"/>
            <p14:sldId id="356"/>
            <p14:sldId id="332"/>
            <p14:sldId id="333"/>
          </p14:sldIdLst>
        </p14:section>
        <p14:section name="Iterators" id="{BAEE6492-1EFB-45B9-9109-2C021AAD2E21}">
          <p14:sldIdLst>
            <p14:sldId id="32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Module" id="{A1889610-BE26-4198-8282-F119C64EFA7C}">
          <p14:sldIdLst>
            <p14:sldId id="324"/>
            <p14:sldId id="316"/>
            <p14:sldId id="342"/>
            <p14:sldId id="343"/>
            <p14:sldId id="341"/>
          </p14:sldIdLst>
        </p14:section>
        <p14:section name="Proxy" id="{4B8FAA0E-DFD0-4DD1-A333-C085601A07D3}">
          <p14:sldIdLst>
            <p14:sldId id="344"/>
            <p14:sldId id="329"/>
            <p14:sldId id="345"/>
            <p14:sldId id="365"/>
            <p14:sldId id="346"/>
            <p14:sldId id="347"/>
            <p14:sldId id="348"/>
            <p14:sldId id="350"/>
            <p14:sldId id="349"/>
            <p14:sldId id="330"/>
          </p14:sldIdLst>
        </p14:section>
        <p14:section name="Template String" id="{6AB522EE-1814-4099-9C85-564B457E6B4D}">
          <p14:sldIdLst>
            <p14:sldId id="360"/>
            <p14:sldId id="359"/>
            <p14:sldId id="361"/>
            <p14:sldId id="362"/>
          </p14:sldIdLst>
        </p14:section>
        <p14:section name="End" id="{61CD44EF-FE3F-482D-BA66-DDE45C465576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3" Type="http://schemas.openxmlformats.org/officeDocument/2006/relationships/slide" Target="slides/slide15.xml"/><Relationship Id="rId7" Type="http://schemas.openxmlformats.org/officeDocument/2006/relationships/slide" Target="slides/slide44.xml"/><Relationship Id="rId2" Type="http://schemas.openxmlformats.org/officeDocument/2006/relationships/slide" Target="slides/slide8.xml"/><Relationship Id="rId1" Type="http://schemas.openxmlformats.org/officeDocument/2006/relationships/slide" Target="slides/slide4.xml"/><Relationship Id="rId6" Type="http://schemas.openxmlformats.org/officeDocument/2006/relationships/slide" Target="slides/slide36.xml"/><Relationship Id="rId5" Type="http://schemas.openxmlformats.org/officeDocument/2006/relationships/slide" Target="slides/slide26.xml"/><Relationship Id="rId10" Type="http://schemas.openxmlformats.org/officeDocument/2006/relationships/slide" Target="slides/slide69.xml"/><Relationship Id="rId4" Type="http://schemas.openxmlformats.org/officeDocument/2006/relationships/slide" Target="slides/slide25.xml"/><Relationship Id="rId9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0570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5876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513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0375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4941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2324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07531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5765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7671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peakerdeck.com/kitcambridge" TargetMode="External"/><Relationship Id="rId7" Type="http://schemas.openxmlformats.org/officeDocument/2006/relationships/hyperlink" Target="http://www.amazon.com/Professional-JavaScript-Developers-Nicholas-Zakas/dp/1118026691/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ki.ecmascript.org/doku.php?id=harmony:specification_drafts&amp;do=backlink" TargetMode="External"/><Relationship Id="rId5" Type="http://schemas.openxmlformats.org/officeDocument/2006/relationships/hyperlink" Target="https://brendaneich.com/2012/10/harmony-of-dreams-come-true/" TargetMode="External"/><Relationship Id="rId4" Type="http://schemas.openxmlformats.org/officeDocument/2006/relationships/hyperlink" Target="http://addyosmani.com/blog/a-few-new-things-coming-to-javascript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0801" y="2989672"/>
            <a:ext cx="59729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What’s new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Scoping with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182190"/>
            <a:ext cx="3580984" cy="5290799"/>
          </a:xfrm>
        </p:spPr>
        <p:txBody>
          <a:bodyPr/>
          <a:lstStyle/>
          <a:p>
            <a:r>
              <a:rPr lang="en-US" sz="2800" b="1" dirty="0"/>
              <a:t>let</a:t>
            </a:r>
            <a:r>
              <a:rPr lang="en-US" sz="2800" dirty="0"/>
              <a:t> and </a:t>
            </a:r>
            <a:r>
              <a:rPr lang="en-US" sz="2800" b="1" dirty="0" err="1"/>
              <a:t>const</a:t>
            </a:r>
            <a:r>
              <a:rPr lang="en-US" sz="2800" dirty="0"/>
              <a:t> behave similarly in the sense that both are </a:t>
            </a:r>
            <a:r>
              <a:rPr lang="en-US" sz="2800" b="1" dirty="0"/>
              <a:t>block </a:t>
            </a:r>
            <a:r>
              <a:rPr lang="en-US" sz="2800" b="1" dirty="0" smtClean="0"/>
              <a:t>scoped.</a:t>
            </a:r>
          </a:p>
          <a:p>
            <a:endParaRPr lang="en-US" sz="1200" b="1" dirty="0" smtClean="0"/>
          </a:p>
          <a:p>
            <a:r>
              <a:rPr lang="en-US" sz="2800" b="1" dirty="0" err="1" smtClean="0"/>
              <a:t>const</a:t>
            </a:r>
            <a:r>
              <a:rPr lang="en-US" sz="2800" dirty="0" smtClean="0"/>
              <a:t> values </a:t>
            </a:r>
            <a:r>
              <a:rPr lang="en-US" sz="2800" dirty="0"/>
              <a:t>are </a:t>
            </a:r>
            <a:r>
              <a:rPr lang="en-US" sz="2800" b="1" dirty="0"/>
              <a:t>read-only</a:t>
            </a:r>
            <a:r>
              <a:rPr lang="en-US" sz="2800" dirty="0"/>
              <a:t> and cannot be </a:t>
            </a:r>
            <a:r>
              <a:rPr lang="en-US" sz="2800" b="1" dirty="0"/>
              <a:t>re-declared</a:t>
            </a:r>
            <a:r>
              <a:rPr lang="en-US" sz="2800" dirty="0"/>
              <a:t> later </a:t>
            </a:r>
            <a:r>
              <a:rPr lang="en-US" sz="2800" dirty="0" smtClean="0"/>
              <a:t>on.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1405" y="1182190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re-assign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 = 3;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re-initialize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4;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re-declare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4;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7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</a:t>
            </a:r>
            <a:r>
              <a:rPr lang="en-US" dirty="0" smtClean="0"/>
              <a:t>Syntax </a:t>
            </a:r>
            <a:r>
              <a:rPr lang="en-US" sz="2800" dirty="0"/>
              <a:t>(Initializers)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727665"/>
            <a:ext cx="329222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 = 43;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'age'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age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08884" y="1727665"/>
            <a:ext cx="384449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 = 43;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name, age };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958482" y="2127774"/>
            <a:ext cx="673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605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754564" cy="609398"/>
          </a:xfrm>
        </p:spPr>
        <p:txBody>
          <a:bodyPr/>
          <a:lstStyle/>
          <a:p>
            <a:r>
              <a:rPr lang="en-US" dirty="0"/>
              <a:t>Shorthand </a:t>
            </a:r>
            <a:r>
              <a:rPr lang="en-US" dirty="0" smtClean="0"/>
              <a:t>Syntax </a:t>
            </a:r>
            <a:r>
              <a:rPr lang="en-US" sz="2800" dirty="0" smtClean="0"/>
              <a:t>(</a:t>
            </a:r>
            <a:r>
              <a:rPr lang="en-US" sz="2800" dirty="0"/>
              <a:t>Method </a:t>
            </a:r>
            <a:r>
              <a:rPr lang="en-US" sz="2800" dirty="0" smtClean="0"/>
              <a:t>Definitions)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247331" y="2548882"/>
            <a:ext cx="673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960" y="1385192"/>
            <a:ext cx="400199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Person.prototype.getOlder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(years){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years;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969041" y="1400525"/>
            <a:ext cx="407478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(years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years;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14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 smtClean="0"/>
              <a:t>Variables </a:t>
            </a:r>
            <a:r>
              <a:rPr lang="en-US" sz="2800" dirty="0"/>
              <a:t>can also be initialized from an object that is returned from a function even with deeply nested objects.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446" y="2531473"/>
            <a:ext cx="83695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equinox2()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2013,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hour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11,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date: d, month: m, time : { hour: h} }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equinox2();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March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 11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 + “ ”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m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at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212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61993"/>
          </a:xfrm>
        </p:spPr>
        <p:txBody>
          <a:bodyPr/>
          <a:lstStyle/>
          <a:p>
            <a:r>
              <a:rPr lang="en-US" dirty="0"/>
              <a:t>With array destructing, we can initialize variables at once, or even swap them instead of having the conventional way of creating a </a:t>
            </a:r>
            <a:r>
              <a:rPr lang="en-US" dirty="0" err="1"/>
              <a:t>var</a:t>
            </a:r>
            <a:r>
              <a:rPr lang="en-US" dirty="0"/>
              <a:t> temp; temporary variable.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642" y="3175848"/>
            <a:ext cx="85183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[start, end] = 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"earth"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console.log(start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end);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earth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moon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[start, end] = [end, start]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swapping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console.log(start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end);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moon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earth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equinox()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2013, 11, 02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[date, month, , ,] = equinox();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 date +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month);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 March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237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Functions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616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493538"/>
          </a:xfrm>
        </p:spPr>
        <p:txBody>
          <a:bodyPr/>
          <a:lstStyle/>
          <a:p>
            <a:r>
              <a:rPr lang="en-US" dirty="0"/>
              <a:t>Most code is written in </a:t>
            </a:r>
            <a:r>
              <a:rPr lang="en-US" dirty="0" smtClean="0"/>
              <a:t>functions.</a:t>
            </a:r>
          </a:p>
          <a:p>
            <a:endParaRPr lang="en-US" sz="1400" dirty="0" smtClean="0"/>
          </a:p>
          <a:p>
            <a:r>
              <a:rPr lang="en-US" dirty="0" smtClean="0"/>
              <a:t>Harmony </a:t>
            </a:r>
            <a:r>
              <a:rPr lang="en-US" dirty="0"/>
              <a:t>focuses on ways to improve functions and make </a:t>
            </a:r>
            <a:r>
              <a:rPr lang="en-US" dirty="0" smtClean="0"/>
              <a:t>them </a:t>
            </a:r>
            <a:r>
              <a:rPr lang="en-US" dirty="0"/>
              <a:t>easier to use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Default Argument </a:t>
            </a:r>
            <a:r>
              <a:rPr lang="en-US" dirty="0" smtClean="0"/>
              <a:t>Values.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Rest </a:t>
            </a:r>
            <a:r>
              <a:rPr lang="en-US" dirty="0"/>
              <a:t>and Spread </a:t>
            </a:r>
            <a:r>
              <a:rPr lang="en-US" dirty="0" smtClean="0"/>
              <a:t>Arguments.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Lambda </a:t>
            </a:r>
            <a:r>
              <a:rPr lang="en-US" dirty="0" smtClean="0"/>
              <a:t>Expressions.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9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With default function parameters, we can always have function parameters as an option by setting some defaults. 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031" y="3429000"/>
            <a:ext cx="8363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history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year 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1972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was created around the year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year;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6348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 smtClean="0"/>
              <a:t>Rest </a:t>
            </a:r>
            <a:r>
              <a:rPr lang="en-US" sz="2800" dirty="0"/>
              <a:t>parameters allows us to easily use a few fixed parameters in a function, along with the rest of the trailing and variable number of parameters.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062" y="2795493"/>
            <a:ext cx="79733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defining rest parameters with 3 dot syntax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push(array, ...items) 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items.forEach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item 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fixed + 3 variable parameters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planets = [];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push(planets,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"Mercury"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"Venus"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"Earth"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26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86614"/>
            <a:ext cx="8754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Spread operator "...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weblink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(comment, path, protocol, subdomain, domain,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/w/abc.html"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"info"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comment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"World's first Website"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createURL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comment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weblink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093495" y="4597551"/>
            <a:ext cx="1780674" cy="842209"/>
          </a:xfrm>
          <a:prstGeom prst="wedgeRoundRectCallout">
            <a:avLst>
              <a:gd name="adj1" fmla="val 38626"/>
              <a:gd name="adj2" fmla="val -10126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Spread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053399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8" y="1182190"/>
            <a:ext cx="4543510" cy="540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JavaScript history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Collections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Iterators &amp; Generators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Modules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161965" y="1182189"/>
            <a:ext cx="398203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lang="en-US"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1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16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Template String</a:t>
            </a:r>
          </a:p>
          <a:p>
            <a:pPr>
              <a:lnSpc>
                <a:spcPct val="150000"/>
              </a:lnSpc>
            </a:pPr>
            <a:r>
              <a:rPr lang="en-US" smtClean="0"/>
              <a:t>Proxy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79551"/>
          </a:xfrm>
        </p:spPr>
        <p:txBody>
          <a:bodyPr/>
          <a:lstStyle/>
          <a:p>
            <a:r>
              <a:rPr lang="en-US" dirty="0" smtClean="0"/>
              <a:t>Behave </a:t>
            </a:r>
            <a:r>
              <a:rPr lang="en-US" dirty="0"/>
              <a:t>differently than traditional JavaScript functions in a number of important ways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sz="1400" dirty="0" smtClean="0"/>
          </a:p>
          <a:p>
            <a:pPr lvl="1"/>
            <a:r>
              <a:rPr lang="en-US" b="1" dirty="0"/>
              <a:t>Lexical this binding </a:t>
            </a:r>
            <a:r>
              <a:rPr lang="en-US" dirty="0"/>
              <a:t>– The value of </a:t>
            </a:r>
            <a:r>
              <a:rPr lang="en-US" b="1" dirty="0"/>
              <a:t>this</a:t>
            </a:r>
            <a:r>
              <a:rPr lang="en-US" dirty="0"/>
              <a:t> inside of the function is determined by where the arrow function is </a:t>
            </a:r>
            <a:r>
              <a:rPr lang="en-US" b="1" dirty="0"/>
              <a:t>defined not where it is used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 </a:t>
            </a:r>
            <a:r>
              <a:rPr lang="en-US" b="1" dirty="0" err="1" smtClean="0"/>
              <a:t>newable</a:t>
            </a:r>
            <a:r>
              <a:rPr lang="en-US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Can’t change </a:t>
            </a:r>
            <a:r>
              <a:rPr lang="en-US" b="1" dirty="0" smtClean="0"/>
              <a:t>this.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 arguments </a:t>
            </a:r>
            <a:r>
              <a:rPr lang="en-US" b="1" dirty="0" smtClean="0"/>
              <a:t>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765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Expressions 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8" y="1144144"/>
            <a:ext cx="3058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x =&gt; x;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8" y="2746066"/>
            <a:ext cx="3677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n1,n2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n1+n2;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8" y="4347989"/>
            <a:ext cx="4832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=&gt;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id:id,name: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0152" y="1144144"/>
            <a:ext cx="39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0153" y="2746066"/>
            <a:ext cx="39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40153" y="4347989"/>
            <a:ext cx="35132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 {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id: id,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000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689" y="1286886"/>
            <a:ext cx="86583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type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982453" y="3318211"/>
            <a:ext cx="1467852" cy="616115"/>
          </a:xfrm>
          <a:prstGeom prst="wedgeRoundRectCallout">
            <a:avLst>
              <a:gd name="adj1" fmla="val -120013"/>
              <a:gd name="adj2" fmla="val -72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781184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 ES 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98917"/>
            <a:ext cx="87545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}).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type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65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in ES 6.0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31" y="1431538"/>
            <a:ext cx="836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=&gt;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+type+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630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96947" y="3517872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Lambda Expressions Syntax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 pitchFamily="34" charset="0"/>
              </a:rPr>
              <a:t>Classes</a:t>
            </a:r>
            <a:endParaRPr lang="en-US" sz="4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963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262158"/>
          </a:xfrm>
        </p:spPr>
        <p:txBody>
          <a:bodyPr/>
          <a:lstStyle/>
          <a:p>
            <a:r>
              <a:rPr lang="en-US" sz="2800" dirty="0" smtClean="0"/>
              <a:t>ECMAScript </a:t>
            </a:r>
            <a:r>
              <a:rPr lang="en-US" sz="2800" dirty="0"/>
              <a:t>6 finally introduces </a:t>
            </a:r>
            <a:r>
              <a:rPr lang="en-US" sz="2800" dirty="0" err="1" smtClean="0"/>
              <a:t>classe</a:t>
            </a:r>
            <a:r>
              <a:rPr lang="en-US" sz="2800" dirty="0" smtClean="0"/>
              <a:t> </a:t>
            </a:r>
            <a:r>
              <a:rPr lang="en-US" sz="2800" dirty="0"/>
              <a:t>functionality into the language. </a:t>
            </a:r>
            <a:endParaRPr lang="en-US" sz="2800" dirty="0" smtClean="0"/>
          </a:p>
          <a:p>
            <a:endParaRPr lang="en-US" sz="1400" dirty="0" smtClean="0"/>
          </a:p>
          <a:p>
            <a:r>
              <a:rPr lang="en-US" sz="2800" dirty="0" smtClean="0"/>
              <a:t>Classes </a:t>
            </a:r>
            <a:r>
              <a:rPr lang="en-US" sz="2800" dirty="0"/>
              <a:t>are </a:t>
            </a:r>
            <a:r>
              <a:rPr lang="en-US" sz="2800" b="1" dirty="0"/>
              <a:t>syntactic sugar </a:t>
            </a:r>
            <a:r>
              <a:rPr lang="en-US" sz="2800" dirty="0" smtClean="0"/>
              <a:t>that </a:t>
            </a:r>
            <a:r>
              <a:rPr lang="en-US" sz="2800" dirty="0"/>
              <a:t>overlay the current constructor- and prototype-based approach to types.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459" y="4001778"/>
            <a:ext cx="66775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get(){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269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Syntactic Sugar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796" y="1448651"/>
            <a:ext cx="418256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(years){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years;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817052" y="1448651"/>
            <a:ext cx="418256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Person.prototype.getOlder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(years){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years;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235209" y="2702645"/>
            <a:ext cx="673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392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private</a:t>
            </a:r>
            <a:r>
              <a:rPr lang="en-US" dirty="0" smtClean="0"/>
              <a:t> keyword </a:t>
            </a:r>
            <a:r>
              <a:rPr lang="en-US" dirty="0"/>
              <a:t>indicates that a member is private and cannot be accessed </a:t>
            </a:r>
            <a:r>
              <a:rPr lang="en-US" dirty="0" smtClean="0"/>
              <a:t>from outside </a:t>
            </a:r>
            <a:r>
              <a:rPr lang="en-US" dirty="0"/>
              <a:t>of a class’s methods.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0337" y="2772876"/>
            <a:ext cx="594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(years){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).age+= years;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37084" y="4090738"/>
            <a:ext cx="122160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37084" y="5939591"/>
            <a:ext cx="122160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67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9909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be a better language for creating</a:t>
            </a:r>
            <a:r>
              <a:rPr lang="en-US" dirty="0" smtClean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dirty="0" smtClean="0"/>
              <a:t>Complex </a:t>
            </a:r>
            <a:r>
              <a:rPr lang="en-US" dirty="0"/>
              <a:t>applications</a:t>
            </a:r>
          </a:p>
          <a:p>
            <a:pPr lvl="1" fontAlgn="base">
              <a:lnSpc>
                <a:spcPct val="150000"/>
              </a:lnSpc>
            </a:pPr>
            <a:r>
              <a:rPr lang="en-US" dirty="0" smtClean="0"/>
              <a:t>Libraries</a:t>
            </a:r>
            <a:endParaRPr lang="en-US" dirty="0"/>
          </a:p>
          <a:p>
            <a:pPr lvl="1" fontAlgn="base"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ode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47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79058"/>
          </a:xfrm>
        </p:spPr>
        <p:txBody>
          <a:bodyPr/>
          <a:lstStyle/>
          <a:p>
            <a:r>
              <a:rPr lang="en-US" sz="2800" dirty="0"/>
              <a:t>The new class syntax allows you to define </a:t>
            </a:r>
            <a:r>
              <a:rPr lang="en-US" sz="2800" b="1" dirty="0"/>
              <a:t>getters</a:t>
            </a:r>
            <a:r>
              <a:rPr lang="en-US" sz="2800" dirty="0"/>
              <a:t> and </a:t>
            </a:r>
            <a:r>
              <a:rPr lang="en-US" sz="2800" b="1" dirty="0"/>
              <a:t>setters</a:t>
            </a:r>
            <a:r>
              <a:rPr lang="en-US" sz="2800" dirty="0"/>
              <a:t> for properties </a:t>
            </a:r>
            <a:r>
              <a:rPr lang="en-US" sz="2800" dirty="0" smtClean="0"/>
              <a:t>directly.</a:t>
            </a:r>
          </a:p>
          <a:p>
            <a:pPr lvl="1"/>
            <a:r>
              <a:rPr lang="en-US" sz="2000" dirty="0" smtClean="0"/>
              <a:t>No need to call </a:t>
            </a:r>
            <a:r>
              <a:rPr lang="en-US" sz="2000" b="1" dirty="0" err="1"/>
              <a:t>Object.defineProperty</a:t>
            </a:r>
            <a:r>
              <a:rPr lang="en-US" sz="2000" b="1" dirty="0"/>
              <a:t>(). </a:t>
            </a:r>
            <a:endParaRPr lang="en-US" sz="2000" b="1" dirty="0" smtClean="0"/>
          </a:p>
          <a:p>
            <a:endParaRPr lang="en-US" sz="1200" dirty="0"/>
          </a:p>
          <a:p>
            <a:r>
              <a:rPr lang="en-US" sz="2800" dirty="0" smtClean="0"/>
              <a:t>The </a:t>
            </a:r>
            <a:r>
              <a:rPr lang="en-US" sz="2800" dirty="0"/>
              <a:t>syntax is the same as for methods but has a </a:t>
            </a:r>
            <a:r>
              <a:rPr lang="en-US" sz="2800" dirty="0" smtClean="0"/>
              <a:t>preceding get or set keyword</a:t>
            </a:r>
            <a:r>
              <a:rPr lang="en-US" sz="2800" dirty="0"/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06116" y="3873882"/>
            <a:ext cx="7947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constructor(name, age){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innerTitle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getter and setter for title property.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 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innerTitle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innerTitle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999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 key advantage of using classes over the more traditional JavaScript syntax is the ease with which </a:t>
            </a:r>
            <a:r>
              <a:rPr lang="en-US" b="1" dirty="0" smtClean="0"/>
              <a:t>inheritance</a:t>
            </a:r>
            <a:r>
              <a:rPr lang="en-US" dirty="0" smtClean="0"/>
              <a:t> </a:t>
            </a:r>
            <a:r>
              <a:rPr lang="en-US" dirty="0"/>
              <a:t>is achieved.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062" y="2965381"/>
            <a:ext cx="8363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"!!"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4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smtClean="0"/>
              <a:t>Syntactic </a:t>
            </a:r>
            <a:r>
              <a:rPr lang="en-US" dirty="0"/>
              <a:t>Sugar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031" y="1118444"/>
            <a:ext cx="8363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"!!"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291" y="4356846"/>
            <a:ext cx="557822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 5.0 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Answer.call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name, age);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88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with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1246495"/>
          </a:xfrm>
        </p:spPr>
        <p:txBody>
          <a:bodyPr/>
          <a:lstStyle/>
          <a:p>
            <a:r>
              <a:rPr lang="en-US" dirty="0" smtClean="0"/>
              <a:t>Classes </a:t>
            </a:r>
            <a:r>
              <a:rPr lang="en-US" dirty="0"/>
              <a:t>can also specify an object to assign directly as its </a:t>
            </a:r>
            <a:r>
              <a:rPr lang="en-US" dirty="0" smtClean="0"/>
              <a:t>prototype </a:t>
            </a:r>
            <a:r>
              <a:rPr lang="en-US" dirty="0"/>
              <a:t>by using the </a:t>
            </a:r>
            <a:r>
              <a:rPr lang="en-US" b="1" dirty="0" smtClean="0"/>
              <a:t>prototype</a:t>
            </a:r>
            <a:r>
              <a:rPr lang="en-US" dirty="0" smtClean="0"/>
              <a:t> </a:t>
            </a:r>
            <a:r>
              <a:rPr lang="en-US" b="1" dirty="0" smtClean="0"/>
              <a:t>keyword</a:t>
            </a:r>
            <a:r>
              <a:rPr lang="en-US" dirty="0" smtClean="0"/>
              <a:t> </a:t>
            </a:r>
            <a:r>
              <a:rPr lang="en-US" dirty="0"/>
              <a:t>in place of extends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210" y="2772876"/>
            <a:ext cx="79111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 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years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08038" y="6050696"/>
            <a:ext cx="745957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base.prototype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575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ES 6.0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31" y="1485497"/>
            <a:ext cx="83639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"!!"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96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Syntactic Sugar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15" y="1030504"/>
            <a:ext cx="83639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Answer(value)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Answer.prototype.get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fn1()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Derive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Answer.call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FirmAnswer.prototype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Answer.prototype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FirmAnswer.prototype.constructor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FirmAnswer.prototype.get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fn2()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Answer.prototype.get.call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65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Collections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039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Sets are simple data structures that are similar to arrays, but each value is unique. 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780062" y="2356567"/>
            <a:ext cx="8363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engines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new Set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"Hippo"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"Hippo"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 that Hippo is added twice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engines.has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"Hippo"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engines.has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"Indigo"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"Hippo"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delete item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engines.has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"Hippo"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181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89858"/>
          </a:xfrm>
        </p:spPr>
        <p:txBody>
          <a:bodyPr/>
          <a:lstStyle/>
          <a:p>
            <a:r>
              <a:rPr lang="en-US" sz="2800" dirty="0"/>
              <a:t>Maps are quite similar to JavaScript object key-value pairs. Using a unique key, we can retrieve the value. </a:t>
            </a:r>
            <a:endParaRPr lang="en-US" sz="2800" dirty="0" smtClean="0"/>
          </a:p>
          <a:p>
            <a:endParaRPr lang="en-US" sz="12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ES6, the key can be any JavaScript data type and not just strings.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130" y="3693695"/>
            <a:ext cx="80992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es6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new Map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es6.set(262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key is number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es6.set(undefined,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key is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es6.set(hello,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ES6!"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key is function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es6.has(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1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2231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 smtClean="0"/>
              <a:t>WeakMap</a:t>
            </a:r>
            <a:r>
              <a:rPr lang="en-US" dirty="0" smtClean="0"/>
              <a:t> works </a:t>
            </a:r>
            <a:r>
              <a:rPr lang="en-US" dirty="0"/>
              <a:t>in a similar manner to a simple </a:t>
            </a:r>
            <a:r>
              <a:rPr lang="en-US" dirty="0" smtClean="0"/>
              <a:t>map </a:t>
            </a:r>
            <a:r>
              <a:rPr lang="en-US" dirty="0"/>
              <a:t>where you store a key-value pair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smtClean="0"/>
              <a:t>The </a:t>
            </a:r>
            <a:r>
              <a:rPr lang="en-US" dirty="0"/>
              <a:t>big difference for a </a:t>
            </a:r>
            <a:r>
              <a:rPr lang="en-US" dirty="0" err="1"/>
              <a:t>WeakMapis</a:t>
            </a:r>
            <a:r>
              <a:rPr lang="en-US" dirty="0"/>
              <a:t> that the key must be </a:t>
            </a:r>
            <a:r>
              <a:rPr lang="en-US" dirty="0" smtClean="0"/>
              <a:t>an </a:t>
            </a:r>
            <a:r>
              <a:rPr lang="en-US" dirty="0"/>
              <a:t>object and when the object no longer exists, the associated key-value pair is removed from the </a:t>
            </a:r>
            <a:r>
              <a:rPr lang="en-US" dirty="0" err="1" smtClean="0"/>
              <a:t>WeakMap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94084" y="4194012"/>
            <a:ext cx="7959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= {},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WeakMap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(key,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Dereference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key so the value is also removed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24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135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Comprehensions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comprehensions are </a:t>
            </a:r>
            <a:r>
              <a:rPr lang="en-US" dirty="0"/>
              <a:t>a way to initialize an array with specific values meeting certain criteria.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718" y="3274367"/>
            <a:ext cx="87545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= [ value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variable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values ) condition 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Comprehensions Samples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90378"/>
            <a:ext cx="88508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//original 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= [0,1,2,3,4,5,6,7,8,9,10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//just copy all items into a new 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duplicate =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just the even numbers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evens =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//multiply every value by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doubled =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*2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//multiply every odd number by 3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tripledOdds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2 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0 ) ];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733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58532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smtClean="0"/>
              <a:t>type </a:t>
            </a:r>
            <a:r>
              <a:rPr lang="en-US" dirty="0" smtClean="0"/>
              <a:t>is analogous </a:t>
            </a:r>
            <a:r>
              <a:rPr lang="en-US" dirty="0"/>
              <a:t>to a </a:t>
            </a:r>
            <a:r>
              <a:rPr lang="en-US" dirty="0" err="1"/>
              <a:t>struct</a:t>
            </a:r>
            <a:r>
              <a:rPr lang="en-US" dirty="0"/>
              <a:t> in C, where you combine multiple properties into a single record. </a:t>
            </a:r>
            <a:endParaRPr lang="en-US" dirty="0" smtClean="0"/>
          </a:p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types </a:t>
            </a:r>
            <a:r>
              <a:rPr lang="en-US" dirty="0" smtClean="0"/>
              <a:t>in </a:t>
            </a:r>
            <a:r>
              <a:rPr lang="en-US" dirty="0"/>
              <a:t>JavaScript allow you to create similar data structures by specifying properties and the type of </a:t>
            </a:r>
            <a:r>
              <a:rPr lang="en-US" dirty="0" smtClean="0"/>
              <a:t>data </a:t>
            </a:r>
            <a:r>
              <a:rPr lang="en-US" dirty="0"/>
              <a:t>they contain.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882731" y="4207957"/>
            <a:ext cx="67813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118458" y="4379959"/>
            <a:ext cx="2634916" cy="1287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uint8 , uint16 , uint32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int8  , int16  , int32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float32, float64</a:t>
            </a:r>
          </a:p>
        </p:txBody>
      </p:sp>
    </p:spTree>
    <p:extLst>
      <p:ext uri="{BB962C8B-B14F-4D97-AF65-F5344CB8AC3E}">
        <p14:creationId xmlns:p14="http://schemas.microsoft.com/office/powerpoint/2010/main" val="30167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An array type allows creation of an array whose values </a:t>
            </a:r>
            <a:r>
              <a:rPr lang="en-US" dirty="0" smtClean="0"/>
              <a:t>are </a:t>
            </a:r>
            <a:r>
              <a:rPr lang="en-US" dirty="0"/>
              <a:t>limited to a </a:t>
            </a:r>
            <a:r>
              <a:rPr lang="en-US" b="1" dirty="0"/>
              <a:t>specific </a:t>
            </a:r>
            <a:r>
              <a:rPr lang="en-US" b="1" dirty="0" smtClean="0"/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36" y="2828836"/>
            <a:ext cx="8363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({width:uint32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height:uint32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(Size, 2);</a:t>
            </a:r>
            <a:endParaRPr lang="en-US" sz="2000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152277" y="4307305"/>
            <a:ext cx="1395663" cy="854242"/>
          </a:xfrm>
          <a:prstGeom prst="wedgeRoundRectCallout">
            <a:avLst>
              <a:gd name="adj1" fmla="val 69684"/>
              <a:gd name="adj2" fmla="val -1022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Array Type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38800" y="4307305"/>
            <a:ext cx="1395663" cy="854242"/>
          </a:xfrm>
          <a:prstGeom prst="wedgeRoundRectCallout">
            <a:avLst>
              <a:gd name="adj1" fmla="val -55315"/>
              <a:gd name="adj2" fmla="val -10369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Array Size</a:t>
            </a:r>
          </a:p>
        </p:txBody>
      </p:sp>
    </p:spTree>
    <p:extLst>
      <p:ext uri="{BB962C8B-B14F-4D97-AF65-F5344CB8AC3E}">
        <p14:creationId xmlns:p14="http://schemas.microsoft.com/office/powerpoint/2010/main" val="1258951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Iterators &amp; Generator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719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(for - in)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61993"/>
          </a:xfrm>
        </p:spPr>
        <p:txBody>
          <a:bodyPr/>
          <a:lstStyle/>
          <a:p>
            <a:r>
              <a:rPr lang="en-US" b="1" dirty="0"/>
              <a:t>for-in</a:t>
            </a:r>
            <a:r>
              <a:rPr lang="en-US" dirty="0"/>
              <a:t> is for inspecting object </a:t>
            </a:r>
            <a:r>
              <a:rPr lang="en-US" b="1" dirty="0"/>
              <a:t>properties</a:t>
            </a:r>
            <a:r>
              <a:rPr lang="en-US" dirty="0"/>
              <a:t>. It works on any object, and it always loops over the </a:t>
            </a:r>
            <a:r>
              <a:rPr lang="en-US" b="1" dirty="0"/>
              <a:t>names</a:t>
            </a:r>
            <a:r>
              <a:rPr lang="en-US" dirty="0"/>
              <a:t> of the object's </a:t>
            </a:r>
            <a:r>
              <a:rPr lang="en-US" b="1" dirty="0"/>
              <a:t>enumerable properties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034" y="3553786"/>
            <a:ext cx="78973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arr.notAnIndex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Array.prototype.protoProp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456;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console.log(k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2522" y="3561215"/>
            <a:ext cx="183095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Print: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0 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 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notAnIndex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protoProp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93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(for - of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b="1" dirty="0" smtClean="0"/>
              <a:t>for-of</a:t>
            </a:r>
            <a:r>
              <a:rPr lang="en-US" dirty="0" smtClean="0"/>
              <a:t> </a:t>
            </a:r>
            <a:r>
              <a:rPr lang="en-US" dirty="0"/>
              <a:t>is for looping over data. It only works on </a:t>
            </a:r>
            <a:r>
              <a:rPr lang="en-US" b="1" dirty="0" err="1"/>
              <a:t>iterable</a:t>
            </a:r>
            <a:r>
              <a:rPr lang="en-US" dirty="0"/>
              <a:t> objects; that is, objects with a suitable </a:t>
            </a:r>
            <a:r>
              <a:rPr lang="en-US" b="1" dirty="0"/>
              <a:t>[iterator] </a:t>
            </a:r>
            <a:r>
              <a:rPr lang="en-US" dirty="0"/>
              <a:t>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3080401"/>
            <a:ext cx="87545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colors.language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an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expando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alert(name);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"language" (the property name)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 of colors)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alert(word);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(the data)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797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Iterating over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324535"/>
          </a:xfrm>
        </p:spPr>
        <p:txBody>
          <a:bodyPr/>
          <a:lstStyle/>
          <a:p>
            <a:r>
              <a:rPr lang="en-US" dirty="0"/>
              <a:t>Objects are not </a:t>
            </a:r>
            <a:r>
              <a:rPr lang="en-US" dirty="0" err="1"/>
              <a:t>iterable</a:t>
            </a:r>
            <a:r>
              <a:rPr lang="en-US" dirty="0"/>
              <a:t> by default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smtClean="0"/>
              <a:t>The </a:t>
            </a:r>
            <a:r>
              <a:rPr lang="en-US" dirty="0"/>
              <a:t>functions for iterating over objects are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2000" b="1" dirty="0"/>
              <a:t>keys(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the names of all own (non-inherited) properties of obj.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values(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the values of all own properties of obj.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items(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all own properties, as [name, value] pairs.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allKeys</a:t>
            </a:r>
            <a:r>
              <a:rPr lang="en-US" sz="2000" b="1" dirty="0"/>
              <a:t>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the names of all properties of </a:t>
            </a:r>
            <a:r>
              <a:rPr lang="en-US" sz="1800" dirty="0" err="1"/>
              <a:t>obj</a:t>
            </a:r>
            <a:r>
              <a:rPr lang="en-US" sz="1800" dirty="0"/>
              <a:t> (including inherited ones).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allValues</a:t>
            </a:r>
            <a:r>
              <a:rPr lang="en-US" sz="2000" b="1" dirty="0"/>
              <a:t>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the values of all properties of obj.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allItems</a:t>
            </a:r>
            <a:r>
              <a:rPr lang="en-US" sz="2000" b="1" dirty="0"/>
              <a:t>(</a:t>
            </a:r>
            <a:r>
              <a:rPr lang="en-US" sz="2000" b="1" dirty="0" err="1"/>
              <a:t>obj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1800" dirty="0"/>
              <a:t>iterates over all properties, as [name, value] pairs.</a:t>
            </a:r>
          </a:p>
        </p:txBody>
      </p:sp>
    </p:spTree>
    <p:extLst>
      <p:ext uri="{BB962C8B-B14F-4D97-AF65-F5344CB8AC3E}">
        <p14:creationId xmlns:p14="http://schemas.microsoft.com/office/powerpoint/2010/main" val="72467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55335"/>
            <a:ext cx="8363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 from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first: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k,v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of items(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 k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v 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first = Jane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last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</a:p>
        </p:txBody>
      </p:sp>
    </p:spTree>
    <p:extLst>
      <p:ext uri="{BB962C8B-B14F-4D97-AF65-F5344CB8AC3E}">
        <p14:creationId xmlns:p14="http://schemas.microsoft.com/office/powerpoint/2010/main" val="3820381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Iterators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664797"/>
          </a:xfrm>
        </p:spPr>
        <p:txBody>
          <a:bodyPr/>
          <a:lstStyle/>
          <a:p>
            <a:r>
              <a:rPr lang="en-US" sz="2400" dirty="0" err="1"/>
              <a:t>ECMCAScript.next</a:t>
            </a:r>
            <a:r>
              <a:rPr lang="en-US" sz="2400" dirty="0"/>
              <a:t> iterators allow one to implement a custom iteration strategy for a data structure.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546" y="1984003"/>
            <a:ext cx="6468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Range(low, high){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low;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high;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Range.prototype.__iterator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933" y="4160705"/>
            <a:ext cx="7937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(range)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range;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.range.low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RangeIterator.prototype.next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StopIteration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21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Beginning...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8262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1995</a:t>
            </a:r>
            <a:r>
              <a:rPr lang="en-US" dirty="0"/>
              <a:t> Netscape </a:t>
            </a:r>
            <a:r>
              <a:rPr lang="en-US" dirty="0" smtClean="0"/>
              <a:t>hired </a:t>
            </a:r>
            <a:r>
              <a:rPr lang="en-US" dirty="0"/>
              <a:t>a young lad by the name of </a:t>
            </a:r>
            <a:r>
              <a:rPr lang="en-US" b="1" dirty="0" smtClean="0"/>
              <a:t>Brenden </a:t>
            </a:r>
            <a:r>
              <a:rPr lang="en-US" b="1" dirty="0" err="1" smtClean="0"/>
              <a:t>Eich</a:t>
            </a:r>
            <a:r>
              <a:rPr lang="en-US" b="1" dirty="0" smtClean="0"/>
              <a:t>  </a:t>
            </a:r>
            <a:r>
              <a:rPr lang="en-US" dirty="0"/>
              <a:t>to take charge of designing a new language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err="1"/>
              <a:t>Eich</a:t>
            </a:r>
            <a:r>
              <a:rPr lang="en-US" dirty="0"/>
              <a:t> decided to create a </a:t>
            </a:r>
            <a:r>
              <a:rPr lang="en-US" b="1" dirty="0" err="1"/>
              <a:t>loosly</a:t>
            </a:r>
            <a:r>
              <a:rPr lang="en-US" b="1" dirty="0"/>
              <a:t>-typed scripting </a:t>
            </a:r>
            <a:r>
              <a:rPr lang="en-US" dirty="0"/>
              <a:t>language that will appeal to web developers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By </a:t>
            </a:r>
            <a:r>
              <a:rPr lang="en-US" dirty="0" err="1"/>
              <a:t>december</a:t>
            </a:r>
            <a:r>
              <a:rPr lang="en-US" dirty="0"/>
              <a:t> of 1995 </a:t>
            </a:r>
            <a:r>
              <a:rPr lang="en-US" b="1" dirty="0"/>
              <a:t>'</a:t>
            </a:r>
            <a:r>
              <a:rPr lang="en-US" b="1" dirty="0" err="1"/>
              <a:t>LiveScript</a:t>
            </a:r>
            <a:r>
              <a:rPr lang="en-US" b="1" dirty="0"/>
              <a:t>'</a:t>
            </a:r>
            <a:r>
              <a:rPr lang="en-US" dirty="0"/>
              <a:t> is born! (and quickly renamed 'JavaScript</a:t>
            </a:r>
            <a:r>
              <a:rPr lang="en-US" dirty="0" smtClean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39399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/>
              <a:t>Generators </a:t>
            </a:r>
            <a:r>
              <a:rPr lang="en-US" dirty="0" smtClean="0"/>
              <a:t>allow </a:t>
            </a:r>
            <a:r>
              <a:rPr lang="en-US" dirty="0"/>
              <a:t>you to define an iterative algorithm by writing a single function which can maintain its own state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/>
              <a:t>A function becomes a generator if it contains one or more yield expressions.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393319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simpleGenerator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2;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4412" y="3933194"/>
            <a:ext cx="3608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simpleGenerator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0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443841"/>
            <a:ext cx="84530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Range(low, high){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low;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high;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Range.prototype.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__iterator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Range(3, 5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3, 4, 5 in sequence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46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237809"/>
          </a:xfrm>
        </p:spPr>
        <p:txBody>
          <a:bodyPr/>
          <a:lstStyle/>
          <a:p>
            <a:r>
              <a:rPr lang="en-US" dirty="0"/>
              <a:t>In addition to the </a:t>
            </a:r>
            <a:r>
              <a:rPr lang="en-US" b="1" dirty="0"/>
              <a:t>next() </a:t>
            </a:r>
            <a:r>
              <a:rPr lang="en-US" dirty="0"/>
              <a:t>method, generator-iterator objects also have a </a:t>
            </a:r>
            <a:r>
              <a:rPr lang="en-US" b="1" dirty="0"/>
              <a:t>send() </a:t>
            </a:r>
            <a:r>
              <a:rPr lang="en-US" dirty="0"/>
              <a:t>method which can be used to </a:t>
            </a:r>
            <a:r>
              <a:rPr lang="en-US" b="1" dirty="0"/>
              <a:t>modify the internal state of the generator</a:t>
            </a:r>
            <a:r>
              <a:rPr lang="en-US" dirty="0"/>
              <a:t>. </a:t>
            </a:r>
            <a:endParaRPr lang="en-US" dirty="0" smtClean="0"/>
          </a:p>
          <a:p>
            <a:endParaRPr lang="en-US" sz="1400" dirty="0"/>
          </a:p>
          <a:p>
            <a:r>
              <a:rPr lang="en-US" dirty="0" smtClean="0"/>
              <a:t>A </a:t>
            </a:r>
            <a:r>
              <a:rPr lang="en-US" dirty="0"/>
              <a:t>value passed to </a:t>
            </a:r>
            <a:r>
              <a:rPr lang="en-US" b="1" dirty="0"/>
              <a:t>send() </a:t>
            </a:r>
            <a:r>
              <a:rPr lang="en-US" dirty="0"/>
              <a:t>will be treated as the result of the last yield expression that paused the generator. </a:t>
            </a:r>
          </a:p>
        </p:txBody>
      </p:sp>
    </p:spTree>
    <p:extLst>
      <p:ext uri="{BB962C8B-B14F-4D97-AF65-F5344CB8AC3E}">
        <p14:creationId xmlns:p14="http://schemas.microsoft.com/office/powerpoint/2010/main" val="3643488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08391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fn1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fn2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 = fn2;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fn2 = fn1;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fn1 = fn1 + current;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(reset)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fn1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fn2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1436" y="3688141"/>
            <a:ext cx="4036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fib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fib.send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3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022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243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Obviate need for </a:t>
            </a:r>
            <a:r>
              <a:rPr lang="en-US" dirty="0" err="1" smtClean="0"/>
              <a:t>globals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Simplicity </a:t>
            </a:r>
            <a:r>
              <a:rPr lang="en-US" dirty="0"/>
              <a:t>and </a:t>
            </a:r>
            <a:r>
              <a:rPr lang="en-US" dirty="0" smtClean="0"/>
              <a:t>usability.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Standardized protocol for sharing </a:t>
            </a:r>
            <a:r>
              <a:rPr lang="en-US" dirty="0" smtClean="0"/>
              <a:t>libraries.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Compatibility with browser and non-browser </a:t>
            </a:r>
            <a:r>
              <a:rPr lang="en-US" dirty="0" smtClean="0"/>
              <a:t>environments.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Easy asynchronous external </a:t>
            </a:r>
            <a:r>
              <a:rPr lang="en-US" dirty="0" smtClean="0"/>
              <a:t>load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2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00986"/>
          </a:xfrm>
        </p:spPr>
        <p:txBody>
          <a:bodyPr/>
          <a:lstStyle/>
          <a:p>
            <a:r>
              <a:rPr lang="en-US" b="1" i="1" dirty="0"/>
              <a:t>Module</a:t>
            </a:r>
            <a:r>
              <a:rPr lang="en-US" b="1" dirty="0"/>
              <a:t>: </a:t>
            </a:r>
            <a:r>
              <a:rPr lang="en-US" dirty="0"/>
              <a:t>A unit of source contained within a module declaration or within an externally-loaded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Module instance object</a:t>
            </a:r>
            <a:r>
              <a:rPr lang="en-US" b="1" dirty="0"/>
              <a:t>:</a:t>
            </a:r>
            <a:r>
              <a:rPr lang="en-US" dirty="0"/>
              <a:t> A first-class object that reflects the exported bindings of a module instance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8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462" y="996821"/>
            <a:ext cx="40135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E4D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 this stuff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hello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keep this stuff hidden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goodbye(){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0" y="996821"/>
            <a:ext cx="45714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//import just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E4D;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 everything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E4D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console.log(hello);</a:t>
            </a:r>
          </a:p>
          <a:p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explicitly named imports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E4D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console.log(hello);</a:t>
            </a:r>
          </a:p>
          <a:p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 directly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MyModule.hello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90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Modules may be included dynamically by providing a URL from which the module is to be loaded.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3158" y="2772876"/>
            <a:ext cx="5967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"mymodule.js"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665494" y="2249905"/>
            <a:ext cx="1479885" cy="522971"/>
          </a:xfrm>
          <a:prstGeom prst="wedgeRoundRectCallout">
            <a:avLst>
              <a:gd name="adj1" fmla="val -76785"/>
              <a:gd name="adj2" fmla="val 106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chemeClr val="tx1"/>
                </a:solidFill>
              </a:rPr>
              <a:t>blocking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0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Proxy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153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822311"/>
          </a:xfrm>
        </p:spPr>
        <p:txBody>
          <a:bodyPr/>
          <a:lstStyle/>
          <a:p>
            <a:r>
              <a:rPr lang="en-US" dirty="0"/>
              <a:t>With the mess created by IE3's </a:t>
            </a:r>
            <a:r>
              <a:rPr lang="en-US" dirty="0" err="1"/>
              <a:t>JScript</a:t>
            </a:r>
            <a:r>
              <a:rPr lang="en-US" dirty="0"/>
              <a:t> Netscape, </a:t>
            </a:r>
            <a:r>
              <a:rPr lang="en-US" b="1" dirty="0"/>
              <a:t>Sun and ECMA decide to standardize JavaScript and create </a:t>
            </a:r>
            <a:r>
              <a:rPr lang="en-US" b="1" dirty="0" smtClean="0"/>
              <a:t>'ECMAScript‘.</a:t>
            </a:r>
          </a:p>
          <a:p>
            <a:endParaRPr lang="en-US" sz="1400" dirty="0"/>
          </a:p>
          <a:p>
            <a:r>
              <a:rPr lang="en-US" dirty="0"/>
              <a:t>In the meantime, Netscape and Microsoft releases the '4.0' browser generation, each with its own implementation of the </a:t>
            </a:r>
            <a:r>
              <a:rPr lang="en-US" dirty="0" smtClean="0"/>
              <a:t>DOM.</a:t>
            </a:r>
          </a:p>
        </p:txBody>
      </p:sp>
    </p:spTree>
    <p:extLst>
      <p:ext uri="{BB962C8B-B14F-4D97-AF65-F5344CB8AC3E}">
        <p14:creationId xmlns:p14="http://schemas.microsoft.com/office/powerpoint/2010/main" val="2934654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proxy is </a:t>
            </a:r>
            <a:r>
              <a:rPr lang="en-US" dirty="0"/>
              <a:t>an object that presents an </a:t>
            </a:r>
            <a:r>
              <a:rPr lang="en-US" dirty="0" smtClean="0"/>
              <a:t>interface </a:t>
            </a:r>
            <a:r>
              <a:rPr lang="en-US" dirty="0"/>
              <a:t>that doesn’t necessarily act on the proxy object </a:t>
            </a:r>
            <a:r>
              <a:rPr lang="en-US" dirty="0" smtClean="0"/>
              <a:t>itself.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437" y="2551837"/>
            <a:ext cx="8363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handler 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proxy that has a prototype of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handler 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89436" y="4235984"/>
            <a:ext cx="8622217" cy="1938993"/>
            <a:chOff x="389436" y="4235984"/>
            <a:chExt cx="8622217" cy="1938993"/>
          </a:xfrm>
        </p:grpSpPr>
        <p:sp>
          <p:nvSpPr>
            <p:cNvPr id="2" name="Rectangle 1"/>
            <p:cNvSpPr/>
            <p:nvPr/>
          </p:nvSpPr>
          <p:spPr>
            <a:xfrm>
              <a:off x="389436" y="4235985"/>
              <a:ext cx="8622217" cy="1938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 = </a:t>
              </a:r>
              <a:r>
                <a:rPr lang="en-US" sz="2000" b="1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Proxy.create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 {} ,{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get: </a:t>
              </a:r>
              <a:r>
                <a:rPr lang="en-US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(target, name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 </a:t>
              </a: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'Hello, </a:t>
              </a:r>
              <a:r>
                <a:rPr lang="en-US" sz="2000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+ name;}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});</a:t>
              </a:r>
            </a:p>
            <a:p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document.write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 </a:t>
              </a:r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p.World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 </a:t>
              </a:r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print 'Hello, World</a:t>
              </a:r>
              <a:r>
                <a:rPr lang="en-US" sz="20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303168" y="4235984"/>
              <a:ext cx="1708485" cy="3239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6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031" y="3648663"/>
            <a:ext cx="8363937" cy="1809726"/>
          </a:xfrm>
        </p:spPr>
        <p:txBody>
          <a:bodyPr/>
          <a:lstStyle/>
          <a:p>
            <a:r>
              <a:rPr lang="en-US" sz="2400" dirty="0" smtClean="0"/>
              <a:t>property </a:t>
            </a:r>
            <a:r>
              <a:rPr lang="en-US" sz="2400" dirty="0"/>
              <a:t>accesses performed on this proxy will be interpreted by calling the </a:t>
            </a:r>
            <a:r>
              <a:rPr lang="en-US" sz="2400" b="1" dirty="0" err="1"/>
              <a:t>handler.get</a:t>
            </a:r>
            <a:r>
              <a:rPr lang="en-US" sz="2400" dirty="0"/>
              <a:t> method.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That </a:t>
            </a:r>
            <a:r>
              <a:rPr lang="en-US" sz="2400" dirty="0"/>
              <a:t>is, the code </a:t>
            </a:r>
            <a:r>
              <a:rPr lang="en-US" sz="2400" b="1" dirty="0" err="1"/>
              <a:t>p.foo</a:t>
            </a:r>
            <a:r>
              <a:rPr lang="en-US" sz="2400" dirty="0"/>
              <a:t> is </a:t>
            </a:r>
            <a:r>
              <a:rPr lang="en-US" sz="2400" b="1" dirty="0"/>
              <a:t>interpreted</a:t>
            </a:r>
            <a:r>
              <a:rPr lang="en-US" sz="2400" dirty="0"/>
              <a:t> by the VM as if executing the code </a:t>
            </a:r>
            <a:r>
              <a:rPr lang="en-US" sz="2400" b="1" dirty="0" err="1" smtClean="0"/>
              <a:t>handler.get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p,"</a:t>
            </a:r>
            <a:r>
              <a:rPr lang="en-US" sz="2400" b="1" dirty="0" err="1"/>
              <a:t>foo</a:t>
            </a:r>
            <a:r>
              <a:rPr lang="en-US" sz="2400" b="1" dirty="0"/>
              <a:t>") </a:t>
            </a:r>
            <a:r>
              <a:rPr lang="en-US" sz="2400" dirty="0" smtClean="0"/>
              <a:t>instead.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21783" y="1204027"/>
            <a:ext cx="8231591" cy="1938993"/>
            <a:chOff x="389436" y="4235984"/>
            <a:chExt cx="8622217" cy="1938993"/>
          </a:xfrm>
        </p:grpSpPr>
        <p:sp>
          <p:nvSpPr>
            <p:cNvPr id="7" name="Rectangle 6"/>
            <p:cNvSpPr/>
            <p:nvPr/>
          </p:nvSpPr>
          <p:spPr>
            <a:xfrm>
              <a:off x="389436" y="4235985"/>
              <a:ext cx="8622217" cy="1938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 = </a:t>
              </a:r>
              <a:r>
                <a:rPr lang="en-US" sz="2000" b="1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Proxy.create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 {} ,{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get: </a:t>
              </a:r>
              <a:r>
                <a:rPr lang="en-US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(target, name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 </a:t>
              </a: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'Hello, </a:t>
              </a:r>
              <a:r>
                <a:rPr lang="en-US" sz="2000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+ name;}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});</a:t>
              </a:r>
            </a:p>
            <a:p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document.write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 </a:t>
              </a:r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p.World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 </a:t>
              </a:r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print 'Hello, World</a:t>
              </a:r>
              <a:r>
                <a:rPr lang="en-US" sz="20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303168" y="4235984"/>
              <a:ext cx="1708485" cy="3239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06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Property access is not the only operation that can be intercepted by proxies. The following table lists the most important operations: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40426"/>
              </p:ext>
            </p:extLst>
          </p:nvPr>
        </p:nvGraphicFramePr>
        <p:xfrm>
          <a:off x="389436" y="2875045"/>
          <a:ext cx="8453774" cy="3321218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4226887"/>
                <a:gridCol w="4226887"/>
              </a:tblGrid>
              <a:tr h="4050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</a:t>
                      </a:r>
                    </a:p>
                  </a:txBody>
                  <a:tcPr marL="13857" marR="13857" marT="13857" marB="138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Intercepted as</a:t>
                      </a:r>
                    </a:p>
                  </a:txBody>
                  <a:tcPr marL="13857" marR="13857" marT="13857" marB="138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/>
                        <a:t>proxy[name]</a:t>
                      </a:r>
                    </a:p>
                  </a:txBody>
                  <a:tcPr marL="13857" marR="13857" marT="13857" marB="138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/>
                        <a:t>handler.get(proxy, name)</a:t>
                      </a:r>
                    </a:p>
                  </a:txBody>
                  <a:tcPr marL="13857" marR="13857" marT="13857" marB="138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/>
                        <a:t>proxy[name] = </a:t>
                      </a:r>
                      <a:r>
                        <a:rPr lang="en-US" sz="2000" dirty="0" err="1"/>
                        <a:t>val</a:t>
                      </a:r>
                      <a:endParaRPr lang="en-US" sz="2000" dirty="0"/>
                    </a:p>
                  </a:txBody>
                  <a:tcPr marL="13857" marR="13857" marT="13857" marB="13857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/>
                        <a:t>handler.set(proxy, name, val)</a:t>
                      </a:r>
                    </a:p>
                  </a:txBody>
                  <a:tcPr marL="13857" marR="13857" marT="13857" marB="13857" anchor="ctr"/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/>
                        <a:t>name in proxy</a:t>
                      </a:r>
                    </a:p>
                  </a:txBody>
                  <a:tcPr marL="13857" marR="13857" marT="13857" marB="13857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err="1"/>
                        <a:t>handler.has</a:t>
                      </a:r>
                      <a:r>
                        <a:rPr lang="en-US" sz="2000" dirty="0"/>
                        <a:t>(name)</a:t>
                      </a:r>
                    </a:p>
                  </a:txBody>
                  <a:tcPr marL="13857" marR="13857" marT="13857" marB="13857" anchor="ctr"/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/>
                        <a:t>delete proxy[name]</a:t>
                      </a:r>
                    </a:p>
                  </a:txBody>
                  <a:tcPr marL="13857" marR="13857" marT="13857" marB="13857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err="1"/>
                        <a:t>handler.delete</a:t>
                      </a:r>
                      <a:r>
                        <a:rPr lang="en-US" sz="2000" dirty="0"/>
                        <a:t>(name)</a:t>
                      </a:r>
                    </a:p>
                  </a:txBody>
                  <a:tcPr marL="13857" marR="13857" marT="13857" marB="13857" anchor="ctr"/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/>
                        <a:t>for (var name in proxy) {...}</a:t>
                      </a:r>
                    </a:p>
                  </a:txBody>
                  <a:tcPr marL="13857" marR="13857" marT="13857" marB="13857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err="1"/>
                        <a:t>handler.iterate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13857" marR="13857" marT="13857" marB="13857" anchor="ctr"/>
                </a:tc>
              </a:tr>
              <a:tr h="486024">
                <a:tc>
                  <a:txBody>
                    <a:bodyPr/>
                    <a:lstStyle/>
                    <a:p>
                      <a:pPr lvl="1" algn="l"/>
                      <a:r>
                        <a:rPr lang="en-US" sz="2000"/>
                        <a:t>Object.keys(proxy)</a:t>
                      </a:r>
                    </a:p>
                  </a:txBody>
                  <a:tcPr marL="13857" marR="13857" marT="13857" marB="13857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err="1"/>
                        <a:t>handler.keys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13857" marR="13857" marT="13857" marB="138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175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There are seven fundamental </a:t>
            </a:r>
            <a:r>
              <a:rPr lang="en-US" dirty="0" smtClean="0"/>
              <a:t>traps that </a:t>
            </a:r>
            <a:r>
              <a:rPr lang="en-US" dirty="0"/>
              <a:t>are considered important to implement for all </a:t>
            </a:r>
            <a:r>
              <a:rPr lang="en-US" dirty="0" smtClean="0"/>
              <a:t>proxies.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3977" y="2845068"/>
            <a:ext cx="8363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undefined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undefined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getOwnPropertyNames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-&gt; [ string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getPropertyNames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-&gt; [ string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defineProperty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propertyDescriptor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any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-&gt; { string: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 | undefined</a:t>
            </a:r>
          </a:p>
        </p:txBody>
      </p:sp>
    </p:spTree>
    <p:extLst>
      <p:ext uri="{BB962C8B-B14F-4D97-AF65-F5344CB8AC3E}">
        <p14:creationId xmlns:p14="http://schemas.microsoft.com/office/powerpoint/2010/main" val="3535323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There are seven fundamental </a:t>
            </a:r>
            <a:r>
              <a:rPr lang="en-US" dirty="0" smtClean="0"/>
              <a:t>traps that </a:t>
            </a:r>
            <a:r>
              <a:rPr lang="en-US" dirty="0"/>
              <a:t>are considered important to implement for all </a:t>
            </a:r>
            <a:r>
              <a:rPr lang="en-US" dirty="0" smtClean="0"/>
              <a:t>proxies.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36" y="2869175"/>
            <a:ext cx="8622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(proxy, name)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Object.getPropertyDescriptor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(proxy, name)   (not in ES5)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Object.getOwnPropertyNames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(proxy)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Object.getPropertyNames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(proxy)              (not in ES5)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proxy,name,pd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delete proxy.name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Object.{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freeze|seal|preventExtensions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}(proxy)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550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Traps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also six </a:t>
            </a:r>
            <a:r>
              <a:rPr lang="en-US" b="1" dirty="0"/>
              <a:t>derived traps</a:t>
            </a:r>
            <a:r>
              <a:rPr lang="en-US" dirty="0"/>
              <a:t>. Unlike fundamental traps, </a:t>
            </a:r>
            <a:r>
              <a:rPr lang="en-US" dirty="0" smtClean="0"/>
              <a:t>failing </a:t>
            </a:r>
            <a:r>
              <a:rPr lang="en-US" dirty="0"/>
              <a:t>to define one or more derived traps will not cause errors.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148" y="2772876"/>
            <a:ext cx="79352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has: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-&gt;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-&gt;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get: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(receiver, name) -&gt; any      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set: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(receiver, name,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enumerate: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-&gt; [string]               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keys: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-&gt; [string]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99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Simple Profiler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profiler that counts the number of times each of its properties was </a:t>
            </a:r>
            <a:r>
              <a:rPr lang="en-US" dirty="0" smtClean="0"/>
              <a:t>accessed.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225" y="2357378"/>
            <a:ext cx="836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makeSimpleProfiler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target,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get: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receiver , name)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count[name] = (count[name] || 0) + 1;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target[name];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stats: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760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93563"/>
            <a:ext cx="8586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   = [],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allowed = 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"push"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"length"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get: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(receiver, name)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allowed.indexOf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&gt; -1)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stack[name]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"function"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stack[name].bind(stack);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stack[name];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undefined;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94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/>
              <a:t>A proxy </a:t>
            </a:r>
            <a:r>
              <a:rPr lang="en-US" dirty="0" smtClean="0"/>
              <a:t>function </a:t>
            </a:r>
            <a:r>
              <a:rPr lang="en-US" dirty="0"/>
              <a:t>is the same as a proxy object except that it is </a:t>
            </a:r>
            <a:r>
              <a:rPr lang="en-US" b="1" dirty="0"/>
              <a:t>executable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If the </a:t>
            </a:r>
            <a:r>
              <a:rPr lang="en-US" b="1" dirty="0"/>
              <a:t>constructor trap </a:t>
            </a:r>
            <a:r>
              <a:rPr lang="en-US" dirty="0"/>
              <a:t>is not defined, then the call trap is used for the constructor trap as well.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878" y="3933194"/>
            <a:ext cx="8586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callTrap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constructTrap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97830" y="4459250"/>
            <a:ext cx="8055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proxy() -&gt;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callTrap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proxy() -&gt;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constructTrap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callTrap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8091" y="5293082"/>
            <a:ext cx="8265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Proxy.createFunction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callTrap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= { name: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o.name(x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reified as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callTrap.apply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(o,[x])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601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Templates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8318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ECMAScript 3 (1999)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ECMAScript 4 (2005)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ECMAScript 5 (2009)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ECMAScript 5.1 (2011)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ECMAScript 6.0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65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23604"/>
          </a:xfrm>
        </p:spPr>
        <p:txBody>
          <a:bodyPr/>
          <a:lstStyle/>
          <a:p>
            <a:r>
              <a:rPr lang="en-US" sz="2800" dirty="0" smtClean="0"/>
              <a:t>Seeks </a:t>
            </a:r>
            <a:r>
              <a:rPr lang="en-US" sz="2800" dirty="0"/>
              <a:t>to add new syntax that would allow the creation of domain-specific languages (DSLs</a:t>
            </a:r>
            <a:r>
              <a:rPr lang="en-US" sz="2800" dirty="0" smtClean="0"/>
              <a:t>)</a:t>
            </a:r>
            <a:r>
              <a:rPr lang="en-US" sz="2800" dirty="0"/>
              <a:t> for working with content in a way that is </a:t>
            </a:r>
            <a:r>
              <a:rPr lang="en-US" sz="2800" b="1" dirty="0"/>
              <a:t>safer than </a:t>
            </a:r>
            <a:r>
              <a:rPr lang="en-US" sz="2800" dirty="0"/>
              <a:t>the solutions we have </a:t>
            </a:r>
            <a:r>
              <a:rPr lang="en-US" sz="2800" dirty="0" smtClean="0"/>
              <a:t>today.</a:t>
            </a:r>
          </a:p>
          <a:p>
            <a:pPr lvl="1"/>
            <a:r>
              <a:rPr lang="en-US" sz="2200" dirty="0" err="1" smtClean="0">
                <a:solidFill>
                  <a:srgbClr val="C00000">
                    <a:alpha val="99000"/>
                  </a:srgbClr>
                </a:solidFill>
                <a:latin typeface="Consolas" panose="020B0609020204030204" pitchFamily="49" charset="0"/>
              </a:rPr>
              <a:t>tag`literal</a:t>
            </a:r>
            <a:r>
              <a:rPr lang="en-US" sz="2200" dirty="0">
                <a:solidFill>
                  <a:srgbClr val="C00000">
                    <a:alpha val="99000"/>
                  </a:srgbClr>
                </a:solidFill>
                <a:latin typeface="Consolas" panose="020B0609020204030204" pitchFamily="49" charset="0"/>
              </a:rPr>
              <a:t>${substitution}literal`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1284" y="3449985"/>
            <a:ext cx="6966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`Hello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${name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}!`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"Hello, Eyal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957011" y="3449985"/>
            <a:ext cx="1696453" cy="637674"/>
          </a:xfrm>
          <a:prstGeom prst="wedgeRoundRectCallout">
            <a:avLst>
              <a:gd name="adj1" fmla="val -86758"/>
              <a:gd name="adj2" fmla="val 4551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415529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 Samples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82370"/>
            <a:ext cx="8363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 expression sample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= 30,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`The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is ${total} (${total*1.05} with tax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)`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"The total is 30 (31.5 with tax)"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447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 Samples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113655"/>
            <a:ext cx="8754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 escaping sample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e4d.com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query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&amp; Goodbye"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`&lt;a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}?q=${query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(${message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 ${color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${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&gt;`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823" y="3139703"/>
            <a:ext cx="872289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</a:t>
            </a:r>
            <a:r>
              <a:rPr lang="en-US" sz="1400" dirty="0" smtClean="0"/>
              <a:t>e4d.com</a:t>
            </a:r>
            <a:r>
              <a:rPr lang="en-US" sz="1600" dirty="0"/>
              <a:t>/?q=Hello%20%26%20Goodbye"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onclick</a:t>
            </a:r>
            <a:r>
              <a:rPr lang="en-US" sz="1600" dirty="0"/>
              <a:t>=alert(&amp;#39;Hello&amp;#32;\x26&amp;#32;Goodbye&amp;#39;) style="color: red"&gt;Hello &amp;amp; Goodbye&lt;/a&gt;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436" y="4242422"/>
            <a:ext cx="6288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javascript:alert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(1337)"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"expression(alert(1337))"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9436" y="5222030"/>
            <a:ext cx="8646280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innocuous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?q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=Hello%20%26%20Goodbye"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onclick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=alert(&amp;#39;Hello&amp;#32;\x26&amp;#32;Goodbye&amp;#39;) style="color: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innocuous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"&gt;Hello &amp;amp; Goodbye&lt;/a&gt;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77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Professional JavaScript for Web </a:t>
            </a:r>
            <a:r>
              <a:rPr lang="en-US" sz="2400" dirty="0" smtClean="0"/>
              <a:t>Developers (book)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linkClick r:id="rId3"/>
              </a:rPr>
              <a:t>Kit </a:t>
            </a:r>
            <a:r>
              <a:rPr lang="en-US" sz="2400" dirty="0" smtClean="0">
                <a:hlinkClick r:id="rId3"/>
              </a:rPr>
              <a:t>Cambridge</a:t>
            </a:r>
            <a:r>
              <a:rPr lang="en-US" sz="2400" dirty="0" smtClean="0"/>
              <a:t> blog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 tooltip="Permalink to A Few New Things Coming To JavaScript"/>
              </a:rPr>
              <a:t>A Few New Things Coming To </a:t>
            </a:r>
            <a:r>
              <a:rPr lang="en-US" sz="2400" dirty="0" smtClean="0">
                <a:hlinkClick r:id="rId4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5"/>
              </a:rPr>
              <a:t>Harmony of Dreams Come </a:t>
            </a:r>
            <a:r>
              <a:rPr lang="en-US" sz="2400" cap="small" dirty="0" smtClean="0">
                <a:hlinkClick r:id="rId5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6"/>
              </a:rPr>
              <a:t>Harmony </a:t>
            </a:r>
            <a:r>
              <a:rPr lang="en-US" sz="2400" dirty="0" err="1" smtClean="0">
                <a:hlinkClick r:id="rId6"/>
              </a:rPr>
              <a:t>specification_drafts</a:t>
            </a:r>
            <a:endParaRPr lang="en-US" sz="2400" cap="small" dirty="0"/>
          </a:p>
        </p:txBody>
      </p:sp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758" y="3809101"/>
            <a:ext cx="2249904" cy="28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Syntax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784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Scoping with 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/>
              <a:t>is like </a:t>
            </a:r>
            <a:r>
              <a:rPr lang="en-US" b="1" dirty="0" err="1"/>
              <a:t>var</a:t>
            </a:r>
            <a:r>
              <a:rPr lang="en-US" dirty="0"/>
              <a:t>, except for the fact that it is </a:t>
            </a:r>
            <a:r>
              <a:rPr lang="en-US" b="1" dirty="0"/>
              <a:t>block scoped</a:t>
            </a:r>
            <a:r>
              <a:rPr lang="en-US" dirty="0"/>
              <a:t> instead of </a:t>
            </a:r>
            <a:r>
              <a:rPr lang="en-US" b="1" dirty="0"/>
              <a:t>function scoped</a:t>
            </a:r>
            <a:r>
              <a:rPr lang="en-US" dirty="0"/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36" y="2357378"/>
            <a:ext cx="50412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669632" y="3814878"/>
            <a:ext cx="517357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4174958" y="4439653"/>
            <a:ext cx="1552074" cy="42110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28636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6147</TotalTime>
  <Words>3640</Words>
  <Application>Microsoft Office PowerPoint</Application>
  <PresentationFormat>On-screen Show (4:3)</PresentationFormat>
  <Paragraphs>747</Paragraphs>
  <Slides>74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 Unicode MS</vt:lpstr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Goals</vt:lpstr>
      <vt:lpstr>PowerPoint Presentation</vt:lpstr>
      <vt:lpstr>In The Beginning...</vt:lpstr>
      <vt:lpstr>Standardization</vt:lpstr>
      <vt:lpstr>ECMAScript Versions</vt:lpstr>
      <vt:lpstr>PowerPoint Presentation</vt:lpstr>
      <vt:lpstr>Block Scoping with let</vt:lpstr>
      <vt:lpstr>Block Scoping with const</vt:lpstr>
      <vt:lpstr>Shorthand Syntax (Initializers)</vt:lpstr>
      <vt:lpstr>Shorthand Syntax (Method Definitions)</vt:lpstr>
      <vt:lpstr>Object Destructuring</vt:lpstr>
      <vt:lpstr>Array Destructuring</vt:lpstr>
      <vt:lpstr>PowerPoint Presentation</vt:lpstr>
      <vt:lpstr>Functions</vt:lpstr>
      <vt:lpstr>Default Function Parameters</vt:lpstr>
      <vt:lpstr>Rest Parameters</vt:lpstr>
      <vt:lpstr>Spread Operator</vt:lpstr>
      <vt:lpstr>Lambda Expressions</vt:lpstr>
      <vt:lpstr>Lambda Expressions Syntax</vt:lpstr>
      <vt:lpstr>Problem</vt:lpstr>
      <vt:lpstr>Solution in ES 5</vt:lpstr>
      <vt:lpstr>Solutions in ES 6.0</vt:lpstr>
      <vt:lpstr>PowerPoint Presentation</vt:lpstr>
      <vt:lpstr>PowerPoint Presentation</vt:lpstr>
      <vt:lpstr>Classes</vt:lpstr>
      <vt:lpstr>Classes Syntactic Sugar </vt:lpstr>
      <vt:lpstr>Private Members</vt:lpstr>
      <vt:lpstr>Getters and Setters</vt:lpstr>
      <vt:lpstr>Class Inheritance</vt:lpstr>
      <vt:lpstr>Inheritance Syntactic Sugar</vt:lpstr>
      <vt:lpstr>Inheritance with Prototype</vt:lpstr>
      <vt:lpstr>Inheritance in ES 6.0</vt:lpstr>
      <vt:lpstr>Inheritance Syntactic Sugar</vt:lpstr>
      <vt:lpstr>PowerPoint Presentation</vt:lpstr>
      <vt:lpstr>Sets</vt:lpstr>
      <vt:lpstr>Maps</vt:lpstr>
      <vt:lpstr>WeakMap</vt:lpstr>
      <vt:lpstr>Array Comprehensions</vt:lpstr>
      <vt:lpstr>Array Comprehensions Samples</vt:lpstr>
      <vt:lpstr>StructType</vt:lpstr>
      <vt:lpstr>ArrayType</vt:lpstr>
      <vt:lpstr>PowerPoint Presentation</vt:lpstr>
      <vt:lpstr>Iterators (for - in)</vt:lpstr>
      <vt:lpstr>Iterator (for - of )</vt:lpstr>
      <vt:lpstr>Iterating over objects</vt:lpstr>
      <vt:lpstr>Iterator Sample</vt:lpstr>
      <vt:lpstr>Custom Iterators</vt:lpstr>
      <vt:lpstr>Generators</vt:lpstr>
      <vt:lpstr>Sample</vt:lpstr>
      <vt:lpstr>Advanced Generators</vt:lpstr>
      <vt:lpstr>Fibonacci Sample</vt:lpstr>
      <vt:lpstr>PowerPoint Presentation</vt:lpstr>
      <vt:lpstr>Goals</vt:lpstr>
      <vt:lpstr>Terminology</vt:lpstr>
      <vt:lpstr>Syntax</vt:lpstr>
      <vt:lpstr>External Modules</vt:lpstr>
      <vt:lpstr>PowerPoint Presentation</vt:lpstr>
      <vt:lpstr>Proxy Objects</vt:lpstr>
      <vt:lpstr>Proxy Sample</vt:lpstr>
      <vt:lpstr>Proxy Sample</vt:lpstr>
      <vt:lpstr>Traps</vt:lpstr>
      <vt:lpstr>Traps</vt:lpstr>
      <vt:lpstr>Derived Traps</vt:lpstr>
      <vt:lpstr>A Simple Profiler</vt:lpstr>
      <vt:lpstr>Stack Sample</vt:lpstr>
      <vt:lpstr>Proxy Functions</vt:lpstr>
      <vt:lpstr>PowerPoint Presentation</vt:lpstr>
      <vt:lpstr>Template String</vt:lpstr>
      <vt:lpstr>Template String Samples</vt:lpstr>
      <vt:lpstr>Template String Samples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305</cp:revision>
  <dcterms:created xsi:type="dcterms:W3CDTF">2013-04-27T14:17:45Z</dcterms:created>
  <dcterms:modified xsi:type="dcterms:W3CDTF">2014-10-06T08:38:23Z</dcterms:modified>
  <cp:category>JavaScript</cp:category>
</cp:coreProperties>
</file>